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 ContentType="image/tiff"/>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739" r:id="rId3"/>
    <p:sldId id="283" r:id="rId4"/>
    <p:sldId id="386" r:id="rId5"/>
    <p:sldId id="777" r:id="rId6"/>
    <p:sldId id="538" r:id="rId7"/>
    <p:sldId id="429" r:id="rId8"/>
    <p:sldId id="745" r:id="rId9"/>
    <p:sldId id="576" r:id="rId10"/>
    <p:sldId id="779" r:id="rId11"/>
    <p:sldId id="544" r:id="rId12"/>
    <p:sldId id="781" r:id="rId13"/>
    <p:sldId id="589" r:id="rId14"/>
    <p:sldId id="390" r:id="rId15"/>
    <p:sldId id="566" r:id="rId16"/>
    <p:sldId id="571" r:id="rId17"/>
    <p:sldId id="273" r:id="rId18"/>
    <p:sldId id="737" r:id="rId19"/>
    <p:sldId id="593" r:id="rId20"/>
    <p:sldId id="552" r:id="rId21"/>
    <p:sldId id="561" r:id="rId22"/>
    <p:sldId id="569" r:id="rId23"/>
    <p:sldId id="533" r:id="rId24"/>
    <p:sldId id="595" r:id="rId25"/>
    <p:sldId id="550" r:id="rId26"/>
    <p:sldId id="738" r:id="rId27"/>
    <p:sldId id="343" r:id="rId28"/>
    <p:sldId id="723" r:id="rId29"/>
    <p:sldId id="731" r:id="rId30"/>
    <p:sldId id="577" r:id="rId31"/>
    <p:sldId id="551" r:id="rId32"/>
    <p:sldId id="780" r:id="rId33"/>
    <p:sldId id="257"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E747509-0DFB-7DEE-CE25-B76C668557EC}" name="Kelly McKay" initials="KM" userId="S::KMcKay@stlouisihn.org::423a710d-9cbb-478c-83e9-01402616f73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enze, Shannon" initials="LS" lastIdx="1" clrIdx="0">
    <p:extLst>
      <p:ext uri="{19B8F6BF-5375-455C-9EA6-DF929625EA0E}">
        <p15:presenceInfo xmlns:p15="http://schemas.microsoft.com/office/powerpoint/2012/main" userId="S::slenze@wustl.edu::ee343e6d-8dbb-49e2-b5ad-e33171432ac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5E7CA4-724C-7A43-E5F4-670F7013F29B}" v="3" dt="2023-06-12T17:54:28.2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101" autoAdjust="0"/>
    <p:restoredTop sz="37895" autoAdjust="0"/>
  </p:normalViewPr>
  <p:slideViewPr>
    <p:cSldViewPr snapToGrid="0">
      <p:cViewPr varScale="1">
        <p:scale>
          <a:sx n="41" d="100"/>
          <a:sy n="41" d="100"/>
        </p:scale>
        <p:origin x="1642"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microsoft.com/office/2018/10/relationships/authors" Targe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ana Rivera" userId="S::arg3669@ads.northwestern.edu::fc8b707a-b7e9-4f2a-8d71-2d76819b7881" providerId="AD" clId="Web-{A55E7CA4-724C-7A43-E5F4-670F7013F29B}"/>
    <pc:docChg chg="modSld">
      <pc:chgData name="Alana Rivera" userId="S::arg3669@ads.northwestern.edu::fc8b707a-b7e9-4f2a-8d71-2d76819b7881" providerId="AD" clId="Web-{A55E7CA4-724C-7A43-E5F4-670F7013F29B}" dt="2023-06-12T17:54:28.287" v="2"/>
      <pc:docMkLst>
        <pc:docMk/>
      </pc:docMkLst>
      <pc:sldChg chg="delSp">
        <pc:chgData name="Alana Rivera" userId="S::arg3669@ads.northwestern.edu::fc8b707a-b7e9-4f2a-8d71-2d76819b7881" providerId="AD" clId="Web-{A55E7CA4-724C-7A43-E5F4-670F7013F29B}" dt="2023-06-12T17:54:28.287" v="2"/>
        <pc:sldMkLst>
          <pc:docMk/>
          <pc:sldMk cId="1649826718" sldId="745"/>
        </pc:sldMkLst>
        <pc:picChg chg="del">
          <ac:chgData name="Alana Rivera" userId="S::arg3669@ads.northwestern.edu::fc8b707a-b7e9-4f2a-8d71-2d76819b7881" providerId="AD" clId="Web-{A55E7CA4-724C-7A43-E5F4-670F7013F29B}" dt="2023-06-12T17:54:22.709" v="0"/>
          <ac:picMkLst>
            <pc:docMk/>
            <pc:sldMk cId="1649826718" sldId="745"/>
            <ac:picMk id="6" creationId="{00000000-0000-0000-0000-000000000000}"/>
          </ac:picMkLst>
        </pc:picChg>
        <pc:picChg chg="del">
          <ac:chgData name="Alana Rivera" userId="S::arg3669@ads.northwestern.edu::fc8b707a-b7e9-4f2a-8d71-2d76819b7881" providerId="AD" clId="Web-{A55E7CA4-724C-7A43-E5F4-670F7013F29B}" dt="2023-06-12T17:54:26.959" v="1"/>
          <ac:picMkLst>
            <pc:docMk/>
            <pc:sldMk cId="1649826718" sldId="745"/>
            <ac:picMk id="7" creationId="{00000000-0000-0000-0000-000000000000}"/>
          </ac:picMkLst>
        </pc:picChg>
        <pc:picChg chg="del">
          <ac:chgData name="Alana Rivera" userId="S::arg3669@ads.northwestern.edu::fc8b707a-b7e9-4f2a-8d71-2d76819b7881" providerId="AD" clId="Web-{A55E7CA4-724C-7A43-E5F4-670F7013F29B}" dt="2023-06-12T17:54:28.287" v="2"/>
          <ac:picMkLst>
            <pc:docMk/>
            <pc:sldMk cId="1649826718" sldId="745"/>
            <ac:picMk id="8"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720949-0F54-45E6-BB2B-FBA2EACF3A21}" type="datetimeFigureOut">
              <a:rPr lang="en-US" smtClean="0"/>
              <a:t>6/12/2023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1DC18A-1C9A-4894-BFC6-E6BFE81FDA75}" type="slidenum">
              <a:rPr lang="en-US" smtClean="0"/>
              <a:t>‹#›</a:t>
            </a:fld>
            <a:endParaRPr lang="en-US"/>
          </a:p>
        </p:txBody>
      </p:sp>
    </p:spTree>
    <p:extLst>
      <p:ext uri="{BB962C8B-B14F-4D97-AF65-F5344CB8AC3E}">
        <p14:creationId xmlns:p14="http://schemas.microsoft.com/office/powerpoint/2010/main" val="2515974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Presenter: Cheron</a:t>
            </a:r>
          </a:p>
          <a:p>
            <a:endParaRPr lang="en-US" dirty="0"/>
          </a:p>
          <a:p>
            <a:r>
              <a:rPr lang="en-US" dirty="0"/>
              <a:t>My name is Cheron Phillips and I’m a patient turned Partner</a:t>
            </a:r>
            <a:r>
              <a:rPr lang="en-US" baseline="0" dirty="0"/>
              <a:t> and Community Collaborator with the EleVATE Collaborative, which stands for </a:t>
            </a:r>
            <a:r>
              <a:rPr lang="en-US" dirty="0"/>
              <a:t>Elevating Voices, Addressing Depression, Toxic Stress and Equity.  I’m thrilled to tell you about our</a:t>
            </a:r>
            <a:r>
              <a:rPr lang="en-US" baseline="0" dirty="0"/>
              <a:t> journey to EleVATE pregnancy and mental health outcomes for Black and Brown birthing people in our community, along with my fellow Community Collaborator, </a:t>
            </a:r>
            <a:r>
              <a:rPr lang="en-US" dirty="0" err="1"/>
              <a:t>Richelle</a:t>
            </a:r>
            <a:r>
              <a:rPr lang="en-US" dirty="0"/>
              <a:t> Smith, and Dr. Ebony Carter</a:t>
            </a:r>
            <a:r>
              <a:rPr lang="en-US" baseline="0" dirty="0"/>
              <a:t> who is a high-risk obstetrician with the Collaborative.</a:t>
            </a:r>
            <a:r>
              <a:rPr lang="en-US" dirty="0"/>
              <a:t> </a:t>
            </a:r>
          </a:p>
        </p:txBody>
      </p:sp>
      <p:sp>
        <p:nvSpPr>
          <p:cNvPr id="4" name="Slide Number Placeholder 3"/>
          <p:cNvSpPr>
            <a:spLocks noGrp="1"/>
          </p:cNvSpPr>
          <p:nvPr>
            <p:ph type="sldNum" sz="quarter" idx="5"/>
          </p:nvPr>
        </p:nvSpPr>
        <p:spPr/>
        <p:txBody>
          <a:bodyPr/>
          <a:lstStyle/>
          <a:p>
            <a:fld id="{231DC18A-1C9A-4894-BFC6-E6BFE81FDA75}" type="slidenum">
              <a:rPr lang="en-US" smtClean="0"/>
              <a:t>1</a:t>
            </a:fld>
            <a:endParaRPr lang="en-US"/>
          </a:p>
        </p:txBody>
      </p:sp>
    </p:spTree>
    <p:extLst>
      <p:ext uri="{BB962C8B-B14F-4D97-AF65-F5344CB8AC3E}">
        <p14:creationId xmlns:p14="http://schemas.microsoft.com/office/powerpoint/2010/main" val="3570901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Presenter: Ebony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Our group published this meta-analysis, looking at all of the group prenatal care studies and a</a:t>
            </a:r>
            <a:r>
              <a:rPr lang="en-US" sz="1200" dirty="0"/>
              <a:t>vailable data suggest that women who participate in group care have similar rates of preterm birth, neonatal intensive care unit admission, and breastfeeding. But when we disaggregated the data by race, </a:t>
            </a:r>
            <a:r>
              <a:rPr lang="en-US" sz="1200" kern="1200" baseline="0" dirty="0">
                <a:solidFill>
                  <a:schemeClr val="tx1"/>
                </a:solidFill>
                <a:effectLst/>
                <a:latin typeface="+mn-lt"/>
                <a:ea typeface="+mn-ea"/>
                <a:cs typeface="+mn-cs"/>
              </a:rPr>
              <a:t>we found that Black women, in particular, participating in group prenatal care were 45% less likely to have a preterm birth than those in traditional care.</a:t>
            </a:r>
          </a:p>
          <a:p>
            <a:endParaRPr lang="en-US" sz="3200" b="1" u="sng" dirty="0"/>
          </a:p>
        </p:txBody>
      </p:sp>
      <p:sp>
        <p:nvSpPr>
          <p:cNvPr id="4" name="Slide Number Placeholder 3"/>
          <p:cNvSpPr>
            <a:spLocks noGrp="1"/>
          </p:cNvSpPr>
          <p:nvPr>
            <p:ph type="sldNum" sz="quarter" idx="5"/>
          </p:nvPr>
        </p:nvSpPr>
        <p:spPr/>
        <p:txBody>
          <a:bodyPr/>
          <a:lstStyle/>
          <a:p>
            <a:fld id="{102E4848-6950-664F-B496-430DAF033C6B}" type="slidenum">
              <a:rPr lang="en-US" smtClean="0"/>
              <a:t>10</a:t>
            </a:fld>
            <a:endParaRPr lang="en-US"/>
          </a:p>
        </p:txBody>
      </p:sp>
    </p:spTree>
    <p:extLst>
      <p:ext uri="{BB962C8B-B14F-4D97-AF65-F5344CB8AC3E}">
        <p14:creationId xmlns:p14="http://schemas.microsoft.com/office/powerpoint/2010/main" val="34594546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Presenter: Richelle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We focus on three areas to change pregnancy outcomes for patients, health care teams and health care systems. </a:t>
            </a:r>
            <a:r>
              <a:rPr lang="en-US" sz="1200" kern="1200" dirty="0">
                <a:solidFill>
                  <a:schemeClr val="tx1"/>
                </a:solidFill>
                <a:effectLst/>
                <a:latin typeface="+mn-lt"/>
                <a:ea typeface="+mn-ea"/>
                <a:cs typeface="+mn-cs"/>
              </a:rPr>
              <a:t>We understand that prenatal care will not erase a lifetime of inequities that show up as toxic stress, trauma and other mental health concerns, but prenatal care can be a strong place of intervention to develop reproductive life plans, gain mental health coping skills to use during pregnancy and postpartum period, provide appropriate postpartum materials to meet patient, health care team and health care system needs.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From a patient perspective, 80% of the patients served by the EleVATE sites have a past of present mental health diagnosis complicating the pregnancy—most commonly depression and/or anxiety, but mental health services are hard to come by, especially when resources are limited.  We know that mental health and pregnancy outcomes are inextricably linked, so our patient focus is on reducing</a:t>
            </a:r>
            <a:r>
              <a:rPr lang="en-US" sz="1200" dirty="0">
                <a:latin typeface="Segoe UI Symbol" panose="020B0502040204020203" pitchFamily="34" charset="0"/>
                <a:ea typeface="Segoe UI Symbol" panose="020B0502040204020203" pitchFamily="34" charset="0"/>
                <a:cs typeface="Arial" panose="020B0604020202020204" pitchFamily="34" charset="0"/>
              </a:rPr>
              <a:t> inequitable adverse perinatal outcomes by addressing</a:t>
            </a:r>
            <a:r>
              <a:rPr lang="en-US" sz="1200" baseline="0" dirty="0">
                <a:latin typeface="Segoe UI Symbol" panose="020B0502040204020203" pitchFamily="34" charset="0"/>
                <a:ea typeface="Segoe UI Symbol" panose="020B0502040204020203" pitchFamily="34" charset="0"/>
                <a:cs typeface="Arial" panose="020B0604020202020204" pitchFamily="34" charset="0"/>
              </a:rPr>
              <a:t> both pregnancy and behavioral health needs.</a:t>
            </a:r>
            <a:endParaRPr lang="en-US" sz="1200" dirty="0">
              <a:latin typeface="Segoe UI Symbol" panose="020B0502040204020203" pitchFamily="34" charset="0"/>
              <a:ea typeface="Segoe UI Symbol" panose="020B0502040204020203" pitchFamily="34" charset="0"/>
              <a:cs typeface="Arial" panose="020B0604020202020204" pitchFamily="34" charset="0"/>
            </a:endParaRPr>
          </a:p>
          <a:p>
            <a:pPr marL="0" indent="0">
              <a:buNone/>
            </a:pPr>
            <a:endParaRPr lang="en-US" sz="1200" dirty="0">
              <a:latin typeface="Segoe UI Symbol" panose="020B0502040204020203" pitchFamily="34" charset="0"/>
              <a:ea typeface="Segoe UI Symbol" panose="020B0502040204020203" pitchFamily="34" charset="0"/>
              <a:cs typeface="Arial" panose="020B0604020202020204" pitchFamily="34" charset="0"/>
            </a:endParaRPr>
          </a:p>
          <a:p>
            <a:r>
              <a:rPr lang="en-US" sz="1200" dirty="0">
                <a:latin typeface="Segoe UI Symbol" panose="020B0502040204020203" pitchFamily="34" charset="0"/>
                <a:ea typeface="Segoe UI Symbol" panose="020B0502040204020203" pitchFamily="34" charset="0"/>
                <a:cs typeface="Arial" panose="020B0604020202020204" pitchFamily="34" charset="0"/>
              </a:rPr>
              <a:t>For healthcare teams, we</a:t>
            </a:r>
            <a:r>
              <a:rPr lang="en-US" sz="1200" baseline="0" dirty="0">
                <a:latin typeface="Segoe UI Symbol" panose="020B0502040204020203" pitchFamily="34" charset="0"/>
                <a:ea typeface="Segoe UI Symbol" panose="020B0502040204020203" pitchFamily="34" charset="0"/>
                <a:cs typeface="Arial" panose="020B0604020202020204" pitchFamily="34" charset="0"/>
              </a:rPr>
              <a:t> p</a:t>
            </a:r>
            <a:r>
              <a:rPr lang="en-US" sz="1200" dirty="0">
                <a:latin typeface="Segoe UI Symbol" panose="020B0502040204020203" pitchFamily="34" charset="0"/>
                <a:ea typeface="Segoe UI Symbol" panose="020B0502040204020203" pitchFamily="34" charset="0"/>
                <a:cs typeface="Arial" panose="020B0604020202020204" pitchFamily="34" charset="0"/>
              </a:rPr>
              <a:t>rovide intensive trainings for health care teams to support patients who are experiencing trauma, depression and psychosocial stress as result of racism.</a:t>
            </a:r>
            <a:r>
              <a:rPr lang="en-US" sz="1200" baseline="0" dirty="0">
                <a:latin typeface="Segoe UI Symbol" panose="020B0502040204020203" pitchFamily="34" charset="0"/>
                <a:ea typeface="Segoe UI Symbol" panose="020B0502040204020203" pitchFamily="34" charset="0"/>
                <a:cs typeface="Arial" panose="020B0604020202020204" pitchFamily="34" charset="0"/>
              </a:rPr>
              <a:t>  We also explicitly</a:t>
            </a:r>
            <a:r>
              <a:rPr lang="en-US" sz="1200" dirty="0">
                <a:latin typeface="Segoe UI Symbol" panose="020B0502040204020203" pitchFamily="34" charset="0"/>
                <a:ea typeface="Segoe UI Symbol" panose="020B0502040204020203" pitchFamily="34" charset="0"/>
                <a:cs typeface="Arial" panose="020B0604020202020204" pitchFamily="34" charset="0"/>
              </a:rPr>
              <a:t> address power dynamics between health care team members.</a:t>
            </a:r>
          </a:p>
          <a:p>
            <a:endParaRPr lang="en-US" sz="1200" dirty="0">
              <a:latin typeface="Segoe UI Symbol" panose="020B0502040204020203" pitchFamily="34" charset="0"/>
              <a:ea typeface="Segoe UI Symbol" panose="020B0502040204020203" pitchFamily="34" charset="0"/>
              <a:cs typeface="Arial" panose="020B0604020202020204" pitchFamily="34" charset="0"/>
            </a:endParaRPr>
          </a:p>
          <a:p>
            <a:r>
              <a:rPr lang="en-US" sz="1200" dirty="0">
                <a:latin typeface="Segoe UI Symbol" panose="020B0502040204020203" pitchFamily="34" charset="0"/>
                <a:ea typeface="Segoe UI Symbol" panose="020B0502040204020203" pitchFamily="34" charset="0"/>
                <a:cs typeface="Arial" panose="020B0604020202020204" pitchFamily="34" charset="0"/>
              </a:rPr>
              <a:t>And finally at the health care systems, we work to increase shared accountability between communities and health care teams through the development of innovative solutions, policies and new approaches to care delivery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a:p>
          <a:p>
            <a:r>
              <a:rPr lang="en-US" dirty="0"/>
              <a:t>Community collaborators participated in each of the teams and committees. Our curriculum team focused writing a group prenatal care curriculum after attending trauma informed care and racial equity trainings. The goal of the curriculum was to create a curriculum that was true of the experience of our Black birthing patients with our community collaborators and trans-disciplinary team members. Our evaluation team focused on telling our story and how we wanted share our impact. Finally, we formed a steering committee to direct the work, design the vision and hold all members of EleVATE accountable to community voice.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Richelle answer: </a:t>
            </a:r>
            <a:r>
              <a:rPr lang="en-US" sz="1200" b="1" u="sng" kern="1200" dirty="0">
                <a:solidFill>
                  <a:schemeClr val="tx1"/>
                </a:solidFill>
                <a:effectLst/>
                <a:latin typeface="+mn-lt"/>
                <a:ea typeface="+mn-ea"/>
                <a:cs typeface="+mn-cs"/>
              </a:rPr>
              <a:t>As a community collaborator to EleVATE –I said yes </a:t>
            </a:r>
            <a:r>
              <a:rPr lang="en-US" b="1" u="sng" dirty="0"/>
              <a:t>to joining EleVATE and why did you continue to be involved?</a:t>
            </a:r>
          </a:p>
          <a:p>
            <a:endParaRPr lang="en-US" dirty="0"/>
          </a:p>
          <a:p>
            <a:endParaRPr lang="en-US" dirty="0"/>
          </a:p>
        </p:txBody>
      </p:sp>
      <p:sp>
        <p:nvSpPr>
          <p:cNvPr id="4" name="Slide Number Placeholder 3"/>
          <p:cNvSpPr>
            <a:spLocks noGrp="1"/>
          </p:cNvSpPr>
          <p:nvPr>
            <p:ph type="sldNum" sz="quarter" idx="5"/>
          </p:nvPr>
        </p:nvSpPr>
        <p:spPr/>
        <p:txBody>
          <a:bodyPr/>
          <a:lstStyle/>
          <a:p>
            <a:fld id="{0BD7DDA2-E745-40D0-809D-978E53EEDB3F}" type="slidenum">
              <a:rPr lang="en-US" smtClean="0"/>
              <a:pPr/>
              <a:t>11</a:t>
            </a:fld>
            <a:endParaRPr lang="en-US"/>
          </a:p>
        </p:txBody>
      </p:sp>
    </p:spTree>
    <p:extLst>
      <p:ext uri="{BB962C8B-B14F-4D97-AF65-F5344CB8AC3E}">
        <p14:creationId xmlns:p14="http://schemas.microsoft.com/office/powerpoint/2010/main" val="39913017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Presenter: Richelle</a:t>
            </a:r>
          </a:p>
          <a:p>
            <a:endParaRPr lang="en-US" dirty="0"/>
          </a:p>
        </p:txBody>
      </p:sp>
      <p:sp>
        <p:nvSpPr>
          <p:cNvPr id="4" name="Slide Number Placeholder 3"/>
          <p:cNvSpPr>
            <a:spLocks noGrp="1"/>
          </p:cNvSpPr>
          <p:nvPr>
            <p:ph type="sldNum" sz="quarter" idx="5"/>
          </p:nvPr>
        </p:nvSpPr>
        <p:spPr/>
        <p:txBody>
          <a:bodyPr/>
          <a:lstStyle/>
          <a:p>
            <a:fld id="{231DC18A-1C9A-4894-BFC6-E6BFE81FDA75}" type="slidenum">
              <a:rPr lang="en-US" smtClean="0"/>
              <a:t>12</a:t>
            </a:fld>
            <a:endParaRPr lang="en-US"/>
          </a:p>
        </p:txBody>
      </p:sp>
    </p:spTree>
    <p:extLst>
      <p:ext uri="{BB962C8B-B14F-4D97-AF65-F5344CB8AC3E}">
        <p14:creationId xmlns:p14="http://schemas.microsoft.com/office/powerpoint/2010/main" val="39455192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Presenter: Richelle</a:t>
            </a:r>
            <a:endParaRPr lang="en-US" dirty="0"/>
          </a:p>
          <a:p>
            <a:endParaRPr lang="en-US" dirty="0"/>
          </a:p>
          <a:p>
            <a:r>
              <a:rPr lang="en-US" baseline="0" dirty="0"/>
              <a:t>So early on in the EleVATE journey, we divided into 3 teams:</a:t>
            </a:r>
            <a:endParaRPr lang="en-US" dirty="0"/>
          </a:p>
          <a:p>
            <a:r>
              <a:rPr lang="en-US" dirty="0"/>
              <a:t>Our curriculum team focused writing a group prenatal care curriculum with trauma informed care and racial equity as</a:t>
            </a:r>
            <a:r>
              <a:rPr lang="en-US" baseline="0" dirty="0"/>
              <a:t> core values</a:t>
            </a:r>
            <a:r>
              <a:rPr lang="en-US" dirty="0"/>
              <a:t>. The goal was to create “one-stop shopping” where patients could have both their prenatal care and mental health</a:t>
            </a:r>
            <a:r>
              <a:rPr lang="en-US" baseline="0" dirty="0"/>
              <a:t> needs addressed in a safe, group space through </a:t>
            </a:r>
            <a:r>
              <a:rPr lang="en-US" dirty="0"/>
              <a:t>a curriculum that reflected the lived experience of Black birthing people.  I was on the </a:t>
            </a:r>
            <a:r>
              <a:rPr lang="en-US" b="1" dirty="0"/>
              <a:t>curriculum</a:t>
            </a:r>
            <a:r>
              <a:rPr lang="en-US" b="1" baseline="0" dirty="0"/>
              <a:t> committee </a:t>
            </a:r>
            <a:r>
              <a:rPr lang="en-US" baseline="0" dirty="0"/>
              <a:t>and …</a:t>
            </a:r>
            <a:r>
              <a:rPr lang="en-US" dirty="0"/>
              <a:t> </a:t>
            </a:r>
            <a:r>
              <a:rPr lang="en-US" b="1" u="sng" dirty="0"/>
              <a:t>Describe</a:t>
            </a:r>
            <a:r>
              <a:rPr lang="en-US" b="1" u="sng" baseline="0" dirty="0"/>
              <a:t> w</a:t>
            </a:r>
            <a:r>
              <a:rPr lang="en-US" b="1" u="sng" dirty="0"/>
              <a:t>hat was it like to write a curriculum with clinicians, community members, mental health professionals?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Our </a:t>
            </a:r>
            <a:r>
              <a:rPr lang="en-US" b="1" dirty="0"/>
              <a:t>evaluation team</a:t>
            </a:r>
            <a:r>
              <a:rPr lang="en-US" dirty="0"/>
              <a:t> focused on telling our story and how we wanted share our impact. We reviewed surveys, qualitative questions patients were going to be ask, discussed the history/harm of research and its impact on patients and health care teams.</a:t>
            </a:r>
            <a:r>
              <a:rPr lang="en-US" baseline="0" dirty="0"/>
              <a:t>  I was also on the Evaluation team and. . .</a:t>
            </a:r>
            <a:r>
              <a:rPr lang="en-US" b="1" u="sng" baseline="0" dirty="0">
                <a:effectLst/>
              </a:rPr>
              <a:t>Describe w</a:t>
            </a:r>
            <a:r>
              <a:rPr lang="en-US" b="1" u="sng" dirty="0">
                <a:effectLst/>
              </a:rPr>
              <a:t>hat it was it like to be part of the evaluation team?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Finally, we formed a </a:t>
            </a:r>
            <a:r>
              <a:rPr lang="en-US" b="1" dirty="0"/>
              <a:t>steering committee </a:t>
            </a:r>
            <a:r>
              <a:rPr lang="en-US" dirty="0"/>
              <a:t>to direct the work, design the vision and hold all members of EleVATE accountable to community voice.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 am going to talk more about EleVATE’s impact on patients</a:t>
            </a:r>
          </a:p>
          <a:p>
            <a:endParaRPr lang="en-US" dirty="0"/>
          </a:p>
        </p:txBody>
      </p:sp>
      <p:sp>
        <p:nvSpPr>
          <p:cNvPr id="4" name="Slide Number Placeholder 3"/>
          <p:cNvSpPr>
            <a:spLocks noGrp="1"/>
          </p:cNvSpPr>
          <p:nvPr>
            <p:ph type="sldNum" sz="quarter" idx="10"/>
          </p:nvPr>
        </p:nvSpPr>
        <p:spPr/>
        <p:txBody>
          <a:bodyPr/>
          <a:lstStyle/>
          <a:p>
            <a:fld id="{102E4848-6950-664F-B496-430DAF033C6B}" type="slidenum">
              <a:rPr lang="en-US" smtClean="0"/>
              <a:t>13</a:t>
            </a:fld>
            <a:endParaRPr lang="en-US"/>
          </a:p>
        </p:txBody>
      </p:sp>
    </p:spTree>
    <p:extLst>
      <p:ext uri="{BB962C8B-B14F-4D97-AF65-F5344CB8AC3E}">
        <p14:creationId xmlns:p14="http://schemas.microsoft.com/office/powerpoint/2010/main" val="33052908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Presenter: Richelle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Answer question: What was it like to be part of leading the initiative, designing the new curriculum and evaluation plan?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Answer question: What was it like to be in trainings on trauma informed care, anti-racism and behavioral health with health care team members?</a:t>
            </a:r>
          </a:p>
          <a:p>
            <a:endParaRPr lang="en-US" b="1" dirty="0"/>
          </a:p>
        </p:txBody>
      </p:sp>
      <p:sp>
        <p:nvSpPr>
          <p:cNvPr id="4" name="Slide Number Placeholder 3"/>
          <p:cNvSpPr>
            <a:spLocks noGrp="1"/>
          </p:cNvSpPr>
          <p:nvPr>
            <p:ph type="sldNum" sz="quarter" idx="5"/>
          </p:nvPr>
        </p:nvSpPr>
        <p:spPr/>
        <p:txBody>
          <a:bodyPr/>
          <a:lstStyle/>
          <a:p>
            <a:fld id="{53730500-7545-41C6-9113-A8CF62830417}" type="slidenum">
              <a:rPr lang="en-US" smtClean="0"/>
              <a:pPr/>
              <a:t>14</a:t>
            </a:fld>
            <a:endParaRPr lang="en-US"/>
          </a:p>
        </p:txBody>
      </p:sp>
    </p:spTree>
    <p:extLst>
      <p:ext uri="{BB962C8B-B14F-4D97-AF65-F5344CB8AC3E}">
        <p14:creationId xmlns:p14="http://schemas.microsoft.com/office/powerpoint/2010/main" val="15450594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Presenter: Richelle</a:t>
            </a:r>
          </a:p>
          <a:p>
            <a:endParaRPr lang="en-US" baseline="0" dirty="0"/>
          </a:p>
          <a:p>
            <a:r>
              <a:rPr lang="en-US" dirty="0"/>
              <a:t>In our early meetings 6 years ago, one</a:t>
            </a:r>
            <a:r>
              <a:rPr lang="en-US" baseline="0" dirty="0"/>
              <a:t> of the things that all of the teams had in common was a group prenatal care program, with some evidence that group prenatal care reduces preterm birth rates.   I received group prenatal care for program and, for those of you who might not be familiar, let me describe it for you, here are some pictures of our groups at Barnes and, essentially, 6-12 women receive all of their prenatal care in the group space in a circle, like the one you see here.  Let me paint a picture of a typical prenatal group for you if you were a pregnant patient or her support person.  There is no wait time.  You check-in for the appointment, go directly to the group space, weigh yourself, and check your own blood pressure, and have a brief meeting with the midwife or obstetrician to discuss issues specific to your pregnancy. While the individual assessments are happening [which you see here], other members of the group enjoy healthy snacks and engage in activities, like making relaxation rice socks you can heat in the microwave or drawing a social support map for about 30 minutes.  The remaining 90 minutes are devoted to fun, interactive activities using adult learning principles with time devoted to pregnancy topics, including many that we don’t have enough time to cover in traditional prenatal care, like intimate partner violence, comfort measures in labor, or how do you take care of a baby. </a:t>
            </a:r>
          </a:p>
          <a:p>
            <a:endParaRPr lang="en-US" baseline="0" dirty="0"/>
          </a:p>
          <a:p>
            <a:r>
              <a:rPr lang="en-US" b="1" u="sng" dirty="0"/>
              <a:t>I decided to join group prenatal care</a:t>
            </a:r>
            <a:r>
              <a:rPr lang="en-US" b="1" u="sng" baseline="0" dirty="0"/>
              <a:t> because.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So we developed a 10 session, 2 hour, every other week program called EleVATE that is one stop-shopping prenatal and behavioral health care rolled into one.  Like Cheron said earlier, we were all already proving group prenatal care and we were already utilizing a lot of behavioral health techniques like yoga and mindfulness for labor management.  So it wasn’t a stretch to embed evidence-based behavioral health techniques, like mindfulness and cognitive behavioral therapy, into our group prenatal care program.  Here’s a picture of us trying to do yoga.  But there weren’t enough mental health providers to address this need so we essentially made Obstetric clinicians—like OB’s, family practice docs, and midwives, mental health extenders.  We trained them in how to do group activities grounded in cognitive behavioral therapy and mindfulness, and then created a robust referral network so that patients who required more care than could be provided in the group setting could still get their needs met.  All of our EleVATE Clinicians facilitating these groups received Anti-Racism, Behavioral Health, Group Care, and Trauma Informed Care training.  But could we actually pull this off?</a:t>
            </a:r>
            <a:endParaRPr lang="en-US" b="0" dirty="0"/>
          </a:p>
          <a:p>
            <a:endParaRPr lang="en-US" b="1" u="sng" dirty="0"/>
          </a:p>
        </p:txBody>
      </p:sp>
      <p:sp>
        <p:nvSpPr>
          <p:cNvPr id="4" name="Slide Number Placeholder 3"/>
          <p:cNvSpPr>
            <a:spLocks noGrp="1"/>
          </p:cNvSpPr>
          <p:nvPr>
            <p:ph type="sldNum" sz="quarter" idx="5"/>
          </p:nvPr>
        </p:nvSpPr>
        <p:spPr/>
        <p:txBody>
          <a:bodyPr/>
          <a:lstStyle/>
          <a:p>
            <a:fld id="{102E4848-6950-664F-B496-430DAF033C6B}" type="slidenum">
              <a:rPr lang="en-US" smtClean="0"/>
              <a:t>15</a:t>
            </a:fld>
            <a:endParaRPr lang="en-US"/>
          </a:p>
        </p:txBody>
      </p:sp>
    </p:spTree>
    <p:extLst>
      <p:ext uri="{BB962C8B-B14F-4D97-AF65-F5344CB8AC3E}">
        <p14:creationId xmlns:p14="http://schemas.microsoft.com/office/powerpoint/2010/main" val="15926861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Presenter: Richelle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This diagram shows the flow of the pilot study.</a:t>
            </a:r>
            <a:r>
              <a:rPr lang="en-US" b="0" baseline="0" dirty="0"/>
              <a:t> </a:t>
            </a:r>
            <a:r>
              <a:rPr lang="en-US" b="0" dirty="0"/>
              <a:t>The pilot took place at Affinia,</a:t>
            </a:r>
            <a:r>
              <a:rPr lang="en-US" b="0" baseline="0" dirty="0"/>
              <a:t> which is the largest community health center in the region</a:t>
            </a:r>
            <a:r>
              <a:rPr lang="en-US" b="0" dirty="0"/>
              <a:t>, and Barnes Jewish Hospital and St. Mary’s </a:t>
            </a:r>
            <a:r>
              <a:rPr lang="en-US" b="0" baseline="0" dirty="0"/>
              <a:t>Hospital, which are large academic centers in St. Louis  </a:t>
            </a:r>
          </a:p>
          <a:p>
            <a:endParaRPr lang="en-US" b="0" dirty="0"/>
          </a:p>
          <a:p>
            <a:r>
              <a:rPr lang="en-US" b="0" dirty="0"/>
              <a:t>Patients could choose to participate in:</a:t>
            </a:r>
          </a:p>
          <a:p>
            <a:r>
              <a:rPr lang="en-US" b="0" dirty="0"/>
              <a:t>EleVATE group prenatal care</a:t>
            </a:r>
          </a:p>
          <a:p>
            <a:r>
              <a:rPr lang="en-US" b="0" dirty="0"/>
              <a:t>Standard group prenatal care</a:t>
            </a:r>
          </a:p>
          <a:p>
            <a:r>
              <a:rPr lang="en-US" b="0" dirty="0"/>
              <a:t>Standard individual prenatal care</a:t>
            </a:r>
          </a:p>
          <a:p>
            <a:endParaRPr lang="en-US" b="0" dirty="0"/>
          </a:p>
          <a:p>
            <a:r>
              <a:rPr lang="en-US" b="0" dirty="0"/>
              <a:t>49 patients participated</a:t>
            </a:r>
            <a:r>
              <a:rPr lang="en-US" b="0" baseline="0" dirty="0"/>
              <a:t> and were screened for depression at their</a:t>
            </a:r>
            <a:r>
              <a:rPr lang="en-US" b="0" dirty="0"/>
              <a:t> initial prenatal visit, before delivery and 4-12 weeks postpartum. </a:t>
            </a:r>
            <a:r>
              <a:rPr lang="en-US" sz="1200" b="0" kern="1200" dirty="0">
                <a:solidFill>
                  <a:schemeClr val="tx1"/>
                </a:solidFill>
                <a:effectLst/>
                <a:latin typeface="+mn-lt"/>
                <a:ea typeface="+mn-ea"/>
                <a:cs typeface="+mn-cs"/>
              </a:rPr>
              <a:t>Each institution had a response protocol to help clinicians support patients who screened positive, and we provided trainings on ways to respond and educate patients on depression/anxiety. </a:t>
            </a:r>
          </a:p>
          <a:p>
            <a:endParaRPr lang="en-US" b="0" dirty="0"/>
          </a:p>
        </p:txBody>
      </p:sp>
      <p:sp>
        <p:nvSpPr>
          <p:cNvPr id="4" name="Slide Number Placeholder 3"/>
          <p:cNvSpPr>
            <a:spLocks noGrp="1"/>
          </p:cNvSpPr>
          <p:nvPr>
            <p:ph type="sldNum" sz="quarter" idx="10"/>
          </p:nvPr>
        </p:nvSpPr>
        <p:spPr/>
        <p:txBody>
          <a:bodyPr/>
          <a:lstStyle/>
          <a:p>
            <a:pPr defTabSz="967518">
              <a:defRPr/>
            </a:pPr>
            <a:fld id="{08E2FDD1-5C07-495C-BDFD-A32D6406EBC6}" type="slidenum">
              <a:rPr lang="en-US">
                <a:solidFill>
                  <a:prstClr val="black"/>
                </a:solidFill>
                <a:latin typeface="Calibri" panose="020F0502020204030204"/>
              </a:rPr>
              <a:pPr defTabSz="967518">
                <a:defRPr/>
              </a:pPr>
              <a:t>16</a:t>
            </a:fld>
            <a:endParaRPr lang="en-US">
              <a:solidFill>
                <a:prstClr val="black"/>
              </a:solidFill>
              <a:latin typeface="Calibri" panose="020F0502020204030204"/>
            </a:endParaRPr>
          </a:p>
        </p:txBody>
      </p:sp>
    </p:spTree>
    <p:extLst>
      <p:ext uri="{BB962C8B-B14F-4D97-AF65-F5344CB8AC3E}">
        <p14:creationId xmlns:p14="http://schemas.microsoft.com/office/powerpoint/2010/main" val="5396052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Presenter: Richelle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a:p>
        </p:txBody>
      </p:sp>
      <p:sp>
        <p:nvSpPr>
          <p:cNvPr id="4" name="Slide Number Placeholder 3"/>
          <p:cNvSpPr>
            <a:spLocks noGrp="1"/>
          </p:cNvSpPr>
          <p:nvPr>
            <p:ph type="sldNum" sz="quarter" idx="5"/>
          </p:nvPr>
        </p:nvSpPr>
        <p:spPr/>
        <p:txBody>
          <a:bodyPr/>
          <a:lstStyle/>
          <a:p>
            <a:fld id="{2BE05D18-32B4-DE43-86F6-6F7D07675BFE}" type="slidenum">
              <a:rPr lang="en-US" smtClean="0"/>
              <a:t>17</a:t>
            </a:fld>
            <a:endParaRPr lang="en-US"/>
          </a:p>
        </p:txBody>
      </p:sp>
    </p:spTree>
    <p:extLst>
      <p:ext uri="{BB962C8B-B14F-4D97-AF65-F5344CB8AC3E}">
        <p14:creationId xmlns:p14="http://schemas.microsoft.com/office/powerpoint/2010/main" val="29318009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Presenter: Richelle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I am going to turn it over to Ebony to discuss more about our health care team and system level engagement</a:t>
            </a:r>
          </a:p>
          <a:p>
            <a:endParaRPr lang="en-US" dirty="0"/>
          </a:p>
        </p:txBody>
      </p:sp>
      <p:sp>
        <p:nvSpPr>
          <p:cNvPr id="4" name="Slide Number Placeholder 3"/>
          <p:cNvSpPr>
            <a:spLocks noGrp="1"/>
          </p:cNvSpPr>
          <p:nvPr>
            <p:ph type="sldNum" sz="quarter" idx="5"/>
          </p:nvPr>
        </p:nvSpPr>
        <p:spPr/>
        <p:txBody>
          <a:bodyPr/>
          <a:lstStyle/>
          <a:p>
            <a:fld id="{231DC18A-1C9A-4894-BFC6-E6BFE81FDA75}" type="slidenum">
              <a:rPr lang="en-US" smtClean="0"/>
              <a:t>18</a:t>
            </a:fld>
            <a:endParaRPr lang="en-US"/>
          </a:p>
        </p:txBody>
      </p:sp>
    </p:spTree>
    <p:extLst>
      <p:ext uri="{BB962C8B-B14F-4D97-AF65-F5344CB8AC3E}">
        <p14:creationId xmlns:p14="http://schemas.microsoft.com/office/powerpoint/2010/main" val="28992337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Presenter: Ebony</a:t>
            </a:r>
            <a:endParaRPr lang="en-US" dirty="0"/>
          </a:p>
          <a:p>
            <a:endParaRPr lang="en-US" b="1" dirty="0"/>
          </a:p>
          <a:p>
            <a:r>
              <a:rPr lang="en-US" b="0" dirty="0"/>
              <a:t>While we’re excited and believe that EleVATE is a promising intervention, we</a:t>
            </a:r>
            <a:r>
              <a:rPr lang="en-US" b="0" baseline="0" dirty="0"/>
              <a:t> also recognize that </a:t>
            </a:r>
            <a:r>
              <a:rPr lang="en-US" b="0" dirty="0"/>
              <a:t>health care and other systems focus on solving inequities through programmatic approaches. </a:t>
            </a:r>
          </a:p>
          <a:p>
            <a:r>
              <a:rPr lang="en-US" b="0" dirty="0"/>
              <a:t>And</a:t>
            </a:r>
            <a:r>
              <a:rPr lang="en-US" b="0" baseline="0" dirty="0"/>
              <a:t> although</a:t>
            </a:r>
            <a:r>
              <a:rPr lang="en-US" b="0" dirty="0"/>
              <a:t> these programs can be </a:t>
            </a:r>
            <a:r>
              <a:rPr lang="en-US" b="0" u="sng" dirty="0"/>
              <a:t>powerful tools to meet immediate community needs and impact individual lives</a:t>
            </a:r>
            <a:r>
              <a:rPr lang="en-US" b="0" dirty="0"/>
              <a:t>, Programs alone are ill-equipped to change the underlying, root causes that both</a:t>
            </a:r>
            <a:r>
              <a:rPr lang="en-US" b="0" baseline="0" dirty="0"/>
              <a:t> </a:t>
            </a:r>
            <a:r>
              <a:rPr lang="en-US" b="0" dirty="0"/>
              <a:t>create and sustain inequities.</a:t>
            </a:r>
          </a:p>
          <a:p>
            <a:endParaRPr lang="en-US" dirty="0"/>
          </a:p>
        </p:txBody>
      </p:sp>
      <p:sp>
        <p:nvSpPr>
          <p:cNvPr id="4" name="Slide Number Placeholder 3"/>
          <p:cNvSpPr>
            <a:spLocks noGrp="1"/>
          </p:cNvSpPr>
          <p:nvPr>
            <p:ph type="sldNum" sz="quarter" idx="10"/>
          </p:nvPr>
        </p:nvSpPr>
        <p:spPr/>
        <p:txBody>
          <a:bodyPr/>
          <a:lstStyle/>
          <a:p>
            <a:fld id="{231DC18A-1C9A-4894-BFC6-E6BFE81FDA75}" type="slidenum">
              <a:rPr lang="en-US" smtClean="0"/>
              <a:t>19</a:t>
            </a:fld>
            <a:endParaRPr lang="en-US"/>
          </a:p>
        </p:txBody>
      </p:sp>
    </p:spTree>
    <p:extLst>
      <p:ext uri="{BB962C8B-B14F-4D97-AF65-F5344CB8AC3E}">
        <p14:creationId xmlns:p14="http://schemas.microsoft.com/office/powerpoint/2010/main" val="472566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Presenter: Cheron</a:t>
            </a:r>
            <a:endParaRPr lang="en-US" dirty="0"/>
          </a:p>
          <a:p>
            <a:endParaRPr lang="en-US" dirty="0"/>
          </a:p>
          <a:p>
            <a:pPr marL="0" marR="0" lvl="0" indent="0" algn="l" defTabSz="914400" rtl="0" eaLnBrk="1" fontAlgn="auto" latinLnBrk="0" hangingPunct="1">
              <a:lnSpc>
                <a:spcPct val="107000"/>
              </a:lnSpc>
              <a:spcBef>
                <a:spcPts val="0"/>
              </a:spcBef>
              <a:spcAft>
                <a:spcPts val="0"/>
              </a:spcAft>
              <a:buClrTx/>
              <a:buSzTx/>
              <a:buFontTx/>
              <a:buNone/>
              <a:tabLst/>
              <a:defRPr/>
            </a:pPr>
            <a:r>
              <a:rPr lang="en-US" dirty="0">
                <a:effectLst/>
                <a:latin typeface="Arial" panose="020B0604020202020204" pitchFamily="34" charset="0"/>
                <a:ea typeface="Calibri" panose="020F0502020204030204" pitchFamily="34" charset="0"/>
                <a:cs typeface="Arial" panose="020B0604020202020204" pitchFamily="34" charset="0"/>
              </a:rPr>
              <a:t>1) Discuss patient-centered and community engaged approaches to increase racial equity in reproductive health</a:t>
            </a:r>
            <a:r>
              <a:rPr lang="en-US" dirty="0">
                <a:latin typeface="Arial" panose="020B0604020202020204" pitchFamily="34" charset="0"/>
                <a:ea typeface="Calibri" panose="020F0502020204030204" pitchFamily="34" charset="0"/>
                <a:cs typeface="Arial" panose="020B0604020202020204" pitchFamily="34" charset="0"/>
              </a:rPr>
              <a:t> </a:t>
            </a:r>
          </a:p>
          <a:p>
            <a:pPr marR="0" indent="0">
              <a:lnSpc>
                <a:spcPct val="107000"/>
              </a:lnSpc>
              <a:spcBef>
                <a:spcPts val="0"/>
              </a:spcBef>
              <a:spcAft>
                <a:spcPts val="0"/>
              </a:spcAft>
              <a:buNone/>
            </a:pPr>
            <a:endParaRPr lang="en-US" dirty="0">
              <a:effectLst/>
              <a:latin typeface="Arial" panose="020B0604020202020204" pitchFamily="34" charset="0"/>
              <a:ea typeface="Calibri" panose="020F0502020204030204" pitchFamily="34" charset="0"/>
              <a:cs typeface="Arial" panose="020B0604020202020204" pitchFamily="34" charset="0"/>
            </a:endParaRPr>
          </a:p>
          <a:p>
            <a:pPr marR="0" indent="0">
              <a:lnSpc>
                <a:spcPct val="107000"/>
              </a:lnSpc>
              <a:spcBef>
                <a:spcPts val="0"/>
              </a:spcBef>
              <a:spcAft>
                <a:spcPts val="0"/>
              </a:spcAft>
              <a:buNone/>
            </a:pPr>
            <a:r>
              <a:rPr lang="en-US" dirty="0">
                <a:effectLst/>
                <a:latin typeface="Arial" panose="020B0604020202020204" pitchFamily="34" charset="0"/>
                <a:ea typeface="Calibri" panose="020F0502020204030204" pitchFamily="34" charset="0"/>
                <a:cs typeface="Arial" panose="020B0604020202020204" pitchFamily="34" charset="0"/>
              </a:rPr>
              <a:t>2) Implement evidence-informed practices that enhance the health care team’s clinical skills in providing quality women’s health and meet emerging health care needs of patients and families. </a:t>
            </a:r>
          </a:p>
        </p:txBody>
      </p:sp>
      <p:sp>
        <p:nvSpPr>
          <p:cNvPr id="4" name="Slide Number Placeholder 3"/>
          <p:cNvSpPr>
            <a:spLocks noGrp="1"/>
          </p:cNvSpPr>
          <p:nvPr>
            <p:ph type="sldNum" sz="quarter" idx="5"/>
          </p:nvPr>
        </p:nvSpPr>
        <p:spPr/>
        <p:txBody>
          <a:bodyPr/>
          <a:lstStyle/>
          <a:p>
            <a:fld id="{231DC18A-1C9A-4894-BFC6-E6BFE81FDA75}" type="slidenum">
              <a:rPr lang="en-US" smtClean="0"/>
              <a:t>2</a:t>
            </a:fld>
            <a:endParaRPr lang="en-US"/>
          </a:p>
        </p:txBody>
      </p:sp>
    </p:spTree>
    <p:extLst>
      <p:ext uri="{BB962C8B-B14F-4D97-AF65-F5344CB8AC3E}">
        <p14:creationId xmlns:p14="http://schemas.microsoft.com/office/powerpoint/2010/main" val="5239520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Presenter: Ebony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a:latin typeface="Segoe UI Symbol" panose="020B0502040204020203" pitchFamily="34" charset="0"/>
                <a:ea typeface="Segoe UI Symbol" panose="020B0502040204020203" pitchFamily="34" charset="0"/>
                <a:cs typeface="Arial" panose="020B0604020202020204" pitchFamily="34" charset="0"/>
              </a:rPr>
              <a:t>As mentioned, before we focus on Health Care Teams:</a:t>
            </a:r>
            <a:r>
              <a:rPr lang="en-US" sz="1200" b="1" dirty="0">
                <a:latin typeface="Segoe UI Symbol" panose="020B0502040204020203" pitchFamily="34" charset="0"/>
                <a:ea typeface="Segoe UI Symbol" panose="020B0502040204020203" pitchFamily="34" charset="0"/>
                <a:cs typeface="Arial" panose="020B0604020202020204" pitchFamily="34" charset="0"/>
              </a:rPr>
              <a:t> </a:t>
            </a:r>
            <a:r>
              <a:rPr lang="en-US" sz="1200" dirty="0">
                <a:latin typeface="Segoe UI Symbol" panose="020B0502040204020203" pitchFamily="34" charset="0"/>
                <a:ea typeface="Segoe UI Symbol" panose="020B0502040204020203" pitchFamily="34" charset="0"/>
                <a:cs typeface="Arial" panose="020B0604020202020204" pitchFamily="34" charset="0"/>
              </a:rPr>
              <a:t>Provide intensive trainings for health care teams and communities to support patients who are experiencing trauma, depression and psychosocial stress as result of racism and address power dynamics between health care team members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u="sng" kern="1200" dirty="0">
              <a:solidFill>
                <a:schemeClr val="tx1"/>
              </a:solidFill>
              <a:effectLst/>
              <a:latin typeface="+mn-lt"/>
              <a:ea typeface="+mn-ea"/>
              <a:cs typeface="+mn-cs"/>
            </a:endParaRPr>
          </a:p>
          <a:p>
            <a:r>
              <a:rPr lang="en-US" dirty="0"/>
              <a:t>There is solid evidence that group prenatal care likely improves outcomes</a:t>
            </a:r>
            <a:r>
              <a:rPr lang="en-US" baseline="0" dirty="0"/>
              <a:t> for high risk groups, but why? Many people </a:t>
            </a:r>
            <a:r>
              <a:rPr lang="en-US" dirty="0"/>
              <a:t>have focused on the patient and suggest that participation in group care improves</a:t>
            </a:r>
            <a:r>
              <a:rPr lang="en-US" baseline="0" dirty="0"/>
              <a:t> patient’s</a:t>
            </a:r>
            <a:r>
              <a:rPr lang="en-US" dirty="0"/>
              <a:t> knowledge acquisition, behavior change, social support, and reduces stress and depression.</a:t>
            </a:r>
            <a:r>
              <a:rPr lang="en-US" baseline="0" dirty="0"/>
              <a:t> But we think that we need to keep in mind that h</a:t>
            </a:r>
            <a:r>
              <a:rPr lang="en-US" dirty="0"/>
              <a:t>ealth equity implementation frameworks uniformly stress the importance of multiple levels of influence including,</a:t>
            </a:r>
            <a:r>
              <a:rPr lang="en-US" baseline="0" dirty="0"/>
              <a:t> not just </a:t>
            </a:r>
            <a:r>
              <a:rPr lang="en-US" dirty="0"/>
              <a:t>the individual, but the clinician, community, organization, healthcare system, and society levels</a:t>
            </a:r>
            <a:r>
              <a:rPr lang="en-US" baseline="0" dirty="0"/>
              <a:t>. So, we would argue </a:t>
            </a:r>
            <a:r>
              <a:rPr lang="en-US" dirty="0"/>
              <a:t>that our patient-level approach is</a:t>
            </a:r>
            <a:r>
              <a:rPr lang="en-US" baseline="0" dirty="0"/>
              <a:t> probably</a:t>
            </a:r>
            <a:r>
              <a:rPr lang="en-US" dirty="0"/>
              <a:t> misguided. What if group</a:t>
            </a:r>
            <a:r>
              <a:rPr lang="en-US" baseline="0" dirty="0"/>
              <a:t> care</a:t>
            </a:r>
            <a:r>
              <a:rPr lang="en-US" dirty="0"/>
              <a:t> is actually exerting its effect on US-- the clinicians--and the systems in which we work?  And what if group care stands out as one of the few evidence-based</a:t>
            </a:r>
            <a:r>
              <a:rPr lang="en-US" baseline="0" dirty="0"/>
              <a:t> interventions</a:t>
            </a:r>
            <a:r>
              <a:rPr lang="en-US" dirty="0"/>
              <a:t> to improve pregnancy outcomes for Black women because it inadvertently exerts its impact on the clinicians and systems that are supposed to be providing health-promoting prenatal care for the mother and the baby. The</a:t>
            </a:r>
            <a:r>
              <a:rPr lang="en-US" baseline="0" dirty="0"/>
              <a:t> EleVATE Collaborative </a:t>
            </a:r>
            <a:r>
              <a:rPr lang="en-US" dirty="0"/>
              <a:t>argues this point in this clinical opinion piece published</a:t>
            </a:r>
            <a:r>
              <a:rPr lang="en-US" baseline="0" dirty="0"/>
              <a:t> last year in American Journal of Obstetrics and Gynecology. </a:t>
            </a:r>
          </a:p>
          <a:p>
            <a:endParaRPr lang="en-US" baseline="0" dirty="0"/>
          </a:p>
          <a:p>
            <a:r>
              <a:rPr lang="en-US" baseline="0" dirty="0"/>
              <a:t>Let us be clear--Group prenatal care alone will not fundamentally affect systemic change without intentionally developing anti-racist systems, policies, and implementing trauma-informed principles to shift the culture of healthcare and improve patient outcomes.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Our health care team members attended trainings on Introduction to Trauma Informed Care, Introduction to Systemic Racism and Behavioral Health Integration. We know by now that training alone will not change the way care is delivered, but what EleVATE does is teach these skills and then intentionally provide opportunities to apply them in the group prenatal care setting over 7 plus months while facilitating over 9 sessions. They are able to put their new knowledge and skills to practice while doing their job of caring for patients.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Since we are a multi-site and multi-disciplinary team, we recognized very quickly the hierarchy of medicine and the power dynamics that exist between health care team members and also health care teams and our community collaborators. We decided to provide opportunities for health care team members to deeply examine how white supremacy, systemic and institutional racism and the medical model impact care delivery and how health care teams can be complicit. We received many questions especially asking: What does white supremacy and racial equity have to do with working with other health care team members or what does it have to do with providing care to patients?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I can’t sugar coat it –it was hard. Many people were very on board because they had not found a space to learn and reflect about these issues, but also some people decided to take a step back from EleVATE as they found their path. We had to have difficult conversations about listening to community voice, decentering whiteness and understanding how embedded racism was in our health care system. We all took our own journeys to acknowledge the historical and present traumas our patients, co-workers and leadership experience and how racial equity is connected to work we do.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endParaRPr lang="en-US" baseline="0" dirty="0"/>
          </a:p>
          <a:p>
            <a:endParaRPr lang="en-US" dirty="0"/>
          </a:p>
        </p:txBody>
      </p:sp>
      <p:sp>
        <p:nvSpPr>
          <p:cNvPr id="4" name="Slide Number Placeholder 3"/>
          <p:cNvSpPr>
            <a:spLocks noGrp="1"/>
          </p:cNvSpPr>
          <p:nvPr>
            <p:ph type="sldNum" sz="quarter" idx="5"/>
          </p:nvPr>
        </p:nvSpPr>
        <p:spPr/>
        <p:txBody>
          <a:bodyPr/>
          <a:lstStyle/>
          <a:p>
            <a:fld id="{102E4848-6950-664F-B496-430DAF033C6B}" type="slidenum">
              <a:rPr lang="en-US" smtClean="0"/>
              <a:t>20</a:t>
            </a:fld>
            <a:endParaRPr lang="en-US"/>
          </a:p>
        </p:txBody>
      </p:sp>
    </p:spTree>
    <p:extLst>
      <p:ext uri="{BB962C8B-B14F-4D97-AF65-F5344CB8AC3E}">
        <p14:creationId xmlns:p14="http://schemas.microsoft.com/office/powerpoint/2010/main" val="32802566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24"/>
              </a:spcAft>
              <a:buClrTx/>
              <a:buSzTx/>
              <a:buFontTx/>
              <a:buNone/>
              <a:tabLst/>
              <a:defRPr/>
            </a:pPr>
            <a:r>
              <a:rPr lang="en-US" sz="1800" b="1" baseline="0" dirty="0"/>
              <a:t>Presenter: Ebony</a:t>
            </a:r>
            <a:endParaRPr lang="en-US" sz="18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24"/>
              </a:spcAft>
            </a:pPr>
            <a:endParaRPr lang="en-US" sz="1100" b="1" dirty="0">
              <a:ea typeface="Calibri" panose="020F0502020204030204" pitchFamily="34" charset="0"/>
              <a:cs typeface="Times New Roman" panose="02020603050405020304" pitchFamily="18" charset="0"/>
            </a:endParaRPr>
          </a:p>
          <a:p>
            <a:r>
              <a:rPr lang="en-US" sz="1100" dirty="0">
                <a:cs typeface="Arial" panose="020B0604020202020204" pitchFamily="34" charset="0"/>
              </a:rPr>
              <a:t>The 3 visual represent the biggest learnings as our collaborative developed: </a:t>
            </a:r>
          </a:p>
          <a:p>
            <a:endParaRPr lang="en-US" sz="1100" dirty="0">
              <a:cs typeface="Arial" panose="020B0604020202020204" pitchFamily="34" charset="0"/>
            </a:endParaRPr>
          </a:p>
          <a:p>
            <a:pPr>
              <a:lnSpc>
                <a:spcPct val="107000"/>
              </a:lnSpc>
              <a:spcAft>
                <a:spcPts val="824"/>
              </a:spcAft>
            </a:pPr>
            <a:r>
              <a:rPr lang="en-US" sz="1100" dirty="0">
                <a:ea typeface="Calibri" panose="020F0502020204030204" pitchFamily="34" charset="0"/>
                <a:cs typeface="Times New Roman" panose="02020603050405020304" pitchFamily="18" charset="0"/>
              </a:rPr>
              <a:t>We needed to address the bias we held that “We are teaching community members skills” to “Community voice are leaders in this program” and listen intensely to their feedback and act upon it. </a:t>
            </a:r>
          </a:p>
          <a:p>
            <a:pPr>
              <a:lnSpc>
                <a:spcPct val="107000"/>
              </a:lnSpc>
              <a:spcAft>
                <a:spcPts val="824"/>
              </a:spcAft>
            </a:pPr>
            <a:endParaRPr lang="en-US" sz="1100" dirty="0">
              <a:ea typeface="Calibri" panose="020F0502020204030204" pitchFamily="34" charset="0"/>
              <a:cs typeface="Times New Roman" panose="02020603050405020304" pitchFamily="18" charset="0"/>
            </a:endParaRPr>
          </a:p>
          <a:p>
            <a:pPr defTabSz="942210">
              <a:lnSpc>
                <a:spcPct val="107000"/>
              </a:lnSpc>
              <a:spcAft>
                <a:spcPts val="824"/>
              </a:spcAft>
            </a:pPr>
            <a:r>
              <a:rPr lang="en-US" sz="1100" b="1" dirty="0">
                <a:solidFill>
                  <a:schemeClr val="bg1"/>
                </a:solidFill>
                <a:cs typeface="Arial" panose="020B0604020202020204" pitchFamily="34" charset="0"/>
              </a:rPr>
              <a:t>Community Collaboration/Address Power Dynamics</a:t>
            </a:r>
            <a:endParaRPr lang="en-US" sz="1100" b="1" dirty="0">
              <a:ea typeface="Calibri" panose="020F0502020204030204" pitchFamily="34" charset="0"/>
              <a:cs typeface="Times New Roman" panose="02020603050405020304" pitchFamily="18" charset="0"/>
            </a:endParaRPr>
          </a:p>
          <a:p>
            <a:pPr marL="294440" indent="-294440" defTabSz="942210">
              <a:lnSpc>
                <a:spcPct val="107000"/>
              </a:lnSpc>
              <a:spcAft>
                <a:spcPts val="824"/>
              </a:spcAft>
              <a:buFont typeface="Arial" panose="020B0604020202020204" pitchFamily="34" charset="0"/>
              <a:buChar char="•"/>
            </a:pPr>
            <a:r>
              <a:rPr lang="en-US" sz="1100" dirty="0">
                <a:ea typeface="Calibri" panose="020F0502020204030204" pitchFamily="34" charset="0"/>
                <a:cs typeface="Times New Roman" panose="02020603050405020304" pitchFamily="18" charset="0"/>
              </a:rPr>
              <a:t>We focused on formalizing structures to ensure community participation and </a:t>
            </a:r>
            <a:r>
              <a:rPr lang="en-US" sz="1100" b="1" dirty="0">
                <a:ea typeface="Calibri" panose="020F0502020204030204" pitchFamily="34" charset="0"/>
                <a:cs typeface="Times New Roman" panose="02020603050405020304" pitchFamily="18" charset="0"/>
              </a:rPr>
              <a:t>ensure information is driven by them and returned to them</a:t>
            </a:r>
          </a:p>
          <a:p>
            <a:pPr marL="294440" indent="-294440" defTabSz="942210">
              <a:lnSpc>
                <a:spcPct val="107000"/>
              </a:lnSpc>
              <a:spcAft>
                <a:spcPts val="824"/>
              </a:spcAft>
              <a:buFont typeface="Arial" panose="020B0604020202020204" pitchFamily="34" charset="0"/>
              <a:buChar char="•"/>
            </a:pPr>
            <a:r>
              <a:rPr lang="en-US" sz="1100" dirty="0">
                <a:ea typeface="Calibri" panose="020F0502020204030204" pitchFamily="34" charset="0"/>
                <a:cs typeface="Times New Roman" panose="02020603050405020304" pitchFamily="18" charset="0"/>
              </a:rPr>
              <a:t>Recognize institutional capacity and readiness to share power with community collaborators and how to learn from/awaken health care teams (specifically white individuals) without exploiting the pain of Black and Brown women and birthing people. Assess capacity and readiness of staff, partners, resources and knowledge. </a:t>
            </a:r>
          </a:p>
          <a:p>
            <a:pPr marL="294440" indent="-294440" defTabSz="942210">
              <a:lnSpc>
                <a:spcPct val="107000"/>
              </a:lnSpc>
              <a:spcAft>
                <a:spcPts val="824"/>
              </a:spcAft>
              <a:buFont typeface="Arial" panose="020B0604020202020204" pitchFamily="34" charset="0"/>
              <a:buChar char="•"/>
            </a:pPr>
            <a:r>
              <a:rPr lang="en-US" sz="1100" dirty="0">
                <a:ea typeface="Calibri" panose="020F0502020204030204" pitchFamily="34" charset="0"/>
                <a:cs typeface="Times New Roman" panose="02020603050405020304" pitchFamily="18" charset="0"/>
              </a:rPr>
              <a:t>Recognition that expertise comes from experience, and value lived expertise equally to academic or professional experience: Attention needs to be focused on the vulnerability differential between community voice and health care teams when personal experiences are shared. We needed to be aware that it is not only the community sharing personal experiences, but a relationship is built on a dialogue of personal experiences.</a:t>
            </a:r>
          </a:p>
          <a:p>
            <a:pPr>
              <a:lnSpc>
                <a:spcPct val="107000"/>
              </a:lnSpc>
              <a:spcAft>
                <a:spcPts val="824"/>
              </a:spcAft>
            </a:pPr>
            <a:endParaRPr lang="en-US" sz="1100" dirty="0">
              <a:ea typeface="Calibri" panose="020F0502020204030204" pitchFamily="34" charset="0"/>
              <a:cs typeface="Times New Roman" panose="02020603050405020304" pitchFamily="18" charset="0"/>
            </a:endParaRPr>
          </a:p>
          <a:p>
            <a:pPr>
              <a:lnSpc>
                <a:spcPct val="107000"/>
              </a:lnSpc>
              <a:spcAft>
                <a:spcPts val="824"/>
              </a:spcAft>
            </a:pPr>
            <a:r>
              <a:rPr lang="en-US" sz="1100" b="1" dirty="0">
                <a:ea typeface="Calibri" panose="020F0502020204030204" pitchFamily="34" charset="0"/>
                <a:cs typeface="Times New Roman" panose="02020603050405020304" pitchFamily="18" charset="0"/>
              </a:rPr>
              <a:t>Common Language: </a:t>
            </a:r>
            <a:endParaRPr lang="en-US" sz="1100" dirty="0">
              <a:ea typeface="Calibri" panose="020F0502020204030204" pitchFamily="34" charset="0"/>
              <a:cs typeface="Times New Roman" panose="02020603050405020304" pitchFamily="18" charset="0"/>
            </a:endParaRPr>
          </a:p>
          <a:p>
            <a:pPr marL="294440" indent="-294440">
              <a:lnSpc>
                <a:spcPct val="107000"/>
              </a:lnSpc>
              <a:spcAft>
                <a:spcPts val="824"/>
              </a:spcAft>
              <a:buFont typeface="Arial" panose="020B0604020202020204" pitchFamily="34" charset="0"/>
              <a:buChar char="•"/>
            </a:pPr>
            <a:r>
              <a:rPr lang="en-US" sz="1100" dirty="0">
                <a:ea typeface="Calibri" panose="020F0502020204030204" pitchFamily="34" charset="0"/>
                <a:cs typeface="Times New Roman" panose="02020603050405020304" pitchFamily="18" charset="0"/>
              </a:rPr>
              <a:t>Establishing a common language can create a shared connection and the connection can increase as we become on the same page with one another. Level setting supports us in acknowledging the history we do not learn or talk about, creating a common language helped us to put a stake in the ground on what this initiative values. </a:t>
            </a:r>
          </a:p>
          <a:p>
            <a:pPr>
              <a:lnSpc>
                <a:spcPct val="107000"/>
              </a:lnSpc>
              <a:spcAft>
                <a:spcPts val="824"/>
              </a:spcAft>
            </a:pPr>
            <a:endParaRPr lang="en-US" sz="1100" dirty="0">
              <a:ea typeface="Calibri" panose="020F0502020204030204" pitchFamily="34" charset="0"/>
              <a:cs typeface="Times New Roman" panose="02020603050405020304" pitchFamily="18" charset="0"/>
            </a:endParaRPr>
          </a:p>
          <a:p>
            <a:pPr>
              <a:lnSpc>
                <a:spcPct val="107000"/>
              </a:lnSpc>
              <a:spcAft>
                <a:spcPts val="824"/>
              </a:spcAft>
            </a:pPr>
            <a:r>
              <a:rPr lang="en-US" sz="1100" b="1" dirty="0">
                <a:ea typeface="Calibri" panose="020F0502020204030204" pitchFamily="34" charset="0"/>
                <a:cs typeface="Times New Roman" panose="02020603050405020304" pitchFamily="18" charset="0"/>
              </a:rPr>
              <a:t>Create Opportunities and Space:</a:t>
            </a:r>
            <a:endParaRPr lang="en-US" sz="1100" dirty="0">
              <a:ea typeface="Calibri" panose="020F0502020204030204" pitchFamily="34" charset="0"/>
              <a:cs typeface="Times New Roman" panose="02020603050405020304" pitchFamily="18" charset="0"/>
            </a:endParaRPr>
          </a:p>
          <a:p>
            <a:pPr marL="294440" indent="-294440">
              <a:lnSpc>
                <a:spcPct val="107000"/>
              </a:lnSpc>
              <a:spcAft>
                <a:spcPts val="824"/>
              </a:spcAft>
              <a:buFont typeface="Arial" panose="020B0604020202020204" pitchFamily="34" charset="0"/>
              <a:buChar char="•"/>
            </a:pPr>
            <a:r>
              <a:rPr lang="en-US" sz="1100" dirty="0">
                <a:ea typeface="Calibri" panose="020F0502020204030204" pitchFamily="34" charset="0"/>
                <a:cs typeface="Times New Roman" panose="02020603050405020304" pitchFamily="18" charset="0"/>
              </a:rPr>
              <a:t>Further acknowledgment that racial and ethnic groups can feel unsafe in healthcare settings and racial and ethnic groups experience increased trauma from navigating systems that have a history of untrustworthiness and harm. </a:t>
            </a:r>
          </a:p>
          <a:p>
            <a:pPr marL="294440" indent="-294440">
              <a:lnSpc>
                <a:spcPct val="107000"/>
              </a:lnSpc>
              <a:spcAft>
                <a:spcPts val="824"/>
              </a:spcAft>
              <a:buFont typeface="Arial" panose="020B0604020202020204" pitchFamily="34" charset="0"/>
              <a:buChar char="•"/>
            </a:pPr>
            <a:r>
              <a:rPr lang="en-US" sz="1100" dirty="0">
                <a:ea typeface="Calibri" panose="020F0502020204030204" pitchFamily="34" charset="0"/>
                <a:cs typeface="Times New Roman" panose="02020603050405020304" pitchFamily="18" charset="0"/>
              </a:rPr>
              <a:t>Our health care teams voiced time and time again that they are not provided the space to process or explore their discomforts in their professions or how they could be perpetuating harm, but they needed to figure out how to do it and appreciated EleVATE catalyzing these opportunities. </a:t>
            </a:r>
          </a:p>
          <a:p>
            <a:pPr marL="294440" indent="-294440">
              <a:lnSpc>
                <a:spcPct val="107000"/>
              </a:lnSpc>
              <a:spcAft>
                <a:spcPts val="824"/>
              </a:spcAft>
              <a:buFont typeface="Arial" panose="020B0604020202020204" pitchFamily="34" charset="0"/>
              <a:buChar char="•"/>
            </a:pPr>
            <a:r>
              <a:rPr lang="en-US" sz="1100" dirty="0">
                <a:ea typeface="Calibri" panose="020F0502020204030204" pitchFamily="34" charset="0"/>
                <a:cs typeface="Times New Roman" panose="02020603050405020304" pitchFamily="18" charset="0"/>
              </a:rPr>
              <a:t>Reinforce that our team is going to grow as we need additional expertise and partners want to learn from us and this includes reevaluating who needs to be a part of our team in order to leverage expertise and grow as a collective. </a:t>
            </a:r>
          </a:p>
          <a:p>
            <a:pPr>
              <a:lnSpc>
                <a:spcPct val="107000"/>
              </a:lnSpc>
              <a:spcAft>
                <a:spcPts val="824"/>
              </a:spcAft>
            </a:pPr>
            <a:endParaRPr lang="en-US" sz="1100" dirty="0">
              <a:ea typeface="Calibri" panose="020F0502020204030204" pitchFamily="34" charset="0"/>
              <a:cs typeface="Times New Roman" panose="02020603050405020304" pitchFamily="18" charset="0"/>
            </a:endParaRPr>
          </a:p>
          <a:p>
            <a:endParaRPr lang="en-US" sz="1100" dirty="0"/>
          </a:p>
          <a:p>
            <a:endParaRPr lang="en-US" dirty="0"/>
          </a:p>
        </p:txBody>
      </p:sp>
      <p:sp>
        <p:nvSpPr>
          <p:cNvPr id="4" name="Slide Number Placeholder 3"/>
          <p:cNvSpPr>
            <a:spLocks noGrp="1"/>
          </p:cNvSpPr>
          <p:nvPr>
            <p:ph type="sldNum" sz="quarter" idx="10"/>
          </p:nvPr>
        </p:nvSpPr>
        <p:spPr/>
        <p:txBody>
          <a:bodyPr/>
          <a:lstStyle/>
          <a:p>
            <a:fld id="{51AD292A-39C0-4C3D-B822-498728ED1D2B}" type="slidenum">
              <a:rPr lang="en-US" smtClean="0"/>
              <a:pPr/>
              <a:t>21</a:t>
            </a:fld>
            <a:endParaRPr lang="en-US"/>
          </a:p>
        </p:txBody>
      </p:sp>
    </p:spTree>
    <p:extLst>
      <p:ext uri="{BB962C8B-B14F-4D97-AF65-F5344CB8AC3E}">
        <p14:creationId xmlns:p14="http://schemas.microsoft.com/office/powerpoint/2010/main" val="15878174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Presenter: Ebony</a:t>
            </a:r>
          </a:p>
          <a:p>
            <a:endParaRPr lang="en-US" dirty="0"/>
          </a:p>
        </p:txBody>
      </p:sp>
      <p:sp>
        <p:nvSpPr>
          <p:cNvPr id="4" name="Slide Number Placeholder 3"/>
          <p:cNvSpPr>
            <a:spLocks noGrp="1"/>
          </p:cNvSpPr>
          <p:nvPr>
            <p:ph type="sldNum" sz="quarter" idx="5"/>
          </p:nvPr>
        </p:nvSpPr>
        <p:spPr/>
        <p:txBody>
          <a:bodyPr/>
          <a:lstStyle/>
          <a:p>
            <a:fld id="{937CD014-D5F8-4986-8278-FE40EE8BC777}" type="slidenum">
              <a:rPr lang="en-US" smtClean="0"/>
              <a:t>22</a:t>
            </a:fld>
            <a:endParaRPr lang="en-US"/>
          </a:p>
        </p:txBody>
      </p:sp>
    </p:spTree>
    <p:extLst>
      <p:ext uri="{BB962C8B-B14F-4D97-AF65-F5344CB8AC3E}">
        <p14:creationId xmlns:p14="http://schemas.microsoft.com/office/powerpoint/2010/main" val="6923243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0" dirty="0"/>
              <a:t>Presenter: Ebony</a:t>
            </a:r>
            <a:endParaRPr lang="en-US" sz="1200" b="1" dirty="0">
              <a:latin typeface="Calibri" panose="020F0502020204030204" pitchFamily="34" charset="0"/>
              <a:ea typeface="Calibri" panose="020F0502020204030204" pitchFamily="34" charset="0"/>
              <a:cs typeface="Times New Roman" panose="02020603050405020304" pitchFamily="18" charset="0"/>
            </a:endParaRPr>
          </a:p>
          <a:p>
            <a:endParaRPr lang="en-US" dirty="0"/>
          </a:p>
          <a:p>
            <a:r>
              <a:rPr lang="en-US" dirty="0"/>
              <a:t>We made a commitment to trauma</a:t>
            </a:r>
            <a:r>
              <a:rPr lang="en-US" baseline="0" dirty="0"/>
              <a:t> informed participatory research and have really tried to embrace these principals.  I don’t proclaim to be an expert or say that we’ve done this perfectly; but we’ve tried.  I can honestly say that the EleVATE moms/patient consultants have been my greatest teachers on this journey.  I remember a heated debate regarding whether we should ask patients about traumatic experiences.  We feared re-traumatizing them in the process and were leaning towards not asking the questions. . .until the Moms checked us.  They made the point that not asking about it didn’t mean that it didn’t happen and they wanted to be asked about it to start the process of healing.  We also realized that, if you bring trauma to the surface, it is unethical not to have the support mechanisms in place, so we had our work cut out for us, and we needed a framework to help us understand the impact of systems on Black Birthing People.  </a:t>
            </a:r>
          </a:p>
          <a:p>
            <a:endParaRPr lang="en-US" baseline="0" dirty="0"/>
          </a:p>
        </p:txBody>
      </p:sp>
      <p:sp>
        <p:nvSpPr>
          <p:cNvPr id="4" name="Slide Number Placeholder 3"/>
          <p:cNvSpPr>
            <a:spLocks noGrp="1"/>
          </p:cNvSpPr>
          <p:nvPr>
            <p:ph type="sldNum" sz="quarter" idx="5"/>
          </p:nvPr>
        </p:nvSpPr>
        <p:spPr/>
        <p:txBody>
          <a:bodyPr/>
          <a:lstStyle/>
          <a:p>
            <a:fld id="{C26259C2-CB7B-41DC-930D-C7964AB0CDD3}" type="slidenum">
              <a:rPr lang="en-US" smtClean="0"/>
              <a:t>23</a:t>
            </a:fld>
            <a:endParaRPr lang="en-US"/>
          </a:p>
        </p:txBody>
      </p:sp>
    </p:spTree>
    <p:extLst>
      <p:ext uri="{BB962C8B-B14F-4D97-AF65-F5344CB8AC3E}">
        <p14:creationId xmlns:p14="http://schemas.microsoft.com/office/powerpoint/2010/main" val="20876634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Ebony</a:t>
            </a:r>
          </a:p>
          <a:p>
            <a:endParaRPr lang="en-US" b="1" dirty="0"/>
          </a:p>
          <a:p>
            <a:r>
              <a:rPr lang="en-US" b="1" dirty="0"/>
              <a:t>Tell the story of the Ferguson Commission</a:t>
            </a:r>
          </a:p>
          <a:p>
            <a:r>
              <a:rPr lang="en-US" b="1" dirty="0"/>
              <a:t>Tell the story of Forward Through Ferguson</a:t>
            </a:r>
          </a:p>
          <a:p>
            <a:endParaRPr lang="en-US" dirty="0"/>
          </a:p>
          <a:p>
            <a:pPr>
              <a:lnSpc>
                <a:spcPct val="107000"/>
              </a:lnSpc>
              <a:spcAft>
                <a:spcPts val="824"/>
              </a:spcAft>
            </a:pPr>
            <a:r>
              <a:rPr lang="en-US" sz="1100" dirty="0">
                <a:latin typeface="Calibri" panose="020F0502020204030204" pitchFamily="34" charset="0"/>
                <a:ea typeface="Calibri" panose="020F0502020204030204" pitchFamily="34" charset="0"/>
                <a:cs typeface="Times New Roman" panose="02020603050405020304" pitchFamily="18" charset="0"/>
              </a:rPr>
              <a:t>We get asked this question often -how do you implement equitable decision making and ensure every voice is heard. We try our best every time and use these questions to support our collaborative to make decisions. These three essential questions have helped us to understand the impact and consequences of our decisions and how it could or could not benefit Black birthing people. </a:t>
            </a:r>
          </a:p>
          <a:p>
            <a:pPr marL="765545" lvl="1" indent="-294440">
              <a:lnSpc>
                <a:spcPct val="107000"/>
              </a:lnSpc>
              <a:spcAft>
                <a:spcPts val="824"/>
              </a:spcAft>
              <a:buFont typeface="Arial" panose="020B0604020202020204" pitchFamily="34" charset="0"/>
              <a:buChar char="•"/>
              <a:tabLst>
                <a:tab pos="942210" algn="l"/>
              </a:tabLst>
            </a:pPr>
            <a:r>
              <a:rPr lang="en-US" sz="1100" dirty="0">
                <a:latin typeface="Calibri" panose="020F0502020204030204" pitchFamily="34" charset="0"/>
                <a:ea typeface="Calibri" panose="020F0502020204030204" pitchFamily="34" charset="0"/>
                <a:cs typeface="Times New Roman" panose="02020603050405020304" pitchFamily="18" charset="0"/>
              </a:rPr>
              <a:t>Who does this recommendation benefit?</a:t>
            </a:r>
          </a:p>
          <a:p>
            <a:pPr marL="765545" lvl="1" indent="-294440">
              <a:lnSpc>
                <a:spcPct val="107000"/>
              </a:lnSpc>
              <a:spcAft>
                <a:spcPts val="824"/>
              </a:spcAft>
              <a:buFont typeface="Arial" panose="020B0604020202020204" pitchFamily="34" charset="0"/>
              <a:buChar char="•"/>
              <a:tabLst>
                <a:tab pos="942210" algn="l"/>
              </a:tabLst>
            </a:pPr>
            <a:r>
              <a:rPr lang="en-US" sz="1100" dirty="0">
                <a:latin typeface="Calibri" panose="020F0502020204030204" pitchFamily="34" charset="0"/>
                <a:ea typeface="Calibri" panose="020F0502020204030204" pitchFamily="34" charset="0"/>
                <a:cs typeface="Times New Roman" panose="02020603050405020304" pitchFamily="18" charset="0"/>
              </a:rPr>
              <a:t>How are different racial and ethnic groups affected?</a:t>
            </a:r>
          </a:p>
          <a:p>
            <a:pPr marL="765545" lvl="1" indent="-294440">
              <a:lnSpc>
                <a:spcPct val="107000"/>
              </a:lnSpc>
              <a:spcAft>
                <a:spcPts val="824"/>
              </a:spcAft>
              <a:buFont typeface="Arial" panose="020B0604020202020204" pitchFamily="34" charset="0"/>
              <a:buChar char="•"/>
              <a:tabLst>
                <a:tab pos="942210" algn="l"/>
              </a:tabLst>
            </a:pPr>
            <a:r>
              <a:rPr lang="en-US" sz="1100" dirty="0">
                <a:latin typeface="Calibri" panose="020F0502020204030204" pitchFamily="34" charset="0"/>
                <a:ea typeface="Calibri" panose="020F0502020204030204" pitchFamily="34" charset="0"/>
                <a:cs typeface="Times New Roman" panose="02020603050405020304" pitchFamily="18" charset="0"/>
              </a:rPr>
              <a:t>What is missing from this discussion so that racial disparities can be eliminated? </a:t>
            </a:r>
          </a:p>
          <a:p>
            <a:pPr>
              <a:lnSpc>
                <a:spcPct val="107000"/>
              </a:lnSpc>
              <a:spcAft>
                <a:spcPts val="824"/>
              </a:spcAft>
            </a:pPr>
            <a:r>
              <a:rPr lang="en-US" sz="1100" dirty="0">
                <a:latin typeface="Calibri" panose="020F0502020204030204" pitchFamily="34" charset="0"/>
                <a:ea typeface="Calibri" panose="020F0502020204030204" pitchFamily="34" charset="0"/>
                <a:cs typeface="Times New Roman" panose="02020603050405020304" pitchFamily="18" charset="0"/>
              </a:rPr>
              <a:t>We focused on these questions throughout our intensive trainings and are at the forefront of our agenda’s during meetings and collaborative efforts</a:t>
            </a:r>
          </a:p>
          <a:p>
            <a:pPr>
              <a:lnSpc>
                <a:spcPct val="107000"/>
              </a:lnSpc>
              <a:spcAft>
                <a:spcPts val="824"/>
              </a:spcAft>
            </a:pP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24"/>
              </a:spcAft>
            </a:pPr>
            <a:r>
              <a:rPr lang="en-US" sz="1100" dirty="0">
                <a:latin typeface="Calibri" panose="020F0502020204030204" pitchFamily="34" charset="0"/>
                <a:ea typeface="Calibri" panose="020F0502020204030204" pitchFamily="34" charset="0"/>
                <a:cs typeface="Times New Roman" panose="02020603050405020304" pitchFamily="18" charset="0"/>
              </a:rPr>
              <a:t>Trusting means</a:t>
            </a:r>
            <a:r>
              <a:rPr lang="en-US" sz="1100" u="sng" dirty="0">
                <a:latin typeface="Calibri" panose="020F0502020204030204" pitchFamily="34" charset="0"/>
                <a:ea typeface="Calibri" panose="020F0502020204030204" pitchFamily="34" charset="0"/>
                <a:cs typeface="Times New Roman" panose="02020603050405020304" pitchFamily="18" charset="0"/>
              </a:rPr>
              <a:t> trusting community members to be the best solvers of the challenges in their communities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53328" indent="-353328">
              <a:lnSpc>
                <a:spcPct val="107000"/>
              </a:lnSpc>
              <a:spcAft>
                <a:spcPts val="824"/>
              </a:spcAft>
              <a:buFont typeface="Arial" panose="020B0604020202020204" pitchFamily="34" charset="0"/>
              <a:buChar char="•"/>
              <a:tabLst>
                <a:tab pos="471105" algn="l"/>
              </a:tabLst>
            </a:pPr>
            <a:r>
              <a:rPr lang="en-US" sz="1100" dirty="0">
                <a:latin typeface="Calibri" panose="020F0502020204030204" pitchFamily="34" charset="0"/>
                <a:ea typeface="Calibri" panose="020F0502020204030204" pitchFamily="34" charset="0"/>
                <a:cs typeface="Times New Roman" panose="02020603050405020304" pitchFamily="18" charset="0"/>
              </a:rPr>
              <a:t>This requires being uncomfortable, being vulnerable to share personal stories, not trying to solve all the problems, giving up power so community members have a voice and resources to act. The power of telling personal stories and setting the collective message to believe patients truth (“Just because you didn’t live it, doesn’t mean it doesn’t happen”)</a:t>
            </a:r>
          </a:p>
          <a:p>
            <a:pPr marL="353328" indent="-353328">
              <a:lnSpc>
                <a:spcPct val="107000"/>
              </a:lnSpc>
              <a:spcAft>
                <a:spcPts val="824"/>
              </a:spcAft>
              <a:buFont typeface="Arial" panose="020B0604020202020204" pitchFamily="34" charset="0"/>
              <a:buChar char="•"/>
              <a:tabLst>
                <a:tab pos="471105" algn="l"/>
              </a:tabLst>
            </a:pPr>
            <a:r>
              <a:rPr lang="en-US" sz="1100" dirty="0">
                <a:latin typeface="Calibri" panose="020F0502020204030204" pitchFamily="34" charset="0"/>
                <a:ea typeface="Calibri" panose="020F0502020204030204" pitchFamily="34" charset="0"/>
                <a:cs typeface="Times New Roman" panose="02020603050405020304" pitchFamily="18" charset="0"/>
              </a:rPr>
              <a:t>Address the bias and believe community members already have the capacity to make decisions about their community</a:t>
            </a:r>
          </a:p>
          <a:p>
            <a:pPr marL="353328" indent="-353328">
              <a:lnSpc>
                <a:spcPct val="107000"/>
              </a:lnSpc>
              <a:spcAft>
                <a:spcPts val="824"/>
              </a:spcAft>
              <a:buFont typeface="Arial" panose="020B0604020202020204" pitchFamily="34" charset="0"/>
              <a:buChar char="•"/>
              <a:tabLst>
                <a:tab pos="471105" algn="l"/>
              </a:tabLst>
            </a:pPr>
            <a:r>
              <a:rPr lang="en-US" sz="1100" dirty="0">
                <a:latin typeface="Calibri" panose="020F0502020204030204" pitchFamily="34" charset="0"/>
                <a:ea typeface="Calibri" panose="020F0502020204030204" pitchFamily="34" charset="0"/>
                <a:cs typeface="Times New Roman" panose="02020603050405020304" pitchFamily="18" charset="0"/>
              </a:rPr>
              <a:t>Focus on positive aspects of community and broaden/highlight the work</a:t>
            </a:r>
          </a:p>
          <a:p>
            <a:pPr>
              <a:lnSpc>
                <a:spcPct val="107000"/>
              </a:lnSpc>
              <a:spcAft>
                <a:spcPts val="824"/>
              </a:spcAft>
            </a:pPr>
            <a:r>
              <a:rPr lang="en-US" sz="1100" u="sng" dirty="0">
                <a:latin typeface="Calibri" panose="020F0502020204030204" pitchFamily="34" charset="0"/>
                <a:ea typeface="Calibri" panose="020F0502020204030204" pitchFamily="34" charset="0"/>
                <a:cs typeface="Times New Roman" panose="02020603050405020304" pitchFamily="18" charset="0"/>
              </a:rPr>
              <a:t>Asking means authentically asking for individuals' ideas and listening without judging, criticizing and filtering reality based on your conditioning of what's right and what's wrong.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53328" indent="-353328">
              <a:lnSpc>
                <a:spcPct val="107000"/>
              </a:lnSpc>
              <a:spcAft>
                <a:spcPts val="824"/>
              </a:spcAft>
              <a:buFont typeface="Arial" panose="020B0604020202020204" pitchFamily="34" charset="0"/>
              <a:buChar char="•"/>
              <a:tabLst>
                <a:tab pos="471105" algn="l"/>
              </a:tabLst>
            </a:pPr>
            <a:r>
              <a:rPr lang="en-US" sz="1100" dirty="0">
                <a:latin typeface="Calibri" panose="020F0502020204030204" pitchFamily="34" charset="0"/>
                <a:ea typeface="Calibri" panose="020F0502020204030204" pitchFamily="34" charset="0"/>
                <a:cs typeface="Times New Roman" panose="02020603050405020304" pitchFamily="18" charset="0"/>
              </a:rPr>
              <a:t>We hear all the time -we can’t do this because of this policy or we can’t do this because this isn’t our department that is filtering based on our judgements and what rules we follow at our institutions. We need to build capacity for community collaboration at all of our institutions. We would argue that this is the most difficult part of the work is convincing institutions that they need to work on their policies and practices that allow for community collaborations and partnerships. </a:t>
            </a:r>
          </a:p>
          <a:p>
            <a:pPr>
              <a:lnSpc>
                <a:spcPct val="107000"/>
              </a:lnSpc>
              <a:spcAft>
                <a:spcPts val="824"/>
              </a:spcAft>
            </a:pPr>
            <a:r>
              <a:rPr lang="en-US" sz="1100" u="sng" dirty="0">
                <a:latin typeface="Calibri" panose="020F0502020204030204" pitchFamily="34" charset="0"/>
                <a:ea typeface="Calibri" panose="020F0502020204030204" pitchFamily="34" charset="0"/>
                <a:cs typeface="Times New Roman" panose="02020603050405020304" pitchFamily="18" charset="0"/>
              </a:rPr>
              <a:t>Acting means being accountable to what you hear.</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53328" indent="-353328">
              <a:lnSpc>
                <a:spcPct val="107000"/>
              </a:lnSpc>
              <a:spcAft>
                <a:spcPts val="824"/>
              </a:spcAft>
              <a:buFont typeface="Arial" panose="020B0604020202020204" pitchFamily="34" charset="0"/>
              <a:buChar char="•"/>
              <a:tabLst>
                <a:tab pos="471105" algn="l"/>
              </a:tabLst>
            </a:pPr>
            <a:r>
              <a:rPr lang="en-US" sz="1100" dirty="0">
                <a:latin typeface="Calibri" panose="020F0502020204030204" pitchFamily="34" charset="0"/>
                <a:ea typeface="Calibri" panose="020F0502020204030204" pitchFamily="34" charset="0"/>
                <a:cs typeface="Times New Roman" panose="02020603050405020304" pitchFamily="18" charset="0"/>
              </a:rPr>
              <a:t>Acting with community members to implement their own ideas and solutions that they have created, designed, implemented and evaluated. </a:t>
            </a:r>
          </a:p>
          <a:p>
            <a:pPr>
              <a:lnSpc>
                <a:spcPct val="107000"/>
              </a:lnSpc>
              <a:spcAft>
                <a:spcPts val="824"/>
              </a:spcAft>
            </a:pPr>
            <a:endParaRPr lang="en-US" sz="1100" dirty="0">
              <a:latin typeface="Calibri" panose="020F0502020204030204" pitchFamily="34" charset="0"/>
              <a:ea typeface="Calibri" panose="020F0502020204030204" pitchFamily="34" charset="0"/>
              <a:cs typeface="Times New Roman" panose="02020603050405020304" pitchFamily="18" charset="0"/>
            </a:endParaRPr>
          </a:p>
          <a:p>
            <a:endParaRPr lang="en-US" sz="1100" dirty="0"/>
          </a:p>
          <a:p>
            <a:endParaRPr lang="en-US" sz="1100" dirty="0"/>
          </a:p>
          <a:p>
            <a:pPr>
              <a:lnSpc>
                <a:spcPct val="107000"/>
              </a:lnSpc>
              <a:spcAft>
                <a:spcPts val="824"/>
              </a:spcAft>
            </a:pP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BBD8B9A-C401-4595-BE08-0D6FF9BD0839}" type="slidenum">
              <a:rPr lang="en-US" smtClean="0"/>
              <a:t>24</a:t>
            </a:fld>
            <a:endParaRPr lang="en-US"/>
          </a:p>
        </p:txBody>
      </p:sp>
    </p:spTree>
    <p:extLst>
      <p:ext uri="{BB962C8B-B14F-4D97-AF65-F5344CB8AC3E}">
        <p14:creationId xmlns:p14="http://schemas.microsoft.com/office/powerpoint/2010/main" val="11648983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Presenter: Ebony</a:t>
            </a:r>
            <a:endParaRPr lang="en-US" dirty="0"/>
          </a:p>
          <a:p>
            <a:endParaRPr lang="en-US" dirty="0"/>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As mentioned before: Equity is a PROCESS and an OUTCOME.</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Trusting means</a:t>
            </a:r>
            <a:r>
              <a:rPr lang="en-US" sz="1200" u="sng" dirty="0">
                <a:effectLst/>
                <a:latin typeface="Calibri" panose="020F0502020204030204" pitchFamily="34" charset="0"/>
                <a:ea typeface="Calibri" panose="020F0502020204030204" pitchFamily="34" charset="0"/>
                <a:cs typeface="Times New Roman" panose="02020603050405020304" pitchFamily="18" charset="0"/>
              </a:rPr>
              <a:t> trusting community members to be the best solvers of the challenges in their communities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This requires being uncomfortable, being vulnerable to share personal stories, not trying to solve all the problems, giving up power so community members have a voice and resources to act. The power of telling personal stories and setting the collective message to believe patients truth (“Just because you didn’t live it, doesn’t mean it doesn’t happen”)</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Address the bias and believe community members already have the capacity to make decisions about their community</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Focus on positive aspects of community and broaden/highlight the work</a:t>
            </a:r>
          </a:p>
          <a:p>
            <a:pPr marL="0" marR="0">
              <a:lnSpc>
                <a:spcPct val="107000"/>
              </a:lnSpc>
              <a:spcBef>
                <a:spcPts val="0"/>
              </a:spcBef>
              <a:spcAft>
                <a:spcPts val="800"/>
              </a:spcAft>
            </a:pPr>
            <a:endParaRPr lang="en-US" sz="12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u="sng" dirty="0">
                <a:effectLst/>
                <a:latin typeface="Calibri" panose="020F0502020204030204" pitchFamily="34" charset="0"/>
                <a:ea typeface="Calibri" panose="020F0502020204030204" pitchFamily="34" charset="0"/>
                <a:cs typeface="Times New Roman" panose="02020603050405020304" pitchFamily="18" charset="0"/>
              </a:rPr>
              <a:t>Asking means authentically asking for individuals' ideas and listening without judging, criticizing and filtering reality based on your conditioning of what's right and what's wrong.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We hear all the time -we can’t do this because of this policy or we can’t do this because this isn’t our department that is filtering based on our judgements and what rules we follow at our institutions. We need to build capacity for community collaboration at all of our institutions. We would argue that this is the most difficult part of the work is convincing institutions that they need to work on their policies and practices that allow for community collaborations and partnerships. </a:t>
            </a:r>
          </a:p>
          <a:p>
            <a:pPr marL="0" marR="0" lvl="0" indent="0">
              <a:lnSpc>
                <a:spcPct val="107000"/>
              </a:lnSpc>
              <a:spcBef>
                <a:spcPts val="0"/>
              </a:spcBef>
              <a:spcAft>
                <a:spcPts val="800"/>
              </a:spcAft>
              <a:buFont typeface="Arial" panose="020B0604020202020204" pitchFamily="34" charset="0"/>
              <a:buNone/>
              <a:tabLst>
                <a:tab pos="457200" algn="l"/>
              </a:tabLs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u="sng" dirty="0">
                <a:effectLst/>
                <a:latin typeface="Calibri" panose="020F0502020204030204" pitchFamily="34" charset="0"/>
                <a:ea typeface="Calibri" panose="020F0502020204030204" pitchFamily="34" charset="0"/>
                <a:cs typeface="Times New Roman" panose="02020603050405020304" pitchFamily="18" charset="0"/>
              </a:rPr>
              <a:t>Acting means being accountable to what you hear.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Acting with community members to implement their own ideas and solutions that they have created, designed, implemented and evaluated. </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37CD014-D5F8-4986-8278-FE40EE8BC777}" type="slidenum">
              <a:rPr lang="en-US" smtClean="0"/>
              <a:t>25</a:t>
            </a:fld>
            <a:endParaRPr lang="en-US" dirty="0"/>
          </a:p>
        </p:txBody>
      </p:sp>
    </p:spTree>
    <p:extLst>
      <p:ext uri="{BB962C8B-B14F-4D97-AF65-F5344CB8AC3E}">
        <p14:creationId xmlns:p14="http://schemas.microsoft.com/office/powerpoint/2010/main" val="28679640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Presenter: Ebony</a:t>
            </a:r>
          </a:p>
          <a:p>
            <a:endParaRPr lang="en-US" sz="1200" dirty="0">
              <a:effectLst/>
              <a:latin typeface="Arial" panose="020B0604020202020204" pitchFamily="34" charset="0"/>
              <a:ea typeface="Times New Roman" panose="02020603050405020304" pitchFamily="18" charset="0"/>
            </a:endParaRPr>
          </a:p>
          <a:p>
            <a:r>
              <a:rPr lang="en-US" sz="1200" dirty="0">
                <a:effectLst/>
                <a:latin typeface="Arial" panose="020B0604020202020204" pitchFamily="34" charset="0"/>
                <a:ea typeface="Times New Roman" panose="02020603050405020304" pitchFamily="18" charset="0"/>
              </a:rPr>
              <a:t>These objectives will be achieved by conducting a </a:t>
            </a:r>
            <a:r>
              <a:rPr lang="en-US" sz="1200" i="1" u="sng" dirty="0">
                <a:effectLst/>
                <a:latin typeface="Arial" panose="020B0604020202020204" pitchFamily="34" charset="0"/>
                <a:ea typeface="Times New Roman" panose="02020603050405020304" pitchFamily="18" charset="0"/>
              </a:rPr>
              <a:t>pragmatic effectiveness-implementation randomized controlled trial</a:t>
            </a:r>
            <a:r>
              <a:rPr lang="en-US" sz="1200" dirty="0">
                <a:effectLst/>
                <a:latin typeface="Arial" panose="020B0604020202020204" pitchFamily="34" charset="0"/>
                <a:ea typeface="Times New Roman" panose="02020603050405020304" pitchFamily="18" charset="0"/>
              </a:rPr>
              <a:t> comparing EleVATE GC (n=220) to individual prenatal care (n=110) for pregnant women at high risk for depression. This trial will be conducted at diverse prenatal clinics in the St. Louis and Kansas City areas in Missouri that serve a population with a high preterm birth rate (~16% vs. 11% nationally). </a:t>
            </a:r>
          </a:p>
          <a:p>
            <a:endParaRPr lang="en-US" sz="120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rigorously assess the effectiveness of EleVATE GC and to determine the feasibility, sustainability, and barriers to implementing EleVATE GC in real-world care settings. </a:t>
            </a:r>
            <a:endParaRPr lang="en-US" i="1" dirty="0"/>
          </a:p>
          <a:p>
            <a:endParaRPr lang="en-US" dirty="0"/>
          </a:p>
        </p:txBody>
      </p:sp>
      <p:sp>
        <p:nvSpPr>
          <p:cNvPr id="4" name="Slide Number Placeholder 3"/>
          <p:cNvSpPr>
            <a:spLocks noGrp="1"/>
          </p:cNvSpPr>
          <p:nvPr>
            <p:ph type="sldNum" sz="quarter" idx="5"/>
          </p:nvPr>
        </p:nvSpPr>
        <p:spPr/>
        <p:txBody>
          <a:bodyPr/>
          <a:lstStyle/>
          <a:p>
            <a:fld id="{231DC18A-1C9A-4894-BFC6-E6BFE81FDA75}" type="slidenum">
              <a:rPr lang="en-US" smtClean="0"/>
              <a:t>26</a:t>
            </a:fld>
            <a:endParaRPr lang="en-US"/>
          </a:p>
        </p:txBody>
      </p:sp>
    </p:spTree>
    <p:extLst>
      <p:ext uri="{BB962C8B-B14F-4D97-AF65-F5344CB8AC3E}">
        <p14:creationId xmlns:p14="http://schemas.microsoft.com/office/powerpoint/2010/main" val="2853773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a:t>. </a:t>
            </a:r>
            <a:r>
              <a:rPr lang="en-US" b="1" baseline="0" dirty="0"/>
              <a:t>Presenter: Ebony</a:t>
            </a:r>
          </a:p>
          <a:p>
            <a:endParaRPr lang="en-US" sz="1200" baseline="0" dirty="0"/>
          </a:p>
          <a:p>
            <a:pPr defTabSz="931774"/>
            <a:r>
              <a:rPr lang="en-US" sz="1200" dirty="0">
                <a:solidFill>
                  <a:srgbClr val="1F497D"/>
                </a:solidFill>
                <a:latin typeface="Calibri" panose="020F0502020204030204" pitchFamily="34" charset="0"/>
                <a:ea typeface="Calibri" panose="020F0502020204030204" pitchFamily="34" charset="0"/>
              </a:rPr>
              <a:t>And for those that consent they will then be randomized to traditional, one-on-one care OR EleVATE group care.</a:t>
            </a:r>
          </a:p>
          <a:p>
            <a:pPr marL="174708" indent="-174708">
              <a:buFont typeface="Arial" panose="020B0604020202020204" pitchFamily="34" charset="0"/>
              <a:buChar char="•"/>
            </a:pPr>
            <a:endParaRPr lang="en-US" sz="1200" baseline="0" dirty="0"/>
          </a:p>
          <a:p>
            <a:pPr marL="174708" indent="-174708">
              <a:buFont typeface="Arial" panose="020B0604020202020204" pitchFamily="34" charset="0"/>
              <a:buChar char="•"/>
            </a:pPr>
            <a:r>
              <a:rPr lang="en-US" sz="1200" baseline="0" dirty="0"/>
              <a:t>Explain implementation –w</a:t>
            </a:r>
            <a:r>
              <a:rPr lang="en-US" sz="1200" dirty="0"/>
              <a:t>e’re using a hybrid</a:t>
            </a:r>
            <a:r>
              <a:rPr lang="en-US" sz="1200" baseline="0" dirty="0"/>
              <a:t> effectiveness-implementation study design. This means we are studying the factors that make delivering the intervention more or less successful at the same time as we are studying the effectiveness of the intervention. The goal of using a model like this is to be able to move the EleVATE model into routine care more quickly if it is found to be effective.   </a:t>
            </a:r>
          </a:p>
          <a:p>
            <a:pPr marL="174708" indent="-174708" defTabSz="931774">
              <a:buFont typeface="Arial" panose="020B0604020202020204" pitchFamily="34" charset="0"/>
              <a:buChar char="•"/>
              <a:defRPr/>
            </a:pPr>
            <a:r>
              <a:rPr lang="en-US" sz="1200" baseline="0" dirty="0"/>
              <a:t>Explain effectiveness –hypothesis is that </a:t>
            </a:r>
            <a:r>
              <a:rPr lang="en-US" sz="1200" dirty="0">
                <a:solidFill>
                  <a:srgbClr val="000000"/>
                </a:solidFill>
                <a:latin typeface="Arial" panose="020B0604020202020204" pitchFamily="34" charset="0"/>
                <a:ea typeface="MS Mincho" panose="02020609040205080304" pitchFamily="49" charset="-128"/>
              </a:rPr>
              <a:t>EleVATE GC will have lower risk of antenatal and postpartum depression (primary outcome), preterm birth, and low birthweight infants (secondary outcomes) than those receiving individual care.</a:t>
            </a:r>
          </a:p>
        </p:txBody>
      </p:sp>
      <p:sp>
        <p:nvSpPr>
          <p:cNvPr id="4" name="Slide Number Placeholder 3"/>
          <p:cNvSpPr>
            <a:spLocks noGrp="1"/>
          </p:cNvSpPr>
          <p:nvPr>
            <p:ph type="sldNum" sz="quarter" idx="10"/>
          </p:nvPr>
        </p:nvSpPr>
        <p:spPr/>
        <p:txBody>
          <a:bodyPr/>
          <a:lstStyle/>
          <a:p>
            <a:pPr defTabSz="931774">
              <a:defRPr/>
            </a:pPr>
            <a:fld id="{C26259C2-CB7B-41DC-930D-C7964AB0CDD3}" type="slidenum">
              <a:rPr lang="en-US">
                <a:solidFill>
                  <a:prstClr val="black"/>
                </a:solidFill>
                <a:latin typeface="Calibri" panose="020F0502020204030204"/>
              </a:rPr>
              <a:pPr defTabSz="931774">
                <a:defRPr/>
              </a:pPr>
              <a:t>27</a:t>
            </a:fld>
            <a:endParaRPr lang="en-US">
              <a:solidFill>
                <a:prstClr val="black"/>
              </a:solidFill>
              <a:latin typeface="Calibri" panose="020F0502020204030204"/>
            </a:endParaRPr>
          </a:p>
        </p:txBody>
      </p:sp>
    </p:spTree>
    <p:extLst>
      <p:ext uri="{BB962C8B-B14F-4D97-AF65-F5344CB8AC3E}">
        <p14:creationId xmlns:p14="http://schemas.microsoft.com/office/powerpoint/2010/main" val="41091696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baseline="0" dirty="0"/>
              <a:t>Presenter: Ebony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a typeface="MS Mincho" panose="02020609040205080304" pitchFamily="49"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MS Mincho" panose="02020609040205080304" pitchFamily="49" charset="-128"/>
                <a:cs typeface="Times New Roman" panose="02020603050405020304" pitchFamily="18" charset="0"/>
              </a:rPr>
              <a:t>Improved outcomes in group care have historically been attributed to altering patient behaviors.</a:t>
            </a:r>
            <a:r>
              <a:rPr lang="en-US" sz="1800" baseline="30000" dirty="0">
                <a:effectLst/>
                <a:latin typeface="Arial" panose="020B0604020202020204" pitchFamily="34" charset="0"/>
                <a:ea typeface="MS Mincho" panose="02020609040205080304" pitchFamily="49" charset="-128"/>
                <a:cs typeface="Times New Roman" panose="02020603050405020304" pitchFamily="18" charset="0"/>
              </a:rPr>
              <a:t>9</a:t>
            </a:r>
            <a:r>
              <a:rPr lang="en-US" sz="1800" dirty="0">
                <a:effectLst/>
                <a:latin typeface="Arial" panose="020B0604020202020204" pitchFamily="34" charset="0"/>
                <a:ea typeface="MS Mincho" panose="02020609040205080304" pitchFamily="49" charset="-128"/>
                <a:cs typeface="Times New Roman" panose="02020603050405020304" pitchFamily="18" charset="0"/>
              </a:rPr>
              <a:t> However, we </a:t>
            </a:r>
            <a:r>
              <a:rPr lang="en-US" sz="1800" i="1" u="sng" dirty="0">
                <a:effectLst/>
                <a:latin typeface="Arial" panose="020B0604020202020204" pitchFamily="34" charset="0"/>
                <a:ea typeface="MS Mincho" panose="02020609040205080304" pitchFamily="49" charset="-128"/>
                <a:cs typeface="Times New Roman" panose="02020603050405020304" pitchFamily="18" charset="0"/>
              </a:rPr>
              <a:t>hypothesize</a:t>
            </a:r>
            <a:r>
              <a:rPr lang="en-US" sz="1800" dirty="0">
                <a:effectLst/>
                <a:latin typeface="Arial" panose="020B0604020202020204" pitchFamily="34" charset="0"/>
                <a:ea typeface="MS Mincho" panose="02020609040205080304" pitchFamily="49" charset="-128"/>
                <a:cs typeface="Times New Roman" panose="02020603050405020304" pitchFamily="18" charset="0"/>
              </a:rPr>
              <a:t> that an important—and unstudied—feature of group care is that it directly mitigates clinicians' implicit bias (</a:t>
            </a:r>
            <a:r>
              <a:rPr lang="en-US" sz="1800" i="1" dirty="0">
                <a:effectLst/>
                <a:latin typeface="Arial" panose="020B0604020202020204" pitchFamily="34" charset="0"/>
                <a:ea typeface="MS Mincho" panose="02020609040205080304" pitchFamily="49" charset="-128"/>
                <a:cs typeface="Times New Roman" panose="02020603050405020304" pitchFamily="18" charset="0"/>
              </a:rPr>
              <a:t>unconscious attitudes that influence behavior</a:t>
            </a:r>
            <a:r>
              <a:rPr lang="en-US" sz="1800" baseline="30000" dirty="0">
                <a:effectLst/>
                <a:latin typeface="Arial" panose="020B0604020202020204" pitchFamily="34" charset="0"/>
                <a:ea typeface="MS Mincho" panose="02020609040205080304" pitchFamily="49" charset="-128"/>
                <a:cs typeface="Times New Roman" panose="02020603050405020304" pitchFamily="18" charset="0"/>
              </a:rPr>
              <a:t>10-17</a:t>
            </a:r>
            <a:r>
              <a:rPr lang="en-US" sz="1800" dirty="0">
                <a:effectLst/>
                <a:latin typeface="Arial" panose="020B0604020202020204" pitchFamily="34" charset="0"/>
                <a:ea typeface="MS Mincho" panose="02020609040205080304" pitchFamily="49" charset="-128"/>
                <a:cs typeface="Times New Roman" panose="02020603050405020304" pitchFamily="18" charset="0"/>
              </a:rPr>
              <a:t>) by increasing their empathy for patients. Lack of empathy is one of the most powerful predictors of prejudice;</a:t>
            </a:r>
            <a:r>
              <a:rPr lang="en-US" sz="1800" baseline="30000" dirty="0">
                <a:effectLst/>
                <a:latin typeface="Arial" panose="020B0604020202020204" pitchFamily="34" charset="0"/>
                <a:ea typeface="MS Mincho" panose="02020609040205080304" pitchFamily="49" charset="-128"/>
                <a:cs typeface="Times New Roman" panose="02020603050405020304" pitchFamily="18" charset="0"/>
              </a:rPr>
              <a:t>18, 19</a:t>
            </a:r>
            <a:r>
              <a:rPr lang="en-US" sz="1800" dirty="0">
                <a:effectLst/>
                <a:latin typeface="Arial" panose="020B0604020202020204" pitchFamily="34" charset="0"/>
                <a:ea typeface="MS Mincho" panose="02020609040205080304" pitchFamily="49" charset="-128"/>
                <a:cs typeface="Times New Roman" panose="02020603050405020304" pitchFamily="18" charset="0"/>
              </a:rPr>
              <a:t> yet, empathy can be cultivated  by forging meaningful relationships.</a:t>
            </a:r>
            <a:r>
              <a:rPr lang="en-US" sz="1800" baseline="30000" dirty="0">
                <a:effectLst/>
                <a:latin typeface="Arial" panose="020B0604020202020204" pitchFamily="34" charset="0"/>
                <a:ea typeface="MS Mincho" panose="02020609040205080304" pitchFamily="49" charset="-128"/>
                <a:cs typeface="Times New Roman" panose="02020603050405020304" pitchFamily="18" charset="0"/>
              </a:rPr>
              <a:t>20-22</a:t>
            </a:r>
            <a:r>
              <a:rPr lang="en-US" sz="1800" dirty="0">
                <a:effectLst/>
                <a:latin typeface="Arial" panose="020B0604020202020204" pitchFamily="34" charset="0"/>
                <a:ea typeface="MS Mincho" panose="02020609040205080304" pitchFamily="49" charset="-128"/>
                <a:cs typeface="Times New Roman" panose="02020603050405020304" pitchFamily="18" charset="0"/>
              </a:rPr>
              <a:t> The 20+ hours that clinicians spend in group care allow them to develop close relationships, share experiences, focus on patients' individual identities, and strengthen their ability to provide high-quality care for socially dissimilar patients.</a:t>
            </a:r>
            <a:r>
              <a:rPr lang="en-US" sz="1800" baseline="30000" dirty="0">
                <a:effectLst/>
                <a:latin typeface="Arial" panose="020B0604020202020204" pitchFamily="34" charset="0"/>
                <a:ea typeface="MS Mincho" panose="02020609040205080304" pitchFamily="49" charset="-128"/>
                <a:cs typeface="Times New Roman" panose="02020603050405020304" pitchFamily="18" charset="0"/>
              </a:rPr>
              <a:t>23, 24</a:t>
            </a:r>
            <a:r>
              <a:rPr lang="en-US" sz="1800" dirty="0">
                <a:effectLst/>
                <a:latin typeface="Arial" panose="020B0604020202020204" pitchFamily="34" charset="0"/>
                <a:ea typeface="MS Mincho" panose="02020609040205080304" pitchFamily="49" charset="-128"/>
                <a:cs typeface="Times New Roman" panose="02020603050405020304" pitchFamily="18" charset="0"/>
              </a:rPr>
              <a:t> We are in an opportune moment to test our hypothesis because we have an ongoing, R01-funded, randomized controlled trial</a:t>
            </a:r>
            <a:r>
              <a:rPr lang="en-US" sz="1800" i="1" dirty="0">
                <a:effectLst/>
                <a:latin typeface="Arial" panose="020B0604020202020204" pitchFamily="34" charset="0"/>
                <a:ea typeface="MS Mincho" panose="02020609040205080304" pitchFamily="49" charset="-128"/>
                <a:cs typeface="Times New Roman" panose="02020603050405020304" pitchFamily="18" charset="0"/>
              </a:rPr>
              <a:t> </a:t>
            </a:r>
            <a:r>
              <a:rPr lang="en-US" sz="1800" dirty="0">
                <a:effectLst/>
                <a:latin typeface="Arial" panose="020B0604020202020204" pitchFamily="34" charset="0"/>
                <a:ea typeface="MS Mincho" panose="02020609040205080304" pitchFamily="49" charset="-128"/>
                <a:cs typeface="Times New Roman" panose="02020603050405020304" pitchFamily="18" charset="0"/>
              </a:rPr>
              <a:t>enrolling 330 pregnant participants into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EleVATE GC vs. individual care (2:1) at eight sites across Missouri. The trial (referred to herein as </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EleVATE–Patients</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is powered to determine whether EleVATE GC prevents </a:t>
            </a: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postpartum depression, preterm birth, and low birthweigh</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t. Here, in a sub-trial called </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EleVATE–Clinicians</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we will </a:t>
            </a:r>
            <a:r>
              <a:rPr lang="en-US" sz="1800" dirty="0">
                <a:effectLst/>
                <a:latin typeface="Arial" panose="020B0604020202020204" pitchFamily="34" charset="0"/>
                <a:ea typeface="MS Mincho" panose="02020609040205080304" pitchFamily="49" charset="-128"/>
                <a:cs typeface="Times New Roman" panose="02020603050405020304" pitchFamily="18" charset="0"/>
              </a:rPr>
              <a:t>pursue</a:t>
            </a:r>
            <a:r>
              <a:rPr lang="en-US" sz="1800" b="1" dirty="0">
                <a:effectLst/>
                <a:latin typeface="Arial" panose="020B0604020202020204" pitchFamily="34" charset="0"/>
                <a:ea typeface="MS Mincho" panose="02020609040205080304" pitchFamily="49" charset="-128"/>
                <a:cs typeface="Times New Roman" panose="02020603050405020304" pitchFamily="18" charset="0"/>
              </a:rPr>
              <a:t> </a:t>
            </a:r>
            <a:r>
              <a:rPr lang="en-US" sz="1800" dirty="0">
                <a:effectLst/>
                <a:latin typeface="Arial" panose="020B0604020202020204" pitchFamily="34" charset="0"/>
                <a:ea typeface="MS Mincho" panose="02020609040205080304" pitchFamily="49" charset="-128"/>
                <a:cs typeface="Times New Roman" panose="02020603050405020304" pitchFamily="18" charset="0"/>
              </a:rPr>
              <a:t>the following </a:t>
            </a:r>
            <a:r>
              <a:rPr lang="en-US" sz="1800" i="1" u="sng" dirty="0">
                <a:effectLst/>
                <a:latin typeface="Arial" panose="020B0604020202020204" pitchFamily="34" charset="0"/>
                <a:ea typeface="MS Mincho" panose="02020609040205080304" pitchFamily="49" charset="-128"/>
                <a:cs typeface="Times New Roman" panose="02020603050405020304" pitchFamily="18" charset="0"/>
              </a:rPr>
              <a:t>specific aims:</a:t>
            </a: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26259C2-CB7B-41DC-930D-C7964AB0CDD3}" type="slidenum">
              <a:rPr lang="en-US" smtClean="0"/>
              <a:t>28</a:t>
            </a:fld>
            <a:endParaRPr lang="en-US"/>
          </a:p>
        </p:txBody>
      </p:sp>
    </p:spTree>
    <p:extLst>
      <p:ext uri="{BB962C8B-B14F-4D97-AF65-F5344CB8AC3E}">
        <p14:creationId xmlns:p14="http://schemas.microsoft.com/office/powerpoint/2010/main" val="4258104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Presenter: Ebony</a:t>
            </a:r>
          </a:p>
          <a:p>
            <a:endParaRPr lang="en-US" dirty="0"/>
          </a:p>
        </p:txBody>
      </p:sp>
      <p:sp>
        <p:nvSpPr>
          <p:cNvPr id="4" name="Slide Number Placeholder 3"/>
          <p:cNvSpPr>
            <a:spLocks noGrp="1"/>
          </p:cNvSpPr>
          <p:nvPr>
            <p:ph type="sldNum" sz="quarter" idx="10"/>
          </p:nvPr>
        </p:nvSpPr>
        <p:spPr/>
        <p:txBody>
          <a:bodyPr/>
          <a:lstStyle/>
          <a:p>
            <a:pPr defTabSz="931774">
              <a:defRPr/>
            </a:pPr>
            <a:fld id="{C26259C2-CB7B-41DC-930D-C7964AB0CDD3}" type="slidenum">
              <a:rPr lang="en-US">
                <a:solidFill>
                  <a:prstClr val="black"/>
                </a:solidFill>
                <a:latin typeface="Calibri" panose="020F0502020204030204"/>
              </a:rPr>
              <a:pPr defTabSz="931774">
                <a:defRPr/>
              </a:pPr>
              <a:t>29</a:t>
            </a:fld>
            <a:endParaRPr lang="en-US">
              <a:solidFill>
                <a:prstClr val="black"/>
              </a:solidFill>
              <a:latin typeface="Calibri" panose="020F0502020204030204"/>
            </a:endParaRPr>
          </a:p>
        </p:txBody>
      </p:sp>
    </p:spTree>
    <p:extLst>
      <p:ext uri="{BB962C8B-B14F-4D97-AF65-F5344CB8AC3E}">
        <p14:creationId xmlns:p14="http://schemas.microsoft.com/office/powerpoint/2010/main" val="243773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Presenter: Cheron</a:t>
            </a:r>
            <a:endParaRPr lang="en-US" baseline="0" dirty="0"/>
          </a:p>
          <a:p>
            <a:pPr marL="0" indent="0">
              <a:buNone/>
            </a:pPr>
            <a:endParaRPr lang="en-US" baseline="0" dirty="0"/>
          </a:p>
          <a:p>
            <a:pPr marL="0" indent="0">
              <a:buNone/>
            </a:pPr>
            <a:r>
              <a:rPr lang="en-US" baseline="0" dirty="0"/>
              <a:t>I also want to disclose that this is shared work from a dedicated collaborative of organizations and people and we have been entrusted to represent them today in </a:t>
            </a:r>
            <a:r>
              <a:rPr lang="en-US" dirty="0">
                <a:latin typeface="Segoe UI Semilight" panose="020B0402040204020203" pitchFamily="34" charset="0"/>
                <a:cs typeface="Segoe UI Semilight" panose="020B0402040204020203" pitchFamily="34" charset="0"/>
              </a:rPr>
              <a:t>discussing both our successes and challenges. </a:t>
            </a:r>
          </a:p>
          <a:p>
            <a:pPr marL="0" indent="0">
              <a:buNone/>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6259C2-CB7B-41DC-930D-C7964AB0CDD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1240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Presenter: Ebony</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Health care systems require uplifting the voices of community members and patients who attend their institutions everyday. </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a:latin typeface="Segoe UI Symbol" panose="020B0502040204020203" pitchFamily="34" charset="0"/>
                <a:ea typeface="Segoe UI Symbol" panose="020B0502040204020203" pitchFamily="34" charset="0"/>
                <a:cs typeface="Arial" panose="020B0604020202020204" pitchFamily="34" charset="0"/>
              </a:rPr>
              <a:t>As mentioned, before we focus on Health Care Systems:</a:t>
            </a:r>
            <a:r>
              <a:rPr lang="en-US" sz="1200" b="1" dirty="0">
                <a:latin typeface="Segoe UI Symbol" panose="020B0502040204020203" pitchFamily="34" charset="0"/>
                <a:ea typeface="Segoe UI Symbol" panose="020B0502040204020203" pitchFamily="34" charset="0"/>
                <a:cs typeface="Arial" panose="020B0604020202020204" pitchFamily="34" charset="0"/>
              </a:rPr>
              <a:t> </a:t>
            </a:r>
            <a:r>
              <a:rPr lang="en-US" sz="1200" dirty="0">
                <a:latin typeface="Segoe UI Symbol" panose="020B0502040204020203" pitchFamily="34" charset="0"/>
                <a:ea typeface="Segoe UI Symbol" panose="020B0502040204020203" pitchFamily="34" charset="0"/>
                <a:cs typeface="Arial" panose="020B0604020202020204" pitchFamily="34" charset="0"/>
              </a:rPr>
              <a:t>Increase shared accountability between communities and health care teams through the development of innovative solutions, policies and new approaches to care delivery</a:t>
            </a:r>
          </a:p>
          <a:p>
            <a:endParaRPr lang="en-US" b="0" dirty="0"/>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Equity is a PROCESS and an OUTCOME; it influences how you think and how you shape conversation and facilitation. We needed to set guiding principles and visions for our team. We also needed to develop structures that helped to ensure the community was centered. </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At the very beginning of this initiative our trans-disciplinary team from community health centers, hospitals, schools of medicine, community organizations and community collaborators needed to 1)Formalize structures to ensure community participation and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ensure information is driven by them and returned to them and </a:t>
            </a:r>
            <a:r>
              <a:rPr lang="en-US" sz="1200" dirty="0">
                <a:effectLst/>
                <a:latin typeface="Calibri" panose="020F0502020204030204" pitchFamily="34" charset="0"/>
                <a:ea typeface="Calibri" panose="020F0502020204030204" pitchFamily="34" charset="0"/>
                <a:cs typeface="Times New Roman" panose="02020603050405020304" pitchFamily="18" charset="0"/>
              </a:rPr>
              <a:t>2) Promote reciprocal knowledge, sourcing data points that were important to community members, incorporating community leadership into research and promote evidence-based and community informed culturally appropriate interventions effective for reducing Black maternal and infant mortality</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Forward Through Ferguson is a nonprofit organization here in Missouri who released the Advancing Social Change toolkit and was formed as a result of the Ferguson Commission report. We used A Path to Racial Equity and the calls to</a:t>
            </a:r>
          </a:p>
          <a:p>
            <a:pPr marL="0" marR="0">
              <a:lnSpc>
                <a:spcPct val="107000"/>
              </a:lnSpc>
              <a:spcBef>
                <a:spcPts val="0"/>
              </a:spcBef>
              <a:spcAft>
                <a:spcPts val="800"/>
              </a:spcAft>
            </a:pPr>
            <a:endParaRPr lang="en-US" sz="1200" b="0" dirty="0">
              <a:effectLst/>
              <a:latin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dirty="0">
                <a:effectLst/>
                <a:latin typeface="Calibri" panose="020F0502020204030204" pitchFamily="34" charset="0"/>
                <a:cs typeface="Times New Roman" panose="02020603050405020304" pitchFamily="18" charset="0"/>
              </a:rPr>
              <a:t>I am going to turn it over to Cheron to close our presentation </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796142-8605-774A-AF3B-B1D2AA84D6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1453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1" dirty="0"/>
              <a:t>Presenter: Cheron</a:t>
            </a:r>
          </a:p>
          <a:p>
            <a:pPr marL="0" indent="0">
              <a:buFont typeface="Arial" panose="020B0604020202020204" pitchFamily="34" charset="0"/>
              <a:buNone/>
            </a:pPr>
            <a:endParaRPr lang="en-US" sz="1200" b="1" dirty="0"/>
          </a:p>
          <a:p>
            <a:pPr marL="0" indent="0">
              <a:buFont typeface="Arial" panose="020B0604020202020204" pitchFamily="34" charset="0"/>
              <a:buNone/>
            </a:pPr>
            <a:r>
              <a:rPr lang="en-US" sz="1200" b="0" dirty="0"/>
              <a:t>Like we said earlier,</a:t>
            </a:r>
            <a:r>
              <a:rPr lang="en-US" sz="1200" b="0" baseline="0" dirty="0"/>
              <a:t> we don’t have all of the answers.  We’re continuously learning and striving.  Some of the lessons we’ve learned so far include:</a:t>
            </a:r>
          </a:p>
          <a:p>
            <a:pPr marL="0" indent="0">
              <a:buFont typeface="Arial" panose="020B0604020202020204" pitchFamily="34" charset="0"/>
              <a:buNone/>
            </a:pPr>
            <a:endParaRPr lang="en-US" sz="1200" dirty="0"/>
          </a:p>
          <a:p>
            <a:pPr marL="171450" indent="-171450">
              <a:buFont typeface="Arial" panose="020B0604020202020204" pitchFamily="34" charset="0"/>
              <a:buChar char="•"/>
            </a:pPr>
            <a:r>
              <a:rPr lang="en-US" sz="1200" dirty="0"/>
              <a:t>Increasing contribution and collaboration instead of individual acknowledgement: The collective strength of our work is stronger than individual contribution and acknowledgement. </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Breaking out of: “We have always done it this way” and acting on what we are learning. We expected “push back” and resistance, but we didn’t expect how much we received from our institutions to maintain how things always are</a:t>
            </a:r>
          </a:p>
          <a:p>
            <a:pPr marL="171450" indent="-171450">
              <a:buFont typeface="Arial" panose="020B0604020202020204" pitchFamily="34" charset="0"/>
              <a:buChar char="•"/>
            </a:pP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System change is not possible without “flexing new muscles” and changing organizational structures, processes and systems to be able to “flexing new muscles” and need to lean into discomfort and have courage to build new structures, processes and systems.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Equity in action means that we have accounted for how we balance voices across moms, staff, academic leaders, and clinicians with the main goal of having this initiative work as well, if not better, for community members as it does for academic leaders.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a:p>
            <a:r>
              <a:rPr lang="en-US" dirty="0"/>
              <a:t>Why are you still committed to the work now? How have you grown/why have you stayed?</a:t>
            </a:r>
          </a:p>
          <a:p>
            <a:endParaRPr lang="en-US" dirty="0"/>
          </a:p>
          <a:p>
            <a:r>
              <a:rPr lang="en-US" dirty="0"/>
              <a:t>How are health care teams accountable to your feedback, input and vision for EleVATE? What were the indicators that you knew Dr. Carter or Kelly were actually listening? </a:t>
            </a:r>
          </a:p>
          <a:p>
            <a:endParaRPr lang="en-US" dirty="0"/>
          </a:p>
          <a:p>
            <a:r>
              <a:rPr lang="en-US" dirty="0"/>
              <a:t>What are the best tips you can give to someone starting a community advisory board? What tips to you have to community members attend the first session and keep coming back? </a:t>
            </a:r>
          </a:p>
          <a:p>
            <a:endParaRPr lang="en-US" dirty="0"/>
          </a:p>
        </p:txBody>
      </p:sp>
      <p:sp>
        <p:nvSpPr>
          <p:cNvPr id="4" name="Slide Number Placeholder 3"/>
          <p:cNvSpPr>
            <a:spLocks noGrp="1"/>
          </p:cNvSpPr>
          <p:nvPr>
            <p:ph type="sldNum" sz="quarter" idx="5"/>
          </p:nvPr>
        </p:nvSpPr>
        <p:spPr/>
        <p:txBody>
          <a:bodyPr/>
          <a:lstStyle/>
          <a:p>
            <a:fld id="{937CD014-D5F8-4986-8278-FE40EE8BC777}" type="slidenum">
              <a:rPr lang="en-US" smtClean="0"/>
              <a:t>31</a:t>
            </a:fld>
            <a:endParaRPr lang="en-US"/>
          </a:p>
        </p:txBody>
      </p:sp>
    </p:spTree>
    <p:extLst>
      <p:ext uri="{BB962C8B-B14F-4D97-AF65-F5344CB8AC3E}">
        <p14:creationId xmlns:p14="http://schemas.microsoft.com/office/powerpoint/2010/main" val="21797196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Presenter: </a:t>
            </a:r>
            <a:r>
              <a:rPr lang="en-US" sz="1200" b="1" baseline="0" dirty="0"/>
              <a:t>Cheron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Here are some current places EleVATE has been highlighted</a:t>
            </a:r>
          </a:p>
          <a:p>
            <a:endParaRPr lang="en-US" dirty="0"/>
          </a:p>
        </p:txBody>
      </p:sp>
      <p:sp>
        <p:nvSpPr>
          <p:cNvPr id="4" name="Slide Number Placeholder 3"/>
          <p:cNvSpPr>
            <a:spLocks noGrp="1"/>
          </p:cNvSpPr>
          <p:nvPr>
            <p:ph type="sldNum" sz="quarter" idx="5"/>
          </p:nvPr>
        </p:nvSpPr>
        <p:spPr/>
        <p:txBody>
          <a:bodyPr/>
          <a:lstStyle/>
          <a:p>
            <a:fld id="{C8FB27E3-DAE4-4166-8F70-925670EC1E90}" type="slidenum">
              <a:rPr lang="en-US" smtClean="0"/>
              <a:t>32</a:t>
            </a:fld>
            <a:endParaRPr lang="en-US"/>
          </a:p>
        </p:txBody>
      </p:sp>
    </p:spTree>
    <p:extLst>
      <p:ext uri="{BB962C8B-B14F-4D97-AF65-F5344CB8AC3E}">
        <p14:creationId xmlns:p14="http://schemas.microsoft.com/office/powerpoint/2010/main" val="4239416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Cheron</a:t>
            </a:r>
          </a:p>
        </p:txBody>
      </p:sp>
      <p:sp>
        <p:nvSpPr>
          <p:cNvPr id="4" name="Slide Number Placeholder 3"/>
          <p:cNvSpPr>
            <a:spLocks noGrp="1"/>
          </p:cNvSpPr>
          <p:nvPr>
            <p:ph type="sldNum" sz="quarter" idx="5"/>
          </p:nvPr>
        </p:nvSpPr>
        <p:spPr/>
        <p:txBody>
          <a:bodyPr/>
          <a:lstStyle/>
          <a:p>
            <a:fld id="{937CD014-D5F8-4986-8278-FE40EE8BC777}" type="slidenum">
              <a:rPr lang="en-US" smtClean="0"/>
              <a:t>33</a:t>
            </a:fld>
            <a:endParaRPr lang="en-US"/>
          </a:p>
        </p:txBody>
      </p:sp>
    </p:spTree>
    <p:extLst>
      <p:ext uri="{BB962C8B-B14F-4D97-AF65-F5344CB8AC3E}">
        <p14:creationId xmlns:p14="http://schemas.microsoft.com/office/powerpoint/2010/main" val="4250083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baseline="0" dirty="0"/>
              <a:t>Presenter: Cheron</a:t>
            </a:r>
          </a:p>
          <a:p>
            <a:pPr marL="0" marR="0">
              <a:spcBef>
                <a:spcPts val="0"/>
              </a:spcBef>
              <a:spcAft>
                <a:spcPts val="0"/>
              </a:spcAft>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aseline="0" dirty="0">
                <a:effectLst/>
                <a:latin typeface="Arial" panose="020B0604020202020204" pitchFamily="34" charset="0"/>
                <a:ea typeface="Calibri" panose="020F0502020204030204" pitchFamily="34" charset="0"/>
                <a:cs typeface="Times New Roman" panose="02020603050405020304" pitchFamily="18" charset="0"/>
              </a:rPr>
              <a:t>But beyond the organizations we represent, EleVATE is a trans-disciplinary team of former patients--like me and </a:t>
            </a:r>
            <a:r>
              <a:rPr lang="en-US" sz="1800" baseline="0" dirty="0" err="1">
                <a:effectLst/>
                <a:latin typeface="Arial" panose="020B0604020202020204" pitchFamily="34" charset="0"/>
                <a:ea typeface="Calibri" panose="020F0502020204030204" pitchFamily="34" charset="0"/>
                <a:cs typeface="Times New Roman" panose="02020603050405020304" pitchFamily="18" charset="0"/>
              </a:rPr>
              <a:t>Richelle</a:t>
            </a:r>
            <a:r>
              <a:rPr lang="en-US" sz="1800" baseline="0" dirty="0">
                <a:effectLst/>
                <a:latin typeface="Arial" panose="020B0604020202020204" pitchFamily="34" charset="0"/>
                <a:ea typeface="Calibri" panose="020F0502020204030204" pitchFamily="34" charset="0"/>
                <a:cs typeface="Times New Roman" panose="02020603050405020304" pitchFamily="18" charset="0"/>
              </a:rPr>
              <a:t> whom you see here [point to your families/pictures], Obstetricians like Ebony Carter with her family here [point], Midwives, Nurses, Mental Health, and Public Health Professionals.  We share with you here some of our faces and families to reflect that EleVATE is comprised of </a:t>
            </a:r>
            <a:r>
              <a:rPr lang="en-US" sz="1800" dirty="0">
                <a:effectLst/>
                <a:latin typeface="Arial" panose="020B0604020202020204" pitchFamily="34" charset="0"/>
                <a:ea typeface="Calibri" panose="020F0502020204030204" pitchFamily="34" charset="0"/>
                <a:cs typeface="Times New Roman" panose="02020603050405020304" pitchFamily="18" charset="0"/>
              </a:rPr>
              <a:t>whole humans who each have our own personal journey and can’t only bring our professional-selves to this work.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In our six</a:t>
            </a:r>
            <a:r>
              <a:rPr lang="en-US" sz="1800" baseline="0" dirty="0">
                <a:effectLst/>
                <a:latin typeface="Arial" panose="020B0604020202020204" pitchFamily="34" charset="0"/>
                <a:ea typeface="Calibri" panose="020F0502020204030204" pitchFamily="34" charset="0"/>
                <a:cs typeface="Times New Roman" panose="02020603050405020304" pitchFamily="18" charset="0"/>
              </a:rPr>
              <a:t> years of working together, we’ve learned that </a:t>
            </a:r>
            <a:r>
              <a:rPr lang="en-US" sz="1800" dirty="0">
                <a:effectLst/>
                <a:latin typeface="Arial" panose="020B0604020202020204" pitchFamily="34" charset="0"/>
                <a:ea typeface="Calibri" panose="020F0502020204030204" pitchFamily="34" charset="0"/>
                <a:cs typeface="Times New Roman" panose="02020603050405020304" pitchFamily="18" charset="0"/>
              </a:rPr>
              <a:t>EleVATE requires real vulnerability from: 1) admitting to how racism and white supremacy impacts our lives, 2) acknowledging that change must come from the health care team</a:t>
            </a:r>
            <a:r>
              <a:rPr lang="en-US" sz="1800" baseline="0" dirty="0">
                <a:effectLst/>
                <a:latin typeface="Arial" panose="020B0604020202020204" pitchFamily="34" charset="0"/>
                <a:ea typeface="Calibri" panose="020F0502020204030204" pitchFamily="34" charset="0"/>
                <a:cs typeface="Times New Roman" panose="02020603050405020304" pitchFamily="18" charset="0"/>
              </a:rPr>
              <a:t>/</a:t>
            </a:r>
            <a:r>
              <a:rPr lang="en-US" sz="1800" dirty="0">
                <a:effectLst/>
                <a:latin typeface="Arial" panose="020B0604020202020204" pitchFamily="34" charset="0"/>
                <a:ea typeface="Calibri" panose="020F0502020204030204" pitchFamily="34" charset="0"/>
                <a:cs typeface="Times New Roman" panose="02020603050405020304" pitchFamily="18" charset="0"/>
              </a:rPr>
              <a:t>system level and not only the patient to advance positive outcomes,</a:t>
            </a:r>
            <a:r>
              <a:rPr lang="en-US" sz="1800" baseline="0" dirty="0">
                <a:effectLst/>
                <a:latin typeface="Arial" panose="020B0604020202020204" pitchFamily="34" charset="0"/>
                <a:ea typeface="Calibri" panose="020F0502020204030204" pitchFamily="34" charset="0"/>
                <a:cs typeface="Times New Roman" panose="02020603050405020304" pitchFamily="18" charset="0"/>
              </a:rPr>
              <a:t> and 3.) </a:t>
            </a:r>
            <a:r>
              <a:rPr lang="en-US" sz="1800" dirty="0">
                <a:effectLst/>
                <a:latin typeface="Arial" panose="020B0604020202020204" pitchFamily="34" charset="0"/>
                <a:ea typeface="Calibri" panose="020F0502020204030204" pitchFamily="34" charset="0"/>
                <a:cs typeface="Times New Roman" panose="02020603050405020304" pitchFamily="18" charset="0"/>
              </a:rPr>
              <a:t>working collaboratively with community members.</a:t>
            </a:r>
            <a:r>
              <a:rPr lang="en-US" sz="18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200" dirty="0" err="1">
                <a:solidFill>
                  <a:schemeClr val="tx1"/>
                </a:solidFill>
                <a:effectLst/>
                <a:latin typeface="+mn-lt"/>
                <a:ea typeface="+mn-ea"/>
                <a:cs typeface="+mn-cs"/>
              </a:rPr>
              <a:t>Richelle</a:t>
            </a:r>
            <a:r>
              <a:rPr lang="en-US" sz="1800" kern="1200" dirty="0">
                <a:solidFill>
                  <a:schemeClr val="tx1"/>
                </a:solidFill>
                <a:effectLst/>
                <a:latin typeface="+mn-lt"/>
                <a:ea typeface="+mn-ea"/>
                <a:cs typeface="+mn-cs"/>
              </a:rPr>
              <a:t> and I are two</a:t>
            </a:r>
            <a:r>
              <a:rPr lang="en-US" sz="1800" kern="1200" baseline="0" dirty="0">
                <a:solidFill>
                  <a:schemeClr val="tx1"/>
                </a:solidFill>
                <a:effectLst/>
                <a:latin typeface="+mn-lt"/>
                <a:ea typeface="+mn-ea"/>
                <a:cs typeface="+mn-cs"/>
              </a:rPr>
              <a:t> of the six community collaborators and I can honestly say that we have the most important voice at the table…</a:t>
            </a:r>
            <a:endParaRPr lang="en-US" sz="18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u="sng" kern="1200" dirty="0">
                <a:solidFill>
                  <a:schemeClr val="tx1"/>
                </a:solidFill>
                <a:effectLst/>
                <a:latin typeface="+mn-lt"/>
                <a:ea typeface="+mn-ea"/>
                <a:cs typeface="+mn-cs"/>
              </a:rPr>
              <a:t>Describe community collaborator role</a:t>
            </a:r>
            <a:r>
              <a:rPr lang="en-US" sz="1800" b="1" u="sng" kern="1200" baseline="0" dirty="0">
                <a:solidFill>
                  <a:schemeClr val="tx1"/>
                </a:solidFill>
                <a:effectLst/>
                <a:latin typeface="+mn-lt"/>
                <a:ea typeface="+mn-ea"/>
                <a:cs typeface="+mn-cs"/>
              </a:rPr>
              <a:t> and why it’s essential to </a:t>
            </a:r>
            <a:r>
              <a:rPr lang="en-US" sz="1800" b="1" u="sng" kern="1200" dirty="0">
                <a:solidFill>
                  <a:schemeClr val="tx1"/>
                </a:solidFill>
                <a:effectLst/>
                <a:latin typeface="+mn-lt"/>
                <a:ea typeface="+mn-ea"/>
                <a:cs typeface="+mn-cs"/>
              </a:rPr>
              <a:t>any initiative</a:t>
            </a:r>
            <a:r>
              <a:rPr lang="en-US" sz="1800" b="1" u="sng" kern="1200" baseline="0" dirty="0">
                <a:solidFill>
                  <a:schemeClr val="tx1"/>
                </a:solidFill>
                <a:effectLst/>
                <a:latin typeface="+mn-lt"/>
                <a:ea typeface="+mn-ea"/>
                <a:cs typeface="+mn-cs"/>
              </a:rPr>
              <a:t> and why you got involved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u="sng"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u="sng" kern="1200" baseline="0" dirty="0">
                <a:solidFill>
                  <a:schemeClr val="tx1"/>
                </a:solidFill>
                <a:effectLst/>
                <a:latin typeface="+mn-lt"/>
                <a:ea typeface="+mn-ea"/>
                <a:cs typeface="+mn-cs"/>
              </a:rPr>
              <a:t>Why is this work so personal to you?</a:t>
            </a:r>
            <a:endParaRPr lang="en-US" sz="1800" b="1" u="sng" dirty="0"/>
          </a:p>
          <a:p>
            <a:endParaRPr lang="en-US" sz="1800" b="1" u="none" dirty="0"/>
          </a:p>
          <a:p>
            <a:r>
              <a:rPr lang="en-US" sz="1800" b="1" u="none" dirty="0"/>
              <a:t>I am going to pass it to Dr. Carter to speak more group prenatal care and maternal health</a:t>
            </a:r>
            <a:endParaRPr lang="en-US" sz="1800" baseline="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3C22266-BC8A-4122-AC57-5C127F2BAC7C}" type="slidenum">
              <a:rPr lang="en-US" smtClean="0"/>
              <a:t>4</a:t>
            </a:fld>
            <a:endParaRPr lang="en-US"/>
          </a:p>
        </p:txBody>
      </p:sp>
    </p:spTree>
    <p:extLst>
      <p:ext uri="{BB962C8B-B14F-4D97-AF65-F5344CB8AC3E}">
        <p14:creationId xmlns:p14="http://schemas.microsoft.com/office/powerpoint/2010/main" val="1707277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Presenter: Ebony</a:t>
            </a:r>
          </a:p>
          <a:p>
            <a:r>
              <a:rPr lang="en-US" dirty="0"/>
              <a:t>Our</a:t>
            </a:r>
            <a:r>
              <a:rPr lang="en-US" baseline="0" dirty="0"/>
              <a:t> collaborative initially came together in 2016 in response to the unacceptably high </a:t>
            </a:r>
            <a:endParaRPr lang="en-US" dirty="0"/>
          </a:p>
        </p:txBody>
      </p:sp>
      <p:sp>
        <p:nvSpPr>
          <p:cNvPr id="4" name="Slide Number Placeholder 3"/>
          <p:cNvSpPr>
            <a:spLocks noGrp="1"/>
          </p:cNvSpPr>
          <p:nvPr>
            <p:ph type="sldNum" sz="quarter" idx="5"/>
          </p:nvPr>
        </p:nvSpPr>
        <p:spPr/>
        <p:txBody>
          <a:bodyPr/>
          <a:lstStyle/>
          <a:p>
            <a:fld id="{102E4848-6950-664F-B496-430DAF033C6B}" type="slidenum">
              <a:rPr lang="en-US" smtClean="0"/>
              <a:t>5</a:t>
            </a:fld>
            <a:endParaRPr lang="en-US"/>
          </a:p>
        </p:txBody>
      </p:sp>
    </p:spTree>
    <p:extLst>
      <p:ext uri="{BB962C8B-B14F-4D97-AF65-F5344CB8AC3E}">
        <p14:creationId xmlns:p14="http://schemas.microsoft.com/office/powerpoint/2010/main" val="3011938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0" dirty="0"/>
              <a:t>Presenter: Ebony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We are from Missouri and for those who do not know much about Missouri,</a:t>
            </a:r>
            <a:r>
              <a:rPr lang="en-US" b="0" baseline="0" dirty="0"/>
              <a:t> we’re struggling</a:t>
            </a:r>
            <a:r>
              <a:rPr lang="en-US" b="0" dirty="0"/>
              <a:t>–we struggle to</a:t>
            </a:r>
            <a:r>
              <a:rPr lang="en-US" b="0" baseline="0" dirty="0"/>
              <a:t> provide equitable care for </a:t>
            </a:r>
            <a:r>
              <a:rPr lang="en-US" b="0" dirty="0"/>
              <a:t>birthing people and babies and we see huge disparities with</a:t>
            </a:r>
            <a:r>
              <a:rPr lang="en-US" b="0" baseline="0" dirty="0"/>
              <a:t> regard to </a:t>
            </a:r>
            <a:r>
              <a:rPr lang="en-US" b="0" dirty="0"/>
              <a:t>mortality, morbidity and mental health. </a:t>
            </a: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We have a sense of immediacy to </a:t>
            </a:r>
            <a:r>
              <a:rPr kumimoji="0" lang="en-US" sz="1200" b="0" i="0" u="none" strike="noStrike" kern="1200" cap="none" spc="0" normalizeH="0" noProof="0" dirty="0">
                <a:ln>
                  <a:noFill/>
                </a:ln>
                <a:solidFill>
                  <a:prstClr val="white"/>
                </a:solidFill>
                <a:effectLst/>
                <a:uLnTx/>
                <a:uFillTx/>
                <a:latin typeface="Calibri" panose="020F0502020204030204"/>
                <a:ea typeface="+mn-ea"/>
                <a:cs typeface="+mn-cs"/>
              </a:rPr>
              <a:t>close the gap and foster opportunities for birthing people and babies to thrive</a:t>
            </a: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 </a:t>
            </a:r>
            <a:r>
              <a:rPr lang="en-US" sz="1200" b="0" dirty="0"/>
              <a:t>The 2014 death of Michael Brown in Ferguson forced an examination of racial inequities in our region, including the wide gap in access to health care and health outcomes.  These disparities across the country are well-known to this audience so I won’t belabor them other</a:t>
            </a:r>
            <a:r>
              <a:rPr lang="en-US" sz="1200" b="0" baseline="0" dirty="0"/>
              <a:t> than to say they’re all generally worse in Missouri than national averages.  Missouri was not a Medicaid expansion state, and despite the voters voting for expansion last August, the state legislature excluded from the 2022 budget, so caring for patients who largely have no access to preventive care or  healthcare between pregnancies is a struggle.  But drilling down to the patient population served by the EleVATE sites, we found two things that were very striking.  80% of the patients we serve have a mental health diagnosis, and 70% have a history of trauma…and I mention that here because we’re going to come back to it.</a:t>
            </a:r>
            <a:endParaRPr lang="en-US" sz="1200" b="0" dirty="0"/>
          </a:p>
          <a:p>
            <a:endParaRPr lang="en-US" dirty="0"/>
          </a:p>
        </p:txBody>
      </p:sp>
      <p:sp>
        <p:nvSpPr>
          <p:cNvPr id="4" name="Slide Number Placeholder 3"/>
          <p:cNvSpPr>
            <a:spLocks noGrp="1"/>
          </p:cNvSpPr>
          <p:nvPr>
            <p:ph type="sldNum" sz="quarter" idx="5"/>
          </p:nvPr>
        </p:nvSpPr>
        <p:spPr/>
        <p:txBody>
          <a:bodyPr/>
          <a:lstStyle/>
          <a:p>
            <a:fld id="{A175B0F9-AF80-44D2-98D4-6E86D91FEECB}" type="slidenum">
              <a:rPr lang="en-US" smtClean="0"/>
              <a:t>6</a:t>
            </a:fld>
            <a:endParaRPr lang="en-US"/>
          </a:p>
        </p:txBody>
      </p:sp>
    </p:spTree>
    <p:extLst>
      <p:ext uri="{BB962C8B-B14F-4D97-AF65-F5344CB8AC3E}">
        <p14:creationId xmlns:p14="http://schemas.microsoft.com/office/powerpoint/2010/main" val="3303997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0" dirty="0"/>
              <a:t>Presenter: Ebony</a:t>
            </a:r>
          </a:p>
          <a:p>
            <a:endParaRPr lang="en-US" sz="1200" dirty="0"/>
          </a:p>
          <a:p>
            <a:r>
              <a:rPr lang="en-US" sz="1200" dirty="0"/>
              <a:t>Tell the story of how this began and how the group was horrified by the maternal and infant mortality rates for Black birthing people in St. Louis…why group prenatal care? why patients needed to be at the table? How did we end up embracing the evolution and why did equity need to be so integral? </a:t>
            </a:r>
          </a:p>
          <a:p>
            <a:endParaRPr lang="en-US" sz="1200" dirty="0"/>
          </a:p>
          <a:p>
            <a:pPr defTabSz="931774">
              <a:defRPr/>
            </a:pPr>
            <a:r>
              <a:rPr lang="en-US" sz="1200" dirty="0"/>
              <a:t>All of EleVATE’s group prenatal care sites are list on the right and the preterm birth rates per 1,000 live births for each zip code. The red zip codes are the zip codes most impacted by preterm births. The dark red is the higher rates of preterm birth and we are currently sitting in a zip code with the highest rate of preterm birth. I also want to state that these are real women who have real stories about their challenges with mental health or preterm births from actually saying out loud that they might be feeling “off” or talking with family/health care teams about how they are feeling or difficulties taking care of themselves or their new babies. These statistics represent real women and honestly their stories are just as important as these statistics. Though there are many risks for maternal mental health and preterm birth –we also have to acknowledge the resilience of these women and how it is important to speak about their resilience as much as it is about the risks. </a:t>
            </a:r>
          </a:p>
          <a:p>
            <a:endParaRPr lang="en-US" sz="1200" b="1" dirty="0"/>
          </a:p>
          <a:p>
            <a:pPr defTabSz="931774">
              <a:defRPr/>
            </a:pPr>
            <a:r>
              <a:rPr lang="en-US" sz="1200" b="1" dirty="0"/>
              <a:t>In a nutshell, EleVATE is one stop shopping for prenatal care.  We essentially bundle two evidence based techniques that improve health outcomes—group prenatal care and behavioral health techniques like cognitive behavioral therapy and mindfulness—into a group care intervention that is imbued with trauma informed care and anti-racism principles. </a:t>
            </a:r>
          </a:p>
          <a:p>
            <a:pPr defTabSz="931774">
              <a:defRPr/>
            </a:pPr>
            <a:endParaRPr lang="en-US" sz="1200" b="1" dirty="0"/>
          </a:p>
          <a:p>
            <a:pPr defTabSz="931774">
              <a:defRPr/>
            </a:pPr>
            <a:r>
              <a:rPr lang="en-US" sz="1200" dirty="0"/>
              <a:t>But it was born in the summer of 2016 without a name in the basement of a community health center.  We were just a handful of clinicians who provided group prenatal care across the city of St. Louis and we were united by our disgust with the absolutely abhorrent birth outcomes being experienced by the birthing people  and babies we cared for.  You can see here a map of zip codes in the St. Louis metropolitan area—the blue circles represent the locations of our partner sites mapped to the preterm birth rates that disproportionately impact north St. Louis city and county here, which is also where most Black St. Louisans live.</a:t>
            </a:r>
          </a:p>
          <a:p>
            <a:pPr defTabSz="931774">
              <a:defRPr/>
            </a:pPr>
            <a:endParaRPr lang="en-US" sz="1200" dirty="0"/>
          </a:p>
          <a:p>
            <a:pPr defTabSz="931774">
              <a:defRPr/>
            </a:pPr>
            <a:r>
              <a:rPr lang="en-US" sz="1200" dirty="0"/>
              <a:t>In those early meetings and conversations, we faced some critical decisions that were pivotal to our work:  There was pretty quick consensus that whatever we did needed to promote health equity for the patients we served, but there were a few issues where we needed to build consensus:</a:t>
            </a:r>
          </a:p>
          <a:p>
            <a:pPr defTabSz="931774">
              <a:defRPr/>
            </a:pPr>
            <a:r>
              <a:rPr lang="en-US" sz="1200" dirty="0"/>
              <a:t>An early issue we grappled with was whether this work should include a research component.  The debate was heated because of past and present abuses and injustices based on research in our communities, and a history of researchers coming in, taking what they needed, and never returning to give what was learned back to the community or doing anything with it that benefited the community.  We ultimately made the decision that we had no choice but to make research an integral part of this work because we were not looking for a “one and done” experience. </a:t>
            </a:r>
            <a:r>
              <a:rPr lang="en-US" sz="1200" dirty="0">
                <a:latin typeface="Segoe UI" panose="020B0502040204020203" pitchFamily="34" charset="0"/>
              </a:rPr>
              <a:t>As academics, we are also accountable to acknowledge the history of coercive practices, mistrust, and harm that research systems have caused, but also how do we try to help heal and document how research could be done in an equitable way.  So we were very intentional in : 1) using a lens of trauma informed care community based participatory research that applies the principles of choice, trust, collaboration and empowerment, 2) we actively worked with community members through equitable decision making, shared goals and values, and 3) we tried to leave our egos at the door and humble ourselves to radically listen to the people around us.   </a:t>
            </a:r>
            <a:endParaRPr lang="en-US" sz="1200" dirty="0"/>
          </a:p>
          <a:p>
            <a:pPr defTabSz="931774">
              <a:defRPr/>
            </a:pPr>
            <a:r>
              <a:rPr lang="en-US" sz="1200" dirty="0"/>
              <a:t>So in those heated early arguments about research, we came to the realization that, if we were going to create an intervention that truly changed outcomes for birthing people in our community, we wanted to make sure that we kept track of what worked, what didn’t work, and how we did it.  We wanted to make sure that we were in the position to tell the story so that people coming after us would be able to replicate the model. In addition, we especially wanted to tell the story of how research could impact communities, Black birthing women, advance racial equity and be implemented in an equitable way. </a:t>
            </a:r>
          </a:p>
          <a:p>
            <a:pPr defTabSz="931774">
              <a:defRPr/>
            </a:pPr>
            <a:endParaRPr lang="en-US" sz="1200" dirty="0"/>
          </a:p>
          <a:p>
            <a:pPr defTabSz="931774">
              <a:defRPr/>
            </a:pPr>
            <a:r>
              <a:rPr lang="en-US" sz="1200" dirty="0"/>
              <a:t>The 2</a:t>
            </a:r>
            <a:r>
              <a:rPr lang="en-US" sz="1200" baseline="30000" dirty="0"/>
              <a:t>nd</a:t>
            </a:r>
            <a:r>
              <a:rPr lang="en-US" sz="1200" dirty="0"/>
              <a:t> issue that we wanted to figure out was where there was synergy between what was needed in our communities and where we had the ability and skill-set to affect change.  So, I already told you that we were all group prenatal care providers—and group care has been shown to significantly reduce the preterm birth rate among high risk groups like Black women and, like I said earlier, we realized that we all felt the impact of unmet mental health needs on the patients and families we served in a profound way.  Mental health care is hard to come by for everyone, but nearly impossible to find if you’re poor, which in and of itself is enough to adversely impact one’s mental health.   So, that’s where we started to focus our efforts. </a:t>
            </a:r>
          </a:p>
          <a:p>
            <a:pPr defTabSz="931774">
              <a:defRPr/>
            </a:pPr>
            <a:endParaRPr lang="en-US" sz="1200" dirty="0"/>
          </a:p>
          <a:p>
            <a:pPr defTabSz="931774">
              <a:defRPr/>
            </a:pPr>
            <a:r>
              <a:rPr lang="en-US" sz="1200" dirty="0"/>
              <a:t>Third, we knew that if patients were going to be central to this work, the balance of power needed a huge shift.  Some serious work was needed to figure out how to yield power, listen, and follow patients—or community collaborators as they became known– to co-design this initiative to best meet their needs and the needs of the community.  Finally, we needed to understand what accountability looks like.  Just listening simply isn’t enough. . .community collaborators having a seat at the table isn’t enough either.  The question is how do we follow their lead in implementing the change they want to see at every step in the process.  The voice of the community collaborators is the most important voice at the table.</a:t>
            </a:r>
          </a:p>
          <a:p>
            <a:pPr defTabSz="931774">
              <a:defRPr/>
            </a:pPr>
            <a:endParaRPr lang="en-US" sz="1200" b="1" dirty="0"/>
          </a:p>
          <a:p>
            <a:r>
              <a:rPr lang="en-US" sz="1200" b="1" dirty="0"/>
              <a:t>I am going to turn it over to Richelle to discuss more about EleVATE</a:t>
            </a:r>
          </a:p>
          <a:p>
            <a:endParaRPr lang="en-US" sz="1200" dirty="0"/>
          </a:p>
          <a:p>
            <a:pPr defTabSz="931774">
              <a:defRPr/>
            </a:pPr>
            <a:endParaRPr lang="en-US" sz="1200" dirty="0"/>
          </a:p>
          <a:p>
            <a:pPr defTabSz="931774">
              <a:defRPr/>
            </a:pPr>
            <a:endParaRPr lang="en-US" sz="1200" b="1" dirty="0"/>
          </a:p>
          <a:p>
            <a:endParaRPr lang="en-US" dirty="0"/>
          </a:p>
        </p:txBody>
      </p:sp>
      <p:sp>
        <p:nvSpPr>
          <p:cNvPr id="4" name="Slide Number Placeholder 3"/>
          <p:cNvSpPr>
            <a:spLocks noGrp="1"/>
          </p:cNvSpPr>
          <p:nvPr>
            <p:ph type="sldNum" sz="quarter" idx="5"/>
          </p:nvPr>
        </p:nvSpPr>
        <p:spPr/>
        <p:txBody>
          <a:bodyPr/>
          <a:lstStyle/>
          <a:p>
            <a:fld id="{07D1BF20-77E3-4C1D-A549-15532452D319}" type="slidenum">
              <a:rPr lang="en-US" smtClean="0"/>
              <a:t>7</a:t>
            </a:fld>
            <a:endParaRPr lang="en-US" dirty="0"/>
          </a:p>
        </p:txBody>
      </p:sp>
    </p:spTree>
    <p:extLst>
      <p:ext uri="{BB962C8B-B14F-4D97-AF65-F5344CB8AC3E}">
        <p14:creationId xmlns:p14="http://schemas.microsoft.com/office/powerpoint/2010/main" val="2153332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Ebony</a:t>
            </a:r>
          </a:p>
          <a:p>
            <a:endParaRPr lang="en-US" b="1" dirty="0"/>
          </a:p>
          <a:p>
            <a:r>
              <a:rPr lang="en-US" dirty="0"/>
              <a:t>We didn’t settle on group care by accident</a:t>
            </a:r>
            <a:r>
              <a:rPr lang="en-US" baseline="0" dirty="0"/>
              <a:t> and there was compelling evidence that it improved outcomes</a:t>
            </a:r>
          </a:p>
          <a:p>
            <a:r>
              <a:rPr lang="en-US" baseline="0" dirty="0"/>
              <a:t>BJH program is now 20 years old</a:t>
            </a:r>
          </a:p>
          <a:p>
            <a:r>
              <a:rPr lang="en-US" baseline="0" dirty="0"/>
              <a:t>Looked at 10 years of data and found…</a:t>
            </a:r>
          </a:p>
          <a:p>
            <a:endParaRPr lang="en-US" dirty="0"/>
          </a:p>
        </p:txBody>
      </p:sp>
      <p:sp>
        <p:nvSpPr>
          <p:cNvPr id="4" name="Slide Number Placeholder 3"/>
          <p:cNvSpPr>
            <a:spLocks noGrp="1"/>
          </p:cNvSpPr>
          <p:nvPr>
            <p:ph type="sldNum" sz="quarter" idx="10"/>
          </p:nvPr>
        </p:nvSpPr>
        <p:spPr/>
        <p:txBody>
          <a:bodyPr/>
          <a:lstStyle/>
          <a:p>
            <a:fld id="{C8FB27E3-DAE4-4166-8F70-925670EC1E90}" type="slidenum">
              <a:rPr lang="en-US" smtClean="0"/>
              <a:t>8</a:t>
            </a:fld>
            <a:endParaRPr lang="en-US"/>
          </a:p>
        </p:txBody>
      </p:sp>
    </p:spTree>
    <p:extLst>
      <p:ext uri="{BB962C8B-B14F-4D97-AF65-F5344CB8AC3E}">
        <p14:creationId xmlns:p14="http://schemas.microsoft.com/office/powerpoint/2010/main" val="21496408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Presenter: Ebony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Our group published the meta-analysis, looking at the sum total of all of the Centering studies.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Conclusion: Available data suggest that women who participate in group care have similar rates of preterm birth, neonatal intensive care unit admission, and breastfeeding. </a:t>
            </a:r>
          </a:p>
        </p:txBody>
      </p:sp>
      <p:sp>
        <p:nvSpPr>
          <p:cNvPr id="4" name="Slide Number Placeholder 3"/>
          <p:cNvSpPr>
            <a:spLocks noGrp="1"/>
          </p:cNvSpPr>
          <p:nvPr>
            <p:ph type="sldNum" sz="quarter" idx="5"/>
          </p:nvPr>
        </p:nvSpPr>
        <p:spPr/>
        <p:txBody>
          <a:bodyPr/>
          <a:lstStyle/>
          <a:p>
            <a:fld id="{102E4848-6950-664F-B496-430DAF033C6B}" type="slidenum">
              <a:rPr lang="en-US" smtClean="0"/>
              <a:t>9</a:t>
            </a:fld>
            <a:endParaRPr lang="en-US"/>
          </a:p>
        </p:txBody>
      </p:sp>
    </p:spTree>
    <p:extLst>
      <p:ext uri="{BB962C8B-B14F-4D97-AF65-F5344CB8AC3E}">
        <p14:creationId xmlns:p14="http://schemas.microsoft.com/office/powerpoint/2010/main" val="2320045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34EB0-10F3-9747-BD59-403CB8EE6BC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11EEFC3-864C-21F5-1A9E-8D9E4A486D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908157-904D-49B3-65AE-D547FDD80D1F}"/>
              </a:ext>
            </a:extLst>
          </p:cNvPr>
          <p:cNvSpPr>
            <a:spLocks noGrp="1"/>
          </p:cNvSpPr>
          <p:nvPr>
            <p:ph type="dt" sz="half" idx="10"/>
          </p:nvPr>
        </p:nvSpPr>
        <p:spPr/>
        <p:txBody>
          <a:bodyPr/>
          <a:lstStyle/>
          <a:p>
            <a:fld id="{DEE5DEA9-EC5B-41E0-972D-06E76797F138}" type="datetimeFigureOut">
              <a:rPr lang="en-US" smtClean="0"/>
              <a:t>6/12/2023</a:t>
            </a:fld>
            <a:endParaRPr lang="en-US"/>
          </a:p>
        </p:txBody>
      </p:sp>
      <p:sp>
        <p:nvSpPr>
          <p:cNvPr id="5" name="Footer Placeholder 4">
            <a:extLst>
              <a:ext uri="{FF2B5EF4-FFF2-40B4-BE49-F238E27FC236}">
                <a16:creationId xmlns:a16="http://schemas.microsoft.com/office/drawing/2014/main" id="{66BD67A5-1F79-0D47-63C6-6381D16A8F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F69A7D-92C0-5535-1BB5-F32211125A34}"/>
              </a:ext>
            </a:extLst>
          </p:cNvPr>
          <p:cNvSpPr>
            <a:spLocks noGrp="1"/>
          </p:cNvSpPr>
          <p:nvPr>
            <p:ph type="sldNum" sz="quarter" idx="12"/>
          </p:nvPr>
        </p:nvSpPr>
        <p:spPr/>
        <p:txBody>
          <a:bodyPr/>
          <a:lstStyle/>
          <a:p>
            <a:fld id="{A98495C6-E635-485C-AC9C-F765618DCD2C}" type="slidenum">
              <a:rPr lang="en-US" smtClean="0"/>
              <a:t>‹#›</a:t>
            </a:fld>
            <a:endParaRPr lang="en-US"/>
          </a:p>
        </p:txBody>
      </p:sp>
    </p:spTree>
    <p:extLst>
      <p:ext uri="{BB962C8B-B14F-4D97-AF65-F5344CB8AC3E}">
        <p14:creationId xmlns:p14="http://schemas.microsoft.com/office/powerpoint/2010/main" val="2994295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120D8-FA29-2980-61B3-480055BF2EE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1511D3-297A-744D-6208-B97D53817C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7BBE18-775D-4FBD-2956-D6E5C58E20B5}"/>
              </a:ext>
            </a:extLst>
          </p:cNvPr>
          <p:cNvSpPr>
            <a:spLocks noGrp="1"/>
          </p:cNvSpPr>
          <p:nvPr>
            <p:ph type="dt" sz="half" idx="10"/>
          </p:nvPr>
        </p:nvSpPr>
        <p:spPr/>
        <p:txBody>
          <a:bodyPr/>
          <a:lstStyle/>
          <a:p>
            <a:fld id="{DEE5DEA9-EC5B-41E0-972D-06E76797F138}" type="datetimeFigureOut">
              <a:rPr lang="en-US" smtClean="0"/>
              <a:t>6/12/2023</a:t>
            </a:fld>
            <a:endParaRPr lang="en-US"/>
          </a:p>
        </p:txBody>
      </p:sp>
      <p:sp>
        <p:nvSpPr>
          <p:cNvPr id="5" name="Footer Placeholder 4">
            <a:extLst>
              <a:ext uri="{FF2B5EF4-FFF2-40B4-BE49-F238E27FC236}">
                <a16:creationId xmlns:a16="http://schemas.microsoft.com/office/drawing/2014/main" id="{872AD389-0A37-86B1-DB61-970B0D5C39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8CC09F-BB9C-72F1-C37F-FBDCAB8D45D7}"/>
              </a:ext>
            </a:extLst>
          </p:cNvPr>
          <p:cNvSpPr>
            <a:spLocks noGrp="1"/>
          </p:cNvSpPr>
          <p:nvPr>
            <p:ph type="sldNum" sz="quarter" idx="12"/>
          </p:nvPr>
        </p:nvSpPr>
        <p:spPr/>
        <p:txBody>
          <a:bodyPr/>
          <a:lstStyle/>
          <a:p>
            <a:fld id="{A98495C6-E635-485C-AC9C-F765618DCD2C}" type="slidenum">
              <a:rPr lang="en-US" smtClean="0"/>
              <a:t>‹#›</a:t>
            </a:fld>
            <a:endParaRPr lang="en-US"/>
          </a:p>
        </p:txBody>
      </p:sp>
    </p:spTree>
    <p:extLst>
      <p:ext uri="{BB962C8B-B14F-4D97-AF65-F5344CB8AC3E}">
        <p14:creationId xmlns:p14="http://schemas.microsoft.com/office/powerpoint/2010/main" val="2418723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3EBFE1-CEFA-1D3B-27BF-F51E8957849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0D2E64-4BD4-03C5-4AE2-325A3C4DDD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D76416-A976-AEDB-D0F1-7DBA71A34E89}"/>
              </a:ext>
            </a:extLst>
          </p:cNvPr>
          <p:cNvSpPr>
            <a:spLocks noGrp="1"/>
          </p:cNvSpPr>
          <p:nvPr>
            <p:ph type="dt" sz="half" idx="10"/>
          </p:nvPr>
        </p:nvSpPr>
        <p:spPr/>
        <p:txBody>
          <a:bodyPr/>
          <a:lstStyle/>
          <a:p>
            <a:fld id="{DEE5DEA9-EC5B-41E0-972D-06E76797F138}" type="datetimeFigureOut">
              <a:rPr lang="en-US" smtClean="0"/>
              <a:t>6/12/2023</a:t>
            </a:fld>
            <a:endParaRPr lang="en-US"/>
          </a:p>
        </p:txBody>
      </p:sp>
      <p:sp>
        <p:nvSpPr>
          <p:cNvPr id="5" name="Footer Placeholder 4">
            <a:extLst>
              <a:ext uri="{FF2B5EF4-FFF2-40B4-BE49-F238E27FC236}">
                <a16:creationId xmlns:a16="http://schemas.microsoft.com/office/drawing/2014/main" id="{F44EFA9A-F264-BAC1-31DC-F4A38C751B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E19D4B-7E2D-7524-41BB-CF9F55337ED1}"/>
              </a:ext>
            </a:extLst>
          </p:cNvPr>
          <p:cNvSpPr>
            <a:spLocks noGrp="1"/>
          </p:cNvSpPr>
          <p:nvPr>
            <p:ph type="sldNum" sz="quarter" idx="12"/>
          </p:nvPr>
        </p:nvSpPr>
        <p:spPr/>
        <p:txBody>
          <a:bodyPr/>
          <a:lstStyle/>
          <a:p>
            <a:fld id="{A98495C6-E635-485C-AC9C-F765618DCD2C}" type="slidenum">
              <a:rPr lang="en-US" smtClean="0"/>
              <a:t>‹#›</a:t>
            </a:fld>
            <a:endParaRPr lang="en-US"/>
          </a:p>
        </p:txBody>
      </p:sp>
    </p:spTree>
    <p:extLst>
      <p:ext uri="{BB962C8B-B14F-4D97-AF65-F5344CB8AC3E}">
        <p14:creationId xmlns:p14="http://schemas.microsoft.com/office/powerpoint/2010/main" val="1465133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2DD64-0F95-FCC4-393E-BC9579A43D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7DAFDA-A57F-6E03-AA83-9D7EA4EF952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EE6A8C-FD5E-0282-CB0E-44D707441968}"/>
              </a:ext>
            </a:extLst>
          </p:cNvPr>
          <p:cNvSpPr>
            <a:spLocks noGrp="1"/>
          </p:cNvSpPr>
          <p:nvPr>
            <p:ph type="dt" sz="half" idx="10"/>
          </p:nvPr>
        </p:nvSpPr>
        <p:spPr/>
        <p:txBody>
          <a:bodyPr/>
          <a:lstStyle/>
          <a:p>
            <a:fld id="{DEE5DEA9-EC5B-41E0-972D-06E76797F138}" type="datetimeFigureOut">
              <a:rPr lang="en-US" smtClean="0"/>
              <a:t>6/12/2023</a:t>
            </a:fld>
            <a:endParaRPr lang="en-US"/>
          </a:p>
        </p:txBody>
      </p:sp>
      <p:sp>
        <p:nvSpPr>
          <p:cNvPr id="5" name="Footer Placeholder 4">
            <a:extLst>
              <a:ext uri="{FF2B5EF4-FFF2-40B4-BE49-F238E27FC236}">
                <a16:creationId xmlns:a16="http://schemas.microsoft.com/office/drawing/2014/main" id="{254A81FC-E981-EA1A-6416-A2A0613619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3F38DF-4E61-4A19-8516-7B79672B4DD2}"/>
              </a:ext>
            </a:extLst>
          </p:cNvPr>
          <p:cNvSpPr>
            <a:spLocks noGrp="1"/>
          </p:cNvSpPr>
          <p:nvPr>
            <p:ph type="sldNum" sz="quarter" idx="12"/>
          </p:nvPr>
        </p:nvSpPr>
        <p:spPr/>
        <p:txBody>
          <a:bodyPr/>
          <a:lstStyle/>
          <a:p>
            <a:fld id="{A98495C6-E635-485C-AC9C-F765618DCD2C}" type="slidenum">
              <a:rPr lang="en-US" smtClean="0"/>
              <a:t>‹#›</a:t>
            </a:fld>
            <a:endParaRPr lang="en-US"/>
          </a:p>
        </p:txBody>
      </p:sp>
    </p:spTree>
    <p:extLst>
      <p:ext uri="{BB962C8B-B14F-4D97-AF65-F5344CB8AC3E}">
        <p14:creationId xmlns:p14="http://schemas.microsoft.com/office/powerpoint/2010/main" val="1857077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67173-39BC-B3F9-7755-7E9A359D224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FEA87EC-0D71-F174-0B57-98E8FD8D5A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4B5F35E-AE96-C083-17D0-2E4A05F55284}"/>
              </a:ext>
            </a:extLst>
          </p:cNvPr>
          <p:cNvSpPr>
            <a:spLocks noGrp="1"/>
          </p:cNvSpPr>
          <p:nvPr>
            <p:ph type="dt" sz="half" idx="10"/>
          </p:nvPr>
        </p:nvSpPr>
        <p:spPr/>
        <p:txBody>
          <a:bodyPr/>
          <a:lstStyle/>
          <a:p>
            <a:fld id="{DEE5DEA9-EC5B-41E0-972D-06E76797F138}" type="datetimeFigureOut">
              <a:rPr lang="en-US" smtClean="0"/>
              <a:t>6/12/2023</a:t>
            </a:fld>
            <a:endParaRPr lang="en-US"/>
          </a:p>
        </p:txBody>
      </p:sp>
      <p:sp>
        <p:nvSpPr>
          <p:cNvPr id="5" name="Footer Placeholder 4">
            <a:extLst>
              <a:ext uri="{FF2B5EF4-FFF2-40B4-BE49-F238E27FC236}">
                <a16:creationId xmlns:a16="http://schemas.microsoft.com/office/drawing/2014/main" id="{1C90BB75-61B9-3A44-BE6B-D819CC34C1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12D19A-A0FF-F7BC-79B6-EE9D4F990775}"/>
              </a:ext>
            </a:extLst>
          </p:cNvPr>
          <p:cNvSpPr>
            <a:spLocks noGrp="1"/>
          </p:cNvSpPr>
          <p:nvPr>
            <p:ph type="sldNum" sz="quarter" idx="12"/>
          </p:nvPr>
        </p:nvSpPr>
        <p:spPr/>
        <p:txBody>
          <a:bodyPr/>
          <a:lstStyle/>
          <a:p>
            <a:fld id="{A98495C6-E635-485C-AC9C-F765618DCD2C}" type="slidenum">
              <a:rPr lang="en-US" smtClean="0"/>
              <a:t>‹#›</a:t>
            </a:fld>
            <a:endParaRPr lang="en-US"/>
          </a:p>
        </p:txBody>
      </p:sp>
    </p:spTree>
    <p:extLst>
      <p:ext uri="{BB962C8B-B14F-4D97-AF65-F5344CB8AC3E}">
        <p14:creationId xmlns:p14="http://schemas.microsoft.com/office/powerpoint/2010/main" val="3674793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198AE-4CEA-8F20-7064-D18F85E456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5D8CB9-0C0C-43E8-5A69-C5FBC6F91E3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CB8037B-CEA9-CD53-A9C9-040DCCF2AD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0E850CF-2A80-18C6-75DF-3202C6DC697A}"/>
              </a:ext>
            </a:extLst>
          </p:cNvPr>
          <p:cNvSpPr>
            <a:spLocks noGrp="1"/>
          </p:cNvSpPr>
          <p:nvPr>
            <p:ph type="dt" sz="half" idx="10"/>
          </p:nvPr>
        </p:nvSpPr>
        <p:spPr/>
        <p:txBody>
          <a:bodyPr/>
          <a:lstStyle/>
          <a:p>
            <a:fld id="{DEE5DEA9-EC5B-41E0-972D-06E76797F138}" type="datetimeFigureOut">
              <a:rPr lang="en-US" smtClean="0"/>
              <a:t>6/12/2023</a:t>
            </a:fld>
            <a:endParaRPr lang="en-US"/>
          </a:p>
        </p:txBody>
      </p:sp>
      <p:sp>
        <p:nvSpPr>
          <p:cNvPr id="6" name="Footer Placeholder 5">
            <a:extLst>
              <a:ext uri="{FF2B5EF4-FFF2-40B4-BE49-F238E27FC236}">
                <a16:creationId xmlns:a16="http://schemas.microsoft.com/office/drawing/2014/main" id="{75F0E4C7-FC68-7482-7B60-49814DD59F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119691-AA93-1FC8-3829-2049132EE6AC}"/>
              </a:ext>
            </a:extLst>
          </p:cNvPr>
          <p:cNvSpPr>
            <a:spLocks noGrp="1"/>
          </p:cNvSpPr>
          <p:nvPr>
            <p:ph type="sldNum" sz="quarter" idx="12"/>
          </p:nvPr>
        </p:nvSpPr>
        <p:spPr/>
        <p:txBody>
          <a:bodyPr/>
          <a:lstStyle/>
          <a:p>
            <a:fld id="{A98495C6-E635-485C-AC9C-F765618DCD2C}" type="slidenum">
              <a:rPr lang="en-US" smtClean="0"/>
              <a:t>‹#›</a:t>
            </a:fld>
            <a:endParaRPr lang="en-US"/>
          </a:p>
        </p:txBody>
      </p:sp>
    </p:spTree>
    <p:extLst>
      <p:ext uri="{BB962C8B-B14F-4D97-AF65-F5344CB8AC3E}">
        <p14:creationId xmlns:p14="http://schemas.microsoft.com/office/powerpoint/2010/main" val="2492421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95CBE-BD46-5B59-6CCE-86C42507944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68AA59-26EB-20E0-52F2-0764668F44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6A9453-1F48-A1A1-1570-8B53DDCB893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19489D7-F339-CB28-8206-781ADF7977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9A08A5B-E11B-47B4-1A89-4C02957999E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C77EFA-2B9A-AB73-29E6-27887EBCEDC4}"/>
              </a:ext>
            </a:extLst>
          </p:cNvPr>
          <p:cNvSpPr>
            <a:spLocks noGrp="1"/>
          </p:cNvSpPr>
          <p:nvPr>
            <p:ph type="dt" sz="half" idx="10"/>
          </p:nvPr>
        </p:nvSpPr>
        <p:spPr/>
        <p:txBody>
          <a:bodyPr/>
          <a:lstStyle/>
          <a:p>
            <a:fld id="{DEE5DEA9-EC5B-41E0-972D-06E76797F138}" type="datetimeFigureOut">
              <a:rPr lang="en-US" smtClean="0"/>
              <a:t>6/12/2023</a:t>
            </a:fld>
            <a:endParaRPr lang="en-US"/>
          </a:p>
        </p:txBody>
      </p:sp>
      <p:sp>
        <p:nvSpPr>
          <p:cNvPr id="8" name="Footer Placeholder 7">
            <a:extLst>
              <a:ext uri="{FF2B5EF4-FFF2-40B4-BE49-F238E27FC236}">
                <a16:creationId xmlns:a16="http://schemas.microsoft.com/office/drawing/2014/main" id="{E0A45950-7DA0-90A0-1108-D4B0B47D97A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05700AC-D3FC-C420-0641-C277A04125CB}"/>
              </a:ext>
            </a:extLst>
          </p:cNvPr>
          <p:cNvSpPr>
            <a:spLocks noGrp="1"/>
          </p:cNvSpPr>
          <p:nvPr>
            <p:ph type="sldNum" sz="quarter" idx="12"/>
          </p:nvPr>
        </p:nvSpPr>
        <p:spPr/>
        <p:txBody>
          <a:bodyPr/>
          <a:lstStyle/>
          <a:p>
            <a:fld id="{A98495C6-E635-485C-AC9C-F765618DCD2C}" type="slidenum">
              <a:rPr lang="en-US" smtClean="0"/>
              <a:t>‹#›</a:t>
            </a:fld>
            <a:endParaRPr lang="en-US"/>
          </a:p>
        </p:txBody>
      </p:sp>
    </p:spTree>
    <p:extLst>
      <p:ext uri="{BB962C8B-B14F-4D97-AF65-F5344CB8AC3E}">
        <p14:creationId xmlns:p14="http://schemas.microsoft.com/office/powerpoint/2010/main" val="855371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E3389-5912-8FC9-D15A-E7C8B4D87B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80D1B4C-98D8-E5A6-BEB1-8E19575754F2}"/>
              </a:ext>
            </a:extLst>
          </p:cNvPr>
          <p:cNvSpPr>
            <a:spLocks noGrp="1"/>
          </p:cNvSpPr>
          <p:nvPr>
            <p:ph type="dt" sz="half" idx="10"/>
          </p:nvPr>
        </p:nvSpPr>
        <p:spPr/>
        <p:txBody>
          <a:bodyPr/>
          <a:lstStyle/>
          <a:p>
            <a:fld id="{DEE5DEA9-EC5B-41E0-972D-06E76797F138}" type="datetimeFigureOut">
              <a:rPr lang="en-US" smtClean="0"/>
              <a:t>6/12/2023</a:t>
            </a:fld>
            <a:endParaRPr lang="en-US"/>
          </a:p>
        </p:txBody>
      </p:sp>
      <p:sp>
        <p:nvSpPr>
          <p:cNvPr id="4" name="Footer Placeholder 3">
            <a:extLst>
              <a:ext uri="{FF2B5EF4-FFF2-40B4-BE49-F238E27FC236}">
                <a16:creationId xmlns:a16="http://schemas.microsoft.com/office/drawing/2014/main" id="{7023BF8A-C974-7EFB-4B38-4655759E9AC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DE7F11-4ED6-8EAE-CDA2-506F4D46D12D}"/>
              </a:ext>
            </a:extLst>
          </p:cNvPr>
          <p:cNvSpPr>
            <a:spLocks noGrp="1"/>
          </p:cNvSpPr>
          <p:nvPr>
            <p:ph type="sldNum" sz="quarter" idx="12"/>
          </p:nvPr>
        </p:nvSpPr>
        <p:spPr/>
        <p:txBody>
          <a:bodyPr/>
          <a:lstStyle/>
          <a:p>
            <a:fld id="{A98495C6-E635-485C-AC9C-F765618DCD2C}" type="slidenum">
              <a:rPr lang="en-US" smtClean="0"/>
              <a:t>‹#›</a:t>
            </a:fld>
            <a:endParaRPr lang="en-US"/>
          </a:p>
        </p:txBody>
      </p:sp>
    </p:spTree>
    <p:extLst>
      <p:ext uri="{BB962C8B-B14F-4D97-AF65-F5344CB8AC3E}">
        <p14:creationId xmlns:p14="http://schemas.microsoft.com/office/powerpoint/2010/main" val="1430809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7FE02E-DCC3-89F4-D08E-9746EF85DB7E}"/>
              </a:ext>
            </a:extLst>
          </p:cNvPr>
          <p:cNvSpPr>
            <a:spLocks noGrp="1"/>
          </p:cNvSpPr>
          <p:nvPr>
            <p:ph type="dt" sz="half" idx="10"/>
          </p:nvPr>
        </p:nvSpPr>
        <p:spPr/>
        <p:txBody>
          <a:bodyPr/>
          <a:lstStyle/>
          <a:p>
            <a:fld id="{DEE5DEA9-EC5B-41E0-972D-06E76797F138}" type="datetimeFigureOut">
              <a:rPr lang="en-US" smtClean="0"/>
              <a:t>6/12/2023</a:t>
            </a:fld>
            <a:endParaRPr lang="en-US"/>
          </a:p>
        </p:txBody>
      </p:sp>
      <p:sp>
        <p:nvSpPr>
          <p:cNvPr id="3" name="Footer Placeholder 2">
            <a:extLst>
              <a:ext uri="{FF2B5EF4-FFF2-40B4-BE49-F238E27FC236}">
                <a16:creationId xmlns:a16="http://schemas.microsoft.com/office/drawing/2014/main" id="{0F983C99-881F-DF7B-0F00-F6475B3698C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B5BCC91-0DCE-575E-946B-5DE1FDC00B5B}"/>
              </a:ext>
            </a:extLst>
          </p:cNvPr>
          <p:cNvSpPr>
            <a:spLocks noGrp="1"/>
          </p:cNvSpPr>
          <p:nvPr>
            <p:ph type="sldNum" sz="quarter" idx="12"/>
          </p:nvPr>
        </p:nvSpPr>
        <p:spPr/>
        <p:txBody>
          <a:bodyPr/>
          <a:lstStyle/>
          <a:p>
            <a:fld id="{A98495C6-E635-485C-AC9C-F765618DCD2C}" type="slidenum">
              <a:rPr lang="en-US" smtClean="0"/>
              <a:t>‹#›</a:t>
            </a:fld>
            <a:endParaRPr lang="en-US"/>
          </a:p>
        </p:txBody>
      </p:sp>
    </p:spTree>
    <p:extLst>
      <p:ext uri="{BB962C8B-B14F-4D97-AF65-F5344CB8AC3E}">
        <p14:creationId xmlns:p14="http://schemas.microsoft.com/office/powerpoint/2010/main" val="2681233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B202F-4CBE-93F9-0CF8-2758C25390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12CDA58-87FB-EA30-BC34-30EE3D4463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1ACB8D7-06AF-AB66-5100-63E30B57FE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1D6101-AA4B-414F-7CDE-B7E193B69B6E}"/>
              </a:ext>
            </a:extLst>
          </p:cNvPr>
          <p:cNvSpPr>
            <a:spLocks noGrp="1"/>
          </p:cNvSpPr>
          <p:nvPr>
            <p:ph type="dt" sz="half" idx="10"/>
          </p:nvPr>
        </p:nvSpPr>
        <p:spPr/>
        <p:txBody>
          <a:bodyPr/>
          <a:lstStyle/>
          <a:p>
            <a:fld id="{DEE5DEA9-EC5B-41E0-972D-06E76797F138}" type="datetimeFigureOut">
              <a:rPr lang="en-US" smtClean="0"/>
              <a:t>6/12/2023</a:t>
            </a:fld>
            <a:endParaRPr lang="en-US"/>
          </a:p>
        </p:txBody>
      </p:sp>
      <p:sp>
        <p:nvSpPr>
          <p:cNvPr id="6" name="Footer Placeholder 5">
            <a:extLst>
              <a:ext uri="{FF2B5EF4-FFF2-40B4-BE49-F238E27FC236}">
                <a16:creationId xmlns:a16="http://schemas.microsoft.com/office/drawing/2014/main" id="{B526B820-761A-D3F3-A5BF-8B8D2FB340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EEE2C1-ED29-127A-F086-868EEAA57F59}"/>
              </a:ext>
            </a:extLst>
          </p:cNvPr>
          <p:cNvSpPr>
            <a:spLocks noGrp="1"/>
          </p:cNvSpPr>
          <p:nvPr>
            <p:ph type="sldNum" sz="quarter" idx="12"/>
          </p:nvPr>
        </p:nvSpPr>
        <p:spPr/>
        <p:txBody>
          <a:bodyPr/>
          <a:lstStyle/>
          <a:p>
            <a:fld id="{A98495C6-E635-485C-AC9C-F765618DCD2C}" type="slidenum">
              <a:rPr lang="en-US" smtClean="0"/>
              <a:t>‹#›</a:t>
            </a:fld>
            <a:endParaRPr lang="en-US"/>
          </a:p>
        </p:txBody>
      </p:sp>
    </p:spTree>
    <p:extLst>
      <p:ext uri="{BB962C8B-B14F-4D97-AF65-F5344CB8AC3E}">
        <p14:creationId xmlns:p14="http://schemas.microsoft.com/office/powerpoint/2010/main" val="3039245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44B05-9182-FA3A-3C25-975F11D073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1543116-406D-997D-E0C1-A35EFC5712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AA757FD-F738-C8CA-F403-041F412B59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8CED78-02DB-4FAF-C382-8A39007E765F}"/>
              </a:ext>
            </a:extLst>
          </p:cNvPr>
          <p:cNvSpPr>
            <a:spLocks noGrp="1"/>
          </p:cNvSpPr>
          <p:nvPr>
            <p:ph type="dt" sz="half" idx="10"/>
          </p:nvPr>
        </p:nvSpPr>
        <p:spPr/>
        <p:txBody>
          <a:bodyPr/>
          <a:lstStyle/>
          <a:p>
            <a:fld id="{DEE5DEA9-EC5B-41E0-972D-06E76797F138}" type="datetimeFigureOut">
              <a:rPr lang="en-US" smtClean="0"/>
              <a:t>6/12/2023</a:t>
            </a:fld>
            <a:endParaRPr lang="en-US"/>
          </a:p>
        </p:txBody>
      </p:sp>
      <p:sp>
        <p:nvSpPr>
          <p:cNvPr id="6" name="Footer Placeholder 5">
            <a:extLst>
              <a:ext uri="{FF2B5EF4-FFF2-40B4-BE49-F238E27FC236}">
                <a16:creationId xmlns:a16="http://schemas.microsoft.com/office/drawing/2014/main" id="{B78FD600-2148-A1F4-B47D-DC8A208C5F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A6BB52-677B-EEF2-7315-A97E783242D4}"/>
              </a:ext>
            </a:extLst>
          </p:cNvPr>
          <p:cNvSpPr>
            <a:spLocks noGrp="1"/>
          </p:cNvSpPr>
          <p:nvPr>
            <p:ph type="sldNum" sz="quarter" idx="12"/>
          </p:nvPr>
        </p:nvSpPr>
        <p:spPr/>
        <p:txBody>
          <a:bodyPr/>
          <a:lstStyle/>
          <a:p>
            <a:fld id="{A98495C6-E635-485C-AC9C-F765618DCD2C}" type="slidenum">
              <a:rPr lang="en-US" smtClean="0"/>
              <a:t>‹#›</a:t>
            </a:fld>
            <a:endParaRPr lang="en-US"/>
          </a:p>
        </p:txBody>
      </p:sp>
    </p:spTree>
    <p:extLst>
      <p:ext uri="{BB962C8B-B14F-4D97-AF65-F5344CB8AC3E}">
        <p14:creationId xmlns:p14="http://schemas.microsoft.com/office/powerpoint/2010/main" val="200994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417EC0-7065-5795-1DA0-084F1E5323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51ED90-657A-0EF9-7DD3-080C97801E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CA9825-48A7-5E79-5050-5B247B6C79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E5DEA9-EC5B-41E0-972D-06E76797F138}" type="datetimeFigureOut">
              <a:rPr lang="en-US" smtClean="0"/>
              <a:t>6/12/2023</a:t>
            </a:fld>
            <a:endParaRPr lang="en-US"/>
          </a:p>
        </p:txBody>
      </p:sp>
      <p:sp>
        <p:nvSpPr>
          <p:cNvPr id="5" name="Footer Placeholder 4">
            <a:extLst>
              <a:ext uri="{FF2B5EF4-FFF2-40B4-BE49-F238E27FC236}">
                <a16:creationId xmlns:a16="http://schemas.microsoft.com/office/drawing/2014/main" id="{E37AB005-8557-0104-BF22-89F64BA40B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60C40E-7557-09CA-836B-D12E1910D1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8495C6-E635-485C-AC9C-F765618DCD2C}" type="slidenum">
              <a:rPr lang="en-US" smtClean="0"/>
              <a:t>‹#›</a:t>
            </a:fld>
            <a:endParaRPr lang="en-US"/>
          </a:p>
        </p:txBody>
      </p:sp>
    </p:spTree>
    <p:extLst>
      <p:ext uri="{BB962C8B-B14F-4D97-AF65-F5344CB8AC3E}">
        <p14:creationId xmlns:p14="http://schemas.microsoft.com/office/powerpoint/2010/main" val="23719357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IA47DLsdDo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38.jpeg"/><Relationship Id="rId4" Type="http://schemas.openxmlformats.org/officeDocument/2006/relationships/image" Target="../media/image37.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43.png"/><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g"/><Relationship Id="rId3" Type="http://schemas.openxmlformats.org/officeDocument/2006/relationships/image" Target="../media/image3.png"/><Relationship Id="rId7" Type="http://schemas.openxmlformats.org/officeDocument/2006/relationships/image" Target="../media/image7.jpg"/><Relationship Id="rId12"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11.jp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jpg"/></Relationships>
</file>

<file path=ppt/slides/_rels/slide30.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hyperlink" Target="https://fox2now.com/news/missouri/improving-prenatal-care-and-better-health-outcomes-for-black-women/" TargetMode="External"/><Relationship Id="rId3" Type="http://schemas.openxmlformats.org/officeDocument/2006/relationships/hyperlink" Target="https://www.healthaffairs.org/doi/10.1377/hlthaff.2022.00798" TargetMode="External"/><Relationship Id="rId7" Type="http://schemas.openxmlformats.org/officeDocument/2006/relationships/hyperlink" Target="https://youtu.be/NFMkezDjzrU"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s://www.youtube.com/watch?v=IA47DLsdDoM" TargetMode="External"/><Relationship Id="rId11" Type="http://schemas.openxmlformats.org/officeDocument/2006/relationships/hyperlink" Target="https://www.nichd.nih.gov/about/meetings/2021/061721" TargetMode="External"/><Relationship Id="rId5" Type="http://schemas.openxmlformats.org/officeDocument/2006/relationships/hyperlink" Target="https://www.mhanet.com/mhaimages/SQI/Maternal_Health/2021_2y_Maternal_Infant_PrgRpt_0721.pdf" TargetMode="External"/><Relationship Id="rId10" Type="http://schemas.openxmlformats.org/officeDocument/2006/relationships/hyperlink" Target="https://www.youtube.com/watch?v=k35v159xgDE&amp;list=PLQIZYa0QkGljW3KPP9NKGCrEYq7Ybduh1&amp;index=10" TargetMode="External"/><Relationship Id="rId4" Type="http://schemas.openxmlformats.org/officeDocument/2006/relationships/hyperlink" Target="https://www.sciencedirect.com/science/article/abs/pii/S0002937820313764" TargetMode="External"/><Relationship Id="rId9" Type="http://schemas.openxmlformats.org/officeDocument/2006/relationships/hyperlink" Target="https://www.thedenverchannel.com/news/national/groups-work-to-fix-racial-disparity-in-maternity-care"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mailto:cheronphillips@gmail.com"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hyperlink" Target="mailto:kmckay@stlouisihn.org" TargetMode="External"/><Relationship Id="rId5" Type="http://schemas.openxmlformats.org/officeDocument/2006/relationships/hyperlink" Target="mailto:ebcarter@wustl.edu" TargetMode="External"/><Relationship Id="rId4" Type="http://schemas.openxmlformats.org/officeDocument/2006/relationships/hyperlink" Target="mailto:richellesmith93@gmail.com"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20.tif"/><Relationship Id="rId13" Type="http://schemas.openxmlformats.org/officeDocument/2006/relationships/image" Target="../media/image25.jpeg"/><Relationship Id="rId3" Type="http://schemas.openxmlformats.org/officeDocument/2006/relationships/image" Target="../media/image15.jpg"/><Relationship Id="rId7" Type="http://schemas.openxmlformats.org/officeDocument/2006/relationships/image" Target="../media/image19.jpg"/><Relationship Id="rId12" Type="http://schemas.openxmlformats.org/officeDocument/2006/relationships/image" Target="../media/image24.jp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8.jpg"/><Relationship Id="rId11" Type="http://schemas.openxmlformats.org/officeDocument/2006/relationships/image" Target="../media/image23.jpeg"/><Relationship Id="rId5" Type="http://schemas.openxmlformats.org/officeDocument/2006/relationships/image" Target="../media/image17.jpeg"/><Relationship Id="rId15" Type="http://schemas.openxmlformats.org/officeDocument/2006/relationships/image" Target="../media/image27.jpeg"/><Relationship Id="rId10" Type="http://schemas.openxmlformats.org/officeDocument/2006/relationships/image" Target="../media/image22.jpeg"/><Relationship Id="rId4" Type="http://schemas.openxmlformats.org/officeDocument/2006/relationships/image" Target="../media/image16.jpg"/><Relationship Id="rId9" Type="http://schemas.openxmlformats.org/officeDocument/2006/relationships/image" Target="../media/image21.jpeg"/><Relationship Id="rId1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hyperlink" Target="https://health.mo.gov/data/pamr/pdf/annual-report-2020.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1992012-897F-797B-7005-38125BA5FC90}"/>
              </a:ext>
            </a:extLst>
          </p:cNvPr>
          <p:cNvSpPr>
            <a:spLocks noGrp="1"/>
          </p:cNvSpPr>
          <p:nvPr>
            <p:ph type="ctrTitle"/>
          </p:nvPr>
        </p:nvSpPr>
        <p:spPr>
          <a:xfrm>
            <a:off x="919957" y="971550"/>
            <a:ext cx="7360443" cy="2838451"/>
          </a:xfrm>
        </p:spPr>
        <p:txBody>
          <a:bodyPr>
            <a:normAutofit fontScale="90000"/>
          </a:bodyPr>
          <a:lstStyle/>
          <a:p>
            <a:r>
              <a:rPr lang="en-US" dirty="0">
                <a:latin typeface="Arial" panose="020B0604020202020204" pitchFamily="34" charset="0"/>
                <a:cs typeface="Arial" panose="020B0604020202020204" pitchFamily="34" charset="0"/>
              </a:rPr>
              <a:t> Engaging Patient/Community Partners to Optimize Birth Equity</a:t>
            </a:r>
          </a:p>
        </p:txBody>
      </p:sp>
      <p:sp>
        <p:nvSpPr>
          <p:cNvPr id="3" name="Subtitle 2">
            <a:extLst>
              <a:ext uri="{FF2B5EF4-FFF2-40B4-BE49-F238E27FC236}">
                <a16:creationId xmlns:a16="http://schemas.microsoft.com/office/drawing/2014/main" id="{0FB997F8-0F29-41D9-F95F-1AD4A637A03F}"/>
              </a:ext>
            </a:extLst>
          </p:cNvPr>
          <p:cNvSpPr>
            <a:spLocks noGrp="1"/>
          </p:cNvSpPr>
          <p:nvPr>
            <p:ph type="subTitle" idx="1"/>
          </p:nvPr>
        </p:nvSpPr>
        <p:spPr>
          <a:xfrm>
            <a:off x="1524000" y="4079874"/>
            <a:ext cx="9144000" cy="2387599"/>
          </a:xfrm>
        </p:spPr>
        <p:txBody>
          <a:bodyPr>
            <a:normAutofit/>
          </a:bodyPr>
          <a:lstStyle/>
          <a:p>
            <a:r>
              <a:rPr lang="en-US" dirty="0">
                <a:latin typeface="Arial" panose="020B0604020202020204" pitchFamily="34" charset="0"/>
                <a:ea typeface="Segoe UI Symbol" panose="020B0502040204020203" pitchFamily="34" charset="0"/>
                <a:cs typeface="Arial" panose="020B0604020202020204" pitchFamily="34" charset="0"/>
              </a:rPr>
              <a:t>Cheron Phillips, St. Louis Integrated Health Network</a:t>
            </a:r>
          </a:p>
          <a:p>
            <a:r>
              <a:rPr lang="en-US" dirty="0">
                <a:latin typeface="Arial" panose="020B0604020202020204" pitchFamily="34" charset="0"/>
                <a:ea typeface="Segoe UI Symbol" panose="020B0502040204020203" pitchFamily="34" charset="0"/>
                <a:cs typeface="Arial" panose="020B0604020202020204" pitchFamily="34" charset="0"/>
              </a:rPr>
              <a:t>Richelle Smith, St. Louis Integrated Health Network</a:t>
            </a:r>
          </a:p>
          <a:p>
            <a:r>
              <a:rPr lang="en-US" dirty="0">
                <a:latin typeface="Arial" panose="020B0604020202020204" pitchFamily="34" charset="0"/>
                <a:ea typeface="Segoe UI Symbol" panose="020B0502040204020203" pitchFamily="34" charset="0"/>
                <a:cs typeface="Arial" panose="020B0604020202020204" pitchFamily="34" charset="0"/>
              </a:rPr>
              <a:t>Ebony Carter, Washington University School of Medicine</a:t>
            </a:r>
          </a:p>
          <a:p>
            <a:r>
              <a:rPr lang="en-US" sz="1300" dirty="0">
                <a:latin typeface="Arial" panose="020B0604020202020204" pitchFamily="34" charset="0"/>
                <a:ea typeface="Segoe UI Symbol" panose="020B0502040204020203" pitchFamily="34" charset="0"/>
                <a:cs typeface="Arial" panose="020B0604020202020204" pitchFamily="34" charset="0"/>
              </a:rPr>
              <a:t>On behalf of the </a:t>
            </a:r>
          </a:p>
          <a:p>
            <a:r>
              <a:rPr lang="en-US" dirty="0">
                <a:latin typeface="Arial" panose="020B0604020202020204" pitchFamily="34" charset="0"/>
                <a:ea typeface="Segoe UI Symbol" panose="020B0502040204020203" pitchFamily="34" charset="0"/>
                <a:cs typeface="Arial" panose="020B0604020202020204" pitchFamily="34" charset="0"/>
              </a:rPr>
              <a:t>EleVATE Collaborative</a:t>
            </a:r>
          </a:p>
          <a:p>
            <a:endParaRPr lang="en-US" i="0" dirty="0">
              <a:effectLst/>
              <a:latin typeface="Arial" panose="020B0604020202020204" pitchFamily="34" charset="0"/>
              <a:cs typeface="Arial" panose="020B0604020202020204" pitchFamily="34" charset="0"/>
            </a:endParaRPr>
          </a:p>
          <a:p>
            <a:endParaRPr lang="en-US" dirty="0">
              <a:latin typeface="Segoe UI Symbol" panose="020B0502040204020203" pitchFamily="34" charset="0"/>
              <a:ea typeface="Segoe UI Symbol" panose="020B0502040204020203" pitchFamily="34" charset="0"/>
            </a:endParaRPr>
          </a:p>
        </p:txBody>
      </p:sp>
      <p:pic>
        <p:nvPicPr>
          <p:cNvPr id="2" name="Graphic 1">
            <a:extLst>
              <a:ext uri="{FF2B5EF4-FFF2-40B4-BE49-F238E27FC236}">
                <a16:creationId xmlns:a16="http://schemas.microsoft.com/office/drawing/2014/main" id="{8AA4FD49-6D4E-3298-1187-7C357FE468B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80400" y="0"/>
            <a:ext cx="3911600" cy="4445000"/>
          </a:xfrm>
          <a:prstGeom prst="rect">
            <a:avLst/>
          </a:prstGeom>
        </p:spPr>
      </p:pic>
    </p:spTree>
    <p:extLst>
      <p:ext uri="{BB962C8B-B14F-4D97-AF65-F5344CB8AC3E}">
        <p14:creationId xmlns:p14="http://schemas.microsoft.com/office/powerpoint/2010/main" val="4194424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C780AC6-D26E-AF4F-8DB3-ECE48DACDC09}"/>
              </a:ext>
            </a:extLst>
          </p:cNvPr>
          <p:cNvPicPr>
            <a:picLocks noChangeAspect="1"/>
          </p:cNvPicPr>
          <p:nvPr/>
        </p:nvPicPr>
        <p:blipFill>
          <a:blip r:embed="rId3"/>
          <a:stretch>
            <a:fillRect/>
          </a:stretch>
        </p:blipFill>
        <p:spPr>
          <a:xfrm>
            <a:off x="2214113" y="435653"/>
            <a:ext cx="7763774" cy="2097206"/>
          </a:xfrm>
          <a:prstGeom prst="rect">
            <a:avLst/>
          </a:prstGeom>
        </p:spPr>
      </p:pic>
      <p:sp>
        <p:nvSpPr>
          <p:cNvPr id="5" name="TextBox 4">
            <a:extLst>
              <a:ext uri="{FF2B5EF4-FFF2-40B4-BE49-F238E27FC236}">
                <a16:creationId xmlns:a16="http://schemas.microsoft.com/office/drawing/2014/main" id="{2024FC0D-BEE7-D445-9F63-CBB9BB6D2926}"/>
              </a:ext>
            </a:extLst>
          </p:cNvPr>
          <p:cNvSpPr txBox="1"/>
          <p:nvPr/>
        </p:nvSpPr>
        <p:spPr>
          <a:xfrm>
            <a:off x="6664036" y="3047869"/>
            <a:ext cx="5149080" cy="2554545"/>
          </a:xfrm>
          <a:prstGeom prst="rect">
            <a:avLst/>
          </a:prstGeom>
          <a:noFill/>
        </p:spPr>
        <p:txBody>
          <a:bodyPr wrap="square" rtlCol="0">
            <a:spAutoFit/>
          </a:bodyPr>
          <a:lstStyle/>
          <a:p>
            <a:pPr marR="0" lvl="1" algn="ctr" defTabSz="914400" rtl="0" eaLnBrk="1" fontAlgn="auto" latinLnBrk="0" hangingPunct="1">
              <a:lnSpc>
                <a:spcPct val="100000"/>
              </a:lnSpc>
              <a:spcBef>
                <a:spcPts val="0"/>
              </a:spcBef>
              <a:spcAft>
                <a:spcPts val="0"/>
              </a:spcAft>
              <a:buClrTx/>
              <a:buSzTx/>
              <a:tabLst/>
              <a:defRPr/>
            </a:pPr>
            <a:r>
              <a:rPr lang="en-US" sz="4000" b="1" dirty="0">
                <a:solidFill>
                  <a:srgbClr val="800000"/>
                </a:solidFill>
                <a:latin typeface="Segoe UI Symbol" panose="020B0502040204020203" pitchFamily="34" charset="0"/>
                <a:ea typeface="Segoe UI Symbol" panose="020B0502040204020203" pitchFamily="34" charset="0"/>
                <a:cs typeface="Arial" panose="020B0604020202020204" pitchFamily="34" charset="0"/>
              </a:rPr>
              <a:t>Black women in Group Care are 45% less likely to have a preterm birth</a:t>
            </a:r>
            <a:endParaRPr kumimoji="0" lang="en-US" sz="4000" b="1" i="0" u="none" strike="noStrike" kern="1200" cap="none" spc="0" normalizeH="0" baseline="0" noProof="0" dirty="0">
              <a:ln>
                <a:noFill/>
              </a:ln>
              <a:solidFill>
                <a:srgbClr val="800000"/>
              </a:solidFill>
              <a:effectLst/>
              <a:uLnTx/>
              <a:uFillTx/>
              <a:latin typeface="Segoe UI Symbol" panose="020B0502040204020203" pitchFamily="34" charset="0"/>
              <a:ea typeface="Segoe UI Symbol" panose="020B0502040204020203" pitchFamily="34" charset="0"/>
              <a:cs typeface="Arial" panose="020B0604020202020204" pitchFamily="34" charset="0"/>
            </a:endParaRPr>
          </a:p>
        </p:txBody>
      </p:sp>
      <p:sp>
        <p:nvSpPr>
          <p:cNvPr id="7" name="TextBox 6"/>
          <p:cNvSpPr txBox="1"/>
          <p:nvPr/>
        </p:nvSpPr>
        <p:spPr>
          <a:xfrm>
            <a:off x="565248" y="2826127"/>
            <a:ext cx="6697450" cy="4031873"/>
          </a:xfrm>
          <a:prstGeom prst="rect">
            <a:avLst/>
          </a:prstGeom>
          <a:noFill/>
        </p:spPr>
        <p:txBody>
          <a:bodyPr wrap="square" rtlCol="0">
            <a:spAutoFit/>
          </a:bodyPr>
          <a:lstStyle/>
          <a:p>
            <a:r>
              <a:rPr lang="en-US" sz="3200" dirty="0"/>
              <a:t>Preterm Birth</a:t>
            </a:r>
          </a:p>
          <a:p>
            <a:pPr marL="457200" indent="-457200">
              <a:buFont typeface="Arial" panose="020B0604020202020204" pitchFamily="34" charset="0"/>
              <a:buChar char="•"/>
            </a:pPr>
            <a:r>
              <a:rPr lang="en-US" sz="3200" dirty="0"/>
              <a:t>Overall: </a:t>
            </a:r>
          </a:p>
          <a:p>
            <a:pPr marL="914400" lvl="1" indent="-457200">
              <a:buFont typeface="Arial" panose="020B0604020202020204" pitchFamily="34" charset="0"/>
              <a:buChar char="•"/>
            </a:pPr>
            <a:r>
              <a:rPr lang="en-US" sz="3200" dirty="0"/>
              <a:t>8% GC vs. 9% TC</a:t>
            </a:r>
          </a:p>
          <a:p>
            <a:pPr marL="914400" lvl="1" indent="-457200">
              <a:buFont typeface="Arial" panose="020B0604020202020204" pitchFamily="34" charset="0"/>
              <a:buChar char="•"/>
            </a:pPr>
            <a:r>
              <a:rPr lang="en-US" sz="3200" dirty="0"/>
              <a:t>RR 0.87 (95% CI 0.70-1.09)</a:t>
            </a:r>
          </a:p>
          <a:p>
            <a:pPr marL="342900" indent="-342900">
              <a:buFont typeface="Arial" panose="020B0604020202020204" pitchFamily="34" charset="0"/>
              <a:buChar char="•"/>
            </a:pPr>
            <a:r>
              <a:rPr lang="en-US" sz="3200" dirty="0"/>
              <a:t>Black women </a:t>
            </a:r>
          </a:p>
          <a:p>
            <a:pPr marL="800100" lvl="1" indent="-342900">
              <a:buFont typeface="Arial" panose="020B0604020202020204" pitchFamily="34" charset="0"/>
              <a:buChar char="•"/>
            </a:pPr>
            <a:r>
              <a:rPr lang="en-US" sz="3200" dirty="0"/>
              <a:t>8% GC vs. 11% TC</a:t>
            </a:r>
          </a:p>
          <a:p>
            <a:pPr marL="800100" lvl="1" indent="-342900">
              <a:buFont typeface="Arial" panose="020B0604020202020204" pitchFamily="34" charset="0"/>
              <a:buChar char="•"/>
            </a:pPr>
            <a:r>
              <a:rPr lang="en-US" sz="3200" b="1" dirty="0">
                <a:solidFill>
                  <a:srgbClr val="722A28"/>
                </a:solidFill>
              </a:rPr>
              <a:t>RR 0.55; 95% CI 0.34-0.88</a:t>
            </a:r>
          </a:p>
          <a:p>
            <a:pPr marL="457200"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2068448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32A29-1F79-42E1-ADBB-2BA871354164}"/>
              </a:ext>
            </a:extLst>
          </p:cNvPr>
          <p:cNvSpPr>
            <a:spLocks noGrp="1"/>
          </p:cNvSpPr>
          <p:nvPr>
            <p:ph type="title"/>
          </p:nvPr>
        </p:nvSpPr>
        <p:spPr>
          <a:xfrm>
            <a:off x="838200" y="500062"/>
            <a:ext cx="10515600" cy="1325563"/>
          </a:xfrm>
        </p:spPr>
        <p:txBody>
          <a:bodyPr>
            <a:normAutofit/>
          </a:bodyPr>
          <a:lstStyle/>
          <a:p>
            <a:r>
              <a:rPr lang="en-US" dirty="0">
                <a:latin typeface="Arial" panose="020B0604020202020204" pitchFamily="34" charset="0"/>
                <a:cs typeface="Arial" panose="020B0604020202020204" pitchFamily="34" charset="0"/>
              </a:rPr>
              <a:t>EleVATE Overview</a:t>
            </a:r>
          </a:p>
        </p:txBody>
      </p:sp>
      <p:sp>
        <p:nvSpPr>
          <p:cNvPr id="3" name="Content Placeholder 2">
            <a:extLst>
              <a:ext uri="{FF2B5EF4-FFF2-40B4-BE49-F238E27FC236}">
                <a16:creationId xmlns:a16="http://schemas.microsoft.com/office/drawing/2014/main" id="{B281140B-3F56-446C-B6AC-69BA627A9FEE}"/>
              </a:ext>
            </a:extLst>
          </p:cNvPr>
          <p:cNvSpPr>
            <a:spLocks noGrp="1"/>
          </p:cNvSpPr>
          <p:nvPr>
            <p:ph idx="1"/>
          </p:nvPr>
        </p:nvSpPr>
        <p:spPr/>
        <p:txBody>
          <a:bodyPr>
            <a:normAutofit fontScale="85000" lnSpcReduction="20000"/>
          </a:bodyPr>
          <a:lstStyle/>
          <a:p>
            <a:r>
              <a:rPr lang="en-US" sz="3200" b="1" dirty="0">
                <a:latin typeface="Arial" panose="020B0604020202020204" pitchFamily="34" charset="0"/>
                <a:ea typeface="Segoe UI Symbol" panose="020B0502040204020203" pitchFamily="34" charset="0"/>
                <a:cs typeface="Arial" panose="020B0604020202020204" pitchFamily="34" charset="0"/>
              </a:rPr>
              <a:t>Patients: </a:t>
            </a:r>
            <a:r>
              <a:rPr lang="en-US" sz="3200" dirty="0">
                <a:latin typeface="Arial" panose="020B0604020202020204" pitchFamily="34" charset="0"/>
                <a:ea typeface="Segoe UI Symbol" panose="020B0502040204020203" pitchFamily="34" charset="0"/>
                <a:cs typeface="Arial" panose="020B0604020202020204" pitchFamily="34" charset="0"/>
              </a:rPr>
              <a:t>Reduce inequitable adverse perinatal outcomes through group prenatal care (EleVATE Patients)</a:t>
            </a:r>
          </a:p>
          <a:p>
            <a:pPr marL="0" indent="0">
              <a:buNone/>
            </a:pPr>
            <a:endParaRPr lang="en-US" sz="3200" dirty="0">
              <a:latin typeface="Arial" panose="020B0604020202020204" pitchFamily="34" charset="0"/>
              <a:ea typeface="Segoe UI Symbol" panose="020B0502040204020203" pitchFamily="34" charset="0"/>
              <a:cs typeface="Arial" panose="020B0604020202020204" pitchFamily="34" charset="0"/>
            </a:endParaRPr>
          </a:p>
          <a:p>
            <a:r>
              <a:rPr lang="en-US" sz="3200" b="1" dirty="0">
                <a:latin typeface="Arial" panose="020B0604020202020204" pitchFamily="34" charset="0"/>
                <a:ea typeface="Segoe UI Symbol" panose="020B0502040204020203" pitchFamily="34" charset="0"/>
                <a:cs typeface="Arial" panose="020B0604020202020204" pitchFamily="34" charset="0"/>
              </a:rPr>
              <a:t>Health Care Teams: </a:t>
            </a:r>
            <a:r>
              <a:rPr lang="en-US" sz="3200" dirty="0">
                <a:latin typeface="Arial" panose="020B0604020202020204" pitchFamily="34" charset="0"/>
                <a:ea typeface="Segoe UI Symbol" panose="020B0502040204020203" pitchFamily="34" charset="0"/>
                <a:cs typeface="Arial" panose="020B0604020202020204" pitchFamily="34" charset="0"/>
              </a:rPr>
              <a:t>Provide intensive trainings for health care teams and communities to support patients who are experiencing trauma, depression and psychosocial stress as result of racism (EleVATE Clinicians)</a:t>
            </a:r>
          </a:p>
          <a:p>
            <a:pPr marL="0" indent="0">
              <a:buNone/>
            </a:pPr>
            <a:endParaRPr lang="en-US" sz="3200" dirty="0">
              <a:latin typeface="Arial" panose="020B0604020202020204" pitchFamily="34" charset="0"/>
              <a:ea typeface="Segoe UI Symbol" panose="020B0502040204020203" pitchFamily="34" charset="0"/>
              <a:cs typeface="Arial" panose="020B0604020202020204" pitchFamily="34" charset="0"/>
            </a:endParaRPr>
          </a:p>
          <a:p>
            <a:r>
              <a:rPr lang="en-US" sz="3200" b="1" dirty="0">
                <a:latin typeface="Arial" panose="020B0604020202020204" pitchFamily="34" charset="0"/>
                <a:ea typeface="Segoe UI Symbol" panose="020B0502040204020203" pitchFamily="34" charset="0"/>
                <a:cs typeface="Arial" panose="020B0604020202020204" pitchFamily="34" charset="0"/>
              </a:rPr>
              <a:t>Health Care System: </a:t>
            </a:r>
            <a:r>
              <a:rPr lang="en-US" sz="3200" dirty="0">
                <a:latin typeface="Arial" panose="020B0604020202020204" pitchFamily="34" charset="0"/>
                <a:ea typeface="Segoe UI Symbol" panose="020B0502040204020203" pitchFamily="34" charset="0"/>
                <a:cs typeface="Arial" panose="020B0604020202020204" pitchFamily="34" charset="0"/>
              </a:rPr>
              <a:t>Increase shared accountability between communities and health care teams through the development of innovative solutions, policies and new approaches to care delivery (EleVATE Patients and Clinicians)</a:t>
            </a:r>
          </a:p>
          <a:p>
            <a:pPr marL="0" indent="0">
              <a:buNone/>
            </a:pPr>
            <a:endParaRPr lang="en-US" dirty="0"/>
          </a:p>
        </p:txBody>
      </p:sp>
    </p:spTree>
    <p:extLst>
      <p:ext uri="{BB962C8B-B14F-4D97-AF65-F5344CB8AC3E}">
        <p14:creationId xmlns:p14="http://schemas.microsoft.com/office/powerpoint/2010/main" val="2254094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E7BBA-2E9A-AB5B-2E88-D16BD2C30DBF}"/>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7364E766-F788-3614-29C3-9A37833320A3}"/>
              </a:ext>
            </a:extLst>
          </p:cNvPr>
          <p:cNvSpPr>
            <a:spLocks noGrp="1"/>
          </p:cNvSpPr>
          <p:nvPr>
            <p:ph idx="1"/>
          </p:nvPr>
        </p:nvSpPr>
        <p:spPr/>
        <p:txBody>
          <a:bodyPr/>
          <a:lstStyle/>
          <a:p>
            <a:pPr marL="0" indent="0" algn="ctr">
              <a:buNone/>
            </a:pPr>
            <a:endParaRPr lang="en-US" sz="3200" dirty="0">
              <a:latin typeface="Arial" panose="020B0604020202020204" pitchFamily="34" charset="0"/>
              <a:cs typeface="Arial" panose="020B0604020202020204" pitchFamily="34" charset="0"/>
              <a:hlinkClick r:id="rId3"/>
            </a:endParaRPr>
          </a:p>
          <a:p>
            <a:pPr marL="0" indent="0" algn="ctr">
              <a:buNone/>
            </a:pPr>
            <a:endParaRPr lang="en-US" sz="3200" dirty="0">
              <a:latin typeface="Arial" panose="020B0604020202020204" pitchFamily="34" charset="0"/>
              <a:cs typeface="Arial" panose="020B0604020202020204" pitchFamily="34" charset="0"/>
              <a:hlinkClick r:id="rId3"/>
            </a:endParaRPr>
          </a:p>
          <a:p>
            <a:pPr marL="0" indent="0" algn="ctr">
              <a:buNone/>
            </a:pPr>
            <a:r>
              <a:rPr lang="en-US" sz="3200" dirty="0">
                <a:latin typeface="Arial" panose="020B0604020202020204" pitchFamily="34" charset="0"/>
                <a:cs typeface="Arial" panose="020B0604020202020204" pitchFamily="34" charset="0"/>
                <a:hlinkClick r:id="rId3"/>
              </a:rPr>
              <a:t>https://www.youtube.com/watch?v=IA47DLsdDoM</a:t>
            </a:r>
            <a:endParaRPr lang="en-US" sz="3200" dirty="0">
              <a:latin typeface="Arial" panose="020B060402020202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1909154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203BEB4-BD87-7342-98E4-64902746BB93}"/>
              </a:ext>
            </a:extLst>
          </p:cNvPr>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EleVATE Overview</a:t>
            </a:r>
          </a:p>
        </p:txBody>
      </p:sp>
      <p:sp>
        <p:nvSpPr>
          <p:cNvPr id="2" name="Content Placeholder 1">
            <a:extLst>
              <a:ext uri="{FF2B5EF4-FFF2-40B4-BE49-F238E27FC236}">
                <a16:creationId xmlns:a16="http://schemas.microsoft.com/office/drawing/2014/main" id="{4492E97C-0455-494C-AED0-04EF248A49AA}"/>
              </a:ext>
            </a:extLst>
          </p:cNvPr>
          <p:cNvSpPr>
            <a:spLocks noGrp="1"/>
          </p:cNvSpPr>
          <p:nvPr>
            <p:ph idx="1"/>
          </p:nvPr>
        </p:nvSpPr>
        <p:spPr>
          <a:xfrm>
            <a:off x="838200" y="1825625"/>
            <a:ext cx="7519416" cy="4351338"/>
          </a:xfrm>
        </p:spPr>
        <p:txBody>
          <a:bodyPr>
            <a:normAutofit fontScale="92500" lnSpcReduction="20000"/>
          </a:bodyPr>
          <a:lstStyle/>
          <a:p>
            <a:r>
              <a:rPr lang="en-US" b="1" u="sng" dirty="0">
                <a:latin typeface="Arial" panose="020B0604020202020204" pitchFamily="34" charset="0"/>
                <a:ea typeface="Segoe UI Symbol" panose="020B0502040204020203" pitchFamily="34" charset="0"/>
                <a:cs typeface="Arial" panose="020B0604020202020204" pitchFamily="34" charset="0"/>
              </a:rPr>
              <a:t>Curriculum Team:</a:t>
            </a:r>
            <a:r>
              <a:rPr lang="en-US" dirty="0">
                <a:latin typeface="Arial" panose="020B0604020202020204" pitchFamily="34" charset="0"/>
                <a:ea typeface="Segoe UI Symbol" panose="020B0502040204020203" pitchFamily="34" charset="0"/>
                <a:cs typeface="Arial" panose="020B0604020202020204" pitchFamily="34" charset="0"/>
              </a:rPr>
              <a:t> Formed an interdisciplinary curriculum team to write the group prenatal care curriculum </a:t>
            </a:r>
          </a:p>
          <a:p>
            <a:pPr marL="0" indent="0">
              <a:buNone/>
            </a:pPr>
            <a:endParaRPr lang="en-US" dirty="0">
              <a:latin typeface="Arial" panose="020B0604020202020204" pitchFamily="34" charset="0"/>
              <a:ea typeface="Segoe UI Symbol" panose="020B0502040204020203" pitchFamily="34" charset="0"/>
              <a:cs typeface="Arial" panose="020B0604020202020204" pitchFamily="34" charset="0"/>
            </a:endParaRPr>
          </a:p>
          <a:p>
            <a:r>
              <a:rPr lang="en-US" b="1" u="sng" dirty="0">
                <a:latin typeface="Arial" panose="020B0604020202020204" pitchFamily="34" charset="0"/>
                <a:ea typeface="Segoe UI Symbol" panose="020B0502040204020203" pitchFamily="34" charset="0"/>
                <a:cs typeface="Arial" panose="020B0604020202020204" pitchFamily="34" charset="0"/>
              </a:rPr>
              <a:t>Evaluation Team:</a:t>
            </a:r>
            <a:r>
              <a:rPr lang="en-US" dirty="0">
                <a:latin typeface="Arial" panose="020B0604020202020204" pitchFamily="34" charset="0"/>
                <a:ea typeface="Segoe UI Symbol" panose="020B0502040204020203" pitchFamily="34" charset="0"/>
                <a:cs typeface="Arial" panose="020B0604020202020204" pitchFamily="34" charset="0"/>
              </a:rPr>
              <a:t> Formed an interdisciplinary evaluation team to establish evaluation methods and assessment</a:t>
            </a:r>
          </a:p>
          <a:p>
            <a:endParaRPr lang="en-US" dirty="0">
              <a:latin typeface="Arial" panose="020B0604020202020204" pitchFamily="34" charset="0"/>
              <a:ea typeface="Segoe UI Symbol" panose="020B0502040204020203" pitchFamily="34" charset="0"/>
              <a:cs typeface="Arial" panose="020B0604020202020204" pitchFamily="34" charset="0"/>
            </a:endParaRPr>
          </a:p>
          <a:p>
            <a:r>
              <a:rPr lang="en-US" b="1" u="sng" dirty="0">
                <a:latin typeface="Arial" panose="020B0604020202020204" pitchFamily="34" charset="0"/>
                <a:ea typeface="Segoe UI Symbol" panose="020B0502040204020203" pitchFamily="34" charset="0"/>
                <a:cs typeface="Arial" panose="020B0604020202020204" pitchFamily="34" charset="0"/>
              </a:rPr>
              <a:t>Steering Committee:</a:t>
            </a:r>
            <a:r>
              <a:rPr lang="en-US" dirty="0">
                <a:latin typeface="Arial" panose="020B0604020202020204" pitchFamily="34" charset="0"/>
                <a:ea typeface="Segoe UI Symbol" panose="020B0502040204020203" pitchFamily="34" charset="0"/>
                <a:cs typeface="Arial" panose="020B0604020202020204" pitchFamily="34" charset="0"/>
              </a:rPr>
              <a:t> A steering committee designed trainings for health care teams, focuses on the overall initiative strategy and initiative oversight</a:t>
            </a:r>
          </a:p>
          <a:p>
            <a:endParaRPr lang="en-US" dirty="0"/>
          </a:p>
        </p:txBody>
      </p:sp>
      <p:pic>
        <p:nvPicPr>
          <p:cNvPr id="4" name="Picture 3">
            <a:extLst>
              <a:ext uri="{FF2B5EF4-FFF2-40B4-BE49-F238E27FC236}">
                <a16:creationId xmlns:a16="http://schemas.microsoft.com/office/drawing/2014/main" id="{8848DA52-939B-E389-6B42-7DAD038960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1470" y="113030"/>
            <a:ext cx="4700530" cy="6631940"/>
          </a:xfrm>
          <a:prstGeom prst="rect">
            <a:avLst/>
          </a:prstGeom>
        </p:spPr>
      </p:pic>
    </p:spTree>
    <p:extLst>
      <p:ext uri="{BB962C8B-B14F-4D97-AF65-F5344CB8AC3E}">
        <p14:creationId xmlns:p14="http://schemas.microsoft.com/office/powerpoint/2010/main" val="269444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BB796A-DB1B-48A8-9A7A-4493531B7FFA}"/>
              </a:ext>
            </a:extLst>
          </p:cNvPr>
          <p:cNvSpPr>
            <a:spLocks noGrp="1"/>
          </p:cNvSpPr>
          <p:nvPr>
            <p:ph idx="1"/>
          </p:nvPr>
        </p:nvSpPr>
        <p:spPr/>
        <p:txBody>
          <a:bodyPr>
            <a:normAutofit lnSpcReduction="10000"/>
          </a:bodyPr>
          <a:lstStyle/>
          <a:p>
            <a:r>
              <a:rPr lang="en-US" dirty="0">
                <a:latin typeface="Arial" panose="020B0604020202020204" pitchFamily="34" charset="0"/>
                <a:cs typeface="Arial" panose="020B0604020202020204" pitchFamily="34" charset="0"/>
              </a:rPr>
              <a:t>Trained health care providers and community collaborators on integrating trauma informed care &amp; racial equity and integrating behavioral &amp; medical health</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Using community-based participatory research, piloted an enhanced model of group prenatal care</a:t>
            </a:r>
          </a:p>
          <a:p>
            <a:pPr marL="0"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Community collaborators led curriculum re-write, establishing of evaluation methods and assessment, designing trainings for health care teams and overall initiative strategy</a:t>
            </a:r>
          </a:p>
          <a:p>
            <a:endParaRPr lang="en-US" dirty="0"/>
          </a:p>
          <a:p>
            <a:endParaRPr lang="en-US" dirty="0"/>
          </a:p>
          <a:p>
            <a:endParaRPr lang="en-US" dirty="0"/>
          </a:p>
          <a:p>
            <a:endParaRPr lang="en-US" dirty="0"/>
          </a:p>
        </p:txBody>
      </p:sp>
      <p:sp>
        <p:nvSpPr>
          <p:cNvPr id="5" name="Title 4">
            <a:extLst>
              <a:ext uri="{FF2B5EF4-FFF2-40B4-BE49-F238E27FC236}">
                <a16:creationId xmlns:a16="http://schemas.microsoft.com/office/drawing/2014/main" id="{E245B4F6-6C42-4984-9041-7439319BE319}"/>
              </a:ext>
            </a:extLst>
          </p:cNvPr>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EleVATE Implementation</a:t>
            </a:r>
          </a:p>
        </p:txBody>
      </p:sp>
    </p:spTree>
    <p:extLst>
      <p:ext uri="{BB962C8B-B14F-4D97-AF65-F5344CB8AC3E}">
        <p14:creationId xmlns:p14="http://schemas.microsoft.com/office/powerpoint/2010/main" val="30570398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CAC887-C22D-FA4A-8832-EF3DF522B91B}"/>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EleVATE Impact on Patients</a:t>
            </a:r>
          </a:p>
        </p:txBody>
      </p:sp>
      <p:pic>
        <p:nvPicPr>
          <p:cNvPr id="5" name="Content Placeholder 4">
            <a:extLst>
              <a:ext uri="{FF2B5EF4-FFF2-40B4-BE49-F238E27FC236}">
                <a16:creationId xmlns:a16="http://schemas.microsoft.com/office/drawing/2014/main" id="{5100FE9F-2256-0A44-B096-C72A4BB5A2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039" y="1503911"/>
            <a:ext cx="3946753" cy="2631991"/>
          </a:xfrm>
          <a:prstGeom prst="rect">
            <a:avLst/>
          </a:prstGeom>
        </p:spPr>
      </p:pic>
      <p:pic>
        <p:nvPicPr>
          <p:cNvPr id="6" name="Picture 5">
            <a:extLst>
              <a:ext uri="{FF2B5EF4-FFF2-40B4-BE49-F238E27FC236}">
                <a16:creationId xmlns:a16="http://schemas.microsoft.com/office/drawing/2014/main" id="{3C3BCFF6-B1E8-F746-98B9-B7E5E37D6C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7674" y="1468886"/>
            <a:ext cx="3854246" cy="2570300"/>
          </a:xfrm>
          <a:prstGeom prst="rect">
            <a:avLst/>
          </a:prstGeom>
        </p:spPr>
      </p:pic>
      <p:pic>
        <p:nvPicPr>
          <p:cNvPr id="7" name="Picture 6">
            <a:extLst>
              <a:ext uri="{FF2B5EF4-FFF2-40B4-BE49-F238E27FC236}">
                <a16:creationId xmlns:a16="http://schemas.microsoft.com/office/drawing/2014/main" id="{0E1CF4C1-F340-304B-8A65-A0CFB818DFF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82767" y="3053880"/>
            <a:ext cx="4503770" cy="3003452"/>
          </a:xfrm>
          <a:prstGeom prst="rect">
            <a:avLst/>
          </a:prstGeom>
        </p:spPr>
      </p:pic>
    </p:spTree>
    <p:extLst>
      <p:ext uri="{BB962C8B-B14F-4D97-AF65-F5344CB8AC3E}">
        <p14:creationId xmlns:p14="http://schemas.microsoft.com/office/powerpoint/2010/main" val="845287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grpSp>
        <p:nvGrpSpPr>
          <p:cNvPr id="13" name="5yr folo">
            <a:extLst>
              <a:ext uri="{FF2B5EF4-FFF2-40B4-BE49-F238E27FC236}">
                <a16:creationId xmlns:a16="http://schemas.microsoft.com/office/drawing/2014/main" id="{FB9C43BE-A878-4F80-9288-DC886D0DE59A}"/>
              </a:ext>
            </a:extLst>
          </p:cNvPr>
          <p:cNvGrpSpPr/>
          <p:nvPr/>
        </p:nvGrpSpPr>
        <p:grpSpPr>
          <a:xfrm>
            <a:off x="10756679" y="3039500"/>
            <a:ext cx="1341134" cy="2316965"/>
            <a:chOff x="10566802" y="3039006"/>
            <a:chExt cx="1236469" cy="2316965"/>
          </a:xfrm>
        </p:grpSpPr>
        <p:sp>
          <p:nvSpPr>
            <p:cNvPr id="286" name="TextBox 285"/>
            <p:cNvSpPr txBox="1"/>
            <p:nvPr/>
          </p:nvSpPr>
          <p:spPr>
            <a:xfrm>
              <a:off x="10583334" y="4155642"/>
              <a:ext cx="1214968"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latin typeface="Segoe UI Semibold" panose="020B0702040204020203" pitchFamily="34" charset="0"/>
                  <a:cs typeface="Segoe UI Semibold" panose="020B0702040204020203" pitchFamily="34" charset="0"/>
                </a:rPr>
                <a:t>Future</a:t>
              </a:r>
              <a:r>
                <a:rPr kumimoji="0" lang="en-US" sz="2400" b="1" i="0" u="none" strike="noStrike" kern="1200" cap="none" spc="0" normalizeH="0" baseline="0" noProof="0" dirty="0">
                  <a:ln>
                    <a:noFill/>
                  </a:ln>
                  <a:solidFill>
                    <a:schemeClr val="bg1"/>
                  </a:solidFill>
                  <a:effectLst/>
                  <a:uLnTx/>
                  <a:uFillTx/>
                  <a:latin typeface="Segoe UI Semibold" panose="020B0702040204020203" pitchFamily="34" charset="0"/>
                  <a:cs typeface="Segoe UI Semibold" panose="020B0702040204020203" pitchFamily="34" charset="0"/>
                </a:rPr>
                <a:t>  follow-up</a:t>
              </a:r>
            </a:p>
          </p:txBody>
        </p:sp>
        <p:grpSp>
          <p:nvGrpSpPr>
            <p:cNvPr id="24" name="Group 23"/>
            <p:cNvGrpSpPr/>
            <p:nvPr/>
          </p:nvGrpSpPr>
          <p:grpSpPr>
            <a:xfrm>
              <a:off x="10566802" y="3039006"/>
              <a:ext cx="1236469" cy="1194463"/>
              <a:chOff x="10566802" y="3039006"/>
              <a:chExt cx="1236469" cy="1194463"/>
            </a:xfrm>
          </p:grpSpPr>
          <p:sp>
            <p:nvSpPr>
              <p:cNvPr id="264" name="Freeform 24"/>
              <p:cNvSpPr>
                <a:spLocks noChangeArrowheads="1"/>
              </p:cNvSpPr>
              <p:nvPr/>
            </p:nvSpPr>
            <p:spPr bwMode="auto">
              <a:xfrm>
                <a:off x="10566802" y="3997864"/>
                <a:ext cx="531481" cy="168028"/>
              </a:xfrm>
              <a:custGeom>
                <a:avLst/>
                <a:gdLst>
                  <a:gd name="T0" fmla="*/ 500 w 1283"/>
                  <a:gd name="T1" fmla="*/ 63 h 406"/>
                  <a:gd name="T2" fmla="*/ 500 w 1283"/>
                  <a:gd name="T3" fmla="*/ 63 h 406"/>
                  <a:gd name="T4" fmla="*/ 875 w 1283"/>
                  <a:gd name="T5" fmla="*/ 31 h 406"/>
                  <a:gd name="T6" fmla="*/ 1157 w 1283"/>
                  <a:gd name="T7" fmla="*/ 94 h 406"/>
                  <a:gd name="T8" fmla="*/ 1250 w 1283"/>
                  <a:gd name="T9" fmla="*/ 155 h 406"/>
                  <a:gd name="T10" fmla="*/ 1032 w 1283"/>
                  <a:gd name="T11" fmla="*/ 280 h 406"/>
                  <a:gd name="T12" fmla="*/ 781 w 1283"/>
                  <a:gd name="T13" fmla="*/ 343 h 406"/>
                  <a:gd name="T14" fmla="*/ 406 w 1283"/>
                  <a:gd name="T15" fmla="*/ 374 h 406"/>
                  <a:gd name="T16" fmla="*/ 250 w 1283"/>
                  <a:gd name="T17" fmla="*/ 343 h 406"/>
                  <a:gd name="T18" fmla="*/ 0 w 1283"/>
                  <a:gd name="T19" fmla="*/ 249 h 406"/>
                  <a:gd name="T20" fmla="*/ 125 w 1283"/>
                  <a:gd name="T21" fmla="*/ 155 h 406"/>
                  <a:gd name="T22" fmla="*/ 500 w 1283"/>
                  <a:gd name="T23" fmla="*/ 63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3" h="406">
                    <a:moveTo>
                      <a:pt x="500" y="63"/>
                    </a:moveTo>
                    <a:lnTo>
                      <a:pt x="500" y="63"/>
                    </a:lnTo>
                    <a:cubicBezTo>
                      <a:pt x="500" y="63"/>
                      <a:pt x="813" y="0"/>
                      <a:pt x="875" y="31"/>
                    </a:cubicBezTo>
                    <a:cubicBezTo>
                      <a:pt x="938" y="63"/>
                      <a:pt x="1094" y="94"/>
                      <a:pt x="1157" y="94"/>
                    </a:cubicBezTo>
                    <a:cubicBezTo>
                      <a:pt x="1188" y="124"/>
                      <a:pt x="1282" y="94"/>
                      <a:pt x="1250" y="155"/>
                    </a:cubicBezTo>
                    <a:cubicBezTo>
                      <a:pt x="1219" y="218"/>
                      <a:pt x="1094" y="249"/>
                      <a:pt x="1032" y="280"/>
                    </a:cubicBezTo>
                    <a:cubicBezTo>
                      <a:pt x="969" y="280"/>
                      <a:pt x="969" y="312"/>
                      <a:pt x="781" y="343"/>
                    </a:cubicBezTo>
                    <a:cubicBezTo>
                      <a:pt x="594" y="374"/>
                      <a:pt x="469" y="405"/>
                      <a:pt x="406" y="374"/>
                    </a:cubicBezTo>
                    <a:cubicBezTo>
                      <a:pt x="313" y="343"/>
                      <a:pt x="313" y="343"/>
                      <a:pt x="250" y="343"/>
                    </a:cubicBezTo>
                    <a:cubicBezTo>
                      <a:pt x="157" y="312"/>
                      <a:pt x="0" y="312"/>
                      <a:pt x="0" y="249"/>
                    </a:cubicBezTo>
                    <a:cubicBezTo>
                      <a:pt x="32" y="187"/>
                      <a:pt x="94" y="187"/>
                      <a:pt x="125" y="155"/>
                    </a:cubicBezTo>
                    <a:cubicBezTo>
                      <a:pt x="157" y="155"/>
                      <a:pt x="250" y="124"/>
                      <a:pt x="500" y="63"/>
                    </a:cubicBezTo>
                  </a:path>
                </a:pathLst>
              </a:custGeom>
              <a:solidFill>
                <a:srgbClr val="2F559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65" name="Freeform 174"/>
              <p:cNvSpPr>
                <a:spLocks noChangeArrowheads="1"/>
              </p:cNvSpPr>
              <p:nvPr/>
            </p:nvSpPr>
            <p:spPr bwMode="auto">
              <a:xfrm>
                <a:off x="11070888" y="3298354"/>
                <a:ext cx="220993" cy="297703"/>
              </a:xfrm>
              <a:custGeom>
                <a:avLst/>
                <a:gdLst>
                  <a:gd name="T0" fmla="*/ 125 w 532"/>
                  <a:gd name="T1" fmla="*/ 218 h 719"/>
                  <a:gd name="T2" fmla="*/ 125 w 532"/>
                  <a:gd name="T3" fmla="*/ 218 h 719"/>
                  <a:gd name="T4" fmla="*/ 531 w 532"/>
                  <a:gd name="T5" fmla="*/ 718 h 719"/>
                  <a:gd name="T6" fmla="*/ 31 w 532"/>
                  <a:gd name="T7" fmla="*/ 343 h 719"/>
                  <a:gd name="T8" fmla="*/ 125 w 532"/>
                  <a:gd name="T9" fmla="*/ 218 h 719"/>
                </a:gdLst>
                <a:ahLst/>
                <a:cxnLst>
                  <a:cxn ang="0">
                    <a:pos x="T0" y="T1"/>
                  </a:cxn>
                  <a:cxn ang="0">
                    <a:pos x="T2" y="T3"/>
                  </a:cxn>
                  <a:cxn ang="0">
                    <a:pos x="T4" y="T5"/>
                  </a:cxn>
                  <a:cxn ang="0">
                    <a:pos x="T6" y="T7"/>
                  </a:cxn>
                  <a:cxn ang="0">
                    <a:pos x="T8" y="T9"/>
                  </a:cxn>
                </a:cxnLst>
                <a:rect l="0" t="0" r="r" b="b"/>
                <a:pathLst>
                  <a:path w="532" h="719">
                    <a:moveTo>
                      <a:pt x="125" y="218"/>
                    </a:moveTo>
                    <a:lnTo>
                      <a:pt x="125" y="218"/>
                    </a:lnTo>
                    <a:cubicBezTo>
                      <a:pt x="125" y="218"/>
                      <a:pt x="156" y="500"/>
                      <a:pt x="531" y="718"/>
                    </a:cubicBezTo>
                    <a:cubicBezTo>
                      <a:pt x="531" y="718"/>
                      <a:pt x="0" y="531"/>
                      <a:pt x="31" y="343"/>
                    </a:cubicBezTo>
                    <a:cubicBezTo>
                      <a:pt x="31" y="343"/>
                      <a:pt x="31" y="0"/>
                      <a:pt x="125" y="218"/>
                    </a:cubicBezTo>
                  </a:path>
                </a:pathLst>
              </a:custGeom>
              <a:solidFill>
                <a:srgbClr val="FDC804"/>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66" name="Freeform 175"/>
              <p:cNvSpPr>
                <a:spLocks noChangeArrowheads="1"/>
              </p:cNvSpPr>
              <p:nvPr/>
            </p:nvSpPr>
            <p:spPr bwMode="auto">
              <a:xfrm>
                <a:off x="10696476" y="3491952"/>
                <a:ext cx="310487" cy="673941"/>
              </a:xfrm>
              <a:custGeom>
                <a:avLst/>
                <a:gdLst>
                  <a:gd name="T0" fmla="*/ 93 w 751"/>
                  <a:gd name="T1" fmla="*/ 188 h 1625"/>
                  <a:gd name="T2" fmla="*/ 93 w 751"/>
                  <a:gd name="T3" fmla="*/ 188 h 1625"/>
                  <a:gd name="T4" fmla="*/ 62 w 751"/>
                  <a:gd name="T5" fmla="*/ 1499 h 1625"/>
                  <a:gd name="T6" fmla="*/ 406 w 751"/>
                  <a:gd name="T7" fmla="*/ 625 h 1625"/>
                  <a:gd name="T8" fmla="*/ 625 w 751"/>
                  <a:gd name="T9" fmla="*/ 1406 h 1625"/>
                  <a:gd name="T10" fmla="*/ 656 w 751"/>
                  <a:gd name="T11" fmla="*/ 188 h 1625"/>
                  <a:gd name="T12" fmla="*/ 93 w 751"/>
                  <a:gd name="T13" fmla="*/ 188 h 1625"/>
                </a:gdLst>
                <a:ahLst/>
                <a:cxnLst>
                  <a:cxn ang="0">
                    <a:pos x="T0" y="T1"/>
                  </a:cxn>
                  <a:cxn ang="0">
                    <a:pos x="T2" y="T3"/>
                  </a:cxn>
                  <a:cxn ang="0">
                    <a:pos x="T4" y="T5"/>
                  </a:cxn>
                  <a:cxn ang="0">
                    <a:pos x="T6" y="T7"/>
                  </a:cxn>
                  <a:cxn ang="0">
                    <a:pos x="T8" y="T9"/>
                  </a:cxn>
                  <a:cxn ang="0">
                    <a:pos x="T10" y="T11"/>
                  </a:cxn>
                  <a:cxn ang="0">
                    <a:pos x="T12" y="T13"/>
                  </a:cxn>
                </a:cxnLst>
                <a:rect l="0" t="0" r="r" b="b"/>
                <a:pathLst>
                  <a:path w="751" h="1625">
                    <a:moveTo>
                      <a:pt x="93" y="188"/>
                    </a:moveTo>
                    <a:lnTo>
                      <a:pt x="93" y="188"/>
                    </a:lnTo>
                    <a:cubicBezTo>
                      <a:pt x="93" y="188"/>
                      <a:pt x="0" y="1157"/>
                      <a:pt x="62" y="1499"/>
                    </a:cubicBezTo>
                    <a:cubicBezTo>
                      <a:pt x="62" y="1499"/>
                      <a:pt x="312" y="813"/>
                      <a:pt x="406" y="625"/>
                    </a:cubicBezTo>
                    <a:cubicBezTo>
                      <a:pt x="406" y="625"/>
                      <a:pt x="562" y="1219"/>
                      <a:pt x="625" y="1406"/>
                    </a:cubicBezTo>
                    <a:cubicBezTo>
                      <a:pt x="656" y="1624"/>
                      <a:pt x="750" y="407"/>
                      <a:pt x="656" y="188"/>
                    </a:cubicBezTo>
                    <a:cubicBezTo>
                      <a:pt x="594" y="0"/>
                      <a:pt x="93" y="188"/>
                      <a:pt x="93" y="188"/>
                    </a:cubicBezTo>
                  </a:path>
                </a:pathLst>
              </a:custGeom>
              <a:solidFill>
                <a:srgbClr val="6A4324"/>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67" name="Freeform 176"/>
              <p:cNvSpPr>
                <a:spLocks noChangeArrowheads="1"/>
              </p:cNvSpPr>
              <p:nvPr/>
            </p:nvSpPr>
            <p:spPr bwMode="auto">
              <a:xfrm>
                <a:off x="10709261" y="3621627"/>
                <a:ext cx="272132" cy="246563"/>
              </a:xfrm>
              <a:custGeom>
                <a:avLst/>
                <a:gdLst>
                  <a:gd name="T0" fmla="*/ 62 w 657"/>
                  <a:gd name="T1" fmla="*/ 0 h 595"/>
                  <a:gd name="T2" fmla="*/ 62 w 657"/>
                  <a:gd name="T3" fmla="*/ 0 h 595"/>
                  <a:gd name="T4" fmla="*/ 31 w 657"/>
                  <a:gd name="T5" fmla="*/ 125 h 595"/>
                  <a:gd name="T6" fmla="*/ 0 w 657"/>
                  <a:gd name="T7" fmla="*/ 469 h 595"/>
                  <a:gd name="T8" fmla="*/ 656 w 657"/>
                  <a:gd name="T9" fmla="*/ 469 h 595"/>
                  <a:gd name="T10" fmla="*/ 656 w 657"/>
                  <a:gd name="T11" fmla="*/ 31 h 595"/>
                  <a:gd name="T12" fmla="*/ 62 w 657"/>
                  <a:gd name="T13" fmla="*/ 0 h 595"/>
                </a:gdLst>
                <a:ahLst/>
                <a:cxnLst>
                  <a:cxn ang="0">
                    <a:pos x="T0" y="T1"/>
                  </a:cxn>
                  <a:cxn ang="0">
                    <a:pos x="T2" y="T3"/>
                  </a:cxn>
                  <a:cxn ang="0">
                    <a:pos x="T4" y="T5"/>
                  </a:cxn>
                  <a:cxn ang="0">
                    <a:pos x="T6" y="T7"/>
                  </a:cxn>
                  <a:cxn ang="0">
                    <a:pos x="T8" y="T9"/>
                  </a:cxn>
                  <a:cxn ang="0">
                    <a:pos x="T10" y="T11"/>
                  </a:cxn>
                  <a:cxn ang="0">
                    <a:pos x="T12" y="T13"/>
                  </a:cxn>
                </a:cxnLst>
                <a:rect l="0" t="0" r="r" b="b"/>
                <a:pathLst>
                  <a:path w="657" h="595">
                    <a:moveTo>
                      <a:pt x="62" y="0"/>
                    </a:moveTo>
                    <a:lnTo>
                      <a:pt x="62" y="0"/>
                    </a:lnTo>
                    <a:lnTo>
                      <a:pt x="31" y="125"/>
                    </a:lnTo>
                    <a:cubicBezTo>
                      <a:pt x="31" y="250"/>
                      <a:pt x="31" y="312"/>
                      <a:pt x="0" y="469"/>
                    </a:cubicBezTo>
                    <a:cubicBezTo>
                      <a:pt x="0" y="469"/>
                      <a:pt x="406" y="594"/>
                      <a:pt x="656" y="469"/>
                    </a:cubicBezTo>
                    <a:cubicBezTo>
                      <a:pt x="656" y="31"/>
                      <a:pt x="656" y="31"/>
                      <a:pt x="656" y="31"/>
                    </a:cubicBezTo>
                    <a:lnTo>
                      <a:pt x="62" y="0"/>
                    </a:lnTo>
                  </a:path>
                </a:pathLst>
              </a:custGeom>
              <a:solidFill>
                <a:srgbClr val="90C045"/>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68" name="Freeform 177"/>
              <p:cNvSpPr>
                <a:spLocks noChangeArrowheads="1"/>
              </p:cNvSpPr>
              <p:nvPr/>
            </p:nvSpPr>
            <p:spPr bwMode="auto">
              <a:xfrm>
                <a:off x="10683692" y="3272785"/>
                <a:ext cx="465730" cy="440162"/>
              </a:xfrm>
              <a:custGeom>
                <a:avLst/>
                <a:gdLst>
                  <a:gd name="T0" fmla="*/ 343 w 1126"/>
                  <a:gd name="T1" fmla="*/ 469 h 1064"/>
                  <a:gd name="T2" fmla="*/ 343 w 1126"/>
                  <a:gd name="T3" fmla="*/ 469 h 1064"/>
                  <a:gd name="T4" fmla="*/ 0 w 1126"/>
                  <a:gd name="T5" fmla="*/ 781 h 1064"/>
                  <a:gd name="T6" fmla="*/ 750 w 1126"/>
                  <a:gd name="T7" fmla="*/ 1063 h 1064"/>
                  <a:gd name="T8" fmla="*/ 1093 w 1126"/>
                  <a:gd name="T9" fmla="*/ 344 h 1064"/>
                  <a:gd name="T10" fmla="*/ 812 w 1126"/>
                  <a:gd name="T11" fmla="*/ 31 h 1064"/>
                  <a:gd name="T12" fmla="*/ 343 w 1126"/>
                  <a:gd name="T13" fmla="*/ 469 h 1064"/>
                </a:gdLst>
                <a:ahLst/>
                <a:cxnLst>
                  <a:cxn ang="0">
                    <a:pos x="T0" y="T1"/>
                  </a:cxn>
                  <a:cxn ang="0">
                    <a:pos x="T2" y="T3"/>
                  </a:cxn>
                  <a:cxn ang="0">
                    <a:pos x="T4" y="T5"/>
                  </a:cxn>
                  <a:cxn ang="0">
                    <a:pos x="T6" y="T7"/>
                  </a:cxn>
                  <a:cxn ang="0">
                    <a:pos x="T8" y="T9"/>
                  </a:cxn>
                  <a:cxn ang="0">
                    <a:pos x="T10" y="T11"/>
                  </a:cxn>
                  <a:cxn ang="0">
                    <a:pos x="T12" y="T13"/>
                  </a:cxn>
                </a:cxnLst>
                <a:rect l="0" t="0" r="r" b="b"/>
                <a:pathLst>
                  <a:path w="1126" h="1064">
                    <a:moveTo>
                      <a:pt x="343" y="469"/>
                    </a:moveTo>
                    <a:lnTo>
                      <a:pt x="343" y="469"/>
                    </a:lnTo>
                    <a:cubicBezTo>
                      <a:pt x="250" y="563"/>
                      <a:pt x="62" y="719"/>
                      <a:pt x="0" y="781"/>
                    </a:cubicBezTo>
                    <a:cubicBezTo>
                      <a:pt x="0" y="781"/>
                      <a:pt x="499" y="1063"/>
                      <a:pt x="750" y="1063"/>
                    </a:cubicBezTo>
                    <a:cubicBezTo>
                      <a:pt x="750" y="1063"/>
                      <a:pt x="1031" y="469"/>
                      <a:pt x="1093" y="344"/>
                    </a:cubicBezTo>
                    <a:cubicBezTo>
                      <a:pt x="1125" y="219"/>
                      <a:pt x="937" y="0"/>
                      <a:pt x="812" y="31"/>
                    </a:cubicBezTo>
                    <a:cubicBezTo>
                      <a:pt x="812" y="31"/>
                      <a:pt x="687" y="94"/>
                      <a:pt x="343" y="469"/>
                    </a:cubicBezTo>
                  </a:path>
                </a:pathLst>
              </a:custGeom>
              <a:solidFill>
                <a:srgbClr val="FDC804"/>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69" name="Freeform 178"/>
              <p:cNvSpPr>
                <a:spLocks noChangeArrowheads="1"/>
              </p:cNvSpPr>
              <p:nvPr/>
            </p:nvSpPr>
            <p:spPr bwMode="auto">
              <a:xfrm>
                <a:off x="10890074" y="3285570"/>
                <a:ext cx="246564" cy="414591"/>
              </a:xfrm>
              <a:custGeom>
                <a:avLst/>
                <a:gdLst>
                  <a:gd name="T0" fmla="*/ 282 w 595"/>
                  <a:gd name="T1" fmla="*/ 282 h 1001"/>
                  <a:gd name="T2" fmla="*/ 282 w 595"/>
                  <a:gd name="T3" fmla="*/ 282 h 1001"/>
                  <a:gd name="T4" fmla="*/ 594 w 595"/>
                  <a:gd name="T5" fmla="*/ 1000 h 1001"/>
                  <a:gd name="T6" fmla="*/ 94 w 595"/>
                  <a:gd name="T7" fmla="*/ 407 h 1001"/>
                  <a:gd name="T8" fmla="*/ 282 w 595"/>
                  <a:gd name="T9" fmla="*/ 282 h 1001"/>
                </a:gdLst>
                <a:ahLst/>
                <a:cxnLst>
                  <a:cxn ang="0">
                    <a:pos x="T0" y="T1"/>
                  </a:cxn>
                  <a:cxn ang="0">
                    <a:pos x="T2" y="T3"/>
                  </a:cxn>
                  <a:cxn ang="0">
                    <a:pos x="T4" y="T5"/>
                  </a:cxn>
                  <a:cxn ang="0">
                    <a:pos x="T6" y="T7"/>
                  </a:cxn>
                  <a:cxn ang="0">
                    <a:pos x="T8" y="T9"/>
                  </a:cxn>
                </a:cxnLst>
                <a:rect l="0" t="0" r="r" b="b"/>
                <a:pathLst>
                  <a:path w="595" h="1001">
                    <a:moveTo>
                      <a:pt x="282" y="282"/>
                    </a:moveTo>
                    <a:lnTo>
                      <a:pt x="282" y="282"/>
                    </a:lnTo>
                    <a:cubicBezTo>
                      <a:pt x="282" y="282"/>
                      <a:pt x="188" y="657"/>
                      <a:pt x="594" y="1000"/>
                    </a:cubicBezTo>
                    <a:cubicBezTo>
                      <a:pt x="594" y="1000"/>
                      <a:pt x="0" y="625"/>
                      <a:pt x="94" y="407"/>
                    </a:cubicBezTo>
                    <a:cubicBezTo>
                      <a:pt x="94" y="407"/>
                      <a:pt x="188" y="0"/>
                      <a:pt x="282" y="282"/>
                    </a:cubicBezTo>
                  </a:path>
                </a:pathLst>
              </a:custGeom>
              <a:solidFill>
                <a:srgbClr val="FDC804"/>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70" name="Freeform 179"/>
              <p:cNvSpPr>
                <a:spLocks noChangeArrowheads="1"/>
              </p:cNvSpPr>
              <p:nvPr/>
            </p:nvSpPr>
            <p:spPr bwMode="auto">
              <a:xfrm>
                <a:off x="11111069" y="3687377"/>
                <a:ext cx="65750" cy="78534"/>
              </a:xfrm>
              <a:custGeom>
                <a:avLst/>
                <a:gdLst>
                  <a:gd name="T0" fmla="*/ 31 w 157"/>
                  <a:gd name="T1" fmla="*/ 0 h 189"/>
                  <a:gd name="T2" fmla="*/ 31 w 157"/>
                  <a:gd name="T3" fmla="*/ 0 h 189"/>
                  <a:gd name="T4" fmla="*/ 125 w 157"/>
                  <a:gd name="T5" fmla="*/ 94 h 189"/>
                  <a:gd name="T6" fmla="*/ 94 w 157"/>
                  <a:gd name="T7" fmla="*/ 94 h 189"/>
                  <a:gd name="T8" fmla="*/ 62 w 157"/>
                  <a:gd name="T9" fmla="*/ 94 h 189"/>
                  <a:gd name="T10" fmla="*/ 125 w 157"/>
                  <a:gd name="T11" fmla="*/ 156 h 189"/>
                  <a:gd name="T12" fmla="*/ 94 w 157"/>
                  <a:gd name="T13" fmla="*/ 188 h 189"/>
                  <a:gd name="T14" fmla="*/ 31 w 157"/>
                  <a:gd name="T15" fmla="*/ 125 h 189"/>
                  <a:gd name="T16" fmla="*/ 31 w 157"/>
                  <a:gd name="T17"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7" h="189">
                    <a:moveTo>
                      <a:pt x="31" y="0"/>
                    </a:moveTo>
                    <a:lnTo>
                      <a:pt x="31" y="0"/>
                    </a:lnTo>
                    <a:cubicBezTo>
                      <a:pt x="31" y="0"/>
                      <a:pt x="94" y="94"/>
                      <a:pt x="125" y="94"/>
                    </a:cubicBezTo>
                    <a:cubicBezTo>
                      <a:pt x="156" y="94"/>
                      <a:pt x="125" y="125"/>
                      <a:pt x="94" y="94"/>
                    </a:cubicBezTo>
                    <a:lnTo>
                      <a:pt x="62" y="94"/>
                    </a:lnTo>
                    <a:cubicBezTo>
                      <a:pt x="62" y="94"/>
                      <a:pt x="94" y="156"/>
                      <a:pt x="125" y="156"/>
                    </a:cubicBezTo>
                    <a:cubicBezTo>
                      <a:pt x="156" y="188"/>
                      <a:pt x="94" y="188"/>
                      <a:pt x="94" y="188"/>
                    </a:cubicBezTo>
                    <a:lnTo>
                      <a:pt x="31" y="125"/>
                    </a:lnTo>
                    <a:cubicBezTo>
                      <a:pt x="31" y="94"/>
                      <a:pt x="0" y="31"/>
                      <a:pt x="31" y="0"/>
                    </a:cubicBezTo>
                  </a:path>
                </a:pathLst>
              </a:custGeom>
              <a:solidFill>
                <a:srgbClr val="6A4324"/>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71" name="Freeform 180"/>
              <p:cNvSpPr>
                <a:spLocks noChangeArrowheads="1"/>
              </p:cNvSpPr>
              <p:nvPr/>
            </p:nvSpPr>
            <p:spPr bwMode="auto">
              <a:xfrm>
                <a:off x="11058102" y="3298354"/>
                <a:ext cx="65750" cy="65750"/>
              </a:xfrm>
              <a:custGeom>
                <a:avLst/>
                <a:gdLst>
                  <a:gd name="T0" fmla="*/ 125 w 157"/>
                  <a:gd name="T1" fmla="*/ 0 h 157"/>
                  <a:gd name="T2" fmla="*/ 125 w 157"/>
                  <a:gd name="T3" fmla="*/ 0 h 157"/>
                  <a:gd name="T4" fmla="*/ 0 w 157"/>
                  <a:gd name="T5" fmla="*/ 31 h 157"/>
                  <a:gd name="T6" fmla="*/ 31 w 157"/>
                  <a:gd name="T7" fmla="*/ 156 h 157"/>
                  <a:gd name="T8" fmla="*/ 156 w 157"/>
                  <a:gd name="T9" fmla="*/ 31 h 157"/>
                  <a:gd name="T10" fmla="*/ 125 w 157"/>
                  <a:gd name="T11" fmla="*/ 0 h 157"/>
                </a:gdLst>
                <a:ahLst/>
                <a:cxnLst>
                  <a:cxn ang="0">
                    <a:pos x="T0" y="T1"/>
                  </a:cxn>
                  <a:cxn ang="0">
                    <a:pos x="T2" y="T3"/>
                  </a:cxn>
                  <a:cxn ang="0">
                    <a:pos x="T4" y="T5"/>
                  </a:cxn>
                  <a:cxn ang="0">
                    <a:pos x="T6" y="T7"/>
                  </a:cxn>
                  <a:cxn ang="0">
                    <a:pos x="T8" y="T9"/>
                  </a:cxn>
                  <a:cxn ang="0">
                    <a:pos x="T10" y="T11"/>
                  </a:cxn>
                </a:cxnLst>
                <a:rect l="0" t="0" r="r" b="b"/>
                <a:pathLst>
                  <a:path w="157" h="157">
                    <a:moveTo>
                      <a:pt x="125" y="0"/>
                    </a:moveTo>
                    <a:lnTo>
                      <a:pt x="125" y="0"/>
                    </a:lnTo>
                    <a:cubicBezTo>
                      <a:pt x="0" y="31"/>
                      <a:pt x="0" y="31"/>
                      <a:pt x="0" y="31"/>
                    </a:cubicBezTo>
                    <a:cubicBezTo>
                      <a:pt x="0" y="31"/>
                      <a:pt x="0" y="156"/>
                      <a:pt x="31" y="156"/>
                    </a:cubicBezTo>
                    <a:cubicBezTo>
                      <a:pt x="62" y="156"/>
                      <a:pt x="156" y="31"/>
                      <a:pt x="156" y="31"/>
                    </a:cubicBezTo>
                    <a:lnTo>
                      <a:pt x="125" y="0"/>
                    </a:lnTo>
                  </a:path>
                </a:pathLst>
              </a:custGeom>
              <a:solidFill>
                <a:srgbClr val="9A613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72" name="Freeform 181"/>
              <p:cNvSpPr>
                <a:spLocks noChangeArrowheads="1"/>
              </p:cNvSpPr>
              <p:nvPr/>
            </p:nvSpPr>
            <p:spPr bwMode="auto">
              <a:xfrm>
                <a:off x="11070888" y="3117542"/>
                <a:ext cx="182640" cy="233779"/>
              </a:xfrm>
              <a:custGeom>
                <a:avLst/>
                <a:gdLst>
                  <a:gd name="T0" fmla="*/ 188 w 439"/>
                  <a:gd name="T1" fmla="*/ 0 h 564"/>
                  <a:gd name="T2" fmla="*/ 188 w 439"/>
                  <a:gd name="T3" fmla="*/ 0 h 564"/>
                  <a:gd name="T4" fmla="*/ 0 w 439"/>
                  <a:gd name="T5" fmla="*/ 313 h 564"/>
                  <a:gd name="T6" fmla="*/ 344 w 439"/>
                  <a:gd name="T7" fmla="*/ 406 h 564"/>
                  <a:gd name="T8" fmla="*/ 375 w 439"/>
                  <a:gd name="T9" fmla="*/ 63 h 564"/>
                  <a:gd name="T10" fmla="*/ 188 w 439"/>
                  <a:gd name="T11" fmla="*/ 0 h 564"/>
                </a:gdLst>
                <a:ahLst/>
                <a:cxnLst>
                  <a:cxn ang="0">
                    <a:pos x="T0" y="T1"/>
                  </a:cxn>
                  <a:cxn ang="0">
                    <a:pos x="T2" y="T3"/>
                  </a:cxn>
                  <a:cxn ang="0">
                    <a:pos x="T4" y="T5"/>
                  </a:cxn>
                  <a:cxn ang="0">
                    <a:pos x="T6" y="T7"/>
                  </a:cxn>
                  <a:cxn ang="0">
                    <a:pos x="T8" y="T9"/>
                  </a:cxn>
                  <a:cxn ang="0">
                    <a:pos x="T10" y="T11"/>
                  </a:cxn>
                </a:cxnLst>
                <a:rect l="0" t="0" r="r" b="b"/>
                <a:pathLst>
                  <a:path w="439" h="564">
                    <a:moveTo>
                      <a:pt x="188" y="0"/>
                    </a:moveTo>
                    <a:lnTo>
                      <a:pt x="188" y="0"/>
                    </a:lnTo>
                    <a:cubicBezTo>
                      <a:pt x="31" y="31"/>
                      <a:pt x="0" y="281"/>
                      <a:pt x="0" y="313"/>
                    </a:cubicBezTo>
                    <a:cubicBezTo>
                      <a:pt x="63" y="563"/>
                      <a:pt x="219" y="563"/>
                      <a:pt x="344" y="406"/>
                    </a:cubicBezTo>
                    <a:cubicBezTo>
                      <a:pt x="438" y="281"/>
                      <a:pt x="438" y="156"/>
                      <a:pt x="375" y="63"/>
                    </a:cubicBezTo>
                    <a:cubicBezTo>
                      <a:pt x="344" y="0"/>
                      <a:pt x="188" y="0"/>
                      <a:pt x="188" y="0"/>
                    </a:cubicBezTo>
                  </a:path>
                </a:pathLst>
              </a:custGeom>
              <a:solidFill>
                <a:srgbClr val="6A3A2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73" name="Freeform 182"/>
              <p:cNvSpPr>
                <a:spLocks noChangeArrowheads="1"/>
              </p:cNvSpPr>
              <p:nvPr/>
            </p:nvSpPr>
            <p:spPr bwMode="auto">
              <a:xfrm>
                <a:off x="10994179" y="3039006"/>
                <a:ext cx="284918" cy="284918"/>
              </a:xfrm>
              <a:custGeom>
                <a:avLst/>
                <a:gdLst>
                  <a:gd name="T0" fmla="*/ 562 w 688"/>
                  <a:gd name="T1" fmla="*/ 250 h 688"/>
                  <a:gd name="T2" fmla="*/ 562 w 688"/>
                  <a:gd name="T3" fmla="*/ 250 h 688"/>
                  <a:gd name="T4" fmla="*/ 625 w 688"/>
                  <a:gd name="T5" fmla="*/ 468 h 688"/>
                  <a:gd name="T6" fmla="*/ 312 w 688"/>
                  <a:gd name="T7" fmla="*/ 406 h 688"/>
                  <a:gd name="T8" fmla="*/ 281 w 688"/>
                  <a:gd name="T9" fmla="*/ 625 h 688"/>
                  <a:gd name="T10" fmla="*/ 93 w 688"/>
                  <a:gd name="T11" fmla="*/ 531 h 688"/>
                  <a:gd name="T12" fmla="*/ 562 w 688"/>
                  <a:gd name="T13" fmla="*/ 250 h 688"/>
                </a:gdLst>
                <a:ahLst/>
                <a:cxnLst>
                  <a:cxn ang="0">
                    <a:pos x="T0" y="T1"/>
                  </a:cxn>
                  <a:cxn ang="0">
                    <a:pos x="T2" y="T3"/>
                  </a:cxn>
                  <a:cxn ang="0">
                    <a:pos x="T4" y="T5"/>
                  </a:cxn>
                  <a:cxn ang="0">
                    <a:pos x="T6" y="T7"/>
                  </a:cxn>
                  <a:cxn ang="0">
                    <a:pos x="T8" y="T9"/>
                  </a:cxn>
                  <a:cxn ang="0">
                    <a:pos x="T10" y="T11"/>
                  </a:cxn>
                  <a:cxn ang="0">
                    <a:pos x="T12" y="T13"/>
                  </a:cxn>
                </a:cxnLst>
                <a:rect l="0" t="0" r="r" b="b"/>
                <a:pathLst>
                  <a:path w="688" h="688">
                    <a:moveTo>
                      <a:pt x="562" y="250"/>
                    </a:moveTo>
                    <a:lnTo>
                      <a:pt x="562" y="250"/>
                    </a:lnTo>
                    <a:cubicBezTo>
                      <a:pt x="562" y="250"/>
                      <a:pt x="687" y="312"/>
                      <a:pt x="625" y="468"/>
                    </a:cubicBezTo>
                    <a:cubicBezTo>
                      <a:pt x="625" y="468"/>
                      <a:pt x="437" y="500"/>
                      <a:pt x="312" y="406"/>
                    </a:cubicBezTo>
                    <a:cubicBezTo>
                      <a:pt x="312" y="406"/>
                      <a:pt x="250" y="531"/>
                      <a:pt x="281" y="625"/>
                    </a:cubicBezTo>
                    <a:cubicBezTo>
                      <a:pt x="312" y="687"/>
                      <a:pt x="187" y="656"/>
                      <a:pt x="93" y="531"/>
                    </a:cubicBezTo>
                    <a:cubicBezTo>
                      <a:pt x="0" y="406"/>
                      <a:pt x="312" y="0"/>
                      <a:pt x="562" y="250"/>
                    </a:cubicBezTo>
                  </a:path>
                </a:pathLst>
              </a:custGeom>
              <a:solidFill>
                <a:srgbClr val="201A19"/>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74" name="Freeform 183"/>
              <p:cNvSpPr>
                <a:spLocks noChangeArrowheads="1"/>
              </p:cNvSpPr>
              <p:nvPr/>
            </p:nvSpPr>
            <p:spPr bwMode="auto">
              <a:xfrm>
                <a:off x="11266312" y="3583272"/>
                <a:ext cx="104105" cy="52966"/>
              </a:xfrm>
              <a:custGeom>
                <a:avLst/>
                <a:gdLst>
                  <a:gd name="T0" fmla="*/ 31 w 251"/>
                  <a:gd name="T1" fmla="*/ 31 h 126"/>
                  <a:gd name="T2" fmla="*/ 31 w 251"/>
                  <a:gd name="T3" fmla="*/ 31 h 126"/>
                  <a:gd name="T4" fmla="*/ 125 w 251"/>
                  <a:gd name="T5" fmla="*/ 0 h 126"/>
                  <a:gd name="T6" fmla="*/ 156 w 251"/>
                  <a:gd name="T7" fmla="*/ 31 h 126"/>
                  <a:gd name="T8" fmla="*/ 125 w 251"/>
                  <a:gd name="T9" fmla="*/ 63 h 126"/>
                  <a:gd name="T10" fmla="*/ 219 w 251"/>
                  <a:gd name="T11" fmla="*/ 94 h 126"/>
                  <a:gd name="T12" fmla="*/ 125 w 251"/>
                  <a:gd name="T13" fmla="*/ 94 h 126"/>
                  <a:gd name="T14" fmla="*/ 31 w 251"/>
                  <a:gd name="T15" fmla="*/ 31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1" h="126">
                    <a:moveTo>
                      <a:pt x="31" y="31"/>
                    </a:moveTo>
                    <a:lnTo>
                      <a:pt x="31" y="31"/>
                    </a:lnTo>
                    <a:cubicBezTo>
                      <a:pt x="31" y="31"/>
                      <a:pt x="94" y="0"/>
                      <a:pt x="125" y="0"/>
                    </a:cubicBezTo>
                    <a:cubicBezTo>
                      <a:pt x="125" y="0"/>
                      <a:pt x="156" y="0"/>
                      <a:pt x="156" y="31"/>
                    </a:cubicBezTo>
                    <a:cubicBezTo>
                      <a:pt x="156" y="31"/>
                      <a:pt x="156" y="63"/>
                      <a:pt x="125" y="63"/>
                    </a:cubicBezTo>
                    <a:cubicBezTo>
                      <a:pt x="94" y="63"/>
                      <a:pt x="187" y="94"/>
                      <a:pt x="219" y="94"/>
                    </a:cubicBezTo>
                    <a:cubicBezTo>
                      <a:pt x="250" y="63"/>
                      <a:pt x="219" y="125"/>
                      <a:pt x="125" y="94"/>
                    </a:cubicBezTo>
                    <a:cubicBezTo>
                      <a:pt x="0" y="63"/>
                      <a:pt x="31" y="31"/>
                      <a:pt x="31" y="31"/>
                    </a:cubicBezTo>
                  </a:path>
                </a:pathLst>
              </a:custGeom>
              <a:solidFill>
                <a:srgbClr val="9A613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276" name="Group 275"/>
              <p:cNvGrpSpPr/>
              <p:nvPr/>
            </p:nvGrpSpPr>
            <p:grpSpPr>
              <a:xfrm>
                <a:off x="11220651" y="3340361"/>
                <a:ext cx="582620" cy="893108"/>
                <a:chOff x="7637462" y="4365624"/>
                <a:chExt cx="506412" cy="776288"/>
              </a:xfrm>
            </p:grpSpPr>
            <p:sp>
              <p:nvSpPr>
                <p:cNvPr id="278" name="Freeform 17"/>
                <p:cNvSpPr>
                  <a:spLocks noChangeArrowheads="1"/>
                </p:cNvSpPr>
                <p:nvPr/>
              </p:nvSpPr>
              <p:spPr bwMode="auto">
                <a:xfrm>
                  <a:off x="7681912" y="5006974"/>
                  <a:ext cx="461962" cy="134938"/>
                </a:xfrm>
                <a:custGeom>
                  <a:avLst/>
                  <a:gdLst>
                    <a:gd name="T0" fmla="*/ 500 w 1282"/>
                    <a:gd name="T1" fmla="*/ 31 h 376"/>
                    <a:gd name="T2" fmla="*/ 500 w 1282"/>
                    <a:gd name="T3" fmla="*/ 31 h 376"/>
                    <a:gd name="T4" fmla="*/ 875 w 1282"/>
                    <a:gd name="T5" fmla="*/ 31 h 376"/>
                    <a:gd name="T6" fmla="*/ 1125 w 1282"/>
                    <a:gd name="T7" fmla="*/ 94 h 376"/>
                    <a:gd name="T8" fmla="*/ 1250 w 1282"/>
                    <a:gd name="T9" fmla="*/ 156 h 376"/>
                    <a:gd name="T10" fmla="*/ 1031 w 1282"/>
                    <a:gd name="T11" fmla="*/ 250 h 376"/>
                    <a:gd name="T12" fmla="*/ 781 w 1282"/>
                    <a:gd name="T13" fmla="*/ 312 h 376"/>
                    <a:gd name="T14" fmla="*/ 406 w 1282"/>
                    <a:gd name="T15" fmla="*/ 344 h 376"/>
                    <a:gd name="T16" fmla="*/ 250 w 1282"/>
                    <a:gd name="T17" fmla="*/ 312 h 376"/>
                    <a:gd name="T18" fmla="*/ 0 w 1282"/>
                    <a:gd name="T19" fmla="*/ 219 h 376"/>
                    <a:gd name="T20" fmla="*/ 125 w 1282"/>
                    <a:gd name="T21" fmla="*/ 156 h 376"/>
                    <a:gd name="T22" fmla="*/ 500 w 1282"/>
                    <a:gd name="T23" fmla="*/ 31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2" h="376">
                      <a:moveTo>
                        <a:pt x="500" y="31"/>
                      </a:moveTo>
                      <a:lnTo>
                        <a:pt x="500" y="31"/>
                      </a:lnTo>
                      <a:cubicBezTo>
                        <a:pt x="500" y="31"/>
                        <a:pt x="813" y="0"/>
                        <a:pt x="875" y="31"/>
                      </a:cubicBezTo>
                      <a:cubicBezTo>
                        <a:pt x="938" y="62"/>
                        <a:pt x="1094" y="62"/>
                        <a:pt x="1125" y="94"/>
                      </a:cubicBezTo>
                      <a:cubicBezTo>
                        <a:pt x="1188" y="94"/>
                        <a:pt x="1281" y="94"/>
                        <a:pt x="1250" y="156"/>
                      </a:cubicBezTo>
                      <a:cubicBezTo>
                        <a:pt x="1219" y="187"/>
                        <a:pt x="1094" y="219"/>
                        <a:pt x="1031" y="250"/>
                      </a:cubicBezTo>
                      <a:cubicBezTo>
                        <a:pt x="969" y="281"/>
                        <a:pt x="969" y="281"/>
                        <a:pt x="781" y="312"/>
                      </a:cubicBezTo>
                      <a:cubicBezTo>
                        <a:pt x="594" y="375"/>
                        <a:pt x="469" y="375"/>
                        <a:pt x="406" y="344"/>
                      </a:cubicBezTo>
                      <a:cubicBezTo>
                        <a:pt x="313" y="344"/>
                        <a:pt x="313" y="312"/>
                        <a:pt x="250" y="312"/>
                      </a:cubicBezTo>
                      <a:cubicBezTo>
                        <a:pt x="156" y="312"/>
                        <a:pt x="0" y="281"/>
                        <a:pt x="0" y="219"/>
                      </a:cubicBezTo>
                      <a:cubicBezTo>
                        <a:pt x="0" y="187"/>
                        <a:pt x="94" y="156"/>
                        <a:pt x="125" y="156"/>
                      </a:cubicBezTo>
                      <a:cubicBezTo>
                        <a:pt x="156" y="156"/>
                        <a:pt x="250" y="94"/>
                        <a:pt x="500" y="31"/>
                      </a:cubicBezTo>
                    </a:path>
                  </a:pathLst>
                </a:custGeom>
                <a:solidFill>
                  <a:srgbClr val="2F559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79" name="Freeform 19"/>
                <p:cNvSpPr>
                  <a:spLocks noChangeArrowheads="1"/>
                </p:cNvSpPr>
                <p:nvPr/>
              </p:nvSpPr>
              <p:spPr bwMode="auto">
                <a:xfrm>
                  <a:off x="7783512" y="4714874"/>
                  <a:ext cx="180975" cy="415925"/>
                </a:xfrm>
                <a:custGeom>
                  <a:avLst/>
                  <a:gdLst>
                    <a:gd name="T0" fmla="*/ 469 w 501"/>
                    <a:gd name="T1" fmla="*/ 157 h 1157"/>
                    <a:gd name="T2" fmla="*/ 469 w 501"/>
                    <a:gd name="T3" fmla="*/ 157 h 1157"/>
                    <a:gd name="T4" fmla="*/ 469 w 501"/>
                    <a:gd name="T5" fmla="*/ 1093 h 1157"/>
                    <a:gd name="T6" fmla="*/ 219 w 501"/>
                    <a:gd name="T7" fmla="*/ 468 h 1157"/>
                    <a:gd name="T8" fmla="*/ 63 w 501"/>
                    <a:gd name="T9" fmla="*/ 999 h 1157"/>
                    <a:gd name="T10" fmla="*/ 63 w 501"/>
                    <a:gd name="T11" fmla="*/ 157 h 1157"/>
                    <a:gd name="T12" fmla="*/ 469 w 501"/>
                    <a:gd name="T13" fmla="*/ 157 h 1157"/>
                  </a:gdLst>
                  <a:ahLst/>
                  <a:cxnLst>
                    <a:cxn ang="0">
                      <a:pos x="T0" y="T1"/>
                    </a:cxn>
                    <a:cxn ang="0">
                      <a:pos x="T2" y="T3"/>
                    </a:cxn>
                    <a:cxn ang="0">
                      <a:pos x="T4" y="T5"/>
                    </a:cxn>
                    <a:cxn ang="0">
                      <a:pos x="T6" y="T7"/>
                    </a:cxn>
                    <a:cxn ang="0">
                      <a:pos x="T8" y="T9"/>
                    </a:cxn>
                    <a:cxn ang="0">
                      <a:pos x="T10" y="T11"/>
                    </a:cxn>
                    <a:cxn ang="0">
                      <a:pos x="T12" y="T13"/>
                    </a:cxn>
                  </a:cxnLst>
                  <a:rect l="0" t="0" r="r" b="b"/>
                  <a:pathLst>
                    <a:path w="501" h="1157">
                      <a:moveTo>
                        <a:pt x="469" y="157"/>
                      </a:moveTo>
                      <a:lnTo>
                        <a:pt x="469" y="157"/>
                      </a:lnTo>
                      <a:cubicBezTo>
                        <a:pt x="469" y="157"/>
                        <a:pt x="500" y="843"/>
                        <a:pt x="469" y="1093"/>
                      </a:cubicBezTo>
                      <a:cubicBezTo>
                        <a:pt x="469" y="1093"/>
                        <a:pt x="282" y="593"/>
                        <a:pt x="219" y="468"/>
                      </a:cubicBezTo>
                      <a:cubicBezTo>
                        <a:pt x="219" y="468"/>
                        <a:pt x="94" y="874"/>
                        <a:pt x="63" y="999"/>
                      </a:cubicBezTo>
                      <a:cubicBezTo>
                        <a:pt x="32" y="1156"/>
                        <a:pt x="0" y="281"/>
                        <a:pt x="63" y="157"/>
                      </a:cubicBezTo>
                      <a:cubicBezTo>
                        <a:pt x="94" y="0"/>
                        <a:pt x="469" y="157"/>
                        <a:pt x="469" y="157"/>
                      </a:cubicBezTo>
                    </a:path>
                  </a:pathLst>
                </a:custGeom>
                <a:solidFill>
                  <a:srgbClr val="6A4324"/>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77" name="Freeform 185"/>
                <p:cNvSpPr>
                  <a:spLocks noChangeArrowheads="1"/>
                </p:cNvSpPr>
                <p:nvPr/>
              </p:nvSpPr>
              <p:spPr bwMode="auto">
                <a:xfrm>
                  <a:off x="7779998" y="4766750"/>
                  <a:ext cx="180975" cy="179388"/>
                </a:xfrm>
                <a:custGeom>
                  <a:avLst/>
                  <a:gdLst>
                    <a:gd name="T0" fmla="*/ 469 w 501"/>
                    <a:gd name="T1" fmla="*/ 63 h 500"/>
                    <a:gd name="T2" fmla="*/ 469 w 501"/>
                    <a:gd name="T3" fmla="*/ 63 h 500"/>
                    <a:gd name="T4" fmla="*/ 469 w 501"/>
                    <a:gd name="T5" fmla="*/ 94 h 500"/>
                    <a:gd name="T6" fmla="*/ 500 w 501"/>
                    <a:gd name="T7" fmla="*/ 499 h 500"/>
                    <a:gd name="T8" fmla="*/ 312 w 501"/>
                    <a:gd name="T9" fmla="*/ 499 h 500"/>
                    <a:gd name="T10" fmla="*/ 250 w 501"/>
                    <a:gd name="T11" fmla="*/ 344 h 500"/>
                    <a:gd name="T12" fmla="*/ 218 w 501"/>
                    <a:gd name="T13" fmla="*/ 406 h 500"/>
                    <a:gd name="T14" fmla="*/ 187 w 501"/>
                    <a:gd name="T15" fmla="*/ 499 h 500"/>
                    <a:gd name="T16" fmla="*/ 0 w 501"/>
                    <a:gd name="T17" fmla="*/ 438 h 500"/>
                    <a:gd name="T18" fmla="*/ 31 w 501"/>
                    <a:gd name="T19" fmla="*/ 0 h 500"/>
                    <a:gd name="T20" fmla="*/ 469 w 501"/>
                    <a:gd name="T21" fmla="*/ 63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1" h="500">
                      <a:moveTo>
                        <a:pt x="469" y="63"/>
                      </a:moveTo>
                      <a:lnTo>
                        <a:pt x="469" y="63"/>
                      </a:lnTo>
                      <a:lnTo>
                        <a:pt x="469" y="94"/>
                      </a:lnTo>
                      <a:cubicBezTo>
                        <a:pt x="469" y="156"/>
                        <a:pt x="500" y="375"/>
                        <a:pt x="500" y="499"/>
                      </a:cubicBezTo>
                      <a:cubicBezTo>
                        <a:pt x="500" y="499"/>
                        <a:pt x="437" y="499"/>
                        <a:pt x="312" y="499"/>
                      </a:cubicBezTo>
                      <a:cubicBezTo>
                        <a:pt x="312" y="499"/>
                        <a:pt x="281" y="344"/>
                        <a:pt x="250" y="344"/>
                      </a:cubicBezTo>
                      <a:cubicBezTo>
                        <a:pt x="250" y="344"/>
                        <a:pt x="218" y="375"/>
                        <a:pt x="218" y="406"/>
                      </a:cubicBezTo>
                      <a:cubicBezTo>
                        <a:pt x="218" y="469"/>
                        <a:pt x="218" y="499"/>
                        <a:pt x="187" y="499"/>
                      </a:cubicBezTo>
                      <a:cubicBezTo>
                        <a:pt x="125" y="499"/>
                        <a:pt x="62" y="469"/>
                        <a:pt x="0" y="438"/>
                      </a:cubicBezTo>
                      <a:cubicBezTo>
                        <a:pt x="31" y="0"/>
                        <a:pt x="31" y="0"/>
                        <a:pt x="31" y="0"/>
                      </a:cubicBezTo>
                      <a:cubicBezTo>
                        <a:pt x="469" y="63"/>
                        <a:pt x="469" y="63"/>
                        <a:pt x="469" y="63"/>
                      </a:cubicBezTo>
                    </a:path>
                  </a:pathLst>
                </a:custGeom>
                <a:solidFill>
                  <a:schemeClr val="accent1">
                    <a:lumMod val="60000"/>
                    <a:lumOff val="40000"/>
                  </a:schemeClr>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80" name="Freeform 20"/>
                <p:cNvSpPr>
                  <a:spLocks noChangeArrowheads="1"/>
                </p:cNvSpPr>
                <p:nvPr/>
              </p:nvSpPr>
              <p:spPr bwMode="auto">
                <a:xfrm>
                  <a:off x="7637462" y="4546599"/>
                  <a:ext cx="393700" cy="325438"/>
                </a:xfrm>
                <a:custGeom>
                  <a:avLst/>
                  <a:gdLst>
                    <a:gd name="T0" fmla="*/ 625 w 1095"/>
                    <a:gd name="T1" fmla="*/ 0 h 906"/>
                    <a:gd name="T2" fmla="*/ 625 w 1095"/>
                    <a:gd name="T3" fmla="*/ 0 h 906"/>
                    <a:gd name="T4" fmla="*/ 875 w 1095"/>
                    <a:gd name="T5" fmla="*/ 218 h 906"/>
                    <a:gd name="T6" fmla="*/ 1094 w 1095"/>
                    <a:gd name="T7" fmla="*/ 562 h 906"/>
                    <a:gd name="T8" fmla="*/ 813 w 1095"/>
                    <a:gd name="T9" fmla="*/ 312 h 906"/>
                    <a:gd name="T10" fmla="*/ 938 w 1095"/>
                    <a:gd name="T11" fmla="*/ 842 h 906"/>
                    <a:gd name="T12" fmla="*/ 406 w 1095"/>
                    <a:gd name="T13" fmla="*/ 842 h 906"/>
                    <a:gd name="T14" fmla="*/ 438 w 1095"/>
                    <a:gd name="T15" fmla="*/ 281 h 906"/>
                    <a:gd name="T16" fmla="*/ 0 w 1095"/>
                    <a:gd name="T17" fmla="*/ 281 h 906"/>
                    <a:gd name="T18" fmla="*/ 281 w 1095"/>
                    <a:gd name="T19" fmla="*/ 218 h 906"/>
                    <a:gd name="T20" fmla="*/ 625 w 1095"/>
                    <a:gd name="T21" fmla="*/ 0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5" h="906">
                      <a:moveTo>
                        <a:pt x="625" y="0"/>
                      </a:moveTo>
                      <a:lnTo>
                        <a:pt x="625" y="0"/>
                      </a:lnTo>
                      <a:cubicBezTo>
                        <a:pt x="625" y="0"/>
                        <a:pt x="719" y="31"/>
                        <a:pt x="875" y="218"/>
                      </a:cubicBezTo>
                      <a:cubicBezTo>
                        <a:pt x="1000" y="375"/>
                        <a:pt x="1094" y="562"/>
                        <a:pt x="1094" y="562"/>
                      </a:cubicBezTo>
                      <a:cubicBezTo>
                        <a:pt x="1094" y="562"/>
                        <a:pt x="938" y="375"/>
                        <a:pt x="813" y="312"/>
                      </a:cubicBezTo>
                      <a:cubicBezTo>
                        <a:pt x="813" y="312"/>
                        <a:pt x="938" y="811"/>
                        <a:pt x="938" y="842"/>
                      </a:cubicBezTo>
                      <a:cubicBezTo>
                        <a:pt x="906" y="874"/>
                        <a:pt x="500" y="905"/>
                        <a:pt x="406" y="842"/>
                      </a:cubicBezTo>
                      <a:cubicBezTo>
                        <a:pt x="438" y="281"/>
                        <a:pt x="438" y="281"/>
                        <a:pt x="438" y="281"/>
                      </a:cubicBezTo>
                      <a:cubicBezTo>
                        <a:pt x="438" y="281"/>
                        <a:pt x="188" y="375"/>
                        <a:pt x="0" y="281"/>
                      </a:cubicBezTo>
                      <a:cubicBezTo>
                        <a:pt x="0" y="281"/>
                        <a:pt x="219" y="281"/>
                        <a:pt x="281" y="218"/>
                      </a:cubicBezTo>
                      <a:cubicBezTo>
                        <a:pt x="375" y="156"/>
                        <a:pt x="469" y="31"/>
                        <a:pt x="625" y="0"/>
                      </a:cubicBezTo>
                    </a:path>
                  </a:pathLst>
                </a:custGeom>
                <a:solidFill>
                  <a:srgbClr val="ED7D3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81" name="Freeform 21"/>
                <p:cNvSpPr>
                  <a:spLocks noChangeArrowheads="1"/>
                </p:cNvSpPr>
                <p:nvPr/>
              </p:nvSpPr>
              <p:spPr bwMode="auto">
                <a:xfrm>
                  <a:off x="7839074" y="4546599"/>
                  <a:ext cx="46038" cy="57150"/>
                </a:xfrm>
                <a:custGeom>
                  <a:avLst/>
                  <a:gdLst>
                    <a:gd name="T0" fmla="*/ 31 w 126"/>
                    <a:gd name="T1" fmla="*/ 0 h 157"/>
                    <a:gd name="T2" fmla="*/ 31 w 126"/>
                    <a:gd name="T3" fmla="*/ 0 h 157"/>
                    <a:gd name="T4" fmla="*/ 125 w 126"/>
                    <a:gd name="T5" fmla="*/ 62 h 157"/>
                    <a:gd name="T6" fmla="*/ 31 w 126"/>
                    <a:gd name="T7" fmla="*/ 156 h 157"/>
                    <a:gd name="T8" fmla="*/ 0 w 126"/>
                    <a:gd name="T9" fmla="*/ 0 h 157"/>
                    <a:gd name="T10" fmla="*/ 31 w 126"/>
                    <a:gd name="T11" fmla="*/ 0 h 157"/>
                  </a:gdLst>
                  <a:ahLst/>
                  <a:cxnLst>
                    <a:cxn ang="0">
                      <a:pos x="T0" y="T1"/>
                    </a:cxn>
                    <a:cxn ang="0">
                      <a:pos x="T2" y="T3"/>
                    </a:cxn>
                    <a:cxn ang="0">
                      <a:pos x="T4" y="T5"/>
                    </a:cxn>
                    <a:cxn ang="0">
                      <a:pos x="T6" y="T7"/>
                    </a:cxn>
                    <a:cxn ang="0">
                      <a:pos x="T8" y="T9"/>
                    </a:cxn>
                    <a:cxn ang="0">
                      <a:pos x="T10" y="T11"/>
                    </a:cxn>
                  </a:cxnLst>
                  <a:rect l="0" t="0" r="r" b="b"/>
                  <a:pathLst>
                    <a:path w="126" h="157">
                      <a:moveTo>
                        <a:pt x="31" y="0"/>
                      </a:moveTo>
                      <a:lnTo>
                        <a:pt x="31" y="0"/>
                      </a:lnTo>
                      <a:cubicBezTo>
                        <a:pt x="125" y="62"/>
                        <a:pt x="125" y="62"/>
                        <a:pt x="125" y="62"/>
                      </a:cubicBezTo>
                      <a:cubicBezTo>
                        <a:pt x="125" y="62"/>
                        <a:pt x="62" y="156"/>
                        <a:pt x="31" y="156"/>
                      </a:cubicBezTo>
                      <a:cubicBezTo>
                        <a:pt x="0" y="125"/>
                        <a:pt x="0" y="0"/>
                        <a:pt x="0" y="0"/>
                      </a:cubicBezTo>
                      <a:lnTo>
                        <a:pt x="31" y="0"/>
                      </a:lnTo>
                    </a:path>
                  </a:pathLst>
                </a:custGeom>
                <a:solidFill>
                  <a:srgbClr val="6A3A2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82" name="Freeform 23"/>
                <p:cNvSpPr>
                  <a:spLocks noChangeArrowheads="1"/>
                </p:cNvSpPr>
                <p:nvPr/>
              </p:nvSpPr>
              <p:spPr bwMode="auto">
                <a:xfrm>
                  <a:off x="7794624" y="4400549"/>
                  <a:ext cx="68263" cy="68263"/>
                </a:xfrm>
                <a:custGeom>
                  <a:avLst/>
                  <a:gdLst>
                    <a:gd name="T0" fmla="*/ 187 w 188"/>
                    <a:gd name="T1" fmla="*/ 63 h 189"/>
                    <a:gd name="T2" fmla="*/ 187 w 188"/>
                    <a:gd name="T3" fmla="*/ 63 h 189"/>
                    <a:gd name="T4" fmla="*/ 125 w 188"/>
                    <a:gd name="T5" fmla="*/ 157 h 189"/>
                    <a:gd name="T6" fmla="*/ 0 w 188"/>
                    <a:gd name="T7" fmla="*/ 125 h 189"/>
                    <a:gd name="T8" fmla="*/ 62 w 188"/>
                    <a:gd name="T9" fmla="*/ 31 h 189"/>
                    <a:gd name="T10" fmla="*/ 187 w 188"/>
                    <a:gd name="T11" fmla="*/ 63 h 189"/>
                  </a:gdLst>
                  <a:ahLst/>
                  <a:cxnLst>
                    <a:cxn ang="0">
                      <a:pos x="T0" y="T1"/>
                    </a:cxn>
                    <a:cxn ang="0">
                      <a:pos x="T2" y="T3"/>
                    </a:cxn>
                    <a:cxn ang="0">
                      <a:pos x="T4" y="T5"/>
                    </a:cxn>
                    <a:cxn ang="0">
                      <a:pos x="T6" y="T7"/>
                    </a:cxn>
                    <a:cxn ang="0">
                      <a:pos x="T8" y="T9"/>
                    </a:cxn>
                    <a:cxn ang="0">
                      <a:pos x="T10" y="T11"/>
                    </a:cxn>
                  </a:cxnLst>
                  <a:rect l="0" t="0" r="r" b="b"/>
                  <a:pathLst>
                    <a:path w="188" h="189">
                      <a:moveTo>
                        <a:pt x="187" y="63"/>
                      </a:moveTo>
                      <a:lnTo>
                        <a:pt x="187" y="63"/>
                      </a:lnTo>
                      <a:cubicBezTo>
                        <a:pt x="187" y="94"/>
                        <a:pt x="156" y="157"/>
                        <a:pt x="125" y="157"/>
                      </a:cubicBezTo>
                      <a:cubicBezTo>
                        <a:pt x="93" y="188"/>
                        <a:pt x="31" y="157"/>
                        <a:pt x="0" y="125"/>
                      </a:cubicBezTo>
                      <a:cubicBezTo>
                        <a:pt x="0" y="94"/>
                        <a:pt x="31" y="63"/>
                        <a:pt x="62" y="31"/>
                      </a:cubicBezTo>
                      <a:cubicBezTo>
                        <a:pt x="125" y="0"/>
                        <a:pt x="156" y="31"/>
                        <a:pt x="187" y="63"/>
                      </a:cubicBezTo>
                    </a:path>
                  </a:pathLst>
                </a:custGeom>
                <a:solidFill>
                  <a:srgbClr val="201A19"/>
                </a:solidFill>
                <a:ln>
                  <a:noFill/>
                </a:ln>
                <a:effectLst/>
                <a:extLst>
                  <a:ext uri="{91240B29-F687-4f45-9708-019B960494DF}">
                    <a14:hiddenLine xmlns:a14="http://schemas.microsoft.com/office/drawing/2010/main" xmlns="" w="9525" cap="flat">
                      <a:solidFill>
                        <a:srgbClr val="FFED0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83" name="Freeform 24"/>
                <p:cNvSpPr>
                  <a:spLocks noChangeArrowheads="1"/>
                </p:cNvSpPr>
                <p:nvPr/>
              </p:nvSpPr>
              <p:spPr bwMode="auto">
                <a:xfrm>
                  <a:off x="7783512" y="4411662"/>
                  <a:ext cx="158750" cy="169862"/>
                </a:xfrm>
                <a:custGeom>
                  <a:avLst/>
                  <a:gdLst>
                    <a:gd name="T0" fmla="*/ 125 w 439"/>
                    <a:gd name="T1" fmla="*/ 63 h 470"/>
                    <a:gd name="T2" fmla="*/ 125 w 439"/>
                    <a:gd name="T3" fmla="*/ 63 h 470"/>
                    <a:gd name="T4" fmla="*/ 63 w 439"/>
                    <a:gd name="T5" fmla="*/ 344 h 470"/>
                    <a:gd name="T6" fmla="*/ 313 w 439"/>
                    <a:gd name="T7" fmla="*/ 313 h 470"/>
                    <a:gd name="T8" fmla="*/ 344 w 439"/>
                    <a:gd name="T9" fmla="*/ 63 h 470"/>
                    <a:gd name="T10" fmla="*/ 125 w 439"/>
                    <a:gd name="T11" fmla="*/ 63 h 470"/>
                  </a:gdLst>
                  <a:ahLst/>
                  <a:cxnLst>
                    <a:cxn ang="0">
                      <a:pos x="T0" y="T1"/>
                    </a:cxn>
                    <a:cxn ang="0">
                      <a:pos x="T2" y="T3"/>
                    </a:cxn>
                    <a:cxn ang="0">
                      <a:pos x="T4" y="T5"/>
                    </a:cxn>
                    <a:cxn ang="0">
                      <a:pos x="T6" y="T7"/>
                    </a:cxn>
                    <a:cxn ang="0">
                      <a:pos x="T8" y="T9"/>
                    </a:cxn>
                    <a:cxn ang="0">
                      <a:pos x="T10" y="T11"/>
                    </a:cxn>
                  </a:cxnLst>
                  <a:rect l="0" t="0" r="r" b="b"/>
                  <a:pathLst>
                    <a:path w="439" h="470">
                      <a:moveTo>
                        <a:pt x="125" y="63"/>
                      </a:moveTo>
                      <a:lnTo>
                        <a:pt x="125" y="63"/>
                      </a:lnTo>
                      <a:cubicBezTo>
                        <a:pt x="125" y="63"/>
                        <a:pt x="0" y="219"/>
                        <a:pt x="63" y="344"/>
                      </a:cubicBezTo>
                      <a:cubicBezTo>
                        <a:pt x="125" y="469"/>
                        <a:pt x="219" y="438"/>
                        <a:pt x="313" y="313"/>
                      </a:cubicBezTo>
                      <a:cubicBezTo>
                        <a:pt x="438" y="157"/>
                        <a:pt x="375" y="126"/>
                        <a:pt x="344" y="63"/>
                      </a:cubicBezTo>
                      <a:cubicBezTo>
                        <a:pt x="282" y="0"/>
                        <a:pt x="188" y="32"/>
                        <a:pt x="125" y="63"/>
                      </a:cubicBezTo>
                    </a:path>
                  </a:pathLst>
                </a:custGeom>
                <a:solidFill>
                  <a:srgbClr val="6A3A22"/>
                </a:solidFill>
                <a:ln>
                  <a:noFill/>
                </a:ln>
                <a:effectLst/>
                <a:extLst>
                  <a:ext uri="{91240B29-F687-4f45-9708-019B960494DF}">
                    <a14:hiddenLine xmlns:a14="http://schemas.microsoft.com/office/drawing/2010/main" xmlns="" w="9525" cap="flat">
                      <a:solidFill>
                        <a:srgbClr val="FFED0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84" name="Freeform 25"/>
                <p:cNvSpPr>
                  <a:spLocks noChangeArrowheads="1"/>
                </p:cNvSpPr>
                <p:nvPr/>
              </p:nvSpPr>
              <p:spPr bwMode="auto">
                <a:xfrm>
                  <a:off x="7896224" y="4433887"/>
                  <a:ext cx="57150" cy="68262"/>
                </a:xfrm>
                <a:custGeom>
                  <a:avLst/>
                  <a:gdLst>
                    <a:gd name="T0" fmla="*/ 125 w 157"/>
                    <a:gd name="T1" fmla="*/ 188 h 189"/>
                    <a:gd name="T2" fmla="*/ 125 w 157"/>
                    <a:gd name="T3" fmla="*/ 188 h 189"/>
                    <a:gd name="T4" fmla="*/ 31 w 157"/>
                    <a:gd name="T5" fmla="*/ 125 h 189"/>
                    <a:gd name="T6" fmla="*/ 62 w 157"/>
                    <a:gd name="T7" fmla="*/ 0 h 189"/>
                    <a:gd name="T8" fmla="*/ 156 w 157"/>
                    <a:gd name="T9" fmla="*/ 63 h 189"/>
                    <a:gd name="T10" fmla="*/ 125 w 157"/>
                    <a:gd name="T11" fmla="*/ 188 h 189"/>
                  </a:gdLst>
                  <a:ahLst/>
                  <a:cxnLst>
                    <a:cxn ang="0">
                      <a:pos x="T0" y="T1"/>
                    </a:cxn>
                    <a:cxn ang="0">
                      <a:pos x="T2" y="T3"/>
                    </a:cxn>
                    <a:cxn ang="0">
                      <a:pos x="T4" y="T5"/>
                    </a:cxn>
                    <a:cxn ang="0">
                      <a:pos x="T6" y="T7"/>
                    </a:cxn>
                    <a:cxn ang="0">
                      <a:pos x="T8" y="T9"/>
                    </a:cxn>
                    <a:cxn ang="0">
                      <a:pos x="T10" y="T11"/>
                    </a:cxn>
                  </a:cxnLst>
                  <a:rect l="0" t="0" r="r" b="b"/>
                  <a:pathLst>
                    <a:path w="157" h="189">
                      <a:moveTo>
                        <a:pt x="125" y="188"/>
                      </a:moveTo>
                      <a:lnTo>
                        <a:pt x="125" y="188"/>
                      </a:lnTo>
                      <a:cubicBezTo>
                        <a:pt x="94" y="188"/>
                        <a:pt x="31" y="156"/>
                        <a:pt x="31" y="125"/>
                      </a:cubicBezTo>
                      <a:cubicBezTo>
                        <a:pt x="0" y="63"/>
                        <a:pt x="31" y="31"/>
                        <a:pt x="62" y="0"/>
                      </a:cubicBezTo>
                      <a:cubicBezTo>
                        <a:pt x="94" y="0"/>
                        <a:pt x="125" y="31"/>
                        <a:pt x="156" y="63"/>
                      </a:cubicBezTo>
                      <a:cubicBezTo>
                        <a:pt x="156" y="125"/>
                        <a:pt x="156" y="156"/>
                        <a:pt x="125" y="188"/>
                      </a:cubicBezTo>
                    </a:path>
                  </a:pathLst>
                </a:custGeom>
                <a:solidFill>
                  <a:srgbClr val="201A19"/>
                </a:solidFill>
                <a:ln>
                  <a:noFill/>
                </a:ln>
                <a:effectLst/>
                <a:extLst>
                  <a:ext uri="{91240B29-F687-4f45-9708-019B960494DF}">
                    <a14:hiddenLine xmlns:a14="http://schemas.microsoft.com/office/drawing/2010/main" xmlns="" w="9525" cap="flat">
                      <a:solidFill>
                        <a:srgbClr val="FFED0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85" name="Freeform 26"/>
                <p:cNvSpPr>
                  <a:spLocks noChangeArrowheads="1"/>
                </p:cNvSpPr>
                <p:nvPr/>
              </p:nvSpPr>
              <p:spPr bwMode="auto">
                <a:xfrm>
                  <a:off x="7816849" y="4365624"/>
                  <a:ext cx="112713" cy="180975"/>
                </a:xfrm>
                <a:custGeom>
                  <a:avLst/>
                  <a:gdLst>
                    <a:gd name="T0" fmla="*/ 0 w 314"/>
                    <a:gd name="T1" fmla="*/ 219 h 502"/>
                    <a:gd name="T2" fmla="*/ 0 w 314"/>
                    <a:gd name="T3" fmla="*/ 219 h 502"/>
                    <a:gd name="T4" fmla="*/ 0 w 314"/>
                    <a:gd name="T5" fmla="*/ 282 h 502"/>
                    <a:gd name="T6" fmla="*/ 94 w 314"/>
                    <a:gd name="T7" fmla="*/ 251 h 502"/>
                    <a:gd name="T8" fmla="*/ 188 w 314"/>
                    <a:gd name="T9" fmla="*/ 313 h 502"/>
                    <a:gd name="T10" fmla="*/ 188 w 314"/>
                    <a:gd name="T11" fmla="*/ 376 h 502"/>
                    <a:gd name="T12" fmla="*/ 219 w 314"/>
                    <a:gd name="T13" fmla="*/ 376 h 502"/>
                    <a:gd name="T14" fmla="*/ 188 w 314"/>
                    <a:gd name="T15" fmla="*/ 469 h 502"/>
                    <a:gd name="T16" fmla="*/ 313 w 314"/>
                    <a:gd name="T17" fmla="*/ 313 h 502"/>
                    <a:gd name="T18" fmla="*/ 0 w 314"/>
                    <a:gd name="T19" fmla="*/ 219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4" h="502">
                      <a:moveTo>
                        <a:pt x="0" y="219"/>
                      </a:moveTo>
                      <a:lnTo>
                        <a:pt x="0" y="219"/>
                      </a:lnTo>
                      <a:cubicBezTo>
                        <a:pt x="0" y="282"/>
                        <a:pt x="0" y="282"/>
                        <a:pt x="0" y="282"/>
                      </a:cubicBezTo>
                      <a:cubicBezTo>
                        <a:pt x="0" y="282"/>
                        <a:pt x="0" y="251"/>
                        <a:pt x="94" y="251"/>
                      </a:cubicBezTo>
                      <a:cubicBezTo>
                        <a:pt x="125" y="251"/>
                        <a:pt x="156" y="282"/>
                        <a:pt x="188" y="313"/>
                      </a:cubicBezTo>
                      <a:cubicBezTo>
                        <a:pt x="219" y="313"/>
                        <a:pt x="188" y="376"/>
                        <a:pt x="188" y="376"/>
                      </a:cubicBezTo>
                      <a:cubicBezTo>
                        <a:pt x="188" y="376"/>
                        <a:pt x="219" y="344"/>
                        <a:pt x="219" y="376"/>
                      </a:cubicBezTo>
                      <a:cubicBezTo>
                        <a:pt x="219" y="376"/>
                        <a:pt x="219" y="438"/>
                        <a:pt x="188" y="469"/>
                      </a:cubicBezTo>
                      <a:cubicBezTo>
                        <a:pt x="156" y="501"/>
                        <a:pt x="313" y="376"/>
                        <a:pt x="313" y="313"/>
                      </a:cubicBezTo>
                      <a:cubicBezTo>
                        <a:pt x="313" y="219"/>
                        <a:pt x="188" y="0"/>
                        <a:pt x="0" y="219"/>
                      </a:cubicBezTo>
                    </a:path>
                  </a:pathLst>
                </a:custGeom>
                <a:solidFill>
                  <a:srgbClr val="201A19"/>
                </a:solidFill>
                <a:ln>
                  <a:noFill/>
                </a:ln>
                <a:effectLst/>
                <a:extLst>
                  <a:ext uri="{91240B29-F687-4f45-9708-019B960494DF}">
                    <a14:hiddenLine xmlns:a14="http://schemas.microsoft.com/office/drawing/2010/main" xmlns="" w="9525" cap="flat">
                      <a:solidFill>
                        <a:srgbClr val="FFED0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grpSp>
      <p:grpSp>
        <p:nvGrpSpPr>
          <p:cNvPr id="12" name="5yr arrow">
            <a:extLst>
              <a:ext uri="{FF2B5EF4-FFF2-40B4-BE49-F238E27FC236}">
                <a16:creationId xmlns:a16="http://schemas.microsoft.com/office/drawing/2014/main" id="{3B3CDF40-DF82-4A6E-8169-6B57E62E5AC8}"/>
              </a:ext>
            </a:extLst>
          </p:cNvPr>
          <p:cNvGrpSpPr/>
          <p:nvPr/>
        </p:nvGrpSpPr>
        <p:grpSpPr>
          <a:xfrm>
            <a:off x="8953500" y="3398443"/>
            <a:ext cx="1854687" cy="389107"/>
            <a:chOff x="8953500" y="3398444"/>
            <a:chExt cx="1626087" cy="363452"/>
          </a:xfrm>
        </p:grpSpPr>
        <p:sp>
          <p:nvSpPr>
            <p:cNvPr id="17" name="Rectangle 16"/>
            <p:cNvSpPr/>
            <p:nvPr/>
          </p:nvSpPr>
          <p:spPr>
            <a:xfrm>
              <a:off x="8953500" y="3487737"/>
              <a:ext cx="1426632" cy="161396"/>
            </a:xfrm>
            <a:prstGeom prst="rect">
              <a:avLst/>
            </a:prstGeom>
            <a:solidFill>
              <a:srgbClr val="8FAAD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5" name="Freeform 18"/>
            <p:cNvSpPr>
              <a:spLocks noChangeArrowheads="1"/>
            </p:cNvSpPr>
            <p:nvPr/>
          </p:nvSpPr>
          <p:spPr bwMode="auto">
            <a:xfrm>
              <a:off x="10256314" y="3398444"/>
              <a:ext cx="323273" cy="363452"/>
            </a:xfrm>
            <a:custGeom>
              <a:avLst/>
              <a:gdLst>
                <a:gd name="T0" fmla="*/ 781 w 782"/>
                <a:gd name="T1" fmla="*/ 438 h 877"/>
                <a:gd name="T2" fmla="*/ 0 w 782"/>
                <a:gd name="T3" fmla="*/ 0 h 877"/>
                <a:gd name="T4" fmla="*/ 0 w 782"/>
                <a:gd name="T5" fmla="*/ 876 h 877"/>
                <a:gd name="T6" fmla="*/ 781 w 782"/>
                <a:gd name="T7" fmla="*/ 438 h 877"/>
              </a:gdLst>
              <a:ahLst/>
              <a:cxnLst>
                <a:cxn ang="0">
                  <a:pos x="T0" y="T1"/>
                </a:cxn>
                <a:cxn ang="0">
                  <a:pos x="T2" y="T3"/>
                </a:cxn>
                <a:cxn ang="0">
                  <a:pos x="T4" y="T5"/>
                </a:cxn>
                <a:cxn ang="0">
                  <a:pos x="T6" y="T7"/>
                </a:cxn>
              </a:cxnLst>
              <a:rect l="0" t="0" r="r" b="b"/>
              <a:pathLst>
                <a:path w="782" h="877">
                  <a:moveTo>
                    <a:pt x="781" y="438"/>
                  </a:moveTo>
                  <a:lnTo>
                    <a:pt x="0" y="0"/>
                  </a:lnTo>
                  <a:lnTo>
                    <a:pt x="0" y="876"/>
                  </a:lnTo>
                  <a:lnTo>
                    <a:pt x="781" y="438"/>
                  </a:lnTo>
                </a:path>
              </a:pathLst>
            </a:custGeom>
            <a:solidFill>
              <a:srgbClr val="8FAAD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98" name="Rectangle 297"/>
            <p:cNvSpPr/>
            <p:nvPr/>
          </p:nvSpPr>
          <p:spPr>
            <a:xfrm>
              <a:off x="9084733" y="3466571"/>
              <a:ext cx="67734" cy="20373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99" name="Rectangle 298"/>
            <p:cNvSpPr/>
            <p:nvPr/>
          </p:nvSpPr>
          <p:spPr>
            <a:xfrm>
              <a:off x="9266766" y="3466571"/>
              <a:ext cx="67734" cy="20373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00" name="Rectangle 299"/>
            <p:cNvSpPr/>
            <p:nvPr/>
          </p:nvSpPr>
          <p:spPr>
            <a:xfrm>
              <a:off x="9448799" y="3466571"/>
              <a:ext cx="67734" cy="20373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3" name="Rectangle 312"/>
            <p:cNvSpPr/>
            <p:nvPr/>
          </p:nvSpPr>
          <p:spPr>
            <a:xfrm>
              <a:off x="9630832" y="3466571"/>
              <a:ext cx="67734" cy="20373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4" name="Rectangle 313"/>
            <p:cNvSpPr/>
            <p:nvPr/>
          </p:nvSpPr>
          <p:spPr>
            <a:xfrm>
              <a:off x="9812865" y="3466571"/>
              <a:ext cx="67734" cy="20373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6" name="Rectangle 315"/>
            <p:cNvSpPr/>
            <p:nvPr/>
          </p:nvSpPr>
          <p:spPr>
            <a:xfrm>
              <a:off x="9994898" y="3466571"/>
              <a:ext cx="67734" cy="20373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7" name="Rectangle 316"/>
            <p:cNvSpPr/>
            <p:nvPr/>
          </p:nvSpPr>
          <p:spPr>
            <a:xfrm>
              <a:off x="10176934" y="3466571"/>
              <a:ext cx="67734" cy="20373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74" name="Assessment arrow"/>
          <p:cNvGrpSpPr/>
          <p:nvPr/>
        </p:nvGrpSpPr>
        <p:grpSpPr>
          <a:xfrm>
            <a:off x="5228167" y="1977870"/>
            <a:ext cx="3776133" cy="3183074"/>
            <a:chOff x="5228167" y="1977870"/>
            <a:chExt cx="3776133" cy="3183074"/>
          </a:xfrm>
        </p:grpSpPr>
        <p:sp>
          <p:nvSpPr>
            <p:cNvPr id="301" name="Rectangle 300"/>
            <p:cNvSpPr/>
            <p:nvPr/>
          </p:nvSpPr>
          <p:spPr>
            <a:xfrm>
              <a:off x="5228167" y="4994803"/>
              <a:ext cx="1384300" cy="165100"/>
            </a:xfrm>
            <a:prstGeom prst="rect">
              <a:avLst/>
            </a:prstGeom>
            <a:solidFill>
              <a:srgbClr val="8FAAD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6" name="Freeform 59"/>
            <p:cNvSpPr>
              <a:spLocks noChangeArrowheads="1"/>
            </p:cNvSpPr>
            <p:nvPr/>
          </p:nvSpPr>
          <p:spPr bwMode="auto">
            <a:xfrm>
              <a:off x="6243722" y="1977870"/>
              <a:ext cx="2234014" cy="1670828"/>
            </a:xfrm>
            <a:custGeom>
              <a:avLst/>
              <a:gdLst>
                <a:gd name="T0" fmla="*/ 6405 w 6406"/>
                <a:gd name="T1" fmla="*/ 3656 h 4032"/>
                <a:gd name="T2" fmla="*/ 6405 w 6406"/>
                <a:gd name="T3" fmla="*/ 3656 h 4032"/>
                <a:gd name="T4" fmla="*/ 4968 w 6406"/>
                <a:gd name="T5" fmla="*/ 3656 h 4032"/>
                <a:gd name="T6" fmla="*/ 4311 w 6406"/>
                <a:gd name="T7" fmla="*/ 3500 h 4032"/>
                <a:gd name="T8" fmla="*/ 3968 w 6406"/>
                <a:gd name="T9" fmla="*/ 3250 h 4032"/>
                <a:gd name="T10" fmla="*/ 3624 w 6406"/>
                <a:gd name="T11" fmla="*/ 2719 h 4032"/>
                <a:gd name="T12" fmla="*/ 3343 w 6406"/>
                <a:gd name="T13" fmla="*/ 2156 h 4032"/>
                <a:gd name="T14" fmla="*/ 3249 w 6406"/>
                <a:gd name="T15" fmla="*/ 1938 h 4032"/>
                <a:gd name="T16" fmla="*/ 3093 w 6406"/>
                <a:gd name="T17" fmla="*/ 1375 h 4032"/>
                <a:gd name="T18" fmla="*/ 2874 w 6406"/>
                <a:gd name="T19" fmla="*/ 906 h 4032"/>
                <a:gd name="T20" fmla="*/ 2686 w 6406"/>
                <a:gd name="T21" fmla="*/ 563 h 4032"/>
                <a:gd name="T22" fmla="*/ 2218 w 6406"/>
                <a:gd name="T23" fmla="*/ 156 h 4032"/>
                <a:gd name="T24" fmla="*/ 1561 w 6406"/>
                <a:gd name="T25" fmla="*/ 0 h 4032"/>
                <a:gd name="T26" fmla="*/ 530 w 6406"/>
                <a:gd name="T27" fmla="*/ 0 h 4032"/>
                <a:gd name="T28" fmla="*/ 156 w 6406"/>
                <a:gd name="T29" fmla="*/ 0 h 4032"/>
                <a:gd name="T30" fmla="*/ 0 w 6406"/>
                <a:gd name="T31" fmla="*/ 0 h 4032"/>
                <a:gd name="T32" fmla="*/ 0 w 6406"/>
                <a:gd name="T33" fmla="*/ 375 h 4032"/>
                <a:gd name="T34" fmla="*/ 156 w 6406"/>
                <a:gd name="T35" fmla="*/ 375 h 4032"/>
                <a:gd name="T36" fmla="*/ 1561 w 6406"/>
                <a:gd name="T37" fmla="*/ 375 h 4032"/>
                <a:gd name="T38" fmla="*/ 1905 w 6406"/>
                <a:gd name="T39" fmla="*/ 438 h 4032"/>
                <a:gd name="T40" fmla="*/ 2343 w 6406"/>
                <a:gd name="T41" fmla="*/ 750 h 4032"/>
                <a:gd name="T42" fmla="*/ 2561 w 6406"/>
                <a:gd name="T43" fmla="*/ 1094 h 4032"/>
                <a:gd name="T44" fmla="*/ 2811 w 6406"/>
                <a:gd name="T45" fmla="*/ 1750 h 4032"/>
                <a:gd name="T46" fmla="*/ 2905 w 6406"/>
                <a:gd name="T47" fmla="*/ 2063 h 4032"/>
                <a:gd name="T48" fmla="*/ 3030 w 6406"/>
                <a:gd name="T49" fmla="*/ 2313 h 4032"/>
                <a:gd name="T50" fmla="*/ 3249 w 6406"/>
                <a:gd name="T51" fmla="*/ 2813 h 4032"/>
                <a:gd name="T52" fmla="*/ 3468 w 6406"/>
                <a:gd name="T53" fmla="*/ 3219 h 4032"/>
                <a:gd name="T54" fmla="*/ 4030 w 6406"/>
                <a:gd name="T55" fmla="*/ 3781 h 4032"/>
                <a:gd name="T56" fmla="*/ 4468 w 6406"/>
                <a:gd name="T57" fmla="*/ 3969 h 4032"/>
                <a:gd name="T58" fmla="*/ 4968 w 6406"/>
                <a:gd name="T59" fmla="*/ 4031 h 4032"/>
                <a:gd name="T60" fmla="*/ 6405 w 6406"/>
                <a:gd name="T61" fmla="*/ 4031 h 4032"/>
                <a:gd name="T62" fmla="*/ 6405 w 6406"/>
                <a:gd name="T63" fmla="*/ 3656 h 4032"/>
                <a:gd name="connsiteX0" fmla="*/ 9998 w 9998"/>
                <a:gd name="connsiteY0" fmla="*/ 9067 h 10009"/>
                <a:gd name="connsiteX1" fmla="*/ 9998 w 9998"/>
                <a:gd name="connsiteY1" fmla="*/ 9067 h 10009"/>
                <a:gd name="connsiteX2" fmla="*/ 7755 w 9998"/>
                <a:gd name="connsiteY2" fmla="*/ 9067 h 10009"/>
                <a:gd name="connsiteX3" fmla="*/ 6730 w 9998"/>
                <a:gd name="connsiteY3" fmla="*/ 8681 h 10009"/>
                <a:gd name="connsiteX4" fmla="*/ 6194 w 9998"/>
                <a:gd name="connsiteY4" fmla="*/ 8061 h 10009"/>
                <a:gd name="connsiteX5" fmla="*/ 5657 w 9998"/>
                <a:gd name="connsiteY5" fmla="*/ 6744 h 10009"/>
                <a:gd name="connsiteX6" fmla="*/ 5219 w 9998"/>
                <a:gd name="connsiteY6" fmla="*/ 5347 h 10009"/>
                <a:gd name="connsiteX7" fmla="*/ 5072 w 9998"/>
                <a:gd name="connsiteY7" fmla="*/ 4807 h 10009"/>
                <a:gd name="connsiteX8" fmla="*/ 4828 w 9998"/>
                <a:gd name="connsiteY8" fmla="*/ 3410 h 10009"/>
                <a:gd name="connsiteX9" fmla="*/ 4486 w 9998"/>
                <a:gd name="connsiteY9" fmla="*/ 2247 h 10009"/>
                <a:gd name="connsiteX10" fmla="*/ 4193 w 9998"/>
                <a:gd name="connsiteY10" fmla="*/ 1396 h 10009"/>
                <a:gd name="connsiteX11" fmla="*/ 3462 w 9998"/>
                <a:gd name="connsiteY11" fmla="*/ 387 h 10009"/>
                <a:gd name="connsiteX12" fmla="*/ 2437 w 9998"/>
                <a:gd name="connsiteY12" fmla="*/ 0 h 10009"/>
                <a:gd name="connsiteX13" fmla="*/ 827 w 9998"/>
                <a:gd name="connsiteY13" fmla="*/ 0 h 10009"/>
                <a:gd name="connsiteX14" fmla="*/ 244 w 9998"/>
                <a:gd name="connsiteY14" fmla="*/ 0 h 10009"/>
                <a:gd name="connsiteX15" fmla="*/ 0 w 9998"/>
                <a:gd name="connsiteY15" fmla="*/ 0 h 10009"/>
                <a:gd name="connsiteX16" fmla="*/ 0 w 9998"/>
                <a:gd name="connsiteY16" fmla="*/ 930 h 10009"/>
                <a:gd name="connsiteX17" fmla="*/ 244 w 9998"/>
                <a:gd name="connsiteY17" fmla="*/ 930 h 10009"/>
                <a:gd name="connsiteX18" fmla="*/ 2437 w 9998"/>
                <a:gd name="connsiteY18" fmla="*/ 930 h 10009"/>
                <a:gd name="connsiteX19" fmla="*/ 2974 w 9998"/>
                <a:gd name="connsiteY19" fmla="*/ 1086 h 10009"/>
                <a:gd name="connsiteX20" fmla="*/ 3658 w 9998"/>
                <a:gd name="connsiteY20" fmla="*/ 1860 h 10009"/>
                <a:gd name="connsiteX21" fmla="*/ 3998 w 9998"/>
                <a:gd name="connsiteY21" fmla="*/ 2713 h 10009"/>
                <a:gd name="connsiteX22" fmla="*/ 4388 w 9998"/>
                <a:gd name="connsiteY22" fmla="*/ 4340 h 10009"/>
                <a:gd name="connsiteX23" fmla="*/ 4535 w 9998"/>
                <a:gd name="connsiteY23" fmla="*/ 5117 h 10009"/>
                <a:gd name="connsiteX24" fmla="*/ 4730 w 9998"/>
                <a:gd name="connsiteY24" fmla="*/ 5737 h 10009"/>
                <a:gd name="connsiteX25" fmla="*/ 5072 w 9998"/>
                <a:gd name="connsiteY25" fmla="*/ 6977 h 10009"/>
                <a:gd name="connsiteX26" fmla="*/ 5414 w 9998"/>
                <a:gd name="connsiteY26" fmla="*/ 7984 h 10009"/>
                <a:gd name="connsiteX27" fmla="*/ 6291 w 9998"/>
                <a:gd name="connsiteY27" fmla="*/ 9377 h 10009"/>
                <a:gd name="connsiteX28" fmla="*/ 6975 w 9998"/>
                <a:gd name="connsiteY28" fmla="*/ 9844 h 10009"/>
                <a:gd name="connsiteX29" fmla="*/ 7755 w 9998"/>
                <a:gd name="connsiteY29" fmla="*/ 9998 h 10009"/>
                <a:gd name="connsiteX30" fmla="*/ 7988 w 9998"/>
                <a:gd name="connsiteY30" fmla="*/ 9998 h 10009"/>
                <a:gd name="connsiteX31" fmla="*/ 9998 w 9998"/>
                <a:gd name="connsiteY31" fmla="*/ 9067 h 10009"/>
                <a:gd name="connsiteX0" fmla="*/ 10000 w 10000"/>
                <a:gd name="connsiteY0" fmla="*/ 9059 h 10000"/>
                <a:gd name="connsiteX1" fmla="*/ 10000 w 10000"/>
                <a:gd name="connsiteY1" fmla="*/ 9059 h 10000"/>
                <a:gd name="connsiteX2" fmla="*/ 7757 w 10000"/>
                <a:gd name="connsiteY2" fmla="*/ 9059 h 10000"/>
                <a:gd name="connsiteX3" fmla="*/ 6731 w 10000"/>
                <a:gd name="connsiteY3" fmla="*/ 8673 h 10000"/>
                <a:gd name="connsiteX4" fmla="*/ 6195 w 10000"/>
                <a:gd name="connsiteY4" fmla="*/ 8054 h 10000"/>
                <a:gd name="connsiteX5" fmla="*/ 5658 w 10000"/>
                <a:gd name="connsiteY5" fmla="*/ 6738 h 10000"/>
                <a:gd name="connsiteX6" fmla="*/ 5220 w 10000"/>
                <a:gd name="connsiteY6" fmla="*/ 5342 h 10000"/>
                <a:gd name="connsiteX7" fmla="*/ 5073 w 10000"/>
                <a:gd name="connsiteY7" fmla="*/ 4803 h 10000"/>
                <a:gd name="connsiteX8" fmla="*/ 4829 w 10000"/>
                <a:gd name="connsiteY8" fmla="*/ 3407 h 10000"/>
                <a:gd name="connsiteX9" fmla="*/ 4487 w 10000"/>
                <a:gd name="connsiteY9" fmla="*/ 2245 h 10000"/>
                <a:gd name="connsiteX10" fmla="*/ 4194 w 10000"/>
                <a:gd name="connsiteY10" fmla="*/ 1395 h 10000"/>
                <a:gd name="connsiteX11" fmla="*/ 3463 w 10000"/>
                <a:gd name="connsiteY11" fmla="*/ 387 h 10000"/>
                <a:gd name="connsiteX12" fmla="*/ 2437 w 10000"/>
                <a:gd name="connsiteY12" fmla="*/ 0 h 10000"/>
                <a:gd name="connsiteX13" fmla="*/ 827 w 10000"/>
                <a:gd name="connsiteY13" fmla="*/ 0 h 10000"/>
                <a:gd name="connsiteX14" fmla="*/ 244 w 10000"/>
                <a:gd name="connsiteY14" fmla="*/ 0 h 10000"/>
                <a:gd name="connsiteX15" fmla="*/ 0 w 10000"/>
                <a:gd name="connsiteY15" fmla="*/ 0 h 10000"/>
                <a:gd name="connsiteX16" fmla="*/ 0 w 10000"/>
                <a:gd name="connsiteY16" fmla="*/ 929 h 10000"/>
                <a:gd name="connsiteX17" fmla="*/ 244 w 10000"/>
                <a:gd name="connsiteY17" fmla="*/ 929 h 10000"/>
                <a:gd name="connsiteX18" fmla="*/ 2437 w 10000"/>
                <a:gd name="connsiteY18" fmla="*/ 929 h 10000"/>
                <a:gd name="connsiteX19" fmla="*/ 2975 w 10000"/>
                <a:gd name="connsiteY19" fmla="*/ 1085 h 10000"/>
                <a:gd name="connsiteX20" fmla="*/ 3659 w 10000"/>
                <a:gd name="connsiteY20" fmla="*/ 1858 h 10000"/>
                <a:gd name="connsiteX21" fmla="*/ 3999 w 10000"/>
                <a:gd name="connsiteY21" fmla="*/ 2711 h 10000"/>
                <a:gd name="connsiteX22" fmla="*/ 4389 w 10000"/>
                <a:gd name="connsiteY22" fmla="*/ 4336 h 10000"/>
                <a:gd name="connsiteX23" fmla="*/ 4536 w 10000"/>
                <a:gd name="connsiteY23" fmla="*/ 5112 h 10000"/>
                <a:gd name="connsiteX24" fmla="*/ 4731 w 10000"/>
                <a:gd name="connsiteY24" fmla="*/ 5732 h 10000"/>
                <a:gd name="connsiteX25" fmla="*/ 5073 w 10000"/>
                <a:gd name="connsiteY25" fmla="*/ 6971 h 10000"/>
                <a:gd name="connsiteX26" fmla="*/ 5415 w 10000"/>
                <a:gd name="connsiteY26" fmla="*/ 7977 h 10000"/>
                <a:gd name="connsiteX27" fmla="*/ 6292 w 10000"/>
                <a:gd name="connsiteY27" fmla="*/ 9369 h 10000"/>
                <a:gd name="connsiteX28" fmla="*/ 6976 w 10000"/>
                <a:gd name="connsiteY28" fmla="*/ 9835 h 10000"/>
                <a:gd name="connsiteX29" fmla="*/ 7757 w 10000"/>
                <a:gd name="connsiteY29" fmla="*/ 9989 h 10000"/>
                <a:gd name="connsiteX30" fmla="*/ 7990 w 10000"/>
                <a:gd name="connsiteY30" fmla="*/ 9989 h 10000"/>
                <a:gd name="connsiteX31" fmla="*/ 8261 w 10000"/>
                <a:gd name="connsiteY31" fmla="*/ 9540 h 10000"/>
                <a:gd name="connsiteX0" fmla="*/ 10000 w 10000"/>
                <a:gd name="connsiteY0" fmla="*/ 9059 h 10000"/>
                <a:gd name="connsiteX1" fmla="*/ 8325 w 10000"/>
                <a:gd name="connsiteY1" fmla="*/ 9642 h 10000"/>
                <a:gd name="connsiteX2" fmla="*/ 7757 w 10000"/>
                <a:gd name="connsiteY2" fmla="*/ 9059 h 10000"/>
                <a:gd name="connsiteX3" fmla="*/ 6731 w 10000"/>
                <a:gd name="connsiteY3" fmla="*/ 8673 h 10000"/>
                <a:gd name="connsiteX4" fmla="*/ 6195 w 10000"/>
                <a:gd name="connsiteY4" fmla="*/ 8054 h 10000"/>
                <a:gd name="connsiteX5" fmla="*/ 5658 w 10000"/>
                <a:gd name="connsiteY5" fmla="*/ 6738 h 10000"/>
                <a:gd name="connsiteX6" fmla="*/ 5220 w 10000"/>
                <a:gd name="connsiteY6" fmla="*/ 5342 h 10000"/>
                <a:gd name="connsiteX7" fmla="*/ 5073 w 10000"/>
                <a:gd name="connsiteY7" fmla="*/ 4803 h 10000"/>
                <a:gd name="connsiteX8" fmla="*/ 4829 w 10000"/>
                <a:gd name="connsiteY8" fmla="*/ 3407 h 10000"/>
                <a:gd name="connsiteX9" fmla="*/ 4487 w 10000"/>
                <a:gd name="connsiteY9" fmla="*/ 2245 h 10000"/>
                <a:gd name="connsiteX10" fmla="*/ 4194 w 10000"/>
                <a:gd name="connsiteY10" fmla="*/ 1395 h 10000"/>
                <a:gd name="connsiteX11" fmla="*/ 3463 w 10000"/>
                <a:gd name="connsiteY11" fmla="*/ 387 h 10000"/>
                <a:gd name="connsiteX12" fmla="*/ 2437 w 10000"/>
                <a:gd name="connsiteY12" fmla="*/ 0 h 10000"/>
                <a:gd name="connsiteX13" fmla="*/ 827 w 10000"/>
                <a:gd name="connsiteY13" fmla="*/ 0 h 10000"/>
                <a:gd name="connsiteX14" fmla="*/ 244 w 10000"/>
                <a:gd name="connsiteY14" fmla="*/ 0 h 10000"/>
                <a:gd name="connsiteX15" fmla="*/ 0 w 10000"/>
                <a:gd name="connsiteY15" fmla="*/ 0 h 10000"/>
                <a:gd name="connsiteX16" fmla="*/ 0 w 10000"/>
                <a:gd name="connsiteY16" fmla="*/ 929 h 10000"/>
                <a:gd name="connsiteX17" fmla="*/ 244 w 10000"/>
                <a:gd name="connsiteY17" fmla="*/ 929 h 10000"/>
                <a:gd name="connsiteX18" fmla="*/ 2437 w 10000"/>
                <a:gd name="connsiteY18" fmla="*/ 929 h 10000"/>
                <a:gd name="connsiteX19" fmla="*/ 2975 w 10000"/>
                <a:gd name="connsiteY19" fmla="*/ 1085 h 10000"/>
                <a:gd name="connsiteX20" fmla="*/ 3659 w 10000"/>
                <a:gd name="connsiteY20" fmla="*/ 1858 h 10000"/>
                <a:gd name="connsiteX21" fmla="*/ 3999 w 10000"/>
                <a:gd name="connsiteY21" fmla="*/ 2711 h 10000"/>
                <a:gd name="connsiteX22" fmla="*/ 4389 w 10000"/>
                <a:gd name="connsiteY22" fmla="*/ 4336 h 10000"/>
                <a:gd name="connsiteX23" fmla="*/ 4536 w 10000"/>
                <a:gd name="connsiteY23" fmla="*/ 5112 h 10000"/>
                <a:gd name="connsiteX24" fmla="*/ 4731 w 10000"/>
                <a:gd name="connsiteY24" fmla="*/ 5732 h 10000"/>
                <a:gd name="connsiteX25" fmla="*/ 5073 w 10000"/>
                <a:gd name="connsiteY25" fmla="*/ 6971 h 10000"/>
                <a:gd name="connsiteX26" fmla="*/ 5415 w 10000"/>
                <a:gd name="connsiteY26" fmla="*/ 7977 h 10000"/>
                <a:gd name="connsiteX27" fmla="*/ 6292 w 10000"/>
                <a:gd name="connsiteY27" fmla="*/ 9369 h 10000"/>
                <a:gd name="connsiteX28" fmla="*/ 6976 w 10000"/>
                <a:gd name="connsiteY28" fmla="*/ 9835 h 10000"/>
                <a:gd name="connsiteX29" fmla="*/ 7757 w 10000"/>
                <a:gd name="connsiteY29" fmla="*/ 9989 h 10000"/>
                <a:gd name="connsiteX30" fmla="*/ 7990 w 10000"/>
                <a:gd name="connsiteY30" fmla="*/ 9989 h 10000"/>
                <a:gd name="connsiteX31" fmla="*/ 8261 w 10000"/>
                <a:gd name="connsiteY31" fmla="*/ 9540 h 10000"/>
                <a:gd name="connsiteX0" fmla="*/ 8420 w 8420"/>
                <a:gd name="connsiteY0" fmla="*/ 9490 h 10000"/>
                <a:gd name="connsiteX1" fmla="*/ 8325 w 8420"/>
                <a:gd name="connsiteY1" fmla="*/ 9642 h 10000"/>
                <a:gd name="connsiteX2" fmla="*/ 7757 w 8420"/>
                <a:gd name="connsiteY2" fmla="*/ 9059 h 10000"/>
                <a:gd name="connsiteX3" fmla="*/ 6731 w 8420"/>
                <a:gd name="connsiteY3" fmla="*/ 8673 h 10000"/>
                <a:gd name="connsiteX4" fmla="*/ 6195 w 8420"/>
                <a:gd name="connsiteY4" fmla="*/ 8054 h 10000"/>
                <a:gd name="connsiteX5" fmla="*/ 5658 w 8420"/>
                <a:gd name="connsiteY5" fmla="*/ 6738 h 10000"/>
                <a:gd name="connsiteX6" fmla="*/ 5220 w 8420"/>
                <a:gd name="connsiteY6" fmla="*/ 5342 h 10000"/>
                <a:gd name="connsiteX7" fmla="*/ 5073 w 8420"/>
                <a:gd name="connsiteY7" fmla="*/ 4803 h 10000"/>
                <a:gd name="connsiteX8" fmla="*/ 4829 w 8420"/>
                <a:gd name="connsiteY8" fmla="*/ 3407 h 10000"/>
                <a:gd name="connsiteX9" fmla="*/ 4487 w 8420"/>
                <a:gd name="connsiteY9" fmla="*/ 2245 h 10000"/>
                <a:gd name="connsiteX10" fmla="*/ 4194 w 8420"/>
                <a:gd name="connsiteY10" fmla="*/ 1395 h 10000"/>
                <a:gd name="connsiteX11" fmla="*/ 3463 w 8420"/>
                <a:gd name="connsiteY11" fmla="*/ 387 h 10000"/>
                <a:gd name="connsiteX12" fmla="*/ 2437 w 8420"/>
                <a:gd name="connsiteY12" fmla="*/ 0 h 10000"/>
                <a:gd name="connsiteX13" fmla="*/ 827 w 8420"/>
                <a:gd name="connsiteY13" fmla="*/ 0 h 10000"/>
                <a:gd name="connsiteX14" fmla="*/ 244 w 8420"/>
                <a:gd name="connsiteY14" fmla="*/ 0 h 10000"/>
                <a:gd name="connsiteX15" fmla="*/ 0 w 8420"/>
                <a:gd name="connsiteY15" fmla="*/ 0 h 10000"/>
                <a:gd name="connsiteX16" fmla="*/ 0 w 8420"/>
                <a:gd name="connsiteY16" fmla="*/ 929 h 10000"/>
                <a:gd name="connsiteX17" fmla="*/ 244 w 8420"/>
                <a:gd name="connsiteY17" fmla="*/ 929 h 10000"/>
                <a:gd name="connsiteX18" fmla="*/ 2437 w 8420"/>
                <a:gd name="connsiteY18" fmla="*/ 929 h 10000"/>
                <a:gd name="connsiteX19" fmla="*/ 2975 w 8420"/>
                <a:gd name="connsiteY19" fmla="*/ 1085 h 10000"/>
                <a:gd name="connsiteX20" fmla="*/ 3659 w 8420"/>
                <a:gd name="connsiteY20" fmla="*/ 1858 h 10000"/>
                <a:gd name="connsiteX21" fmla="*/ 3999 w 8420"/>
                <a:gd name="connsiteY21" fmla="*/ 2711 h 10000"/>
                <a:gd name="connsiteX22" fmla="*/ 4389 w 8420"/>
                <a:gd name="connsiteY22" fmla="*/ 4336 h 10000"/>
                <a:gd name="connsiteX23" fmla="*/ 4536 w 8420"/>
                <a:gd name="connsiteY23" fmla="*/ 5112 h 10000"/>
                <a:gd name="connsiteX24" fmla="*/ 4731 w 8420"/>
                <a:gd name="connsiteY24" fmla="*/ 5732 h 10000"/>
                <a:gd name="connsiteX25" fmla="*/ 5073 w 8420"/>
                <a:gd name="connsiteY25" fmla="*/ 6971 h 10000"/>
                <a:gd name="connsiteX26" fmla="*/ 5415 w 8420"/>
                <a:gd name="connsiteY26" fmla="*/ 7977 h 10000"/>
                <a:gd name="connsiteX27" fmla="*/ 6292 w 8420"/>
                <a:gd name="connsiteY27" fmla="*/ 9369 h 10000"/>
                <a:gd name="connsiteX28" fmla="*/ 6976 w 8420"/>
                <a:gd name="connsiteY28" fmla="*/ 9835 h 10000"/>
                <a:gd name="connsiteX29" fmla="*/ 7757 w 8420"/>
                <a:gd name="connsiteY29" fmla="*/ 9989 h 10000"/>
                <a:gd name="connsiteX30" fmla="*/ 7990 w 8420"/>
                <a:gd name="connsiteY30" fmla="*/ 9989 h 10000"/>
                <a:gd name="connsiteX31" fmla="*/ 8261 w 8420"/>
                <a:gd name="connsiteY31" fmla="*/ 954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420" h="10000">
                  <a:moveTo>
                    <a:pt x="8420" y="9490"/>
                  </a:moveTo>
                  <a:lnTo>
                    <a:pt x="8325" y="9642"/>
                  </a:lnTo>
                  <a:cubicBezTo>
                    <a:pt x="8136" y="9448"/>
                    <a:pt x="8023" y="9221"/>
                    <a:pt x="7757" y="9059"/>
                  </a:cubicBezTo>
                  <a:cubicBezTo>
                    <a:pt x="7491" y="8898"/>
                    <a:pt x="6976" y="8906"/>
                    <a:pt x="6731" y="8673"/>
                  </a:cubicBezTo>
                  <a:cubicBezTo>
                    <a:pt x="6487" y="8519"/>
                    <a:pt x="6340" y="8287"/>
                    <a:pt x="6195" y="8054"/>
                  </a:cubicBezTo>
                  <a:cubicBezTo>
                    <a:pt x="5950" y="7667"/>
                    <a:pt x="5805" y="7201"/>
                    <a:pt x="5658" y="6738"/>
                  </a:cubicBezTo>
                  <a:cubicBezTo>
                    <a:pt x="5511" y="6271"/>
                    <a:pt x="5365" y="5808"/>
                    <a:pt x="5220" y="5342"/>
                  </a:cubicBezTo>
                  <a:cubicBezTo>
                    <a:pt x="5220" y="5188"/>
                    <a:pt x="5170" y="5032"/>
                    <a:pt x="5073" y="4803"/>
                  </a:cubicBezTo>
                  <a:cubicBezTo>
                    <a:pt x="5024" y="4336"/>
                    <a:pt x="4926" y="3873"/>
                    <a:pt x="4829" y="3407"/>
                  </a:cubicBezTo>
                  <a:cubicBezTo>
                    <a:pt x="4731" y="3020"/>
                    <a:pt x="4634" y="2634"/>
                    <a:pt x="4487" y="2245"/>
                  </a:cubicBezTo>
                  <a:cubicBezTo>
                    <a:pt x="4389" y="1935"/>
                    <a:pt x="4292" y="1626"/>
                    <a:pt x="4194" y="1395"/>
                  </a:cubicBezTo>
                  <a:cubicBezTo>
                    <a:pt x="3999" y="1006"/>
                    <a:pt x="3755" y="696"/>
                    <a:pt x="3463" y="387"/>
                  </a:cubicBezTo>
                  <a:cubicBezTo>
                    <a:pt x="3170" y="156"/>
                    <a:pt x="2828" y="0"/>
                    <a:pt x="2437" y="0"/>
                  </a:cubicBezTo>
                  <a:lnTo>
                    <a:pt x="827" y="0"/>
                  </a:lnTo>
                  <a:lnTo>
                    <a:pt x="244" y="0"/>
                  </a:lnTo>
                  <a:lnTo>
                    <a:pt x="0" y="0"/>
                  </a:lnTo>
                  <a:lnTo>
                    <a:pt x="0" y="929"/>
                  </a:lnTo>
                  <a:lnTo>
                    <a:pt x="244" y="929"/>
                  </a:lnTo>
                  <a:lnTo>
                    <a:pt x="2437" y="929"/>
                  </a:lnTo>
                  <a:cubicBezTo>
                    <a:pt x="2633" y="929"/>
                    <a:pt x="2828" y="1006"/>
                    <a:pt x="2975" y="1085"/>
                  </a:cubicBezTo>
                  <a:cubicBezTo>
                    <a:pt x="3268" y="1239"/>
                    <a:pt x="3463" y="1472"/>
                    <a:pt x="3659" y="1858"/>
                  </a:cubicBezTo>
                  <a:cubicBezTo>
                    <a:pt x="3804" y="2091"/>
                    <a:pt x="3902" y="2401"/>
                    <a:pt x="3999" y="2711"/>
                  </a:cubicBezTo>
                  <a:cubicBezTo>
                    <a:pt x="4146" y="3253"/>
                    <a:pt x="4292" y="3794"/>
                    <a:pt x="4389" y="4336"/>
                  </a:cubicBezTo>
                  <a:cubicBezTo>
                    <a:pt x="4439" y="4569"/>
                    <a:pt x="4487" y="4879"/>
                    <a:pt x="4536" y="5112"/>
                  </a:cubicBezTo>
                  <a:cubicBezTo>
                    <a:pt x="4584" y="5342"/>
                    <a:pt x="4634" y="5575"/>
                    <a:pt x="4731" y="5732"/>
                  </a:cubicBezTo>
                  <a:cubicBezTo>
                    <a:pt x="4829" y="6118"/>
                    <a:pt x="4926" y="6504"/>
                    <a:pt x="5073" y="6971"/>
                  </a:cubicBezTo>
                  <a:cubicBezTo>
                    <a:pt x="5170" y="7280"/>
                    <a:pt x="5268" y="7667"/>
                    <a:pt x="5415" y="7977"/>
                  </a:cubicBezTo>
                  <a:cubicBezTo>
                    <a:pt x="5658" y="8519"/>
                    <a:pt x="5902" y="8983"/>
                    <a:pt x="6292" y="9369"/>
                  </a:cubicBezTo>
                  <a:cubicBezTo>
                    <a:pt x="6487" y="9525"/>
                    <a:pt x="6731" y="9679"/>
                    <a:pt x="6976" y="9835"/>
                  </a:cubicBezTo>
                  <a:cubicBezTo>
                    <a:pt x="7219" y="9912"/>
                    <a:pt x="7588" y="9963"/>
                    <a:pt x="7757" y="9989"/>
                  </a:cubicBezTo>
                  <a:cubicBezTo>
                    <a:pt x="7926" y="10015"/>
                    <a:pt x="7990" y="9989"/>
                    <a:pt x="7990" y="9989"/>
                  </a:cubicBezTo>
                  <a:cubicBezTo>
                    <a:pt x="7990" y="9059"/>
                    <a:pt x="8261" y="9540"/>
                    <a:pt x="8261" y="9540"/>
                  </a:cubicBezTo>
                </a:path>
              </a:pathLst>
            </a:custGeom>
            <a:solidFill>
              <a:srgbClr val="8FAAD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7" name="Freeform 60"/>
            <p:cNvSpPr>
              <a:spLocks noChangeArrowheads="1"/>
            </p:cNvSpPr>
            <p:nvPr/>
          </p:nvSpPr>
          <p:spPr bwMode="auto">
            <a:xfrm>
              <a:off x="6243722" y="3491952"/>
              <a:ext cx="2213053" cy="1668992"/>
            </a:xfrm>
            <a:custGeom>
              <a:avLst/>
              <a:gdLst>
                <a:gd name="T0" fmla="*/ 6405 w 6406"/>
                <a:gd name="T1" fmla="*/ 0 h 4032"/>
                <a:gd name="T2" fmla="*/ 6405 w 6406"/>
                <a:gd name="T3" fmla="*/ 0 h 4032"/>
                <a:gd name="T4" fmla="*/ 4968 w 6406"/>
                <a:gd name="T5" fmla="*/ 0 h 4032"/>
                <a:gd name="T6" fmla="*/ 4124 w 6406"/>
                <a:gd name="T7" fmla="*/ 188 h 4032"/>
                <a:gd name="T8" fmla="*/ 3686 w 6406"/>
                <a:gd name="T9" fmla="*/ 532 h 4032"/>
                <a:gd name="T10" fmla="*/ 3280 w 6406"/>
                <a:gd name="T11" fmla="*/ 1157 h 4032"/>
                <a:gd name="T12" fmla="*/ 3030 w 6406"/>
                <a:gd name="T13" fmla="*/ 1718 h 4032"/>
                <a:gd name="T14" fmla="*/ 2905 w 6406"/>
                <a:gd name="T15" fmla="*/ 1999 h 4032"/>
                <a:gd name="T16" fmla="*/ 2718 w 6406"/>
                <a:gd name="T17" fmla="*/ 2531 h 4032"/>
                <a:gd name="T18" fmla="*/ 2561 w 6406"/>
                <a:gd name="T19" fmla="*/ 2968 h 4032"/>
                <a:gd name="T20" fmla="*/ 2374 w 6406"/>
                <a:gd name="T21" fmla="*/ 3249 h 4032"/>
                <a:gd name="T22" fmla="*/ 2030 w 6406"/>
                <a:gd name="T23" fmla="*/ 3531 h 4032"/>
                <a:gd name="T24" fmla="*/ 1561 w 6406"/>
                <a:gd name="T25" fmla="*/ 3655 h 4032"/>
                <a:gd name="T26" fmla="*/ 530 w 6406"/>
                <a:gd name="T27" fmla="*/ 3655 h 4032"/>
                <a:gd name="T28" fmla="*/ 156 w 6406"/>
                <a:gd name="T29" fmla="*/ 3655 h 4032"/>
                <a:gd name="T30" fmla="*/ 0 w 6406"/>
                <a:gd name="T31" fmla="*/ 3655 h 4032"/>
                <a:gd name="T32" fmla="*/ 0 w 6406"/>
                <a:gd name="T33" fmla="*/ 4031 h 4032"/>
                <a:gd name="T34" fmla="*/ 156 w 6406"/>
                <a:gd name="T35" fmla="*/ 4031 h 4032"/>
                <a:gd name="T36" fmla="*/ 1561 w 6406"/>
                <a:gd name="T37" fmla="*/ 4031 h 4032"/>
                <a:gd name="T38" fmla="*/ 2030 w 6406"/>
                <a:gd name="T39" fmla="*/ 3937 h 4032"/>
                <a:gd name="T40" fmla="*/ 2624 w 6406"/>
                <a:gd name="T41" fmla="*/ 3531 h 4032"/>
                <a:gd name="T42" fmla="*/ 2905 w 6406"/>
                <a:gd name="T43" fmla="*/ 3093 h 4032"/>
                <a:gd name="T44" fmla="*/ 3155 w 6406"/>
                <a:gd name="T45" fmla="*/ 2406 h 4032"/>
                <a:gd name="T46" fmla="*/ 3280 w 6406"/>
                <a:gd name="T47" fmla="*/ 2093 h 4032"/>
                <a:gd name="T48" fmla="*/ 3343 w 6406"/>
                <a:gd name="T49" fmla="*/ 1874 h 4032"/>
                <a:gd name="T50" fmla="*/ 3593 w 6406"/>
                <a:gd name="T51" fmla="*/ 1374 h 4032"/>
                <a:gd name="T52" fmla="*/ 3780 w 6406"/>
                <a:gd name="T53" fmla="*/ 1000 h 4032"/>
                <a:gd name="T54" fmla="*/ 4218 w 6406"/>
                <a:gd name="T55" fmla="*/ 563 h 4032"/>
                <a:gd name="T56" fmla="*/ 4561 w 6406"/>
                <a:gd name="T57" fmla="*/ 438 h 4032"/>
                <a:gd name="T58" fmla="*/ 4968 w 6406"/>
                <a:gd name="T59" fmla="*/ 375 h 4032"/>
                <a:gd name="T60" fmla="*/ 6405 w 6406"/>
                <a:gd name="T61" fmla="*/ 375 h 4032"/>
                <a:gd name="T62" fmla="*/ 6405 w 6406"/>
                <a:gd name="T63" fmla="*/ 0 h 4032"/>
                <a:gd name="connsiteX0" fmla="*/ 9998 w 9998"/>
                <a:gd name="connsiteY0" fmla="*/ 0 h 9998"/>
                <a:gd name="connsiteX1" fmla="*/ 9998 w 9998"/>
                <a:gd name="connsiteY1" fmla="*/ 0 h 9998"/>
                <a:gd name="connsiteX2" fmla="*/ 7755 w 9998"/>
                <a:gd name="connsiteY2" fmla="*/ 0 h 9998"/>
                <a:gd name="connsiteX3" fmla="*/ 6438 w 9998"/>
                <a:gd name="connsiteY3" fmla="*/ 466 h 9998"/>
                <a:gd name="connsiteX4" fmla="*/ 5754 w 9998"/>
                <a:gd name="connsiteY4" fmla="*/ 1319 h 9998"/>
                <a:gd name="connsiteX5" fmla="*/ 5120 w 9998"/>
                <a:gd name="connsiteY5" fmla="*/ 2870 h 9998"/>
                <a:gd name="connsiteX6" fmla="*/ 4730 w 9998"/>
                <a:gd name="connsiteY6" fmla="*/ 4261 h 9998"/>
                <a:gd name="connsiteX7" fmla="*/ 4535 w 9998"/>
                <a:gd name="connsiteY7" fmla="*/ 4958 h 9998"/>
                <a:gd name="connsiteX8" fmla="*/ 4243 w 9998"/>
                <a:gd name="connsiteY8" fmla="*/ 6277 h 9998"/>
                <a:gd name="connsiteX9" fmla="*/ 3998 w 9998"/>
                <a:gd name="connsiteY9" fmla="*/ 7361 h 9998"/>
                <a:gd name="connsiteX10" fmla="*/ 3706 w 9998"/>
                <a:gd name="connsiteY10" fmla="*/ 8058 h 9998"/>
                <a:gd name="connsiteX11" fmla="*/ 3169 w 9998"/>
                <a:gd name="connsiteY11" fmla="*/ 8757 h 9998"/>
                <a:gd name="connsiteX12" fmla="*/ 2437 w 9998"/>
                <a:gd name="connsiteY12" fmla="*/ 9065 h 9998"/>
                <a:gd name="connsiteX13" fmla="*/ 827 w 9998"/>
                <a:gd name="connsiteY13" fmla="*/ 9065 h 9998"/>
                <a:gd name="connsiteX14" fmla="*/ 244 w 9998"/>
                <a:gd name="connsiteY14" fmla="*/ 9065 h 9998"/>
                <a:gd name="connsiteX15" fmla="*/ 0 w 9998"/>
                <a:gd name="connsiteY15" fmla="*/ 9065 h 9998"/>
                <a:gd name="connsiteX16" fmla="*/ 0 w 9998"/>
                <a:gd name="connsiteY16" fmla="*/ 9998 h 9998"/>
                <a:gd name="connsiteX17" fmla="*/ 244 w 9998"/>
                <a:gd name="connsiteY17" fmla="*/ 9998 h 9998"/>
                <a:gd name="connsiteX18" fmla="*/ 2437 w 9998"/>
                <a:gd name="connsiteY18" fmla="*/ 9998 h 9998"/>
                <a:gd name="connsiteX19" fmla="*/ 3169 w 9998"/>
                <a:gd name="connsiteY19" fmla="*/ 9764 h 9998"/>
                <a:gd name="connsiteX20" fmla="*/ 4096 w 9998"/>
                <a:gd name="connsiteY20" fmla="*/ 8757 h 9998"/>
                <a:gd name="connsiteX21" fmla="*/ 4535 w 9998"/>
                <a:gd name="connsiteY21" fmla="*/ 7671 h 9998"/>
                <a:gd name="connsiteX22" fmla="*/ 4925 w 9998"/>
                <a:gd name="connsiteY22" fmla="*/ 5967 h 9998"/>
                <a:gd name="connsiteX23" fmla="*/ 5120 w 9998"/>
                <a:gd name="connsiteY23" fmla="*/ 5191 h 9998"/>
                <a:gd name="connsiteX24" fmla="*/ 5219 w 9998"/>
                <a:gd name="connsiteY24" fmla="*/ 4648 h 9998"/>
                <a:gd name="connsiteX25" fmla="*/ 5609 w 9998"/>
                <a:gd name="connsiteY25" fmla="*/ 3408 h 9998"/>
                <a:gd name="connsiteX26" fmla="*/ 5901 w 9998"/>
                <a:gd name="connsiteY26" fmla="*/ 2480 h 9998"/>
                <a:gd name="connsiteX27" fmla="*/ 6584 w 9998"/>
                <a:gd name="connsiteY27" fmla="*/ 1396 h 9998"/>
                <a:gd name="connsiteX28" fmla="*/ 7120 w 9998"/>
                <a:gd name="connsiteY28" fmla="*/ 1086 h 9998"/>
                <a:gd name="connsiteX29" fmla="*/ 7755 w 9998"/>
                <a:gd name="connsiteY29" fmla="*/ 930 h 9998"/>
                <a:gd name="connsiteX30" fmla="*/ 9998 w 9998"/>
                <a:gd name="connsiteY30" fmla="*/ 930 h 9998"/>
                <a:gd name="connsiteX0" fmla="*/ 10000 w 10000"/>
                <a:gd name="connsiteY0" fmla="*/ 0 h 10000"/>
                <a:gd name="connsiteX1" fmla="*/ 10000 w 10000"/>
                <a:gd name="connsiteY1" fmla="*/ 0 h 10000"/>
                <a:gd name="connsiteX2" fmla="*/ 7757 w 10000"/>
                <a:gd name="connsiteY2" fmla="*/ 0 h 10000"/>
                <a:gd name="connsiteX3" fmla="*/ 6439 w 10000"/>
                <a:gd name="connsiteY3" fmla="*/ 466 h 10000"/>
                <a:gd name="connsiteX4" fmla="*/ 5755 w 10000"/>
                <a:gd name="connsiteY4" fmla="*/ 1319 h 10000"/>
                <a:gd name="connsiteX5" fmla="*/ 5121 w 10000"/>
                <a:gd name="connsiteY5" fmla="*/ 2871 h 10000"/>
                <a:gd name="connsiteX6" fmla="*/ 4731 w 10000"/>
                <a:gd name="connsiteY6" fmla="*/ 4262 h 10000"/>
                <a:gd name="connsiteX7" fmla="*/ 4536 w 10000"/>
                <a:gd name="connsiteY7" fmla="*/ 4959 h 10000"/>
                <a:gd name="connsiteX8" fmla="*/ 4244 w 10000"/>
                <a:gd name="connsiteY8" fmla="*/ 6278 h 10000"/>
                <a:gd name="connsiteX9" fmla="*/ 3999 w 10000"/>
                <a:gd name="connsiteY9" fmla="*/ 7362 h 10000"/>
                <a:gd name="connsiteX10" fmla="*/ 3707 w 10000"/>
                <a:gd name="connsiteY10" fmla="*/ 8060 h 10000"/>
                <a:gd name="connsiteX11" fmla="*/ 3170 w 10000"/>
                <a:gd name="connsiteY11" fmla="*/ 8759 h 10000"/>
                <a:gd name="connsiteX12" fmla="*/ 2437 w 10000"/>
                <a:gd name="connsiteY12" fmla="*/ 9067 h 10000"/>
                <a:gd name="connsiteX13" fmla="*/ 827 w 10000"/>
                <a:gd name="connsiteY13" fmla="*/ 9067 h 10000"/>
                <a:gd name="connsiteX14" fmla="*/ 244 w 10000"/>
                <a:gd name="connsiteY14" fmla="*/ 9067 h 10000"/>
                <a:gd name="connsiteX15" fmla="*/ 0 w 10000"/>
                <a:gd name="connsiteY15" fmla="*/ 9067 h 10000"/>
                <a:gd name="connsiteX16" fmla="*/ 0 w 10000"/>
                <a:gd name="connsiteY16" fmla="*/ 10000 h 10000"/>
                <a:gd name="connsiteX17" fmla="*/ 244 w 10000"/>
                <a:gd name="connsiteY17" fmla="*/ 10000 h 10000"/>
                <a:gd name="connsiteX18" fmla="*/ 2437 w 10000"/>
                <a:gd name="connsiteY18" fmla="*/ 10000 h 10000"/>
                <a:gd name="connsiteX19" fmla="*/ 3170 w 10000"/>
                <a:gd name="connsiteY19" fmla="*/ 9766 h 10000"/>
                <a:gd name="connsiteX20" fmla="*/ 4097 w 10000"/>
                <a:gd name="connsiteY20" fmla="*/ 8759 h 10000"/>
                <a:gd name="connsiteX21" fmla="*/ 4536 w 10000"/>
                <a:gd name="connsiteY21" fmla="*/ 7673 h 10000"/>
                <a:gd name="connsiteX22" fmla="*/ 4926 w 10000"/>
                <a:gd name="connsiteY22" fmla="*/ 5968 h 10000"/>
                <a:gd name="connsiteX23" fmla="*/ 5121 w 10000"/>
                <a:gd name="connsiteY23" fmla="*/ 5192 h 10000"/>
                <a:gd name="connsiteX24" fmla="*/ 5220 w 10000"/>
                <a:gd name="connsiteY24" fmla="*/ 4649 h 10000"/>
                <a:gd name="connsiteX25" fmla="*/ 5610 w 10000"/>
                <a:gd name="connsiteY25" fmla="*/ 3409 h 10000"/>
                <a:gd name="connsiteX26" fmla="*/ 5902 w 10000"/>
                <a:gd name="connsiteY26" fmla="*/ 2480 h 10000"/>
                <a:gd name="connsiteX27" fmla="*/ 6585 w 10000"/>
                <a:gd name="connsiteY27" fmla="*/ 1396 h 10000"/>
                <a:gd name="connsiteX28" fmla="*/ 7121 w 10000"/>
                <a:gd name="connsiteY28" fmla="*/ 1086 h 10000"/>
                <a:gd name="connsiteX29" fmla="*/ 7757 w 10000"/>
                <a:gd name="connsiteY29" fmla="*/ 930 h 10000"/>
                <a:gd name="connsiteX30" fmla="*/ 8341 w 10000"/>
                <a:gd name="connsiteY30" fmla="*/ 702 h 10000"/>
                <a:gd name="connsiteX0" fmla="*/ 10000 w 10000"/>
                <a:gd name="connsiteY0" fmla="*/ 0 h 10000"/>
                <a:gd name="connsiteX1" fmla="*/ 8197 w 10000"/>
                <a:gd name="connsiteY1" fmla="*/ 507 h 10000"/>
                <a:gd name="connsiteX2" fmla="*/ 7757 w 10000"/>
                <a:gd name="connsiteY2" fmla="*/ 0 h 10000"/>
                <a:gd name="connsiteX3" fmla="*/ 6439 w 10000"/>
                <a:gd name="connsiteY3" fmla="*/ 466 h 10000"/>
                <a:gd name="connsiteX4" fmla="*/ 5755 w 10000"/>
                <a:gd name="connsiteY4" fmla="*/ 1319 h 10000"/>
                <a:gd name="connsiteX5" fmla="*/ 5121 w 10000"/>
                <a:gd name="connsiteY5" fmla="*/ 2871 h 10000"/>
                <a:gd name="connsiteX6" fmla="*/ 4731 w 10000"/>
                <a:gd name="connsiteY6" fmla="*/ 4262 h 10000"/>
                <a:gd name="connsiteX7" fmla="*/ 4536 w 10000"/>
                <a:gd name="connsiteY7" fmla="*/ 4959 h 10000"/>
                <a:gd name="connsiteX8" fmla="*/ 4244 w 10000"/>
                <a:gd name="connsiteY8" fmla="*/ 6278 h 10000"/>
                <a:gd name="connsiteX9" fmla="*/ 3999 w 10000"/>
                <a:gd name="connsiteY9" fmla="*/ 7362 h 10000"/>
                <a:gd name="connsiteX10" fmla="*/ 3707 w 10000"/>
                <a:gd name="connsiteY10" fmla="*/ 8060 h 10000"/>
                <a:gd name="connsiteX11" fmla="*/ 3170 w 10000"/>
                <a:gd name="connsiteY11" fmla="*/ 8759 h 10000"/>
                <a:gd name="connsiteX12" fmla="*/ 2437 w 10000"/>
                <a:gd name="connsiteY12" fmla="*/ 9067 h 10000"/>
                <a:gd name="connsiteX13" fmla="*/ 827 w 10000"/>
                <a:gd name="connsiteY13" fmla="*/ 9067 h 10000"/>
                <a:gd name="connsiteX14" fmla="*/ 244 w 10000"/>
                <a:gd name="connsiteY14" fmla="*/ 9067 h 10000"/>
                <a:gd name="connsiteX15" fmla="*/ 0 w 10000"/>
                <a:gd name="connsiteY15" fmla="*/ 9067 h 10000"/>
                <a:gd name="connsiteX16" fmla="*/ 0 w 10000"/>
                <a:gd name="connsiteY16" fmla="*/ 10000 h 10000"/>
                <a:gd name="connsiteX17" fmla="*/ 244 w 10000"/>
                <a:gd name="connsiteY17" fmla="*/ 10000 h 10000"/>
                <a:gd name="connsiteX18" fmla="*/ 2437 w 10000"/>
                <a:gd name="connsiteY18" fmla="*/ 10000 h 10000"/>
                <a:gd name="connsiteX19" fmla="*/ 3170 w 10000"/>
                <a:gd name="connsiteY19" fmla="*/ 9766 h 10000"/>
                <a:gd name="connsiteX20" fmla="*/ 4097 w 10000"/>
                <a:gd name="connsiteY20" fmla="*/ 8759 h 10000"/>
                <a:gd name="connsiteX21" fmla="*/ 4536 w 10000"/>
                <a:gd name="connsiteY21" fmla="*/ 7673 h 10000"/>
                <a:gd name="connsiteX22" fmla="*/ 4926 w 10000"/>
                <a:gd name="connsiteY22" fmla="*/ 5968 h 10000"/>
                <a:gd name="connsiteX23" fmla="*/ 5121 w 10000"/>
                <a:gd name="connsiteY23" fmla="*/ 5192 h 10000"/>
                <a:gd name="connsiteX24" fmla="*/ 5220 w 10000"/>
                <a:gd name="connsiteY24" fmla="*/ 4649 h 10000"/>
                <a:gd name="connsiteX25" fmla="*/ 5610 w 10000"/>
                <a:gd name="connsiteY25" fmla="*/ 3409 h 10000"/>
                <a:gd name="connsiteX26" fmla="*/ 5902 w 10000"/>
                <a:gd name="connsiteY26" fmla="*/ 2480 h 10000"/>
                <a:gd name="connsiteX27" fmla="*/ 6585 w 10000"/>
                <a:gd name="connsiteY27" fmla="*/ 1396 h 10000"/>
                <a:gd name="connsiteX28" fmla="*/ 7121 w 10000"/>
                <a:gd name="connsiteY28" fmla="*/ 1086 h 10000"/>
                <a:gd name="connsiteX29" fmla="*/ 7757 w 10000"/>
                <a:gd name="connsiteY29" fmla="*/ 930 h 10000"/>
                <a:gd name="connsiteX30" fmla="*/ 8341 w 10000"/>
                <a:gd name="connsiteY30" fmla="*/ 702 h 10000"/>
                <a:gd name="connsiteX0" fmla="*/ 8197 w 8341"/>
                <a:gd name="connsiteY0" fmla="*/ 507 h 10000"/>
                <a:gd name="connsiteX1" fmla="*/ 7757 w 8341"/>
                <a:gd name="connsiteY1" fmla="*/ 0 h 10000"/>
                <a:gd name="connsiteX2" fmla="*/ 6439 w 8341"/>
                <a:gd name="connsiteY2" fmla="*/ 466 h 10000"/>
                <a:gd name="connsiteX3" fmla="*/ 5755 w 8341"/>
                <a:gd name="connsiteY3" fmla="*/ 1319 h 10000"/>
                <a:gd name="connsiteX4" fmla="*/ 5121 w 8341"/>
                <a:gd name="connsiteY4" fmla="*/ 2871 h 10000"/>
                <a:gd name="connsiteX5" fmla="*/ 4731 w 8341"/>
                <a:gd name="connsiteY5" fmla="*/ 4262 h 10000"/>
                <a:gd name="connsiteX6" fmla="*/ 4536 w 8341"/>
                <a:gd name="connsiteY6" fmla="*/ 4959 h 10000"/>
                <a:gd name="connsiteX7" fmla="*/ 4244 w 8341"/>
                <a:gd name="connsiteY7" fmla="*/ 6278 h 10000"/>
                <a:gd name="connsiteX8" fmla="*/ 3999 w 8341"/>
                <a:gd name="connsiteY8" fmla="*/ 7362 h 10000"/>
                <a:gd name="connsiteX9" fmla="*/ 3707 w 8341"/>
                <a:gd name="connsiteY9" fmla="*/ 8060 h 10000"/>
                <a:gd name="connsiteX10" fmla="*/ 3170 w 8341"/>
                <a:gd name="connsiteY10" fmla="*/ 8759 h 10000"/>
                <a:gd name="connsiteX11" fmla="*/ 2437 w 8341"/>
                <a:gd name="connsiteY11" fmla="*/ 9067 h 10000"/>
                <a:gd name="connsiteX12" fmla="*/ 827 w 8341"/>
                <a:gd name="connsiteY12" fmla="*/ 9067 h 10000"/>
                <a:gd name="connsiteX13" fmla="*/ 244 w 8341"/>
                <a:gd name="connsiteY13" fmla="*/ 9067 h 10000"/>
                <a:gd name="connsiteX14" fmla="*/ 0 w 8341"/>
                <a:gd name="connsiteY14" fmla="*/ 9067 h 10000"/>
                <a:gd name="connsiteX15" fmla="*/ 0 w 8341"/>
                <a:gd name="connsiteY15" fmla="*/ 10000 h 10000"/>
                <a:gd name="connsiteX16" fmla="*/ 244 w 8341"/>
                <a:gd name="connsiteY16" fmla="*/ 10000 h 10000"/>
                <a:gd name="connsiteX17" fmla="*/ 2437 w 8341"/>
                <a:gd name="connsiteY17" fmla="*/ 10000 h 10000"/>
                <a:gd name="connsiteX18" fmla="*/ 3170 w 8341"/>
                <a:gd name="connsiteY18" fmla="*/ 9766 h 10000"/>
                <a:gd name="connsiteX19" fmla="*/ 4097 w 8341"/>
                <a:gd name="connsiteY19" fmla="*/ 8759 h 10000"/>
                <a:gd name="connsiteX20" fmla="*/ 4536 w 8341"/>
                <a:gd name="connsiteY20" fmla="*/ 7673 h 10000"/>
                <a:gd name="connsiteX21" fmla="*/ 4926 w 8341"/>
                <a:gd name="connsiteY21" fmla="*/ 5968 h 10000"/>
                <a:gd name="connsiteX22" fmla="*/ 5121 w 8341"/>
                <a:gd name="connsiteY22" fmla="*/ 5192 h 10000"/>
                <a:gd name="connsiteX23" fmla="*/ 5220 w 8341"/>
                <a:gd name="connsiteY23" fmla="*/ 4649 h 10000"/>
                <a:gd name="connsiteX24" fmla="*/ 5610 w 8341"/>
                <a:gd name="connsiteY24" fmla="*/ 3409 h 10000"/>
                <a:gd name="connsiteX25" fmla="*/ 5902 w 8341"/>
                <a:gd name="connsiteY25" fmla="*/ 2480 h 10000"/>
                <a:gd name="connsiteX26" fmla="*/ 6585 w 8341"/>
                <a:gd name="connsiteY26" fmla="*/ 1396 h 10000"/>
                <a:gd name="connsiteX27" fmla="*/ 7121 w 8341"/>
                <a:gd name="connsiteY27" fmla="*/ 1086 h 10000"/>
                <a:gd name="connsiteX28" fmla="*/ 7757 w 8341"/>
                <a:gd name="connsiteY28" fmla="*/ 930 h 10000"/>
                <a:gd name="connsiteX29" fmla="*/ 8341 w 8341"/>
                <a:gd name="connsiteY29" fmla="*/ 70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341" h="10000">
                  <a:moveTo>
                    <a:pt x="8197" y="507"/>
                  </a:moveTo>
                  <a:cubicBezTo>
                    <a:pt x="8050" y="338"/>
                    <a:pt x="8050" y="7"/>
                    <a:pt x="7757" y="0"/>
                  </a:cubicBezTo>
                  <a:cubicBezTo>
                    <a:pt x="7464" y="-7"/>
                    <a:pt x="6829" y="233"/>
                    <a:pt x="6439" y="466"/>
                  </a:cubicBezTo>
                  <a:cubicBezTo>
                    <a:pt x="6145" y="699"/>
                    <a:pt x="5950" y="1009"/>
                    <a:pt x="5755" y="1319"/>
                  </a:cubicBezTo>
                  <a:cubicBezTo>
                    <a:pt x="5463" y="1783"/>
                    <a:pt x="5268" y="2326"/>
                    <a:pt x="5121" y="2871"/>
                  </a:cubicBezTo>
                  <a:cubicBezTo>
                    <a:pt x="4974" y="3409"/>
                    <a:pt x="4829" y="3875"/>
                    <a:pt x="4731" y="4262"/>
                  </a:cubicBezTo>
                  <a:cubicBezTo>
                    <a:pt x="4634" y="4418"/>
                    <a:pt x="4584" y="4649"/>
                    <a:pt x="4536" y="4959"/>
                  </a:cubicBezTo>
                  <a:cubicBezTo>
                    <a:pt x="4439" y="5346"/>
                    <a:pt x="4341" y="5812"/>
                    <a:pt x="4244" y="6278"/>
                  </a:cubicBezTo>
                  <a:cubicBezTo>
                    <a:pt x="4194" y="6665"/>
                    <a:pt x="4097" y="7052"/>
                    <a:pt x="3999" y="7362"/>
                  </a:cubicBezTo>
                  <a:cubicBezTo>
                    <a:pt x="3902" y="7596"/>
                    <a:pt x="3804" y="7829"/>
                    <a:pt x="3707" y="8060"/>
                  </a:cubicBezTo>
                  <a:cubicBezTo>
                    <a:pt x="3560" y="8370"/>
                    <a:pt x="3413" y="8603"/>
                    <a:pt x="3170" y="8759"/>
                  </a:cubicBezTo>
                  <a:cubicBezTo>
                    <a:pt x="2975" y="8913"/>
                    <a:pt x="2731" y="9067"/>
                    <a:pt x="2437" y="9067"/>
                  </a:cubicBezTo>
                  <a:lnTo>
                    <a:pt x="827" y="9067"/>
                  </a:lnTo>
                  <a:lnTo>
                    <a:pt x="244" y="9067"/>
                  </a:lnTo>
                  <a:lnTo>
                    <a:pt x="0" y="9067"/>
                  </a:lnTo>
                  <a:lnTo>
                    <a:pt x="0" y="10000"/>
                  </a:lnTo>
                  <a:lnTo>
                    <a:pt x="244" y="10000"/>
                  </a:lnTo>
                  <a:lnTo>
                    <a:pt x="2437" y="10000"/>
                  </a:lnTo>
                  <a:cubicBezTo>
                    <a:pt x="2683" y="10000"/>
                    <a:pt x="2926" y="9920"/>
                    <a:pt x="3170" y="9766"/>
                  </a:cubicBezTo>
                  <a:cubicBezTo>
                    <a:pt x="3560" y="9610"/>
                    <a:pt x="3854" y="9223"/>
                    <a:pt x="4097" y="8759"/>
                  </a:cubicBezTo>
                  <a:cubicBezTo>
                    <a:pt x="4292" y="8449"/>
                    <a:pt x="4439" y="8060"/>
                    <a:pt x="4536" y="7673"/>
                  </a:cubicBezTo>
                  <a:cubicBezTo>
                    <a:pt x="4731" y="7052"/>
                    <a:pt x="4829" y="6509"/>
                    <a:pt x="4926" y="5968"/>
                  </a:cubicBezTo>
                  <a:cubicBezTo>
                    <a:pt x="5024" y="5658"/>
                    <a:pt x="5073" y="5425"/>
                    <a:pt x="5121" y="5192"/>
                  </a:cubicBezTo>
                  <a:cubicBezTo>
                    <a:pt x="5170" y="4959"/>
                    <a:pt x="5220" y="4805"/>
                    <a:pt x="5220" y="4649"/>
                  </a:cubicBezTo>
                  <a:cubicBezTo>
                    <a:pt x="5365" y="4262"/>
                    <a:pt x="5463" y="3875"/>
                    <a:pt x="5610" y="3409"/>
                  </a:cubicBezTo>
                  <a:cubicBezTo>
                    <a:pt x="5707" y="3099"/>
                    <a:pt x="5805" y="2790"/>
                    <a:pt x="5902" y="2480"/>
                  </a:cubicBezTo>
                  <a:cubicBezTo>
                    <a:pt x="6097" y="2093"/>
                    <a:pt x="6292" y="1706"/>
                    <a:pt x="6585" y="1396"/>
                  </a:cubicBezTo>
                  <a:cubicBezTo>
                    <a:pt x="6731" y="1240"/>
                    <a:pt x="6926" y="1163"/>
                    <a:pt x="7121" y="1086"/>
                  </a:cubicBezTo>
                  <a:cubicBezTo>
                    <a:pt x="7316" y="1009"/>
                    <a:pt x="7554" y="994"/>
                    <a:pt x="7757" y="930"/>
                  </a:cubicBezTo>
                  <a:cubicBezTo>
                    <a:pt x="7960" y="866"/>
                    <a:pt x="8146" y="778"/>
                    <a:pt x="8341" y="702"/>
                  </a:cubicBezTo>
                </a:path>
              </a:pathLst>
            </a:custGeom>
            <a:solidFill>
              <a:srgbClr val="8FAAD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08" name="Rectangle 307"/>
            <p:cNvSpPr/>
            <p:nvPr/>
          </p:nvSpPr>
          <p:spPr>
            <a:xfrm>
              <a:off x="5253567" y="1981200"/>
              <a:ext cx="1579033" cy="147635"/>
            </a:xfrm>
            <a:prstGeom prst="rect">
              <a:avLst/>
            </a:prstGeom>
            <a:solidFill>
              <a:srgbClr val="8FAAD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309" name="Group 308"/>
            <p:cNvGrpSpPr/>
            <p:nvPr/>
          </p:nvGrpSpPr>
          <p:grpSpPr>
            <a:xfrm>
              <a:off x="8266648" y="3389977"/>
              <a:ext cx="737652" cy="878850"/>
              <a:chOff x="2771781" y="3398444"/>
              <a:chExt cx="737652" cy="878850"/>
            </a:xfrm>
          </p:grpSpPr>
          <p:sp>
            <p:nvSpPr>
              <p:cNvPr id="310" name="Freeform 18"/>
              <p:cNvSpPr>
                <a:spLocks noChangeArrowheads="1"/>
              </p:cNvSpPr>
              <p:nvPr/>
            </p:nvSpPr>
            <p:spPr bwMode="auto">
              <a:xfrm>
                <a:off x="2831049" y="3833283"/>
                <a:ext cx="678384" cy="444011"/>
              </a:xfrm>
              <a:custGeom>
                <a:avLst/>
                <a:gdLst>
                  <a:gd name="T0" fmla="*/ 781 w 782"/>
                  <a:gd name="T1" fmla="*/ 438 h 877"/>
                  <a:gd name="T2" fmla="*/ 0 w 782"/>
                  <a:gd name="T3" fmla="*/ 0 h 877"/>
                  <a:gd name="T4" fmla="*/ 0 w 782"/>
                  <a:gd name="T5" fmla="*/ 876 h 877"/>
                  <a:gd name="T6" fmla="*/ 781 w 782"/>
                  <a:gd name="T7" fmla="*/ 438 h 877"/>
                  <a:gd name="connsiteX0" fmla="*/ 9987 w 9987"/>
                  <a:gd name="connsiteY0" fmla="*/ 4994 h 9989"/>
                  <a:gd name="connsiteX1" fmla="*/ 5664 w 9987"/>
                  <a:gd name="connsiteY1" fmla="*/ 2905 h 9989"/>
                  <a:gd name="connsiteX2" fmla="*/ 0 w 9987"/>
                  <a:gd name="connsiteY2" fmla="*/ 0 h 9989"/>
                  <a:gd name="connsiteX3" fmla="*/ 0 w 9987"/>
                  <a:gd name="connsiteY3" fmla="*/ 9989 h 9989"/>
                  <a:gd name="connsiteX4" fmla="*/ 9987 w 9987"/>
                  <a:gd name="connsiteY4" fmla="*/ 4994 h 9989"/>
                  <a:gd name="connsiteX0" fmla="*/ 10000 w 10046"/>
                  <a:gd name="connsiteY0" fmla="*/ 4999 h 10000"/>
                  <a:gd name="connsiteX1" fmla="*/ 10046 w 10046"/>
                  <a:gd name="connsiteY1" fmla="*/ 429 h 10000"/>
                  <a:gd name="connsiteX2" fmla="*/ 0 w 10046"/>
                  <a:gd name="connsiteY2" fmla="*/ 0 h 10000"/>
                  <a:gd name="connsiteX3" fmla="*/ 0 w 10046"/>
                  <a:gd name="connsiteY3" fmla="*/ 10000 h 10000"/>
                  <a:gd name="connsiteX4" fmla="*/ 10000 w 10046"/>
                  <a:gd name="connsiteY4" fmla="*/ 4999 h 10000"/>
                  <a:gd name="connsiteX0" fmla="*/ 10000 w 11683"/>
                  <a:gd name="connsiteY0" fmla="*/ 4999 h 10000"/>
                  <a:gd name="connsiteX1" fmla="*/ 10046 w 11683"/>
                  <a:gd name="connsiteY1" fmla="*/ 429 h 10000"/>
                  <a:gd name="connsiteX2" fmla="*/ 0 w 11683"/>
                  <a:gd name="connsiteY2" fmla="*/ 0 h 10000"/>
                  <a:gd name="connsiteX3" fmla="*/ 0 w 11683"/>
                  <a:gd name="connsiteY3" fmla="*/ 10000 h 10000"/>
                  <a:gd name="connsiteX4" fmla="*/ 11683 w 11683"/>
                  <a:gd name="connsiteY4" fmla="*/ 7955 h 10000"/>
                  <a:gd name="connsiteX0" fmla="*/ 10000 w 11683"/>
                  <a:gd name="connsiteY0" fmla="*/ 4999 h 10000"/>
                  <a:gd name="connsiteX1" fmla="*/ 11326 w 11683"/>
                  <a:gd name="connsiteY1" fmla="*/ 2717 h 10000"/>
                  <a:gd name="connsiteX2" fmla="*/ 10046 w 11683"/>
                  <a:gd name="connsiteY2" fmla="*/ 429 h 10000"/>
                  <a:gd name="connsiteX3" fmla="*/ 0 w 11683"/>
                  <a:gd name="connsiteY3" fmla="*/ 0 h 10000"/>
                  <a:gd name="connsiteX4" fmla="*/ 0 w 11683"/>
                  <a:gd name="connsiteY4" fmla="*/ 10000 h 10000"/>
                  <a:gd name="connsiteX5" fmla="*/ 11683 w 11683"/>
                  <a:gd name="connsiteY5" fmla="*/ 7955 h 10000"/>
                  <a:gd name="connsiteX0" fmla="*/ 10000 w 12218"/>
                  <a:gd name="connsiteY0" fmla="*/ 4999 h 10000"/>
                  <a:gd name="connsiteX1" fmla="*/ 11326 w 12218"/>
                  <a:gd name="connsiteY1" fmla="*/ 2717 h 10000"/>
                  <a:gd name="connsiteX2" fmla="*/ 11527 w 12218"/>
                  <a:gd name="connsiteY2" fmla="*/ 238 h 10000"/>
                  <a:gd name="connsiteX3" fmla="*/ 0 w 12218"/>
                  <a:gd name="connsiteY3" fmla="*/ 0 h 10000"/>
                  <a:gd name="connsiteX4" fmla="*/ 0 w 12218"/>
                  <a:gd name="connsiteY4" fmla="*/ 10000 h 10000"/>
                  <a:gd name="connsiteX5" fmla="*/ 11683 w 12218"/>
                  <a:gd name="connsiteY5" fmla="*/ 7955 h 10000"/>
                  <a:gd name="connsiteX0" fmla="*/ 11144 w 12218"/>
                  <a:gd name="connsiteY0" fmla="*/ 5476 h 10000"/>
                  <a:gd name="connsiteX1" fmla="*/ 11326 w 12218"/>
                  <a:gd name="connsiteY1" fmla="*/ 2717 h 10000"/>
                  <a:gd name="connsiteX2" fmla="*/ 11527 w 12218"/>
                  <a:gd name="connsiteY2" fmla="*/ 238 h 10000"/>
                  <a:gd name="connsiteX3" fmla="*/ 0 w 12218"/>
                  <a:gd name="connsiteY3" fmla="*/ 0 h 10000"/>
                  <a:gd name="connsiteX4" fmla="*/ 0 w 12218"/>
                  <a:gd name="connsiteY4" fmla="*/ 10000 h 10000"/>
                  <a:gd name="connsiteX5" fmla="*/ 11683 w 12218"/>
                  <a:gd name="connsiteY5" fmla="*/ 7955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18" h="10000">
                    <a:moveTo>
                      <a:pt x="11144" y="5476"/>
                    </a:moveTo>
                    <a:cubicBezTo>
                      <a:pt x="11141" y="5239"/>
                      <a:pt x="11318" y="3479"/>
                      <a:pt x="11326" y="2717"/>
                    </a:cubicBezTo>
                    <a:cubicBezTo>
                      <a:pt x="11334" y="1955"/>
                      <a:pt x="13190" y="834"/>
                      <a:pt x="11527" y="238"/>
                    </a:cubicBezTo>
                    <a:lnTo>
                      <a:pt x="0" y="0"/>
                    </a:lnTo>
                    <a:lnTo>
                      <a:pt x="0" y="10000"/>
                    </a:lnTo>
                    <a:lnTo>
                      <a:pt x="11683" y="7955"/>
                    </a:lnTo>
                  </a:path>
                </a:pathLst>
              </a:custGeom>
              <a:solidFill>
                <a:schemeClr val="accent5"/>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11" name="Freeform 18"/>
              <p:cNvSpPr>
                <a:spLocks noChangeArrowheads="1"/>
              </p:cNvSpPr>
              <p:nvPr/>
            </p:nvSpPr>
            <p:spPr bwMode="auto">
              <a:xfrm>
                <a:off x="2771781" y="3398444"/>
                <a:ext cx="323273" cy="363452"/>
              </a:xfrm>
              <a:custGeom>
                <a:avLst/>
                <a:gdLst>
                  <a:gd name="T0" fmla="*/ 781 w 782"/>
                  <a:gd name="T1" fmla="*/ 438 h 877"/>
                  <a:gd name="T2" fmla="*/ 0 w 782"/>
                  <a:gd name="T3" fmla="*/ 0 h 877"/>
                  <a:gd name="T4" fmla="*/ 0 w 782"/>
                  <a:gd name="T5" fmla="*/ 876 h 877"/>
                  <a:gd name="T6" fmla="*/ 781 w 782"/>
                  <a:gd name="T7" fmla="*/ 438 h 877"/>
                </a:gdLst>
                <a:ahLst/>
                <a:cxnLst>
                  <a:cxn ang="0">
                    <a:pos x="T0" y="T1"/>
                  </a:cxn>
                  <a:cxn ang="0">
                    <a:pos x="T2" y="T3"/>
                  </a:cxn>
                  <a:cxn ang="0">
                    <a:pos x="T4" y="T5"/>
                  </a:cxn>
                  <a:cxn ang="0">
                    <a:pos x="T6" y="T7"/>
                  </a:cxn>
                </a:cxnLst>
                <a:rect l="0" t="0" r="r" b="b"/>
                <a:pathLst>
                  <a:path w="782" h="877">
                    <a:moveTo>
                      <a:pt x="781" y="438"/>
                    </a:moveTo>
                    <a:lnTo>
                      <a:pt x="0" y="0"/>
                    </a:lnTo>
                    <a:lnTo>
                      <a:pt x="0" y="876"/>
                    </a:lnTo>
                    <a:lnTo>
                      <a:pt x="781" y="438"/>
                    </a:lnTo>
                  </a:path>
                </a:pathLst>
              </a:custGeom>
              <a:solidFill>
                <a:schemeClr val="accent5">
                  <a:lumMod val="60000"/>
                  <a:lumOff val="40000"/>
                </a:schemeClr>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11" name="Trad Care">
            <a:extLst>
              <a:ext uri="{FF2B5EF4-FFF2-40B4-BE49-F238E27FC236}">
                <a16:creationId xmlns:a16="http://schemas.microsoft.com/office/drawing/2014/main" id="{94753747-E55F-4D85-8933-01457C250D22}"/>
              </a:ext>
            </a:extLst>
          </p:cNvPr>
          <p:cNvGrpSpPr/>
          <p:nvPr/>
        </p:nvGrpSpPr>
        <p:grpSpPr>
          <a:xfrm>
            <a:off x="4293222" y="1449994"/>
            <a:ext cx="2375044" cy="1913943"/>
            <a:chOff x="4607984" y="1510770"/>
            <a:chExt cx="2262716" cy="1913943"/>
          </a:xfrm>
        </p:grpSpPr>
        <p:sp>
          <p:nvSpPr>
            <p:cNvPr id="287" name="TextBox 286"/>
            <p:cNvSpPr txBox="1"/>
            <p:nvPr/>
          </p:nvSpPr>
          <p:spPr>
            <a:xfrm>
              <a:off x="4616451" y="2727294"/>
              <a:ext cx="225424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Segoe UI Semibold" panose="020B0702040204020203" pitchFamily="34" charset="0"/>
                  <a:cs typeface="Segoe UI Semibold" panose="020B0702040204020203" pitchFamily="34" charset="0"/>
                </a:rPr>
                <a:t>Traditional Care</a:t>
              </a:r>
            </a:p>
          </p:txBody>
        </p:sp>
        <p:grpSp>
          <p:nvGrpSpPr>
            <p:cNvPr id="211" name="Group 210"/>
            <p:cNvGrpSpPr/>
            <p:nvPr/>
          </p:nvGrpSpPr>
          <p:grpSpPr>
            <a:xfrm>
              <a:off x="5090484" y="1510770"/>
              <a:ext cx="1371624" cy="1320484"/>
              <a:chOff x="4197350" y="1322388"/>
              <a:chExt cx="1192213" cy="1147762"/>
            </a:xfrm>
          </p:grpSpPr>
          <p:sp>
            <p:nvSpPr>
              <p:cNvPr id="212" name="Freeform 16"/>
              <p:cNvSpPr>
                <a:spLocks noChangeArrowheads="1"/>
              </p:cNvSpPr>
              <p:nvPr/>
            </p:nvSpPr>
            <p:spPr bwMode="auto">
              <a:xfrm>
                <a:off x="4208463" y="2266950"/>
                <a:ext cx="461962" cy="147638"/>
              </a:xfrm>
              <a:custGeom>
                <a:avLst/>
                <a:gdLst>
                  <a:gd name="T0" fmla="*/ 500 w 1283"/>
                  <a:gd name="T1" fmla="*/ 63 h 408"/>
                  <a:gd name="T2" fmla="*/ 500 w 1283"/>
                  <a:gd name="T3" fmla="*/ 63 h 408"/>
                  <a:gd name="T4" fmla="*/ 844 w 1283"/>
                  <a:gd name="T5" fmla="*/ 32 h 408"/>
                  <a:gd name="T6" fmla="*/ 1125 w 1283"/>
                  <a:gd name="T7" fmla="*/ 94 h 408"/>
                  <a:gd name="T8" fmla="*/ 1250 w 1283"/>
                  <a:gd name="T9" fmla="*/ 157 h 408"/>
                  <a:gd name="T10" fmla="*/ 1000 w 1283"/>
                  <a:gd name="T11" fmla="*/ 282 h 408"/>
                  <a:gd name="T12" fmla="*/ 782 w 1283"/>
                  <a:gd name="T13" fmla="*/ 344 h 408"/>
                  <a:gd name="T14" fmla="*/ 375 w 1283"/>
                  <a:gd name="T15" fmla="*/ 375 h 408"/>
                  <a:gd name="T16" fmla="*/ 219 w 1283"/>
                  <a:gd name="T17" fmla="*/ 313 h 408"/>
                  <a:gd name="T18" fmla="*/ 0 w 1283"/>
                  <a:gd name="T19" fmla="*/ 250 h 408"/>
                  <a:gd name="T20" fmla="*/ 125 w 1283"/>
                  <a:gd name="T21" fmla="*/ 157 h 408"/>
                  <a:gd name="T22" fmla="*/ 500 w 1283"/>
                  <a:gd name="T23" fmla="*/ 63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3" h="408">
                    <a:moveTo>
                      <a:pt x="500" y="63"/>
                    </a:moveTo>
                    <a:lnTo>
                      <a:pt x="500" y="63"/>
                    </a:lnTo>
                    <a:cubicBezTo>
                      <a:pt x="500" y="63"/>
                      <a:pt x="782" y="0"/>
                      <a:pt x="844" y="32"/>
                    </a:cubicBezTo>
                    <a:cubicBezTo>
                      <a:pt x="907" y="63"/>
                      <a:pt x="1063" y="94"/>
                      <a:pt x="1125" y="94"/>
                    </a:cubicBezTo>
                    <a:cubicBezTo>
                      <a:pt x="1188" y="94"/>
                      <a:pt x="1282" y="94"/>
                      <a:pt x="1250" y="157"/>
                    </a:cubicBezTo>
                    <a:cubicBezTo>
                      <a:pt x="1219" y="219"/>
                      <a:pt x="1063" y="250"/>
                      <a:pt x="1000" y="282"/>
                    </a:cubicBezTo>
                    <a:cubicBezTo>
                      <a:pt x="969" y="282"/>
                      <a:pt x="938" y="313"/>
                      <a:pt x="782" y="344"/>
                    </a:cubicBezTo>
                    <a:cubicBezTo>
                      <a:pt x="594" y="375"/>
                      <a:pt x="469" y="407"/>
                      <a:pt x="375" y="375"/>
                    </a:cubicBezTo>
                    <a:cubicBezTo>
                      <a:pt x="313" y="344"/>
                      <a:pt x="313" y="344"/>
                      <a:pt x="219" y="313"/>
                    </a:cubicBezTo>
                    <a:cubicBezTo>
                      <a:pt x="157" y="313"/>
                      <a:pt x="0" y="282"/>
                      <a:pt x="0" y="250"/>
                    </a:cubicBezTo>
                    <a:cubicBezTo>
                      <a:pt x="0" y="188"/>
                      <a:pt x="94" y="188"/>
                      <a:pt x="125" y="157"/>
                    </a:cubicBezTo>
                    <a:cubicBezTo>
                      <a:pt x="125" y="157"/>
                      <a:pt x="250" y="125"/>
                      <a:pt x="500" y="63"/>
                    </a:cubicBezTo>
                  </a:path>
                </a:pathLst>
              </a:custGeom>
              <a:solidFill>
                <a:srgbClr val="2F559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3" name="Freeform 17"/>
              <p:cNvSpPr>
                <a:spLocks noChangeArrowheads="1"/>
              </p:cNvSpPr>
              <p:nvPr/>
            </p:nvSpPr>
            <p:spPr bwMode="auto">
              <a:xfrm>
                <a:off x="4456113" y="1547813"/>
                <a:ext cx="327025" cy="180975"/>
              </a:xfrm>
              <a:custGeom>
                <a:avLst/>
                <a:gdLst>
                  <a:gd name="T0" fmla="*/ 219 w 907"/>
                  <a:gd name="T1" fmla="*/ 125 h 501"/>
                  <a:gd name="T2" fmla="*/ 219 w 907"/>
                  <a:gd name="T3" fmla="*/ 125 h 501"/>
                  <a:gd name="T4" fmla="*/ 906 w 907"/>
                  <a:gd name="T5" fmla="*/ 344 h 501"/>
                  <a:gd name="T6" fmla="*/ 187 w 907"/>
                  <a:gd name="T7" fmla="*/ 313 h 501"/>
                  <a:gd name="T8" fmla="*/ 219 w 907"/>
                  <a:gd name="T9" fmla="*/ 125 h 501"/>
                </a:gdLst>
                <a:ahLst/>
                <a:cxnLst>
                  <a:cxn ang="0">
                    <a:pos x="T0" y="T1"/>
                  </a:cxn>
                  <a:cxn ang="0">
                    <a:pos x="T2" y="T3"/>
                  </a:cxn>
                  <a:cxn ang="0">
                    <a:pos x="T4" y="T5"/>
                  </a:cxn>
                  <a:cxn ang="0">
                    <a:pos x="T6" y="T7"/>
                  </a:cxn>
                  <a:cxn ang="0">
                    <a:pos x="T8" y="T9"/>
                  </a:cxn>
                </a:cxnLst>
                <a:rect l="0" t="0" r="r" b="b"/>
                <a:pathLst>
                  <a:path w="907" h="501">
                    <a:moveTo>
                      <a:pt x="219" y="125"/>
                    </a:moveTo>
                    <a:lnTo>
                      <a:pt x="219" y="125"/>
                    </a:lnTo>
                    <a:cubicBezTo>
                      <a:pt x="219" y="125"/>
                      <a:pt x="406" y="375"/>
                      <a:pt x="906" y="344"/>
                    </a:cubicBezTo>
                    <a:cubicBezTo>
                      <a:pt x="906" y="344"/>
                      <a:pt x="281" y="500"/>
                      <a:pt x="187" y="313"/>
                    </a:cubicBezTo>
                    <a:cubicBezTo>
                      <a:pt x="187" y="313"/>
                      <a:pt x="0" y="0"/>
                      <a:pt x="219" y="125"/>
                    </a:cubicBez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4" name="Freeform 18"/>
              <p:cNvSpPr>
                <a:spLocks noChangeArrowheads="1"/>
              </p:cNvSpPr>
              <p:nvPr/>
            </p:nvSpPr>
            <p:spPr bwMode="auto">
              <a:xfrm>
                <a:off x="4219575" y="1547813"/>
                <a:ext cx="236538" cy="304800"/>
              </a:xfrm>
              <a:custGeom>
                <a:avLst/>
                <a:gdLst>
                  <a:gd name="T0" fmla="*/ 499 w 657"/>
                  <a:gd name="T1" fmla="*/ 63 h 845"/>
                  <a:gd name="T2" fmla="*/ 499 w 657"/>
                  <a:gd name="T3" fmla="*/ 63 h 845"/>
                  <a:gd name="T4" fmla="*/ 0 w 657"/>
                  <a:gd name="T5" fmla="*/ 844 h 845"/>
                  <a:gd name="T6" fmla="*/ 375 w 657"/>
                  <a:gd name="T7" fmla="*/ 438 h 845"/>
                  <a:gd name="T8" fmla="*/ 656 w 657"/>
                  <a:gd name="T9" fmla="*/ 219 h 845"/>
                  <a:gd name="T10" fmla="*/ 499 w 657"/>
                  <a:gd name="T11" fmla="*/ 63 h 845"/>
                </a:gdLst>
                <a:ahLst/>
                <a:cxnLst>
                  <a:cxn ang="0">
                    <a:pos x="T0" y="T1"/>
                  </a:cxn>
                  <a:cxn ang="0">
                    <a:pos x="T2" y="T3"/>
                  </a:cxn>
                  <a:cxn ang="0">
                    <a:pos x="T4" y="T5"/>
                  </a:cxn>
                  <a:cxn ang="0">
                    <a:pos x="T6" y="T7"/>
                  </a:cxn>
                  <a:cxn ang="0">
                    <a:pos x="T8" y="T9"/>
                  </a:cxn>
                  <a:cxn ang="0">
                    <a:pos x="T10" y="T11"/>
                  </a:cxn>
                </a:cxnLst>
                <a:rect l="0" t="0" r="r" b="b"/>
                <a:pathLst>
                  <a:path w="657" h="845">
                    <a:moveTo>
                      <a:pt x="499" y="63"/>
                    </a:moveTo>
                    <a:lnTo>
                      <a:pt x="499" y="63"/>
                    </a:lnTo>
                    <a:cubicBezTo>
                      <a:pt x="499" y="63"/>
                      <a:pt x="187" y="375"/>
                      <a:pt x="0" y="844"/>
                    </a:cubicBezTo>
                    <a:cubicBezTo>
                      <a:pt x="0" y="844"/>
                      <a:pt x="218" y="563"/>
                      <a:pt x="375" y="438"/>
                    </a:cubicBezTo>
                    <a:cubicBezTo>
                      <a:pt x="562" y="344"/>
                      <a:pt x="656" y="219"/>
                      <a:pt x="656" y="219"/>
                    </a:cubicBezTo>
                    <a:cubicBezTo>
                      <a:pt x="656" y="157"/>
                      <a:pt x="593" y="0"/>
                      <a:pt x="499" y="63"/>
                    </a:cubicBez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5" name="Freeform 19"/>
              <p:cNvSpPr>
                <a:spLocks noChangeArrowheads="1"/>
              </p:cNvSpPr>
              <p:nvPr/>
            </p:nvSpPr>
            <p:spPr bwMode="auto">
              <a:xfrm>
                <a:off x="4365625" y="1501775"/>
                <a:ext cx="112713" cy="46038"/>
              </a:xfrm>
              <a:custGeom>
                <a:avLst/>
                <a:gdLst>
                  <a:gd name="T0" fmla="*/ 219 w 313"/>
                  <a:gd name="T1" fmla="*/ 32 h 126"/>
                  <a:gd name="T2" fmla="*/ 219 w 313"/>
                  <a:gd name="T3" fmla="*/ 32 h 126"/>
                  <a:gd name="T4" fmla="*/ 312 w 313"/>
                  <a:gd name="T5" fmla="*/ 94 h 126"/>
                  <a:gd name="T6" fmla="*/ 125 w 313"/>
                  <a:gd name="T7" fmla="*/ 125 h 126"/>
                  <a:gd name="T8" fmla="*/ 0 w 313"/>
                  <a:gd name="T9" fmla="*/ 0 h 126"/>
                  <a:gd name="T10" fmla="*/ 219 w 313"/>
                  <a:gd name="T11" fmla="*/ 32 h 126"/>
                </a:gdLst>
                <a:ahLst/>
                <a:cxnLst>
                  <a:cxn ang="0">
                    <a:pos x="T0" y="T1"/>
                  </a:cxn>
                  <a:cxn ang="0">
                    <a:pos x="T2" y="T3"/>
                  </a:cxn>
                  <a:cxn ang="0">
                    <a:pos x="T4" y="T5"/>
                  </a:cxn>
                  <a:cxn ang="0">
                    <a:pos x="T6" y="T7"/>
                  </a:cxn>
                  <a:cxn ang="0">
                    <a:pos x="T8" y="T9"/>
                  </a:cxn>
                  <a:cxn ang="0">
                    <a:pos x="T10" y="T11"/>
                  </a:cxn>
                </a:cxnLst>
                <a:rect l="0" t="0" r="r" b="b"/>
                <a:pathLst>
                  <a:path w="313" h="126">
                    <a:moveTo>
                      <a:pt x="219" y="32"/>
                    </a:moveTo>
                    <a:lnTo>
                      <a:pt x="219" y="32"/>
                    </a:lnTo>
                    <a:cubicBezTo>
                      <a:pt x="312" y="94"/>
                      <a:pt x="312" y="94"/>
                      <a:pt x="312" y="94"/>
                    </a:cubicBezTo>
                    <a:cubicBezTo>
                      <a:pt x="312" y="94"/>
                      <a:pt x="187" y="125"/>
                      <a:pt x="125" y="125"/>
                    </a:cubicBezTo>
                    <a:cubicBezTo>
                      <a:pt x="31" y="94"/>
                      <a:pt x="0" y="63"/>
                      <a:pt x="0" y="0"/>
                    </a:cubicBezTo>
                    <a:cubicBezTo>
                      <a:pt x="0" y="0"/>
                      <a:pt x="156" y="94"/>
                      <a:pt x="219" y="32"/>
                    </a:cubicBezTo>
                  </a:path>
                </a:pathLst>
              </a:custGeom>
              <a:solidFill>
                <a:srgbClr val="33668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6" name="Freeform 20"/>
              <p:cNvSpPr>
                <a:spLocks noChangeArrowheads="1"/>
              </p:cNvSpPr>
              <p:nvPr/>
            </p:nvSpPr>
            <p:spPr bwMode="auto">
              <a:xfrm>
                <a:off x="4973638" y="1738313"/>
                <a:ext cx="46037" cy="338137"/>
              </a:xfrm>
              <a:custGeom>
                <a:avLst/>
                <a:gdLst>
                  <a:gd name="T0" fmla="*/ 125 w 126"/>
                  <a:gd name="T1" fmla="*/ 0 h 938"/>
                  <a:gd name="T2" fmla="*/ 0 w 126"/>
                  <a:gd name="T3" fmla="*/ 0 h 938"/>
                  <a:gd name="T4" fmla="*/ 0 w 126"/>
                  <a:gd name="T5" fmla="*/ 937 h 938"/>
                  <a:gd name="T6" fmla="*/ 125 w 126"/>
                  <a:gd name="T7" fmla="*/ 937 h 938"/>
                  <a:gd name="T8" fmla="*/ 125 w 126"/>
                  <a:gd name="T9" fmla="*/ 0 h 938"/>
                </a:gdLst>
                <a:ahLst/>
                <a:cxnLst>
                  <a:cxn ang="0">
                    <a:pos x="T0" y="T1"/>
                  </a:cxn>
                  <a:cxn ang="0">
                    <a:pos x="T2" y="T3"/>
                  </a:cxn>
                  <a:cxn ang="0">
                    <a:pos x="T4" y="T5"/>
                  </a:cxn>
                  <a:cxn ang="0">
                    <a:pos x="T6" y="T7"/>
                  </a:cxn>
                  <a:cxn ang="0">
                    <a:pos x="T8" y="T9"/>
                  </a:cxn>
                </a:cxnLst>
                <a:rect l="0" t="0" r="r" b="b"/>
                <a:pathLst>
                  <a:path w="126" h="938">
                    <a:moveTo>
                      <a:pt x="125" y="0"/>
                    </a:moveTo>
                    <a:lnTo>
                      <a:pt x="0" y="0"/>
                    </a:lnTo>
                    <a:lnTo>
                      <a:pt x="0" y="937"/>
                    </a:lnTo>
                    <a:lnTo>
                      <a:pt x="125" y="937"/>
                    </a:lnTo>
                    <a:lnTo>
                      <a:pt x="125" y="0"/>
                    </a:lnTo>
                  </a:path>
                </a:pathLst>
              </a:custGeom>
              <a:solidFill>
                <a:srgbClr val="33668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7" name="Freeform 21"/>
              <p:cNvSpPr>
                <a:spLocks noChangeArrowheads="1"/>
              </p:cNvSpPr>
              <p:nvPr/>
            </p:nvSpPr>
            <p:spPr bwMode="auto">
              <a:xfrm>
                <a:off x="5119688" y="1828800"/>
                <a:ext cx="90487" cy="33338"/>
              </a:xfrm>
              <a:custGeom>
                <a:avLst/>
                <a:gdLst>
                  <a:gd name="T0" fmla="*/ 250 w 251"/>
                  <a:gd name="T1" fmla="*/ 62 h 94"/>
                  <a:gd name="T2" fmla="*/ 250 w 251"/>
                  <a:gd name="T3" fmla="*/ 62 h 94"/>
                  <a:gd name="T4" fmla="*/ 93 w 251"/>
                  <a:gd name="T5" fmla="*/ 62 h 94"/>
                  <a:gd name="T6" fmla="*/ 62 w 251"/>
                  <a:gd name="T7" fmla="*/ 93 h 94"/>
                  <a:gd name="T8" fmla="*/ 31 w 251"/>
                  <a:gd name="T9" fmla="*/ 93 h 94"/>
                  <a:gd name="T10" fmla="*/ 31 w 251"/>
                  <a:gd name="T11" fmla="*/ 31 h 94"/>
                  <a:gd name="T12" fmla="*/ 93 w 251"/>
                  <a:gd name="T13" fmla="*/ 31 h 94"/>
                  <a:gd name="T14" fmla="*/ 187 w 251"/>
                  <a:gd name="T15" fmla="*/ 0 h 94"/>
                  <a:gd name="T16" fmla="*/ 250 w 251"/>
                  <a:gd name="T17" fmla="*/ 6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1" h="94">
                    <a:moveTo>
                      <a:pt x="250" y="62"/>
                    </a:moveTo>
                    <a:lnTo>
                      <a:pt x="250" y="62"/>
                    </a:lnTo>
                    <a:cubicBezTo>
                      <a:pt x="250" y="62"/>
                      <a:pt x="125" y="62"/>
                      <a:pt x="93" y="62"/>
                    </a:cubicBezTo>
                    <a:cubicBezTo>
                      <a:pt x="93" y="62"/>
                      <a:pt x="93" y="93"/>
                      <a:pt x="62" y="93"/>
                    </a:cubicBezTo>
                    <a:lnTo>
                      <a:pt x="31" y="93"/>
                    </a:lnTo>
                    <a:cubicBezTo>
                      <a:pt x="31" y="62"/>
                      <a:pt x="0" y="31"/>
                      <a:pt x="31" y="31"/>
                    </a:cubicBezTo>
                    <a:cubicBezTo>
                      <a:pt x="62" y="31"/>
                      <a:pt x="62" y="31"/>
                      <a:pt x="93" y="31"/>
                    </a:cubicBezTo>
                    <a:lnTo>
                      <a:pt x="187" y="0"/>
                    </a:lnTo>
                    <a:lnTo>
                      <a:pt x="250" y="62"/>
                    </a:lnTo>
                  </a:path>
                </a:pathLst>
              </a:custGeom>
              <a:solidFill>
                <a:srgbClr val="33668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8" name="Freeform 22"/>
              <p:cNvSpPr>
                <a:spLocks noChangeArrowheads="1"/>
              </p:cNvSpPr>
              <p:nvPr/>
            </p:nvSpPr>
            <p:spPr bwMode="auto">
              <a:xfrm>
                <a:off x="4827588" y="1839913"/>
                <a:ext cx="382587" cy="371475"/>
              </a:xfrm>
              <a:custGeom>
                <a:avLst/>
                <a:gdLst>
                  <a:gd name="T0" fmla="*/ 1030 w 1063"/>
                  <a:gd name="T1" fmla="*/ 156 h 1032"/>
                  <a:gd name="T2" fmla="*/ 1030 w 1063"/>
                  <a:gd name="T3" fmla="*/ 156 h 1032"/>
                  <a:gd name="T4" fmla="*/ 968 w 1063"/>
                  <a:gd name="T5" fmla="*/ 281 h 1032"/>
                  <a:gd name="T6" fmla="*/ 469 w 1063"/>
                  <a:gd name="T7" fmla="*/ 469 h 1032"/>
                  <a:gd name="T8" fmla="*/ 438 w 1063"/>
                  <a:gd name="T9" fmla="*/ 1031 h 1032"/>
                  <a:gd name="T10" fmla="*/ 313 w 1063"/>
                  <a:gd name="T11" fmla="*/ 375 h 1032"/>
                  <a:gd name="T12" fmla="*/ 375 w 1063"/>
                  <a:gd name="T13" fmla="*/ 281 h 1032"/>
                  <a:gd name="T14" fmla="*/ 156 w 1063"/>
                  <a:gd name="T15" fmla="*/ 312 h 1032"/>
                  <a:gd name="T16" fmla="*/ 63 w 1063"/>
                  <a:gd name="T17" fmla="*/ 844 h 1032"/>
                  <a:gd name="T18" fmla="*/ 0 w 1063"/>
                  <a:gd name="T19" fmla="*/ 187 h 1032"/>
                  <a:gd name="T20" fmla="*/ 281 w 1063"/>
                  <a:gd name="T21" fmla="*/ 31 h 1032"/>
                  <a:gd name="T22" fmla="*/ 624 w 1063"/>
                  <a:gd name="T23" fmla="*/ 0 h 1032"/>
                  <a:gd name="T24" fmla="*/ 1030 w 1063"/>
                  <a:gd name="T25" fmla="*/ 156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3" h="1032">
                    <a:moveTo>
                      <a:pt x="1030" y="156"/>
                    </a:moveTo>
                    <a:lnTo>
                      <a:pt x="1030" y="156"/>
                    </a:lnTo>
                    <a:cubicBezTo>
                      <a:pt x="1030" y="156"/>
                      <a:pt x="1062" y="218"/>
                      <a:pt x="968" y="281"/>
                    </a:cubicBezTo>
                    <a:cubicBezTo>
                      <a:pt x="843" y="312"/>
                      <a:pt x="469" y="469"/>
                      <a:pt x="469" y="469"/>
                    </a:cubicBezTo>
                    <a:cubicBezTo>
                      <a:pt x="438" y="1031"/>
                      <a:pt x="438" y="1031"/>
                      <a:pt x="438" y="1031"/>
                    </a:cubicBezTo>
                    <a:cubicBezTo>
                      <a:pt x="313" y="375"/>
                      <a:pt x="313" y="375"/>
                      <a:pt x="313" y="375"/>
                    </a:cubicBezTo>
                    <a:cubicBezTo>
                      <a:pt x="375" y="281"/>
                      <a:pt x="375" y="281"/>
                      <a:pt x="375" y="281"/>
                    </a:cubicBezTo>
                    <a:lnTo>
                      <a:pt x="156" y="312"/>
                    </a:lnTo>
                    <a:cubicBezTo>
                      <a:pt x="156" y="344"/>
                      <a:pt x="63" y="844"/>
                      <a:pt x="63" y="844"/>
                    </a:cubicBezTo>
                    <a:cubicBezTo>
                      <a:pt x="0" y="187"/>
                      <a:pt x="0" y="187"/>
                      <a:pt x="0" y="187"/>
                    </a:cubicBezTo>
                    <a:cubicBezTo>
                      <a:pt x="281" y="31"/>
                      <a:pt x="281" y="31"/>
                      <a:pt x="281" y="31"/>
                    </a:cubicBezTo>
                    <a:cubicBezTo>
                      <a:pt x="624" y="0"/>
                      <a:pt x="624" y="0"/>
                      <a:pt x="624" y="0"/>
                    </a:cubicBezTo>
                    <a:lnTo>
                      <a:pt x="1030" y="156"/>
                    </a:lnTo>
                  </a:path>
                </a:pathLst>
              </a:custGeom>
              <a:solidFill>
                <a:srgbClr val="33668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9" name="Freeform 23"/>
              <p:cNvSpPr>
                <a:spLocks noChangeArrowheads="1"/>
              </p:cNvSpPr>
              <p:nvPr/>
            </p:nvSpPr>
            <p:spPr bwMode="auto">
              <a:xfrm>
                <a:off x="5006975" y="1636713"/>
                <a:ext cx="157163" cy="304800"/>
              </a:xfrm>
              <a:custGeom>
                <a:avLst/>
                <a:gdLst>
                  <a:gd name="T0" fmla="*/ 312 w 438"/>
                  <a:gd name="T1" fmla="*/ 125 h 845"/>
                  <a:gd name="T2" fmla="*/ 312 w 438"/>
                  <a:gd name="T3" fmla="*/ 125 h 845"/>
                  <a:gd name="T4" fmla="*/ 374 w 438"/>
                  <a:gd name="T5" fmla="*/ 656 h 845"/>
                  <a:gd name="T6" fmla="*/ 31 w 438"/>
                  <a:gd name="T7" fmla="*/ 844 h 845"/>
                  <a:gd name="T8" fmla="*/ 31 w 438"/>
                  <a:gd name="T9" fmla="*/ 813 h 845"/>
                  <a:gd name="T10" fmla="*/ 249 w 438"/>
                  <a:gd name="T11" fmla="*/ 656 h 845"/>
                  <a:gd name="T12" fmla="*/ 312 w 438"/>
                  <a:gd name="T13" fmla="*/ 125 h 845"/>
                </a:gdLst>
                <a:ahLst/>
                <a:cxnLst>
                  <a:cxn ang="0">
                    <a:pos x="T0" y="T1"/>
                  </a:cxn>
                  <a:cxn ang="0">
                    <a:pos x="T2" y="T3"/>
                  </a:cxn>
                  <a:cxn ang="0">
                    <a:pos x="T4" y="T5"/>
                  </a:cxn>
                  <a:cxn ang="0">
                    <a:pos x="T6" y="T7"/>
                  </a:cxn>
                  <a:cxn ang="0">
                    <a:pos x="T8" y="T9"/>
                  </a:cxn>
                  <a:cxn ang="0">
                    <a:pos x="T10" y="T11"/>
                  </a:cxn>
                  <a:cxn ang="0">
                    <a:pos x="T12" y="T13"/>
                  </a:cxn>
                </a:cxnLst>
                <a:rect l="0" t="0" r="r" b="b"/>
                <a:pathLst>
                  <a:path w="438" h="845">
                    <a:moveTo>
                      <a:pt x="312" y="125"/>
                    </a:moveTo>
                    <a:lnTo>
                      <a:pt x="312" y="125"/>
                    </a:lnTo>
                    <a:cubicBezTo>
                      <a:pt x="312" y="125"/>
                      <a:pt x="437" y="625"/>
                      <a:pt x="374" y="656"/>
                    </a:cubicBezTo>
                    <a:cubicBezTo>
                      <a:pt x="249" y="750"/>
                      <a:pt x="31" y="813"/>
                      <a:pt x="31" y="844"/>
                    </a:cubicBezTo>
                    <a:cubicBezTo>
                      <a:pt x="0" y="844"/>
                      <a:pt x="31" y="813"/>
                      <a:pt x="31" y="813"/>
                    </a:cubicBezTo>
                    <a:cubicBezTo>
                      <a:pt x="31" y="813"/>
                      <a:pt x="249" y="719"/>
                      <a:pt x="249" y="656"/>
                    </a:cubicBezTo>
                    <a:cubicBezTo>
                      <a:pt x="155" y="0"/>
                      <a:pt x="312" y="125"/>
                      <a:pt x="312" y="125"/>
                    </a:cubicBezTo>
                  </a:path>
                </a:pathLst>
              </a:custGeom>
              <a:solidFill>
                <a:srgbClr val="33668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1" name="Freeform 135"/>
              <p:cNvSpPr>
                <a:spLocks noChangeArrowheads="1"/>
              </p:cNvSpPr>
              <p:nvPr/>
            </p:nvSpPr>
            <p:spPr bwMode="auto">
              <a:xfrm>
                <a:off x="4297363" y="1784350"/>
                <a:ext cx="293687" cy="641350"/>
              </a:xfrm>
              <a:custGeom>
                <a:avLst/>
                <a:gdLst>
                  <a:gd name="T0" fmla="*/ 94 w 814"/>
                  <a:gd name="T1" fmla="*/ 218 h 1782"/>
                  <a:gd name="T2" fmla="*/ 94 w 814"/>
                  <a:gd name="T3" fmla="*/ 218 h 1782"/>
                  <a:gd name="T4" fmla="*/ 63 w 814"/>
                  <a:gd name="T5" fmla="*/ 1656 h 1782"/>
                  <a:gd name="T6" fmla="*/ 438 w 814"/>
                  <a:gd name="T7" fmla="*/ 687 h 1782"/>
                  <a:gd name="T8" fmla="*/ 688 w 814"/>
                  <a:gd name="T9" fmla="*/ 1562 h 1782"/>
                  <a:gd name="T10" fmla="*/ 719 w 814"/>
                  <a:gd name="T11" fmla="*/ 218 h 1782"/>
                  <a:gd name="T12" fmla="*/ 94 w 814"/>
                  <a:gd name="T13" fmla="*/ 218 h 1782"/>
                </a:gdLst>
                <a:ahLst/>
                <a:cxnLst>
                  <a:cxn ang="0">
                    <a:pos x="T0" y="T1"/>
                  </a:cxn>
                  <a:cxn ang="0">
                    <a:pos x="T2" y="T3"/>
                  </a:cxn>
                  <a:cxn ang="0">
                    <a:pos x="T4" y="T5"/>
                  </a:cxn>
                  <a:cxn ang="0">
                    <a:pos x="T6" y="T7"/>
                  </a:cxn>
                  <a:cxn ang="0">
                    <a:pos x="T8" y="T9"/>
                  </a:cxn>
                  <a:cxn ang="0">
                    <a:pos x="T10" y="T11"/>
                  </a:cxn>
                  <a:cxn ang="0">
                    <a:pos x="T12" y="T13"/>
                  </a:cxn>
                </a:cxnLst>
                <a:rect l="0" t="0" r="r" b="b"/>
                <a:pathLst>
                  <a:path w="814" h="1782">
                    <a:moveTo>
                      <a:pt x="94" y="218"/>
                    </a:moveTo>
                    <a:lnTo>
                      <a:pt x="94" y="218"/>
                    </a:lnTo>
                    <a:cubicBezTo>
                      <a:pt x="94" y="218"/>
                      <a:pt x="0" y="1281"/>
                      <a:pt x="63" y="1656"/>
                    </a:cubicBezTo>
                    <a:cubicBezTo>
                      <a:pt x="63" y="1656"/>
                      <a:pt x="344" y="906"/>
                      <a:pt x="438" y="687"/>
                    </a:cubicBezTo>
                    <a:cubicBezTo>
                      <a:pt x="438" y="687"/>
                      <a:pt x="625" y="1343"/>
                      <a:pt x="688" y="1562"/>
                    </a:cubicBezTo>
                    <a:cubicBezTo>
                      <a:pt x="719" y="1781"/>
                      <a:pt x="813" y="437"/>
                      <a:pt x="719" y="218"/>
                    </a:cubicBezTo>
                    <a:cubicBezTo>
                      <a:pt x="657" y="0"/>
                      <a:pt x="94" y="218"/>
                      <a:pt x="94" y="218"/>
                    </a:cubicBezTo>
                  </a:path>
                </a:pathLst>
              </a:custGeom>
              <a:solidFill>
                <a:srgbClr val="754C28"/>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2" name="Freeform 136"/>
              <p:cNvSpPr>
                <a:spLocks noChangeArrowheads="1"/>
              </p:cNvSpPr>
              <p:nvPr/>
            </p:nvSpPr>
            <p:spPr bwMode="auto">
              <a:xfrm>
                <a:off x="4297363" y="1917700"/>
                <a:ext cx="282575" cy="304800"/>
              </a:xfrm>
              <a:custGeom>
                <a:avLst/>
                <a:gdLst>
                  <a:gd name="T0" fmla="*/ 94 w 783"/>
                  <a:gd name="T1" fmla="*/ 94 h 845"/>
                  <a:gd name="T2" fmla="*/ 94 w 783"/>
                  <a:gd name="T3" fmla="*/ 94 h 845"/>
                  <a:gd name="T4" fmla="*/ 63 w 783"/>
                  <a:gd name="T5" fmla="*/ 126 h 845"/>
                  <a:gd name="T6" fmla="*/ 0 w 783"/>
                  <a:gd name="T7" fmla="*/ 719 h 845"/>
                  <a:gd name="T8" fmla="*/ 782 w 783"/>
                  <a:gd name="T9" fmla="*/ 688 h 845"/>
                  <a:gd name="T10" fmla="*/ 750 w 783"/>
                  <a:gd name="T11" fmla="*/ 0 h 845"/>
                  <a:gd name="T12" fmla="*/ 94 w 783"/>
                  <a:gd name="T13" fmla="*/ 94 h 845"/>
                </a:gdLst>
                <a:ahLst/>
                <a:cxnLst>
                  <a:cxn ang="0">
                    <a:pos x="T0" y="T1"/>
                  </a:cxn>
                  <a:cxn ang="0">
                    <a:pos x="T2" y="T3"/>
                  </a:cxn>
                  <a:cxn ang="0">
                    <a:pos x="T4" y="T5"/>
                  </a:cxn>
                  <a:cxn ang="0">
                    <a:pos x="T6" y="T7"/>
                  </a:cxn>
                  <a:cxn ang="0">
                    <a:pos x="T8" y="T9"/>
                  </a:cxn>
                  <a:cxn ang="0">
                    <a:pos x="T10" y="T11"/>
                  </a:cxn>
                  <a:cxn ang="0">
                    <a:pos x="T12" y="T13"/>
                  </a:cxn>
                </a:cxnLst>
                <a:rect l="0" t="0" r="r" b="b"/>
                <a:pathLst>
                  <a:path w="783" h="845">
                    <a:moveTo>
                      <a:pt x="94" y="94"/>
                    </a:moveTo>
                    <a:lnTo>
                      <a:pt x="94" y="94"/>
                    </a:lnTo>
                    <a:cubicBezTo>
                      <a:pt x="94" y="94"/>
                      <a:pt x="63" y="94"/>
                      <a:pt x="63" y="126"/>
                    </a:cubicBezTo>
                    <a:cubicBezTo>
                      <a:pt x="63" y="251"/>
                      <a:pt x="32" y="563"/>
                      <a:pt x="0" y="719"/>
                    </a:cubicBezTo>
                    <a:cubicBezTo>
                      <a:pt x="0" y="719"/>
                      <a:pt x="532" y="844"/>
                      <a:pt x="782" y="688"/>
                    </a:cubicBezTo>
                    <a:cubicBezTo>
                      <a:pt x="750" y="0"/>
                      <a:pt x="750" y="0"/>
                      <a:pt x="750" y="0"/>
                    </a:cubicBezTo>
                    <a:lnTo>
                      <a:pt x="94" y="94"/>
                    </a:lnTo>
                  </a:path>
                </a:pathLst>
              </a:custGeom>
              <a:solidFill>
                <a:srgbClr val="2DA9D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3" name="Freeform 137"/>
              <p:cNvSpPr>
                <a:spLocks noChangeArrowheads="1"/>
              </p:cNvSpPr>
              <p:nvPr/>
            </p:nvSpPr>
            <p:spPr bwMode="auto">
              <a:xfrm>
                <a:off x="4310063" y="1536700"/>
                <a:ext cx="280987" cy="585788"/>
              </a:xfrm>
              <a:custGeom>
                <a:avLst/>
                <a:gdLst>
                  <a:gd name="T0" fmla="*/ 93 w 782"/>
                  <a:gd name="T1" fmla="*/ 781 h 1626"/>
                  <a:gd name="T2" fmla="*/ 93 w 782"/>
                  <a:gd name="T3" fmla="*/ 781 h 1626"/>
                  <a:gd name="T4" fmla="*/ 0 w 782"/>
                  <a:gd name="T5" fmla="*/ 1531 h 1626"/>
                  <a:gd name="T6" fmla="*/ 781 w 782"/>
                  <a:gd name="T7" fmla="*/ 1469 h 1626"/>
                  <a:gd name="T8" fmla="*/ 656 w 782"/>
                  <a:gd name="T9" fmla="*/ 219 h 1626"/>
                  <a:gd name="T10" fmla="*/ 249 w 782"/>
                  <a:gd name="T11" fmla="*/ 94 h 1626"/>
                  <a:gd name="T12" fmla="*/ 93 w 782"/>
                  <a:gd name="T13" fmla="*/ 781 h 1626"/>
                </a:gdLst>
                <a:ahLst/>
                <a:cxnLst>
                  <a:cxn ang="0">
                    <a:pos x="T0" y="T1"/>
                  </a:cxn>
                  <a:cxn ang="0">
                    <a:pos x="T2" y="T3"/>
                  </a:cxn>
                  <a:cxn ang="0">
                    <a:pos x="T4" y="T5"/>
                  </a:cxn>
                  <a:cxn ang="0">
                    <a:pos x="T6" y="T7"/>
                  </a:cxn>
                  <a:cxn ang="0">
                    <a:pos x="T8" y="T9"/>
                  </a:cxn>
                  <a:cxn ang="0">
                    <a:pos x="T10" y="T11"/>
                  </a:cxn>
                  <a:cxn ang="0">
                    <a:pos x="T12" y="T13"/>
                  </a:cxn>
                </a:cxnLst>
                <a:rect l="0" t="0" r="r" b="b"/>
                <a:pathLst>
                  <a:path w="782" h="1626">
                    <a:moveTo>
                      <a:pt x="93" y="781"/>
                    </a:moveTo>
                    <a:lnTo>
                      <a:pt x="93" y="781"/>
                    </a:lnTo>
                    <a:cubicBezTo>
                      <a:pt x="62" y="906"/>
                      <a:pt x="0" y="1469"/>
                      <a:pt x="0" y="1531"/>
                    </a:cubicBezTo>
                    <a:cubicBezTo>
                      <a:pt x="0" y="1531"/>
                      <a:pt x="562" y="1625"/>
                      <a:pt x="781" y="1469"/>
                    </a:cubicBezTo>
                    <a:cubicBezTo>
                      <a:pt x="781" y="1469"/>
                      <a:pt x="687" y="344"/>
                      <a:pt x="656" y="219"/>
                    </a:cubicBezTo>
                    <a:cubicBezTo>
                      <a:pt x="656" y="63"/>
                      <a:pt x="312" y="0"/>
                      <a:pt x="249" y="94"/>
                    </a:cubicBezTo>
                    <a:cubicBezTo>
                      <a:pt x="249" y="94"/>
                      <a:pt x="156" y="250"/>
                      <a:pt x="93" y="781"/>
                    </a:cubicBez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4" name="Freeform 138"/>
              <p:cNvSpPr>
                <a:spLocks noChangeArrowheads="1"/>
              </p:cNvSpPr>
              <p:nvPr/>
            </p:nvSpPr>
            <p:spPr bwMode="auto">
              <a:xfrm>
                <a:off x="4197350" y="1839913"/>
                <a:ext cx="46038" cy="90487"/>
              </a:xfrm>
              <a:custGeom>
                <a:avLst/>
                <a:gdLst>
                  <a:gd name="T0" fmla="*/ 63 w 126"/>
                  <a:gd name="T1" fmla="*/ 0 h 251"/>
                  <a:gd name="T2" fmla="*/ 63 w 126"/>
                  <a:gd name="T3" fmla="*/ 0 h 251"/>
                  <a:gd name="T4" fmla="*/ 94 w 126"/>
                  <a:gd name="T5" fmla="*/ 156 h 251"/>
                  <a:gd name="T6" fmla="*/ 63 w 126"/>
                  <a:gd name="T7" fmla="*/ 156 h 251"/>
                  <a:gd name="T8" fmla="*/ 31 w 126"/>
                  <a:gd name="T9" fmla="*/ 93 h 251"/>
                  <a:gd name="T10" fmla="*/ 31 w 126"/>
                  <a:gd name="T11" fmla="*/ 218 h 251"/>
                  <a:gd name="T12" fmla="*/ 0 w 126"/>
                  <a:gd name="T13" fmla="*/ 218 h 251"/>
                  <a:gd name="T14" fmla="*/ 0 w 126"/>
                  <a:gd name="T15" fmla="*/ 125 h 251"/>
                  <a:gd name="T16" fmla="*/ 63 w 126"/>
                  <a:gd name="T17" fmla="*/ 0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251">
                    <a:moveTo>
                      <a:pt x="63" y="0"/>
                    </a:moveTo>
                    <a:lnTo>
                      <a:pt x="63" y="0"/>
                    </a:lnTo>
                    <a:cubicBezTo>
                      <a:pt x="63" y="0"/>
                      <a:pt x="63" y="125"/>
                      <a:pt x="94" y="156"/>
                    </a:cubicBezTo>
                    <a:cubicBezTo>
                      <a:pt x="125" y="156"/>
                      <a:pt x="63" y="187"/>
                      <a:pt x="63" y="156"/>
                    </a:cubicBezTo>
                    <a:cubicBezTo>
                      <a:pt x="63" y="125"/>
                      <a:pt x="31" y="93"/>
                      <a:pt x="31" y="93"/>
                    </a:cubicBezTo>
                    <a:cubicBezTo>
                      <a:pt x="31" y="93"/>
                      <a:pt x="31" y="187"/>
                      <a:pt x="31" y="218"/>
                    </a:cubicBezTo>
                    <a:cubicBezTo>
                      <a:pt x="31" y="250"/>
                      <a:pt x="0" y="218"/>
                      <a:pt x="0" y="218"/>
                    </a:cubicBezTo>
                    <a:cubicBezTo>
                      <a:pt x="0" y="187"/>
                      <a:pt x="0" y="156"/>
                      <a:pt x="0" y="125"/>
                    </a:cubicBezTo>
                    <a:cubicBezTo>
                      <a:pt x="0" y="93"/>
                      <a:pt x="31" y="31"/>
                      <a:pt x="63" y="0"/>
                    </a:cubicBezTo>
                  </a:path>
                </a:pathLst>
              </a:custGeom>
              <a:solidFill>
                <a:srgbClr val="754C28"/>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5" name="Freeform 139"/>
              <p:cNvSpPr>
                <a:spLocks noChangeArrowheads="1"/>
              </p:cNvSpPr>
              <p:nvPr/>
            </p:nvSpPr>
            <p:spPr bwMode="auto">
              <a:xfrm>
                <a:off x="4421188" y="1547813"/>
                <a:ext cx="90487" cy="269875"/>
              </a:xfrm>
              <a:custGeom>
                <a:avLst/>
                <a:gdLst>
                  <a:gd name="T0" fmla="*/ 63 w 251"/>
                  <a:gd name="T1" fmla="*/ 0 h 751"/>
                  <a:gd name="T2" fmla="*/ 0 w 251"/>
                  <a:gd name="T3" fmla="*/ 125 h 751"/>
                  <a:gd name="T4" fmla="*/ 156 w 251"/>
                  <a:gd name="T5" fmla="*/ 594 h 751"/>
                  <a:gd name="T6" fmla="*/ 219 w 251"/>
                  <a:gd name="T7" fmla="*/ 750 h 751"/>
                  <a:gd name="T8" fmla="*/ 250 w 251"/>
                  <a:gd name="T9" fmla="*/ 750 h 751"/>
                  <a:gd name="T10" fmla="*/ 250 w 251"/>
                  <a:gd name="T11" fmla="*/ 750 h 751"/>
                  <a:gd name="T12" fmla="*/ 250 w 251"/>
                  <a:gd name="T13" fmla="*/ 750 h 751"/>
                  <a:gd name="T14" fmla="*/ 250 w 251"/>
                  <a:gd name="T15" fmla="*/ 500 h 751"/>
                  <a:gd name="T16" fmla="*/ 250 w 251"/>
                  <a:gd name="T17" fmla="*/ 219 h 751"/>
                  <a:gd name="T18" fmla="*/ 219 w 251"/>
                  <a:gd name="T19" fmla="*/ 94 h 751"/>
                  <a:gd name="T20" fmla="*/ 125 w 251"/>
                  <a:gd name="T21" fmla="*/ 32 h 751"/>
                  <a:gd name="T22" fmla="*/ 156 w 251"/>
                  <a:gd name="T23" fmla="*/ 94 h 751"/>
                  <a:gd name="T24" fmla="*/ 219 w 251"/>
                  <a:gd name="T25" fmla="*/ 188 h 751"/>
                  <a:gd name="T26" fmla="*/ 219 w 251"/>
                  <a:gd name="T27" fmla="*/ 500 h 751"/>
                  <a:gd name="T28" fmla="*/ 219 w 251"/>
                  <a:gd name="T29" fmla="*/ 750 h 751"/>
                  <a:gd name="T30" fmla="*/ 219 w 251"/>
                  <a:gd name="T31" fmla="*/ 750 h 751"/>
                  <a:gd name="T32" fmla="*/ 219 w 251"/>
                  <a:gd name="T33" fmla="*/ 719 h 751"/>
                  <a:gd name="T34" fmla="*/ 250 w 251"/>
                  <a:gd name="T35" fmla="*/ 750 h 751"/>
                  <a:gd name="T36" fmla="*/ 250 w 251"/>
                  <a:gd name="T37" fmla="*/ 750 h 751"/>
                  <a:gd name="T38" fmla="*/ 219 w 251"/>
                  <a:gd name="T39" fmla="*/ 719 h 751"/>
                  <a:gd name="T40" fmla="*/ 219 w 251"/>
                  <a:gd name="T41" fmla="*/ 719 h 751"/>
                  <a:gd name="T42" fmla="*/ 250 w 251"/>
                  <a:gd name="T43" fmla="*/ 719 h 751"/>
                  <a:gd name="T44" fmla="*/ 250 w 251"/>
                  <a:gd name="T45" fmla="*/ 750 h 751"/>
                  <a:gd name="T46" fmla="*/ 250 w 251"/>
                  <a:gd name="T47" fmla="*/ 750 h 751"/>
                  <a:gd name="T48" fmla="*/ 250 w 251"/>
                  <a:gd name="T49" fmla="*/ 719 h 751"/>
                  <a:gd name="T50" fmla="*/ 250 w 251"/>
                  <a:gd name="T51" fmla="*/ 719 h 751"/>
                  <a:gd name="T52" fmla="*/ 250 w 251"/>
                  <a:gd name="T53" fmla="*/ 719 h 751"/>
                  <a:gd name="T54" fmla="*/ 250 w 251"/>
                  <a:gd name="T55" fmla="*/ 719 h 751"/>
                  <a:gd name="T56" fmla="*/ 250 w 251"/>
                  <a:gd name="T57" fmla="*/ 719 h 751"/>
                  <a:gd name="T58" fmla="*/ 188 w 251"/>
                  <a:gd name="T59" fmla="*/ 594 h 751"/>
                  <a:gd name="T60" fmla="*/ 31 w 251"/>
                  <a:gd name="T61" fmla="*/ 125 h 751"/>
                  <a:gd name="T62" fmla="*/ 63 w 251"/>
                  <a:gd name="T63" fmla="*/ 32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1" h="751">
                    <a:moveTo>
                      <a:pt x="63" y="0"/>
                    </a:moveTo>
                    <a:lnTo>
                      <a:pt x="63" y="0"/>
                    </a:lnTo>
                    <a:cubicBezTo>
                      <a:pt x="31" y="0"/>
                      <a:pt x="31" y="32"/>
                      <a:pt x="0" y="32"/>
                    </a:cubicBezTo>
                    <a:cubicBezTo>
                      <a:pt x="0" y="63"/>
                      <a:pt x="0" y="94"/>
                      <a:pt x="0" y="125"/>
                    </a:cubicBezTo>
                    <a:cubicBezTo>
                      <a:pt x="0" y="188"/>
                      <a:pt x="31" y="281"/>
                      <a:pt x="63" y="375"/>
                    </a:cubicBezTo>
                    <a:cubicBezTo>
                      <a:pt x="94" y="469"/>
                      <a:pt x="125" y="563"/>
                      <a:pt x="156" y="594"/>
                    </a:cubicBezTo>
                    <a:cubicBezTo>
                      <a:pt x="188" y="657"/>
                      <a:pt x="188" y="719"/>
                      <a:pt x="219" y="719"/>
                    </a:cubicBezTo>
                    <a:cubicBezTo>
                      <a:pt x="219" y="750"/>
                      <a:pt x="219" y="750"/>
                      <a:pt x="219" y="750"/>
                    </a:cubicBezTo>
                    <a:lnTo>
                      <a:pt x="219" y="750"/>
                    </a:lnTo>
                    <a:cubicBezTo>
                      <a:pt x="219" y="750"/>
                      <a:pt x="219" y="750"/>
                      <a:pt x="250" y="750"/>
                    </a:cubicBezTo>
                    <a:lnTo>
                      <a:pt x="250" y="750"/>
                    </a:lnTo>
                    <a:lnTo>
                      <a:pt x="250" y="750"/>
                    </a:lnTo>
                    <a:lnTo>
                      <a:pt x="250" y="750"/>
                    </a:lnTo>
                    <a:lnTo>
                      <a:pt x="250" y="750"/>
                    </a:lnTo>
                    <a:lnTo>
                      <a:pt x="250" y="750"/>
                    </a:lnTo>
                    <a:cubicBezTo>
                      <a:pt x="250" y="750"/>
                      <a:pt x="250" y="625"/>
                      <a:pt x="250" y="500"/>
                    </a:cubicBezTo>
                    <a:cubicBezTo>
                      <a:pt x="250" y="438"/>
                      <a:pt x="250" y="375"/>
                      <a:pt x="250" y="313"/>
                    </a:cubicBezTo>
                    <a:cubicBezTo>
                      <a:pt x="250" y="281"/>
                      <a:pt x="250" y="250"/>
                      <a:pt x="250" y="219"/>
                    </a:cubicBezTo>
                    <a:cubicBezTo>
                      <a:pt x="250" y="188"/>
                      <a:pt x="250" y="188"/>
                      <a:pt x="250" y="157"/>
                    </a:cubicBezTo>
                    <a:cubicBezTo>
                      <a:pt x="250" y="125"/>
                      <a:pt x="250" y="125"/>
                      <a:pt x="219" y="94"/>
                    </a:cubicBezTo>
                    <a:cubicBezTo>
                      <a:pt x="219" y="63"/>
                      <a:pt x="219" y="63"/>
                      <a:pt x="188" y="63"/>
                    </a:cubicBezTo>
                    <a:cubicBezTo>
                      <a:pt x="188" y="32"/>
                      <a:pt x="156" y="32"/>
                      <a:pt x="125" y="32"/>
                    </a:cubicBezTo>
                    <a:cubicBezTo>
                      <a:pt x="125" y="63"/>
                      <a:pt x="125" y="63"/>
                      <a:pt x="125" y="63"/>
                    </a:cubicBezTo>
                    <a:lnTo>
                      <a:pt x="156" y="94"/>
                    </a:lnTo>
                    <a:cubicBezTo>
                      <a:pt x="188" y="94"/>
                      <a:pt x="188" y="94"/>
                      <a:pt x="188" y="125"/>
                    </a:cubicBezTo>
                    <a:cubicBezTo>
                      <a:pt x="188" y="125"/>
                      <a:pt x="188" y="157"/>
                      <a:pt x="219" y="188"/>
                    </a:cubicBezTo>
                    <a:lnTo>
                      <a:pt x="219" y="219"/>
                    </a:lnTo>
                    <a:cubicBezTo>
                      <a:pt x="219" y="281"/>
                      <a:pt x="219" y="407"/>
                      <a:pt x="219" y="500"/>
                    </a:cubicBezTo>
                    <a:cubicBezTo>
                      <a:pt x="219" y="563"/>
                      <a:pt x="219" y="625"/>
                      <a:pt x="219" y="657"/>
                    </a:cubicBezTo>
                    <a:cubicBezTo>
                      <a:pt x="219" y="719"/>
                      <a:pt x="219" y="750"/>
                      <a:pt x="219" y="750"/>
                    </a:cubicBezTo>
                    <a:cubicBezTo>
                      <a:pt x="250" y="750"/>
                      <a:pt x="250" y="750"/>
                      <a:pt x="250" y="750"/>
                    </a:cubicBezTo>
                    <a:cubicBezTo>
                      <a:pt x="219" y="750"/>
                      <a:pt x="219" y="750"/>
                      <a:pt x="219" y="750"/>
                    </a:cubicBezTo>
                    <a:cubicBezTo>
                      <a:pt x="250" y="750"/>
                      <a:pt x="250" y="750"/>
                      <a:pt x="250" y="750"/>
                    </a:cubicBezTo>
                    <a:cubicBezTo>
                      <a:pt x="219" y="719"/>
                      <a:pt x="219" y="719"/>
                      <a:pt x="219" y="719"/>
                    </a:cubicBezTo>
                    <a:cubicBezTo>
                      <a:pt x="219" y="719"/>
                      <a:pt x="219" y="719"/>
                      <a:pt x="219" y="750"/>
                    </a:cubicBezTo>
                    <a:cubicBezTo>
                      <a:pt x="250" y="750"/>
                      <a:pt x="250" y="750"/>
                      <a:pt x="250" y="750"/>
                    </a:cubicBezTo>
                    <a:cubicBezTo>
                      <a:pt x="219" y="719"/>
                      <a:pt x="219" y="719"/>
                      <a:pt x="219" y="719"/>
                    </a:cubicBezTo>
                    <a:cubicBezTo>
                      <a:pt x="250" y="750"/>
                      <a:pt x="250" y="750"/>
                      <a:pt x="250" y="750"/>
                    </a:cubicBezTo>
                    <a:cubicBezTo>
                      <a:pt x="219" y="719"/>
                      <a:pt x="219" y="719"/>
                      <a:pt x="219" y="719"/>
                    </a:cubicBezTo>
                    <a:lnTo>
                      <a:pt x="219" y="719"/>
                    </a:lnTo>
                    <a:cubicBezTo>
                      <a:pt x="250" y="750"/>
                      <a:pt x="250" y="750"/>
                      <a:pt x="250" y="750"/>
                    </a:cubicBezTo>
                    <a:cubicBezTo>
                      <a:pt x="219" y="719"/>
                      <a:pt x="219" y="719"/>
                      <a:pt x="219" y="719"/>
                    </a:cubicBezTo>
                    <a:cubicBezTo>
                      <a:pt x="250" y="750"/>
                      <a:pt x="250" y="750"/>
                      <a:pt x="250" y="750"/>
                    </a:cubicBezTo>
                    <a:cubicBezTo>
                      <a:pt x="250" y="719"/>
                      <a:pt x="250" y="719"/>
                      <a:pt x="250" y="719"/>
                    </a:cubicBezTo>
                    <a:lnTo>
                      <a:pt x="219" y="719"/>
                    </a:lnTo>
                    <a:cubicBezTo>
                      <a:pt x="250" y="750"/>
                      <a:pt x="250" y="750"/>
                      <a:pt x="250" y="750"/>
                    </a:cubicBezTo>
                    <a:cubicBezTo>
                      <a:pt x="250" y="719"/>
                      <a:pt x="250" y="719"/>
                      <a:pt x="250" y="719"/>
                    </a:cubicBezTo>
                    <a:cubicBezTo>
                      <a:pt x="250" y="750"/>
                      <a:pt x="250" y="750"/>
                      <a:pt x="250" y="750"/>
                    </a:cubicBezTo>
                    <a:cubicBezTo>
                      <a:pt x="250" y="719"/>
                      <a:pt x="250" y="719"/>
                      <a:pt x="250" y="719"/>
                    </a:cubicBezTo>
                    <a:lnTo>
                      <a:pt x="250" y="719"/>
                    </a:lnTo>
                    <a:cubicBezTo>
                      <a:pt x="250" y="750"/>
                      <a:pt x="250" y="750"/>
                      <a:pt x="250" y="750"/>
                    </a:cubicBezTo>
                    <a:cubicBezTo>
                      <a:pt x="250" y="719"/>
                      <a:pt x="250" y="719"/>
                      <a:pt x="250" y="719"/>
                    </a:cubicBezTo>
                    <a:lnTo>
                      <a:pt x="250" y="719"/>
                    </a:lnTo>
                    <a:lnTo>
                      <a:pt x="250" y="719"/>
                    </a:lnTo>
                    <a:lnTo>
                      <a:pt x="250" y="719"/>
                    </a:lnTo>
                    <a:lnTo>
                      <a:pt x="250" y="719"/>
                    </a:lnTo>
                    <a:lnTo>
                      <a:pt x="250" y="719"/>
                    </a:lnTo>
                    <a:lnTo>
                      <a:pt x="250" y="719"/>
                    </a:lnTo>
                    <a:cubicBezTo>
                      <a:pt x="250" y="719"/>
                      <a:pt x="250" y="719"/>
                      <a:pt x="250" y="688"/>
                    </a:cubicBezTo>
                    <a:cubicBezTo>
                      <a:pt x="219" y="657"/>
                      <a:pt x="219" y="625"/>
                      <a:pt x="188" y="594"/>
                    </a:cubicBezTo>
                    <a:cubicBezTo>
                      <a:pt x="156" y="532"/>
                      <a:pt x="125" y="438"/>
                      <a:pt x="94" y="344"/>
                    </a:cubicBezTo>
                    <a:cubicBezTo>
                      <a:pt x="63" y="281"/>
                      <a:pt x="31" y="188"/>
                      <a:pt x="31" y="125"/>
                    </a:cubicBezTo>
                    <a:cubicBezTo>
                      <a:pt x="31" y="94"/>
                      <a:pt x="31" y="63"/>
                      <a:pt x="63" y="63"/>
                    </a:cubicBezTo>
                    <a:cubicBezTo>
                      <a:pt x="63" y="63"/>
                      <a:pt x="63" y="63"/>
                      <a:pt x="63" y="32"/>
                    </a:cubicBezTo>
                    <a:cubicBezTo>
                      <a:pt x="63" y="0"/>
                      <a:pt x="63" y="0"/>
                      <a:pt x="63" y="0"/>
                    </a:cubicBezTo>
                  </a:path>
                </a:pathLst>
              </a:custGeom>
              <a:solidFill>
                <a:srgbClr val="E5E7E8"/>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6" name="Freeform 140"/>
              <p:cNvSpPr>
                <a:spLocks noChangeArrowheads="1"/>
              </p:cNvSpPr>
              <p:nvPr/>
            </p:nvSpPr>
            <p:spPr bwMode="auto">
              <a:xfrm>
                <a:off x="4432300" y="1525588"/>
                <a:ext cx="57150" cy="79375"/>
              </a:xfrm>
              <a:custGeom>
                <a:avLst/>
                <a:gdLst>
                  <a:gd name="T0" fmla="*/ 94 w 158"/>
                  <a:gd name="T1" fmla="*/ 0 h 220"/>
                  <a:gd name="T2" fmla="*/ 94 w 158"/>
                  <a:gd name="T3" fmla="*/ 0 h 220"/>
                  <a:gd name="T4" fmla="*/ 0 w 158"/>
                  <a:gd name="T5" fmla="*/ 125 h 220"/>
                  <a:gd name="T6" fmla="*/ 125 w 158"/>
                  <a:gd name="T7" fmla="*/ 219 h 220"/>
                  <a:gd name="T8" fmla="*/ 157 w 158"/>
                  <a:gd name="T9" fmla="*/ 31 h 220"/>
                  <a:gd name="T10" fmla="*/ 94 w 158"/>
                  <a:gd name="T11" fmla="*/ 0 h 220"/>
                </a:gdLst>
                <a:ahLst/>
                <a:cxnLst>
                  <a:cxn ang="0">
                    <a:pos x="T0" y="T1"/>
                  </a:cxn>
                  <a:cxn ang="0">
                    <a:pos x="T2" y="T3"/>
                  </a:cxn>
                  <a:cxn ang="0">
                    <a:pos x="T4" y="T5"/>
                  </a:cxn>
                  <a:cxn ang="0">
                    <a:pos x="T6" y="T7"/>
                  </a:cxn>
                  <a:cxn ang="0">
                    <a:pos x="T8" y="T9"/>
                  </a:cxn>
                  <a:cxn ang="0">
                    <a:pos x="T10" y="T11"/>
                  </a:cxn>
                </a:cxnLst>
                <a:rect l="0" t="0" r="r" b="b"/>
                <a:pathLst>
                  <a:path w="158" h="220">
                    <a:moveTo>
                      <a:pt x="94" y="0"/>
                    </a:moveTo>
                    <a:lnTo>
                      <a:pt x="94" y="0"/>
                    </a:lnTo>
                    <a:cubicBezTo>
                      <a:pt x="0" y="125"/>
                      <a:pt x="0" y="125"/>
                      <a:pt x="0" y="125"/>
                    </a:cubicBezTo>
                    <a:cubicBezTo>
                      <a:pt x="0" y="125"/>
                      <a:pt x="94" y="219"/>
                      <a:pt x="125" y="219"/>
                    </a:cubicBezTo>
                    <a:cubicBezTo>
                      <a:pt x="157" y="187"/>
                      <a:pt x="157" y="31"/>
                      <a:pt x="157" y="31"/>
                    </a:cubicBezTo>
                    <a:lnTo>
                      <a:pt x="94" y="0"/>
                    </a:lnTo>
                  </a:path>
                </a:pathLst>
              </a:custGeom>
              <a:solidFill>
                <a:srgbClr val="754C28"/>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7" name="Freeform 141"/>
              <p:cNvSpPr>
                <a:spLocks noChangeArrowheads="1"/>
              </p:cNvSpPr>
              <p:nvPr/>
            </p:nvSpPr>
            <p:spPr bwMode="auto">
              <a:xfrm>
                <a:off x="4365625" y="1333500"/>
                <a:ext cx="180975" cy="247650"/>
              </a:xfrm>
              <a:custGeom>
                <a:avLst/>
                <a:gdLst>
                  <a:gd name="T0" fmla="*/ 93 w 501"/>
                  <a:gd name="T1" fmla="*/ 126 h 689"/>
                  <a:gd name="T2" fmla="*/ 93 w 501"/>
                  <a:gd name="T3" fmla="*/ 126 h 689"/>
                  <a:gd name="T4" fmla="*/ 156 w 501"/>
                  <a:gd name="T5" fmla="*/ 501 h 689"/>
                  <a:gd name="T6" fmla="*/ 500 w 501"/>
                  <a:gd name="T7" fmla="*/ 376 h 689"/>
                  <a:gd name="T8" fmla="*/ 312 w 501"/>
                  <a:gd name="T9" fmla="*/ 32 h 689"/>
                  <a:gd name="T10" fmla="*/ 93 w 501"/>
                  <a:gd name="T11" fmla="*/ 126 h 689"/>
                </a:gdLst>
                <a:ahLst/>
                <a:cxnLst>
                  <a:cxn ang="0">
                    <a:pos x="T0" y="T1"/>
                  </a:cxn>
                  <a:cxn ang="0">
                    <a:pos x="T2" y="T3"/>
                  </a:cxn>
                  <a:cxn ang="0">
                    <a:pos x="T4" y="T5"/>
                  </a:cxn>
                  <a:cxn ang="0">
                    <a:pos x="T6" y="T7"/>
                  </a:cxn>
                  <a:cxn ang="0">
                    <a:pos x="T8" y="T9"/>
                  </a:cxn>
                  <a:cxn ang="0">
                    <a:pos x="T10" y="T11"/>
                  </a:cxn>
                </a:cxnLst>
                <a:rect l="0" t="0" r="r" b="b"/>
                <a:pathLst>
                  <a:path w="501" h="689">
                    <a:moveTo>
                      <a:pt x="93" y="126"/>
                    </a:moveTo>
                    <a:lnTo>
                      <a:pt x="93" y="126"/>
                    </a:lnTo>
                    <a:cubicBezTo>
                      <a:pt x="0" y="219"/>
                      <a:pt x="125" y="469"/>
                      <a:pt x="156" y="501"/>
                    </a:cubicBezTo>
                    <a:cubicBezTo>
                      <a:pt x="344" y="688"/>
                      <a:pt x="469" y="563"/>
                      <a:pt x="500" y="376"/>
                    </a:cubicBezTo>
                    <a:cubicBezTo>
                      <a:pt x="500" y="188"/>
                      <a:pt x="406" y="94"/>
                      <a:pt x="312" y="32"/>
                    </a:cubicBezTo>
                    <a:cubicBezTo>
                      <a:pt x="219" y="0"/>
                      <a:pt x="93" y="126"/>
                      <a:pt x="93" y="126"/>
                    </a:cubicBezTo>
                  </a:path>
                </a:pathLst>
              </a:custGeom>
              <a:solidFill>
                <a:srgbClr val="A97B4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8" name="Freeform 142"/>
              <p:cNvSpPr>
                <a:spLocks noChangeArrowheads="1"/>
              </p:cNvSpPr>
              <p:nvPr/>
            </p:nvSpPr>
            <p:spPr bwMode="auto">
              <a:xfrm>
                <a:off x="4332288" y="1322388"/>
                <a:ext cx="214312" cy="236537"/>
              </a:xfrm>
              <a:custGeom>
                <a:avLst/>
                <a:gdLst>
                  <a:gd name="T0" fmla="*/ 375 w 595"/>
                  <a:gd name="T1" fmla="*/ 63 h 658"/>
                  <a:gd name="T2" fmla="*/ 375 w 595"/>
                  <a:gd name="T3" fmla="*/ 63 h 658"/>
                  <a:gd name="T4" fmla="*/ 594 w 595"/>
                  <a:gd name="T5" fmla="*/ 250 h 658"/>
                  <a:gd name="T6" fmla="*/ 281 w 595"/>
                  <a:gd name="T7" fmla="*/ 344 h 658"/>
                  <a:gd name="T8" fmla="*/ 375 w 595"/>
                  <a:gd name="T9" fmla="*/ 563 h 658"/>
                  <a:gd name="T10" fmla="*/ 156 w 595"/>
                  <a:gd name="T11" fmla="*/ 594 h 658"/>
                  <a:gd name="T12" fmla="*/ 375 w 595"/>
                  <a:gd name="T13" fmla="*/ 63 h 658"/>
                </a:gdLst>
                <a:ahLst/>
                <a:cxnLst>
                  <a:cxn ang="0">
                    <a:pos x="T0" y="T1"/>
                  </a:cxn>
                  <a:cxn ang="0">
                    <a:pos x="T2" y="T3"/>
                  </a:cxn>
                  <a:cxn ang="0">
                    <a:pos x="T4" y="T5"/>
                  </a:cxn>
                  <a:cxn ang="0">
                    <a:pos x="T6" y="T7"/>
                  </a:cxn>
                  <a:cxn ang="0">
                    <a:pos x="T8" y="T9"/>
                  </a:cxn>
                  <a:cxn ang="0">
                    <a:pos x="T10" y="T11"/>
                  </a:cxn>
                  <a:cxn ang="0">
                    <a:pos x="T12" y="T13"/>
                  </a:cxn>
                </a:cxnLst>
                <a:rect l="0" t="0" r="r" b="b"/>
                <a:pathLst>
                  <a:path w="595" h="658">
                    <a:moveTo>
                      <a:pt x="375" y="63"/>
                    </a:moveTo>
                    <a:lnTo>
                      <a:pt x="375" y="63"/>
                    </a:lnTo>
                    <a:cubicBezTo>
                      <a:pt x="375" y="63"/>
                      <a:pt x="531" y="63"/>
                      <a:pt x="594" y="250"/>
                    </a:cubicBezTo>
                    <a:cubicBezTo>
                      <a:pt x="594" y="250"/>
                      <a:pt x="438" y="375"/>
                      <a:pt x="281" y="344"/>
                    </a:cubicBezTo>
                    <a:cubicBezTo>
                      <a:pt x="281" y="344"/>
                      <a:pt x="313" y="532"/>
                      <a:pt x="375" y="563"/>
                    </a:cubicBezTo>
                    <a:cubicBezTo>
                      <a:pt x="438" y="625"/>
                      <a:pt x="313" y="657"/>
                      <a:pt x="156" y="594"/>
                    </a:cubicBezTo>
                    <a:cubicBezTo>
                      <a:pt x="0" y="563"/>
                      <a:pt x="31" y="0"/>
                      <a:pt x="375" y="63"/>
                    </a:cubicBezTo>
                  </a:path>
                </a:pathLst>
              </a:custGeom>
              <a:solidFill>
                <a:srgbClr val="221F20"/>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9" name="Freeform 143"/>
              <p:cNvSpPr>
                <a:spLocks noChangeArrowheads="1"/>
              </p:cNvSpPr>
              <p:nvPr/>
            </p:nvSpPr>
            <p:spPr bwMode="auto">
              <a:xfrm>
                <a:off x="4759325" y="1647825"/>
                <a:ext cx="90488" cy="46038"/>
              </a:xfrm>
              <a:custGeom>
                <a:avLst/>
                <a:gdLst>
                  <a:gd name="T0" fmla="*/ 0 w 251"/>
                  <a:gd name="T1" fmla="*/ 63 h 127"/>
                  <a:gd name="T2" fmla="*/ 0 w 251"/>
                  <a:gd name="T3" fmla="*/ 63 h 127"/>
                  <a:gd name="T4" fmla="*/ 93 w 251"/>
                  <a:gd name="T5" fmla="*/ 0 h 127"/>
                  <a:gd name="T6" fmla="*/ 93 w 251"/>
                  <a:gd name="T7" fmla="*/ 0 h 127"/>
                  <a:gd name="T8" fmla="*/ 93 w 251"/>
                  <a:gd name="T9" fmla="*/ 63 h 127"/>
                  <a:gd name="T10" fmla="*/ 218 w 251"/>
                  <a:gd name="T11" fmla="*/ 32 h 127"/>
                  <a:gd name="T12" fmla="*/ 93 w 251"/>
                  <a:gd name="T13" fmla="*/ 126 h 127"/>
                  <a:gd name="T14" fmla="*/ 0 w 251"/>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1" h="127">
                    <a:moveTo>
                      <a:pt x="0" y="63"/>
                    </a:moveTo>
                    <a:lnTo>
                      <a:pt x="0" y="63"/>
                    </a:lnTo>
                    <a:cubicBezTo>
                      <a:pt x="0" y="63"/>
                      <a:pt x="62" y="32"/>
                      <a:pt x="93" y="0"/>
                    </a:cubicBezTo>
                    <a:lnTo>
                      <a:pt x="93" y="0"/>
                    </a:lnTo>
                    <a:cubicBezTo>
                      <a:pt x="125" y="0"/>
                      <a:pt x="125" y="63"/>
                      <a:pt x="93" y="63"/>
                    </a:cubicBezTo>
                    <a:cubicBezTo>
                      <a:pt x="62" y="63"/>
                      <a:pt x="187" y="63"/>
                      <a:pt x="218" y="32"/>
                    </a:cubicBezTo>
                    <a:cubicBezTo>
                      <a:pt x="250" y="32"/>
                      <a:pt x="218" y="94"/>
                      <a:pt x="93" y="126"/>
                    </a:cubicBezTo>
                    <a:cubicBezTo>
                      <a:pt x="0" y="126"/>
                      <a:pt x="0" y="63"/>
                      <a:pt x="0" y="63"/>
                    </a:cubicBezTo>
                  </a:path>
                </a:pathLst>
              </a:custGeom>
              <a:solidFill>
                <a:srgbClr val="A97B4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31" name="Freeform 146"/>
              <p:cNvSpPr>
                <a:spLocks noChangeArrowheads="1"/>
              </p:cNvSpPr>
              <p:nvPr/>
            </p:nvSpPr>
            <p:spPr bwMode="auto">
              <a:xfrm>
                <a:off x="4940300" y="1749425"/>
                <a:ext cx="46038" cy="338138"/>
              </a:xfrm>
              <a:custGeom>
                <a:avLst/>
                <a:gdLst>
                  <a:gd name="T0" fmla="*/ 125 w 126"/>
                  <a:gd name="T1" fmla="*/ 906 h 938"/>
                  <a:gd name="T2" fmla="*/ 125 w 126"/>
                  <a:gd name="T3" fmla="*/ 906 h 938"/>
                  <a:gd name="T4" fmla="*/ 125 w 126"/>
                  <a:gd name="T5" fmla="*/ 906 h 938"/>
                  <a:gd name="T6" fmla="*/ 125 w 126"/>
                  <a:gd name="T7" fmla="*/ 0 h 938"/>
                  <a:gd name="T8" fmla="*/ 0 w 126"/>
                  <a:gd name="T9" fmla="*/ 0 h 938"/>
                  <a:gd name="T10" fmla="*/ 0 w 126"/>
                  <a:gd name="T11" fmla="*/ 906 h 938"/>
                  <a:gd name="T12" fmla="*/ 0 w 126"/>
                  <a:gd name="T13" fmla="*/ 906 h 938"/>
                  <a:gd name="T14" fmla="*/ 62 w 126"/>
                  <a:gd name="T15" fmla="*/ 937 h 938"/>
                  <a:gd name="T16" fmla="*/ 125 w 126"/>
                  <a:gd name="T17" fmla="*/ 906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938">
                    <a:moveTo>
                      <a:pt x="125" y="906"/>
                    </a:moveTo>
                    <a:lnTo>
                      <a:pt x="125" y="906"/>
                    </a:lnTo>
                    <a:lnTo>
                      <a:pt x="125" y="906"/>
                    </a:lnTo>
                    <a:cubicBezTo>
                      <a:pt x="125" y="0"/>
                      <a:pt x="125" y="0"/>
                      <a:pt x="125" y="0"/>
                    </a:cubicBezTo>
                    <a:cubicBezTo>
                      <a:pt x="0" y="0"/>
                      <a:pt x="0" y="0"/>
                      <a:pt x="0" y="0"/>
                    </a:cubicBezTo>
                    <a:cubicBezTo>
                      <a:pt x="0" y="906"/>
                      <a:pt x="0" y="906"/>
                      <a:pt x="0" y="906"/>
                    </a:cubicBezTo>
                    <a:lnTo>
                      <a:pt x="0" y="906"/>
                    </a:lnTo>
                    <a:cubicBezTo>
                      <a:pt x="0" y="906"/>
                      <a:pt x="31" y="937"/>
                      <a:pt x="62" y="937"/>
                    </a:cubicBezTo>
                    <a:cubicBezTo>
                      <a:pt x="93" y="937"/>
                      <a:pt x="125" y="906"/>
                      <a:pt x="125" y="906"/>
                    </a:cubicBezTo>
                  </a:path>
                </a:pathLst>
              </a:custGeom>
              <a:solidFill>
                <a:srgbClr val="BCBEC0"/>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32" name="Freeform 147"/>
              <p:cNvSpPr>
                <a:spLocks noChangeArrowheads="1"/>
              </p:cNvSpPr>
              <p:nvPr/>
            </p:nvSpPr>
            <p:spPr bwMode="auto">
              <a:xfrm>
                <a:off x="4714875" y="1716088"/>
                <a:ext cx="674688" cy="382587"/>
              </a:xfrm>
              <a:custGeom>
                <a:avLst/>
                <a:gdLst>
                  <a:gd name="T0" fmla="*/ 1875 w 1876"/>
                  <a:gd name="T1" fmla="*/ 656 h 1064"/>
                  <a:gd name="T2" fmla="*/ 1156 w 1876"/>
                  <a:gd name="T3" fmla="*/ 1063 h 1064"/>
                  <a:gd name="T4" fmla="*/ 0 w 1876"/>
                  <a:gd name="T5" fmla="*/ 406 h 1064"/>
                  <a:gd name="T6" fmla="*/ 719 w 1876"/>
                  <a:gd name="T7" fmla="*/ 0 h 1064"/>
                  <a:gd name="T8" fmla="*/ 1875 w 1876"/>
                  <a:gd name="T9" fmla="*/ 656 h 1064"/>
                </a:gdLst>
                <a:ahLst/>
                <a:cxnLst>
                  <a:cxn ang="0">
                    <a:pos x="T0" y="T1"/>
                  </a:cxn>
                  <a:cxn ang="0">
                    <a:pos x="T2" y="T3"/>
                  </a:cxn>
                  <a:cxn ang="0">
                    <a:pos x="T4" y="T5"/>
                  </a:cxn>
                  <a:cxn ang="0">
                    <a:pos x="T6" y="T7"/>
                  </a:cxn>
                  <a:cxn ang="0">
                    <a:pos x="T8" y="T9"/>
                  </a:cxn>
                </a:cxnLst>
                <a:rect l="0" t="0" r="r" b="b"/>
                <a:pathLst>
                  <a:path w="1876" h="1064">
                    <a:moveTo>
                      <a:pt x="1875" y="656"/>
                    </a:moveTo>
                    <a:lnTo>
                      <a:pt x="1156" y="1063"/>
                    </a:lnTo>
                    <a:lnTo>
                      <a:pt x="0" y="406"/>
                    </a:lnTo>
                    <a:lnTo>
                      <a:pt x="719" y="0"/>
                    </a:lnTo>
                    <a:lnTo>
                      <a:pt x="1875" y="656"/>
                    </a:lnTo>
                  </a:path>
                </a:pathLst>
              </a:custGeom>
              <a:solidFill>
                <a:srgbClr val="9A613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33" name="Freeform 148"/>
              <p:cNvSpPr>
                <a:spLocks noChangeArrowheads="1"/>
              </p:cNvSpPr>
              <p:nvPr/>
            </p:nvSpPr>
            <p:spPr bwMode="auto">
              <a:xfrm>
                <a:off x="4602163" y="2087563"/>
                <a:ext cx="674687" cy="382587"/>
              </a:xfrm>
              <a:custGeom>
                <a:avLst/>
                <a:gdLst>
                  <a:gd name="T0" fmla="*/ 1874 w 1875"/>
                  <a:gd name="T1" fmla="*/ 657 h 1064"/>
                  <a:gd name="T2" fmla="*/ 1156 w 1875"/>
                  <a:gd name="T3" fmla="*/ 1063 h 1064"/>
                  <a:gd name="T4" fmla="*/ 0 w 1875"/>
                  <a:gd name="T5" fmla="*/ 407 h 1064"/>
                  <a:gd name="T6" fmla="*/ 719 w 1875"/>
                  <a:gd name="T7" fmla="*/ 0 h 1064"/>
                  <a:gd name="T8" fmla="*/ 1874 w 1875"/>
                  <a:gd name="T9" fmla="*/ 657 h 1064"/>
                </a:gdLst>
                <a:ahLst/>
                <a:cxnLst>
                  <a:cxn ang="0">
                    <a:pos x="T0" y="T1"/>
                  </a:cxn>
                  <a:cxn ang="0">
                    <a:pos x="T2" y="T3"/>
                  </a:cxn>
                  <a:cxn ang="0">
                    <a:pos x="T4" y="T5"/>
                  </a:cxn>
                  <a:cxn ang="0">
                    <a:pos x="T6" y="T7"/>
                  </a:cxn>
                  <a:cxn ang="0">
                    <a:pos x="T8" y="T9"/>
                  </a:cxn>
                </a:cxnLst>
                <a:rect l="0" t="0" r="r" b="b"/>
                <a:pathLst>
                  <a:path w="1875" h="1064">
                    <a:moveTo>
                      <a:pt x="1874" y="657"/>
                    </a:moveTo>
                    <a:lnTo>
                      <a:pt x="1156" y="1063"/>
                    </a:lnTo>
                    <a:lnTo>
                      <a:pt x="0" y="407"/>
                    </a:lnTo>
                    <a:lnTo>
                      <a:pt x="719" y="0"/>
                    </a:lnTo>
                    <a:lnTo>
                      <a:pt x="1874" y="657"/>
                    </a:lnTo>
                  </a:path>
                </a:pathLst>
              </a:custGeom>
              <a:solidFill>
                <a:srgbClr val="2F559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34" name="Freeform 149"/>
              <p:cNvSpPr>
                <a:spLocks noChangeArrowheads="1"/>
              </p:cNvSpPr>
              <p:nvPr/>
            </p:nvSpPr>
            <p:spPr bwMode="auto">
              <a:xfrm>
                <a:off x="4714875" y="1862138"/>
                <a:ext cx="415925" cy="539750"/>
              </a:xfrm>
              <a:custGeom>
                <a:avLst/>
                <a:gdLst>
                  <a:gd name="T0" fmla="*/ 1156 w 1157"/>
                  <a:gd name="T1" fmla="*/ 657 h 1501"/>
                  <a:gd name="T2" fmla="*/ 1156 w 1157"/>
                  <a:gd name="T3" fmla="*/ 1500 h 1501"/>
                  <a:gd name="T4" fmla="*/ 0 w 1157"/>
                  <a:gd name="T5" fmla="*/ 844 h 1501"/>
                  <a:gd name="T6" fmla="*/ 0 w 1157"/>
                  <a:gd name="T7" fmla="*/ 0 h 1501"/>
                  <a:gd name="T8" fmla="*/ 1156 w 1157"/>
                  <a:gd name="T9" fmla="*/ 657 h 1501"/>
                </a:gdLst>
                <a:ahLst/>
                <a:cxnLst>
                  <a:cxn ang="0">
                    <a:pos x="T0" y="T1"/>
                  </a:cxn>
                  <a:cxn ang="0">
                    <a:pos x="T2" y="T3"/>
                  </a:cxn>
                  <a:cxn ang="0">
                    <a:pos x="T4" y="T5"/>
                  </a:cxn>
                  <a:cxn ang="0">
                    <a:pos x="T6" y="T7"/>
                  </a:cxn>
                  <a:cxn ang="0">
                    <a:pos x="T8" y="T9"/>
                  </a:cxn>
                </a:cxnLst>
                <a:rect l="0" t="0" r="r" b="b"/>
                <a:pathLst>
                  <a:path w="1157" h="1501">
                    <a:moveTo>
                      <a:pt x="1156" y="657"/>
                    </a:moveTo>
                    <a:lnTo>
                      <a:pt x="1156" y="1500"/>
                    </a:lnTo>
                    <a:lnTo>
                      <a:pt x="0" y="844"/>
                    </a:lnTo>
                    <a:lnTo>
                      <a:pt x="0" y="0"/>
                    </a:lnTo>
                    <a:lnTo>
                      <a:pt x="1156" y="657"/>
                    </a:lnTo>
                  </a:path>
                </a:pathLst>
              </a:custGeom>
              <a:solidFill>
                <a:srgbClr val="754C28"/>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35" name="Freeform 150"/>
              <p:cNvSpPr>
                <a:spLocks noChangeArrowheads="1"/>
              </p:cNvSpPr>
              <p:nvPr/>
            </p:nvSpPr>
            <p:spPr bwMode="auto">
              <a:xfrm>
                <a:off x="5130800" y="1952625"/>
                <a:ext cx="247650" cy="450850"/>
              </a:xfrm>
              <a:custGeom>
                <a:avLst/>
                <a:gdLst>
                  <a:gd name="T0" fmla="*/ 0 w 688"/>
                  <a:gd name="T1" fmla="*/ 407 h 1251"/>
                  <a:gd name="T2" fmla="*/ 0 w 688"/>
                  <a:gd name="T3" fmla="*/ 1250 h 1251"/>
                  <a:gd name="T4" fmla="*/ 687 w 688"/>
                  <a:gd name="T5" fmla="*/ 844 h 1251"/>
                  <a:gd name="T6" fmla="*/ 687 w 688"/>
                  <a:gd name="T7" fmla="*/ 0 h 1251"/>
                  <a:gd name="T8" fmla="*/ 0 w 688"/>
                  <a:gd name="T9" fmla="*/ 407 h 1251"/>
                </a:gdLst>
                <a:ahLst/>
                <a:cxnLst>
                  <a:cxn ang="0">
                    <a:pos x="T0" y="T1"/>
                  </a:cxn>
                  <a:cxn ang="0">
                    <a:pos x="T2" y="T3"/>
                  </a:cxn>
                  <a:cxn ang="0">
                    <a:pos x="T4" y="T5"/>
                  </a:cxn>
                  <a:cxn ang="0">
                    <a:pos x="T6" y="T7"/>
                  </a:cxn>
                  <a:cxn ang="0">
                    <a:pos x="T8" y="T9"/>
                  </a:cxn>
                </a:cxnLst>
                <a:rect l="0" t="0" r="r" b="b"/>
                <a:pathLst>
                  <a:path w="688" h="1251">
                    <a:moveTo>
                      <a:pt x="0" y="407"/>
                    </a:moveTo>
                    <a:lnTo>
                      <a:pt x="0" y="1250"/>
                    </a:lnTo>
                    <a:lnTo>
                      <a:pt x="687" y="844"/>
                    </a:lnTo>
                    <a:lnTo>
                      <a:pt x="687" y="0"/>
                    </a:lnTo>
                    <a:lnTo>
                      <a:pt x="0" y="407"/>
                    </a:lnTo>
                  </a:path>
                </a:pathLst>
              </a:custGeom>
              <a:solidFill>
                <a:srgbClr val="A97B4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36" name="Freeform 151"/>
              <p:cNvSpPr>
                <a:spLocks noChangeArrowheads="1"/>
              </p:cNvSpPr>
              <p:nvPr/>
            </p:nvSpPr>
            <p:spPr bwMode="auto">
              <a:xfrm>
                <a:off x="4803775" y="1738313"/>
                <a:ext cx="336550" cy="438150"/>
              </a:xfrm>
              <a:custGeom>
                <a:avLst/>
                <a:gdLst>
                  <a:gd name="T0" fmla="*/ 749 w 937"/>
                  <a:gd name="T1" fmla="*/ 0 h 1219"/>
                  <a:gd name="T2" fmla="*/ 749 w 937"/>
                  <a:gd name="T3" fmla="*/ 0 h 1219"/>
                  <a:gd name="T4" fmla="*/ 686 w 937"/>
                  <a:gd name="T5" fmla="*/ 374 h 1219"/>
                  <a:gd name="T6" fmla="*/ 218 w 937"/>
                  <a:gd name="T7" fmla="*/ 499 h 1219"/>
                  <a:gd name="T8" fmla="*/ 0 w 937"/>
                  <a:gd name="T9" fmla="*/ 1218 h 1219"/>
                  <a:gd name="T10" fmla="*/ 0 w 937"/>
                  <a:gd name="T11" fmla="*/ 499 h 1219"/>
                  <a:gd name="T12" fmla="*/ 562 w 937"/>
                  <a:gd name="T13" fmla="*/ 125 h 1219"/>
                  <a:gd name="T14" fmla="*/ 749 w 937"/>
                  <a:gd name="T15" fmla="*/ 0 h 12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7" h="1219">
                    <a:moveTo>
                      <a:pt x="749" y="0"/>
                    </a:moveTo>
                    <a:lnTo>
                      <a:pt x="749" y="0"/>
                    </a:lnTo>
                    <a:cubicBezTo>
                      <a:pt x="749" y="0"/>
                      <a:pt x="936" y="281"/>
                      <a:pt x="686" y="374"/>
                    </a:cubicBezTo>
                    <a:cubicBezTo>
                      <a:pt x="406" y="499"/>
                      <a:pt x="250" y="468"/>
                      <a:pt x="218" y="499"/>
                    </a:cubicBezTo>
                    <a:cubicBezTo>
                      <a:pt x="187" y="531"/>
                      <a:pt x="0" y="1218"/>
                      <a:pt x="0" y="1218"/>
                    </a:cubicBezTo>
                    <a:cubicBezTo>
                      <a:pt x="0" y="1218"/>
                      <a:pt x="0" y="593"/>
                      <a:pt x="0" y="499"/>
                    </a:cubicBezTo>
                    <a:cubicBezTo>
                      <a:pt x="0" y="437"/>
                      <a:pt x="468" y="187"/>
                      <a:pt x="562" y="125"/>
                    </a:cubicBezTo>
                    <a:lnTo>
                      <a:pt x="749" y="0"/>
                    </a:lnTo>
                  </a:path>
                </a:pathLst>
              </a:custGeom>
              <a:solidFill>
                <a:srgbClr val="BBA985"/>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37" name="Freeform 152"/>
              <p:cNvSpPr>
                <a:spLocks noChangeArrowheads="1"/>
              </p:cNvSpPr>
              <p:nvPr/>
            </p:nvSpPr>
            <p:spPr bwMode="auto">
              <a:xfrm>
                <a:off x="4916488" y="1795463"/>
                <a:ext cx="338137" cy="427037"/>
              </a:xfrm>
              <a:custGeom>
                <a:avLst/>
                <a:gdLst>
                  <a:gd name="T0" fmla="*/ 749 w 938"/>
                  <a:gd name="T1" fmla="*/ 0 h 1188"/>
                  <a:gd name="T2" fmla="*/ 749 w 938"/>
                  <a:gd name="T3" fmla="*/ 0 h 1188"/>
                  <a:gd name="T4" fmla="*/ 687 w 938"/>
                  <a:gd name="T5" fmla="*/ 375 h 1188"/>
                  <a:gd name="T6" fmla="*/ 219 w 938"/>
                  <a:gd name="T7" fmla="*/ 500 h 1188"/>
                  <a:gd name="T8" fmla="*/ 156 w 938"/>
                  <a:gd name="T9" fmla="*/ 1187 h 1188"/>
                  <a:gd name="T10" fmla="*/ 0 w 938"/>
                  <a:gd name="T11" fmla="*/ 469 h 1188"/>
                  <a:gd name="T12" fmla="*/ 344 w 938"/>
                  <a:gd name="T13" fmla="*/ 156 h 1188"/>
                  <a:gd name="T14" fmla="*/ 749 w 938"/>
                  <a:gd name="T15" fmla="*/ 0 h 11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8" h="1188">
                    <a:moveTo>
                      <a:pt x="749" y="0"/>
                    </a:moveTo>
                    <a:lnTo>
                      <a:pt x="749" y="0"/>
                    </a:lnTo>
                    <a:cubicBezTo>
                      <a:pt x="749" y="0"/>
                      <a:pt x="937" y="281"/>
                      <a:pt x="687" y="375"/>
                    </a:cubicBezTo>
                    <a:cubicBezTo>
                      <a:pt x="405" y="469"/>
                      <a:pt x="250" y="469"/>
                      <a:pt x="219" y="500"/>
                    </a:cubicBezTo>
                    <a:cubicBezTo>
                      <a:pt x="188" y="531"/>
                      <a:pt x="156" y="1187"/>
                      <a:pt x="156" y="1187"/>
                    </a:cubicBezTo>
                    <a:cubicBezTo>
                      <a:pt x="156" y="1187"/>
                      <a:pt x="0" y="531"/>
                      <a:pt x="0" y="469"/>
                    </a:cubicBezTo>
                    <a:cubicBezTo>
                      <a:pt x="0" y="375"/>
                      <a:pt x="281" y="218"/>
                      <a:pt x="344" y="156"/>
                    </a:cubicBezTo>
                    <a:lnTo>
                      <a:pt x="749" y="0"/>
                    </a:lnTo>
                  </a:path>
                </a:pathLst>
              </a:custGeom>
              <a:solidFill>
                <a:srgbClr val="C2B59B"/>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38" name="Freeform 153"/>
              <p:cNvSpPr>
                <a:spLocks noChangeArrowheads="1"/>
              </p:cNvSpPr>
              <p:nvPr/>
            </p:nvSpPr>
            <p:spPr bwMode="auto">
              <a:xfrm>
                <a:off x="4827588" y="1570038"/>
                <a:ext cx="146050" cy="269875"/>
              </a:xfrm>
              <a:custGeom>
                <a:avLst/>
                <a:gdLst>
                  <a:gd name="T0" fmla="*/ 313 w 407"/>
                  <a:gd name="T1" fmla="*/ 62 h 751"/>
                  <a:gd name="T2" fmla="*/ 313 w 407"/>
                  <a:gd name="T3" fmla="*/ 62 h 751"/>
                  <a:gd name="T4" fmla="*/ 250 w 407"/>
                  <a:gd name="T5" fmla="*/ 187 h 751"/>
                  <a:gd name="T6" fmla="*/ 219 w 407"/>
                  <a:gd name="T7" fmla="*/ 469 h 751"/>
                  <a:gd name="T8" fmla="*/ 0 w 407"/>
                  <a:gd name="T9" fmla="*/ 750 h 751"/>
                  <a:gd name="T10" fmla="*/ 281 w 407"/>
                  <a:gd name="T11" fmla="*/ 500 h 751"/>
                  <a:gd name="T12" fmla="*/ 406 w 407"/>
                  <a:gd name="T13" fmla="*/ 125 h 751"/>
                  <a:gd name="T14" fmla="*/ 313 w 407"/>
                  <a:gd name="T15" fmla="*/ 62 h 7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7" h="751">
                    <a:moveTo>
                      <a:pt x="313" y="62"/>
                    </a:moveTo>
                    <a:lnTo>
                      <a:pt x="313" y="62"/>
                    </a:lnTo>
                    <a:cubicBezTo>
                      <a:pt x="313" y="62"/>
                      <a:pt x="250" y="156"/>
                      <a:pt x="250" y="187"/>
                    </a:cubicBezTo>
                    <a:cubicBezTo>
                      <a:pt x="250" y="250"/>
                      <a:pt x="250" y="437"/>
                      <a:pt x="219" y="469"/>
                    </a:cubicBezTo>
                    <a:cubicBezTo>
                      <a:pt x="94" y="625"/>
                      <a:pt x="31" y="750"/>
                      <a:pt x="0" y="750"/>
                    </a:cubicBezTo>
                    <a:cubicBezTo>
                      <a:pt x="0" y="750"/>
                      <a:pt x="125" y="719"/>
                      <a:pt x="281" y="500"/>
                    </a:cubicBezTo>
                    <a:cubicBezTo>
                      <a:pt x="344" y="406"/>
                      <a:pt x="406" y="250"/>
                      <a:pt x="406" y="125"/>
                    </a:cubicBezTo>
                    <a:cubicBezTo>
                      <a:pt x="406" y="31"/>
                      <a:pt x="406" y="0"/>
                      <a:pt x="313" y="62"/>
                    </a:cubicBezTo>
                  </a:path>
                </a:pathLst>
              </a:custGeom>
              <a:solidFill>
                <a:srgbClr val="A97B4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39" name="Freeform 154"/>
              <p:cNvSpPr>
                <a:spLocks noChangeArrowheads="1"/>
              </p:cNvSpPr>
              <p:nvPr/>
            </p:nvSpPr>
            <p:spPr bwMode="auto">
              <a:xfrm>
                <a:off x="4792663" y="1828800"/>
                <a:ext cx="57150" cy="33338"/>
              </a:xfrm>
              <a:custGeom>
                <a:avLst/>
                <a:gdLst>
                  <a:gd name="T0" fmla="*/ 125 w 158"/>
                  <a:gd name="T1" fmla="*/ 0 h 94"/>
                  <a:gd name="T2" fmla="*/ 125 w 158"/>
                  <a:gd name="T3" fmla="*/ 0 h 94"/>
                  <a:gd name="T4" fmla="*/ 94 w 158"/>
                  <a:gd name="T5" fmla="*/ 0 h 94"/>
                  <a:gd name="T6" fmla="*/ 32 w 158"/>
                  <a:gd name="T7" fmla="*/ 31 h 94"/>
                  <a:gd name="T8" fmla="*/ 0 w 158"/>
                  <a:gd name="T9" fmla="*/ 31 h 94"/>
                  <a:gd name="T10" fmla="*/ 32 w 158"/>
                  <a:gd name="T11" fmla="*/ 31 h 94"/>
                  <a:gd name="T12" fmla="*/ 0 w 158"/>
                  <a:gd name="T13" fmla="*/ 62 h 94"/>
                  <a:gd name="T14" fmla="*/ 32 w 158"/>
                  <a:gd name="T15" fmla="*/ 62 h 94"/>
                  <a:gd name="T16" fmla="*/ 32 w 158"/>
                  <a:gd name="T17" fmla="*/ 62 h 94"/>
                  <a:gd name="T18" fmla="*/ 63 w 158"/>
                  <a:gd name="T19" fmla="*/ 93 h 94"/>
                  <a:gd name="T20" fmla="*/ 63 w 158"/>
                  <a:gd name="T21" fmla="*/ 62 h 94"/>
                  <a:gd name="T22" fmla="*/ 125 w 158"/>
                  <a:gd name="T23" fmla="*/ 31 h 94"/>
                  <a:gd name="T24" fmla="*/ 125 w 158"/>
                  <a:gd name="T25" fmla="*/ 62 h 94"/>
                  <a:gd name="T26" fmla="*/ 125 w 158"/>
                  <a:gd name="T27" fmla="*/ 62 h 94"/>
                  <a:gd name="T28" fmla="*/ 157 w 158"/>
                  <a:gd name="T29" fmla="*/ 31 h 94"/>
                  <a:gd name="T30" fmla="*/ 125 w 158"/>
                  <a:gd name="T3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8" h="94">
                    <a:moveTo>
                      <a:pt x="125" y="0"/>
                    </a:moveTo>
                    <a:lnTo>
                      <a:pt x="125" y="0"/>
                    </a:lnTo>
                    <a:lnTo>
                      <a:pt x="94" y="0"/>
                    </a:lnTo>
                    <a:cubicBezTo>
                      <a:pt x="63" y="0"/>
                      <a:pt x="32" y="0"/>
                      <a:pt x="32" y="31"/>
                    </a:cubicBezTo>
                    <a:cubicBezTo>
                      <a:pt x="32" y="31"/>
                      <a:pt x="32" y="31"/>
                      <a:pt x="0" y="31"/>
                    </a:cubicBezTo>
                    <a:lnTo>
                      <a:pt x="32" y="31"/>
                    </a:lnTo>
                    <a:cubicBezTo>
                      <a:pt x="32" y="62"/>
                      <a:pt x="0" y="62"/>
                      <a:pt x="0" y="62"/>
                    </a:cubicBezTo>
                    <a:cubicBezTo>
                      <a:pt x="0" y="62"/>
                      <a:pt x="0" y="62"/>
                      <a:pt x="32" y="62"/>
                    </a:cubicBezTo>
                    <a:lnTo>
                      <a:pt x="32" y="62"/>
                    </a:lnTo>
                    <a:cubicBezTo>
                      <a:pt x="32" y="62"/>
                      <a:pt x="32" y="93"/>
                      <a:pt x="63" y="93"/>
                    </a:cubicBezTo>
                    <a:cubicBezTo>
                      <a:pt x="63" y="62"/>
                      <a:pt x="63" y="62"/>
                      <a:pt x="63" y="62"/>
                    </a:cubicBezTo>
                    <a:cubicBezTo>
                      <a:pt x="63" y="62"/>
                      <a:pt x="94" y="62"/>
                      <a:pt x="125" y="31"/>
                    </a:cubicBezTo>
                    <a:lnTo>
                      <a:pt x="125" y="62"/>
                    </a:lnTo>
                    <a:cubicBezTo>
                      <a:pt x="125" y="62"/>
                      <a:pt x="125" y="93"/>
                      <a:pt x="125" y="62"/>
                    </a:cubicBezTo>
                    <a:cubicBezTo>
                      <a:pt x="157" y="62"/>
                      <a:pt x="157" y="31"/>
                      <a:pt x="157" y="31"/>
                    </a:cubicBezTo>
                    <a:cubicBezTo>
                      <a:pt x="157" y="31"/>
                      <a:pt x="157" y="31"/>
                      <a:pt x="125" y="0"/>
                    </a:cubicBezTo>
                  </a:path>
                </a:pathLst>
              </a:custGeom>
              <a:solidFill>
                <a:srgbClr val="A97B4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40" name="Freeform 155"/>
              <p:cNvSpPr>
                <a:spLocks noChangeArrowheads="1"/>
              </p:cNvSpPr>
              <p:nvPr/>
            </p:nvSpPr>
            <p:spPr bwMode="auto">
              <a:xfrm>
                <a:off x="4872038" y="1536700"/>
                <a:ext cx="338137" cy="428625"/>
              </a:xfrm>
              <a:custGeom>
                <a:avLst/>
                <a:gdLst>
                  <a:gd name="T0" fmla="*/ 843 w 938"/>
                  <a:gd name="T1" fmla="*/ 563 h 1189"/>
                  <a:gd name="T2" fmla="*/ 843 w 938"/>
                  <a:gd name="T3" fmla="*/ 563 h 1189"/>
                  <a:gd name="T4" fmla="*/ 937 w 938"/>
                  <a:gd name="T5" fmla="*/ 844 h 1189"/>
                  <a:gd name="T6" fmla="*/ 63 w 938"/>
                  <a:gd name="T7" fmla="*/ 813 h 1189"/>
                  <a:gd name="T8" fmla="*/ 125 w 938"/>
                  <a:gd name="T9" fmla="*/ 594 h 1189"/>
                  <a:gd name="T10" fmla="*/ 188 w 938"/>
                  <a:gd name="T11" fmla="*/ 281 h 1189"/>
                  <a:gd name="T12" fmla="*/ 499 w 938"/>
                  <a:gd name="T13" fmla="*/ 63 h 1189"/>
                  <a:gd name="T14" fmla="*/ 843 w 938"/>
                  <a:gd name="T15" fmla="*/ 563 h 11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8" h="1189">
                    <a:moveTo>
                      <a:pt x="843" y="563"/>
                    </a:moveTo>
                    <a:lnTo>
                      <a:pt x="843" y="563"/>
                    </a:lnTo>
                    <a:cubicBezTo>
                      <a:pt x="874" y="688"/>
                      <a:pt x="937" y="750"/>
                      <a:pt x="937" y="844"/>
                    </a:cubicBezTo>
                    <a:cubicBezTo>
                      <a:pt x="937" y="844"/>
                      <a:pt x="624" y="1188"/>
                      <a:pt x="63" y="813"/>
                    </a:cubicBezTo>
                    <a:cubicBezTo>
                      <a:pt x="94" y="781"/>
                      <a:pt x="63" y="688"/>
                      <a:pt x="125" y="594"/>
                    </a:cubicBezTo>
                    <a:cubicBezTo>
                      <a:pt x="188" y="500"/>
                      <a:pt x="375" y="469"/>
                      <a:pt x="188" y="281"/>
                    </a:cubicBezTo>
                    <a:cubicBezTo>
                      <a:pt x="0" y="94"/>
                      <a:pt x="406" y="0"/>
                      <a:pt x="499" y="63"/>
                    </a:cubicBezTo>
                    <a:cubicBezTo>
                      <a:pt x="499" y="63"/>
                      <a:pt x="718" y="250"/>
                      <a:pt x="843" y="563"/>
                    </a:cubicBezTo>
                  </a:path>
                </a:pathLst>
              </a:custGeom>
              <a:solidFill>
                <a:srgbClr val="FDC804"/>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41" name="Freeform 156"/>
              <p:cNvSpPr>
                <a:spLocks noChangeArrowheads="1"/>
              </p:cNvSpPr>
              <p:nvPr/>
            </p:nvSpPr>
            <p:spPr bwMode="auto">
              <a:xfrm>
                <a:off x="5018088" y="1592263"/>
                <a:ext cx="123825" cy="338137"/>
              </a:xfrm>
              <a:custGeom>
                <a:avLst/>
                <a:gdLst>
                  <a:gd name="T0" fmla="*/ 63 w 344"/>
                  <a:gd name="T1" fmla="*/ 125 h 939"/>
                  <a:gd name="T2" fmla="*/ 63 w 344"/>
                  <a:gd name="T3" fmla="*/ 125 h 939"/>
                  <a:gd name="T4" fmla="*/ 93 w 344"/>
                  <a:gd name="T5" fmla="*/ 282 h 939"/>
                  <a:gd name="T6" fmla="*/ 218 w 344"/>
                  <a:gd name="T7" fmla="*/ 469 h 939"/>
                  <a:gd name="T8" fmla="*/ 0 w 344"/>
                  <a:gd name="T9" fmla="*/ 938 h 939"/>
                  <a:gd name="T10" fmla="*/ 312 w 344"/>
                  <a:gd name="T11" fmla="*/ 500 h 939"/>
                  <a:gd name="T12" fmla="*/ 218 w 344"/>
                  <a:gd name="T13" fmla="*/ 125 h 939"/>
                  <a:gd name="T14" fmla="*/ 63 w 344"/>
                  <a:gd name="T15" fmla="*/ 125 h 9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4" h="939">
                    <a:moveTo>
                      <a:pt x="63" y="125"/>
                    </a:moveTo>
                    <a:lnTo>
                      <a:pt x="63" y="125"/>
                    </a:lnTo>
                    <a:cubicBezTo>
                      <a:pt x="63" y="125"/>
                      <a:pt x="93" y="219"/>
                      <a:pt x="93" y="282"/>
                    </a:cubicBezTo>
                    <a:cubicBezTo>
                      <a:pt x="124" y="313"/>
                      <a:pt x="218" y="438"/>
                      <a:pt x="218" y="469"/>
                    </a:cubicBezTo>
                    <a:cubicBezTo>
                      <a:pt x="218" y="532"/>
                      <a:pt x="93" y="750"/>
                      <a:pt x="0" y="938"/>
                    </a:cubicBezTo>
                    <a:cubicBezTo>
                      <a:pt x="0" y="938"/>
                      <a:pt x="249" y="625"/>
                      <a:pt x="312" y="500"/>
                    </a:cubicBezTo>
                    <a:cubicBezTo>
                      <a:pt x="343" y="375"/>
                      <a:pt x="312" y="250"/>
                      <a:pt x="218" y="125"/>
                    </a:cubicBezTo>
                    <a:cubicBezTo>
                      <a:pt x="156" y="32"/>
                      <a:pt x="93" y="0"/>
                      <a:pt x="63" y="125"/>
                    </a:cubicBezTo>
                  </a:path>
                </a:pathLst>
              </a:custGeom>
              <a:solidFill>
                <a:srgbClr val="A97B4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42" name="Freeform 157"/>
              <p:cNvSpPr>
                <a:spLocks noChangeArrowheads="1"/>
              </p:cNvSpPr>
              <p:nvPr/>
            </p:nvSpPr>
            <p:spPr bwMode="auto">
              <a:xfrm>
                <a:off x="4995863" y="1895475"/>
                <a:ext cx="46037" cy="46038"/>
              </a:xfrm>
              <a:custGeom>
                <a:avLst/>
                <a:gdLst>
                  <a:gd name="T0" fmla="*/ 125 w 126"/>
                  <a:gd name="T1" fmla="*/ 31 h 126"/>
                  <a:gd name="T2" fmla="*/ 125 w 126"/>
                  <a:gd name="T3" fmla="*/ 31 h 126"/>
                  <a:gd name="T4" fmla="*/ 62 w 126"/>
                  <a:gd name="T5" fmla="*/ 31 h 126"/>
                  <a:gd name="T6" fmla="*/ 31 w 126"/>
                  <a:gd name="T7" fmla="*/ 62 h 126"/>
                  <a:gd name="T8" fmla="*/ 31 w 126"/>
                  <a:gd name="T9" fmla="*/ 125 h 126"/>
                  <a:gd name="T10" fmla="*/ 94 w 126"/>
                  <a:gd name="T11" fmla="*/ 94 h 126"/>
                  <a:gd name="T12" fmla="*/ 125 w 126"/>
                  <a:gd name="T13" fmla="*/ 31 h 126"/>
                </a:gdLst>
                <a:ahLst/>
                <a:cxnLst>
                  <a:cxn ang="0">
                    <a:pos x="T0" y="T1"/>
                  </a:cxn>
                  <a:cxn ang="0">
                    <a:pos x="T2" y="T3"/>
                  </a:cxn>
                  <a:cxn ang="0">
                    <a:pos x="T4" y="T5"/>
                  </a:cxn>
                  <a:cxn ang="0">
                    <a:pos x="T6" y="T7"/>
                  </a:cxn>
                  <a:cxn ang="0">
                    <a:pos x="T8" y="T9"/>
                  </a:cxn>
                  <a:cxn ang="0">
                    <a:pos x="T10" y="T11"/>
                  </a:cxn>
                  <a:cxn ang="0">
                    <a:pos x="T12" y="T13"/>
                  </a:cxn>
                </a:cxnLst>
                <a:rect l="0" t="0" r="r" b="b"/>
                <a:pathLst>
                  <a:path w="126" h="126">
                    <a:moveTo>
                      <a:pt x="125" y="31"/>
                    </a:moveTo>
                    <a:lnTo>
                      <a:pt x="125" y="31"/>
                    </a:lnTo>
                    <a:cubicBezTo>
                      <a:pt x="125" y="31"/>
                      <a:pt x="62" y="0"/>
                      <a:pt x="62" y="31"/>
                    </a:cubicBezTo>
                    <a:cubicBezTo>
                      <a:pt x="31" y="62"/>
                      <a:pt x="62" y="62"/>
                      <a:pt x="31" y="62"/>
                    </a:cubicBezTo>
                    <a:cubicBezTo>
                      <a:pt x="0" y="62"/>
                      <a:pt x="0" y="94"/>
                      <a:pt x="31" y="125"/>
                    </a:cubicBezTo>
                    <a:lnTo>
                      <a:pt x="94" y="94"/>
                    </a:lnTo>
                    <a:cubicBezTo>
                      <a:pt x="125" y="94"/>
                      <a:pt x="125" y="31"/>
                      <a:pt x="125" y="31"/>
                    </a:cubicBezTo>
                  </a:path>
                </a:pathLst>
              </a:custGeom>
              <a:solidFill>
                <a:srgbClr val="A97B4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43" name="Freeform 158"/>
              <p:cNvSpPr>
                <a:spLocks noChangeArrowheads="1"/>
              </p:cNvSpPr>
              <p:nvPr/>
            </p:nvSpPr>
            <p:spPr bwMode="auto">
              <a:xfrm>
                <a:off x="4940300" y="1558925"/>
                <a:ext cx="79375" cy="46038"/>
              </a:xfrm>
              <a:custGeom>
                <a:avLst/>
                <a:gdLst>
                  <a:gd name="T0" fmla="*/ 156 w 219"/>
                  <a:gd name="T1" fmla="*/ 0 h 126"/>
                  <a:gd name="T2" fmla="*/ 156 w 219"/>
                  <a:gd name="T3" fmla="*/ 0 h 126"/>
                  <a:gd name="T4" fmla="*/ 187 w 219"/>
                  <a:gd name="T5" fmla="*/ 93 h 126"/>
                  <a:gd name="T6" fmla="*/ 125 w 219"/>
                  <a:gd name="T7" fmla="*/ 125 h 126"/>
                  <a:gd name="T8" fmla="*/ 0 w 219"/>
                  <a:gd name="T9" fmla="*/ 31 h 126"/>
                  <a:gd name="T10" fmla="*/ 156 w 219"/>
                  <a:gd name="T11" fmla="*/ 0 h 126"/>
                </a:gdLst>
                <a:ahLst/>
                <a:cxnLst>
                  <a:cxn ang="0">
                    <a:pos x="T0" y="T1"/>
                  </a:cxn>
                  <a:cxn ang="0">
                    <a:pos x="T2" y="T3"/>
                  </a:cxn>
                  <a:cxn ang="0">
                    <a:pos x="T4" y="T5"/>
                  </a:cxn>
                  <a:cxn ang="0">
                    <a:pos x="T6" y="T7"/>
                  </a:cxn>
                  <a:cxn ang="0">
                    <a:pos x="T8" y="T9"/>
                  </a:cxn>
                  <a:cxn ang="0">
                    <a:pos x="T10" y="T11"/>
                  </a:cxn>
                </a:cxnLst>
                <a:rect l="0" t="0" r="r" b="b"/>
                <a:pathLst>
                  <a:path w="219" h="126">
                    <a:moveTo>
                      <a:pt x="156" y="0"/>
                    </a:moveTo>
                    <a:lnTo>
                      <a:pt x="156" y="0"/>
                    </a:lnTo>
                    <a:lnTo>
                      <a:pt x="187" y="93"/>
                    </a:lnTo>
                    <a:cubicBezTo>
                      <a:pt x="218" y="125"/>
                      <a:pt x="125" y="125"/>
                      <a:pt x="125" y="125"/>
                    </a:cubicBezTo>
                    <a:cubicBezTo>
                      <a:pt x="0" y="31"/>
                      <a:pt x="0" y="31"/>
                      <a:pt x="0" y="31"/>
                    </a:cubicBezTo>
                    <a:lnTo>
                      <a:pt x="156" y="0"/>
                    </a:lnTo>
                  </a:path>
                </a:pathLst>
              </a:custGeom>
              <a:solidFill>
                <a:srgbClr val="A97B4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44" name="Freeform 159"/>
              <p:cNvSpPr>
                <a:spLocks noChangeArrowheads="1"/>
              </p:cNvSpPr>
              <p:nvPr/>
            </p:nvSpPr>
            <p:spPr bwMode="auto">
              <a:xfrm>
                <a:off x="4872038" y="1379538"/>
                <a:ext cx="169862" cy="236537"/>
              </a:xfrm>
              <a:custGeom>
                <a:avLst/>
                <a:gdLst>
                  <a:gd name="T0" fmla="*/ 250 w 470"/>
                  <a:gd name="T1" fmla="*/ 62 h 657"/>
                  <a:gd name="T2" fmla="*/ 250 w 470"/>
                  <a:gd name="T3" fmla="*/ 62 h 657"/>
                  <a:gd name="T4" fmla="*/ 438 w 470"/>
                  <a:gd name="T5" fmla="*/ 375 h 657"/>
                  <a:gd name="T6" fmla="*/ 63 w 470"/>
                  <a:gd name="T7" fmla="*/ 437 h 657"/>
                  <a:gd name="T8" fmla="*/ 63 w 470"/>
                  <a:gd name="T9" fmla="*/ 125 h 657"/>
                  <a:gd name="T10" fmla="*/ 250 w 470"/>
                  <a:gd name="T11" fmla="*/ 62 h 657"/>
                </a:gdLst>
                <a:ahLst/>
                <a:cxnLst>
                  <a:cxn ang="0">
                    <a:pos x="T0" y="T1"/>
                  </a:cxn>
                  <a:cxn ang="0">
                    <a:pos x="T2" y="T3"/>
                  </a:cxn>
                  <a:cxn ang="0">
                    <a:pos x="T4" y="T5"/>
                  </a:cxn>
                  <a:cxn ang="0">
                    <a:pos x="T6" y="T7"/>
                  </a:cxn>
                  <a:cxn ang="0">
                    <a:pos x="T8" y="T9"/>
                  </a:cxn>
                  <a:cxn ang="0">
                    <a:pos x="T10" y="T11"/>
                  </a:cxn>
                </a:cxnLst>
                <a:rect l="0" t="0" r="r" b="b"/>
                <a:pathLst>
                  <a:path w="470" h="657">
                    <a:moveTo>
                      <a:pt x="250" y="62"/>
                    </a:moveTo>
                    <a:lnTo>
                      <a:pt x="250" y="62"/>
                    </a:lnTo>
                    <a:cubicBezTo>
                      <a:pt x="406" y="93"/>
                      <a:pt x="469" y="312"/>
                      <a:pt x="438" y="375"/>
                    </a:cubicBezTo>
                    <a:cubicBezTo>
                      <a:pt x="406" y="656"/>
                      <a:pt x="125" y="625"/>
                      <a:pt x="63" y="437"/>
                    </a:cubicBezTo>
                    <a:cubicBezTo>
                      <a:pt x="0" y="250"/>
                      <a:pt x="0" y="218"/>
                      <a:pt x="63" y="125"/>
                    </a:cubicBezTo>
                    <a:cubicBezTo>
                      <a:pt x="94" y="0"/>
                      <a:pt x="250" y="62"/>
                      <a:pt x="250" y="62"/>
                    </a:cubicBezTo>
                  </a:path>
                </a:pathLst>
              </a:custGeom>
              <a:solidFill>
                <a:srgbClr val="A97B4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45" name="Freeform 160"/>
              <p:cNvSpPr>
                <a:spLocks noChangeArrowheads="1"/>
              </p:cNvSpPr>
              <p:nvPr/>
            </p:nvSpPr>
            <p:spPr bwMode="auto">
              <a:xfrm>
                <a:off x="4860925" y="1379538"/>
                <a:ext cx="214313" cy="225425"/>
              </a:xfrm>
              <a:custGeom>
                <a:avLst/>
                <a:gdLst>
                  <a:gd name="T0" fmla="*/ 125 w 594"/>
                  <a:gd name="T1" fmla="*/ 93 h 626"/>
                  <a:gd name="T2" fmla="*/ 125 w 594"/>
                  <a:gd name="T3" fmla="*/ 93 h 626"/>
                  <a:gd name="T4" fmla="*/ 0 w 594"/>
                  <a:gd name="T5" fmla="*/ 281 h 626"/>
                  <a:gd name="T6" fmla="*/ 125 w 594"/>
                  <a:gd name="T7" fmla="*/ 343 h 626"/>
                  <a:gd name="T8" fmla="*/ 281 w 594"/>
                  <a:gd name="T9" fmla="*/ 281 h 626"/>
                  <a:gd name="T10" fmla="*/ 375 w 594"/>
                  <a:gd name="T11" fmla="*/ 437 h 626"/>
                  <a:gd name="T12" fmla="*/ 312 w 594"/>
                  <a:gd name="T13" fmla="*/ 593 h 626"/>
                  <a:gd name="T14" fmla="*/ 561 w 594"/>
                  <a:gd name="T15" fmla="*/ 375 h 626"/>
                  <a:gd name="T16" fmla="*/ 406 w 594"/>
                  <a:gd name="T17" fmla="*/ 62 h 626"/>
                  <a:gd name="T18" fmla="*/ 125 w 594"/>
                  <a:gd name="T19" fmla="*/ 93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4" h="626">
                    <a:moveTo>
                      <a:pt x="125" y="93"/>
                    </a:moveTo>
                    <a:lnTo>
                      <a:pt x="125" y="93"/>
                    </a:lnTo>
                    <a:cubicBezTo>
                      <a:pt x="62" y="156"/>
                      <a:pt x="0" y="218"/>
                      <a:pt x="0" y="281"/>
                    </a:cubicBezTo>
                    <a:cubicBezTo>
                      <a:pt x="0" y="281"/>
                      <a:pt x="31" y="343"/>
                      <a:pt x="125" y="343"/>
                    </a:cubicBezTo>
                    <a:cubicBezTo>
                      <a:pt x="219" y="343"/>
                      <a:pt x="281" y="281"/>
                      <a:pt x="281" y="281"/>
                    </a:cubicBezTo>
                    <a:cubicBezTo>
                      <a:pt x="281" y="281"/>
                      <a:pt x="375" y="343"/>
                      <a:pt x="375" y="437"/>
                    </a:cubicBezTo>
                    <a:cubicBezTo>
                      <a:pt x="375" y="500"/>
                      <a:pt x="375" y="562"/>
                      <a:pt x="312" y="593"/>
                    </a:cubicBezTo>
                    <a:cubicBezTo>
                      <a:pt x="281" y="625"/>
                      <a:pt x="561" y="531"/>
                      <a:pt x="561" y="375"/>
                    </a:cubicBezTo>
                    <a:cubicBezTo>
                      <a:pt x="593" y="250"/>
                      <a:pt x="469" y="93"/>
                      <a:pt x="406" y="62"/>
                    </a:cubicBezTo>
                    <a:cubicBezTo>
                      <a:pt x="344" y="0"/>
                      <a:pt x="187" y="0"/>
                      <a:pt x="125" y="93"/>
                    </a:cubicBezTo>
                  </a:path>
                </a:pathLst>
              </a:custGeom>
              <a:solidFill>
                <a:srgbClr val="221F20"/>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63" name="TextBox 262"/>
            <p:cNvSpPr txBox="1"/>
            <p:nvPr/>
          </p:nvSpPr>
          <p:spPr>
            <a:xfrm>
              <a:off x="4607984" y="3055381"/>
              <a:ext cx="225424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Calibri"/>
              </a:endParaRPr>
            </a:p>
          </p:txBody>
        </p:sp>
      </p:grpSp>
      <p:grpSp>
        <p:nvGrpSpPr>
          <p:cNvPr id="9" name="Randomization arrow">
            <a:extLst>
              <a:ext uri="{FF2B5EF4-FFF2-40B4-BE49-F238E27FC236}">
                <a16:creationId xmlns:a16="http://schemas.microsoft.com/office/drawing/2014/main" id="{5F7CBDED-A7D5-4CB2-82ED-E3A7F9A834A6}"/>
              </a:ext>
            </a:extLst>
          </p:cNvPr>
          <p:cNvGrpSpPr/>
          <p:nvPr/>
        </p:nvGrpSpPr>
        <p:grpSpPr>
          <a:xfrm>
            <a:off x="1710267" y="1882910"/>
            <a:ext cx="3382921" cy="3386052"/>
            <a:chOff x="1710267" y="1882910"/>
            <a:chExt cx="3382921" cy="3386052"/>
          </a:xfrm>
        </p:grpSpPr>
        <p:grpSp>
          <p:nvGrpSpPr>
            <p:cNvPr id="8" name="Group 7">
              <a:extLst>
                <a:ext uri="{FF2B5EF4-FFF2-40B4-BE49-F238E27FC236}">
                  <a16:creationId xmlns:a16="http://schemas.microsoft.com/office/drawing/2014/main" id="{C7D53A79-BFD5-4FAF-8113-AC231058BF72}"/>
                </a:ext>
              </a:extLst>
            </p:cNvPr>
            <p:cNvGrpSpPr/>
            <p:nvPr/>
          </p:nvGrpSpPr>
          <p:grpSpPr>
            <a:xfrm>
              <a:off x="1710267" y="1882910"/>
              <a:ext cx="3382921" cy="3386052"/>
              <a:chOff x="1710267" y="1882910"/>
              <a:chExt cx="3382921" cy="3386052"/>
            </a:xfrm>
          </p:grpSpPr>
          <p:grpSp>
            <p:nvGrpSpPr>
              <p:cNvPr id="7" name="Group 6">
                <a:extLst>
                  <a:ext uri="{FF2B5EF4-FFF2-40B4-BE49-F238E27FC236}">
                    <a16:creationId xmlns:a16="http://schemas.microsoft.com/office/drawing/2014/main" id="{E736E664-B45D-462A-8A4E-69A6FC351AD0}"/>
                  </a:ext>
                </a:extLst>
              </p:cNvPr>
              <p:cNvGrpSpPr/>
              <p:nvPr/>
            </p:nvGrpSpPr>
            <p:grpSpPr>
              <a:xfrm>
                <a:off x="1971834" y="1882910"/>
                <a:ext cx="3121354" cy="3386052"/>
                <a:chOff x="1971834" y="1882910"/>
                <a:chExt cx="3121354" cy="3386052"/>
              </a:xfrm>
            </p:grpSpPr>
            <p:grpSp>
              <p:nvGrpSpPr>
                <p:cNvPr id="6" name="Group 5">
                  <a:extLst>
                    <a:ext uri="{FF2B5EF4-FFF2-40B4-BE49-F238E27FC236}">
                      <a16:creationId xmlns:a16="http://schemas.microsoft.com/office/drawing/2014/main" id="{470909AF-3A1A-403D-AEE7-FB17CD7C025A}"/>
                    </a:ext>
                  </a:extLst>
                </p:cNvPr>
                <p:cNvGrpSpPr/>
                <p:nvPr/>
              </p:nvGrpSpPr>
              <p:grpSpPr>
                <a:xfrm>
                  <a:off x="1971834" y="1977870"/>
                  <a:ext cx="2904479" cy="3183408"/>
                  <a:chOff x="1971834" y="1977870"/>
                  <a:chExt cx="2904479" cy="3183408"/>
                </a:xfrm>
              </p:grpSpPr>
              <p:grpSp>
                <p:nvGrpSpPr>
                  <p:cNvPr id="5" name="Group 4">
                    <a:extLst>
                      <a:ext uri="{FF2B5EF4-FFF2-40B4-BE49-F238E27FC236}">
                        <a16:creationId xmlns:a16="http://schemas.microsoft.com/office/drawing/2014/main" id="{78761B4D-7999-4D53-AAE9-C5D087020760}"/>
                      </a:ext>
                    </a:extLst>
                  </p:cNvPr>
                  <p:cNvGrpSpPr/>
                  <p:nvPr/>
                </p:nvGrpSpPr>
                <p:grpSpPr>
                  <a:xfrm>
                    <a:off x="2222559" y="1977870"/>
                    <a:ext cx="2653754" cy="3183408"/>
                    <a:chOff x="2222559" y="1977870"/>
                    <a:chExt cx="2653754" cy="3183408"/>
                  </a:xfrm>
                </p:grpSpPr>
                <p:sp>
                  <p:nvSpPr>
                    <p:cNvPr id="124" name="Freeform 57"/>
                    <p:cNvSpPr>
                      <a:spLocks noChangeArrowheads="1"/>
                    </p:cNvSpPr>
                    <p:nvPr/>
                  </p:nvSpPr>
                  <p:spPr bwMode="auto">
                    <a:xfrm>
                      <a:off x="2222559" y="1977870"/>
                      <a:ext cx="2653754" cy="1669326"/>
                    </a:xfrm>
                    <a:custGeom>
                      <a:avLst/>
                      <a:gdLst>
                        <a:gd name="T0" fmla="*/ 0 w 6407"/>
                        <a:gd name="T1" fmla="*/ 4031 h 4032"/>
                        <a:gd name="T2" fmla="*/ 0 w 6407"/>
                        <a:gd name="T3" fmla="*/ 4031 h 4032"/>
                        <a:gd name="T4" fmla="*/ 1437 w 6407"/>
                        <a:gd name="T5" fmla="*/ 4031 h 4032"/>
                        <a:gd name="T6" fmla="*/ 2281 w 6407"/>
                        <a:gd name="T7" fmla="*/ 3844 h 4032"/>
                        <a:gd name="T8" fmla="*/ 2719 w 6407"/>
                        <a:gd name="T9" fmla="*/ 3500 h 4032"/>
                        <a:gd name="T10" fmla="*/ 3125 w 6407"/>
                        <a:gd name="T11" fmla="*/ 2875 h 4032"/>
                        <a:gd name="T12" fmla="*/ 3375 w 6407"/>
                        <a:gd name="T13" fmla="*/ 2313 h 4032"/>
                        <a:gd name="T14" fmla="*/ 3500 w 6407"/>
                        <a:gd name="T15" fmla="*/ 2063 h 4032"/>
                        <a:gd name="T16" fmla="*/ 3687 w 6407"/>
                        <a:gd name="T17" fmla="*/ 1500 h 4032"/>
                        <a:gd name="T18" fmla="*/ 3844 w 6407"/>
                        <a:gd name="T19" fmla="*/ 1063 h 4032"/>
                        <a:gd name="T20" fmla="*/ 4031 w 6407"/>
                        <a:gd name="T21" fmla="*/ 781 h 4032"/>
                        <a:gd name="T22" fmla="*/ 4375 w 6407"/>
                        <a:gd name="T23" fmla="*/ 500 h 4032"/>
                        <a:gd name="T24" fmla="*/ 4844 w 6407"/>
                        <a:gd name="T25" fmla="*/ 375 h 4032"/>
                        <a:gd name="T26" fmla="*/ 6406 w 6407"/>
                        <a:gd name="T27" fmla="*/ 375 h 4032"/>
                        <a:gd name="T28" fmla="*/ 6406 w 6407"/>
                        <a:gd name="T29" fmla="*/ 0 h 4032"/>
                        <a:gd name="T30" fmla="*/ 4844 w 6407"/>
                        <a:gd name="T31" fmla="*/ 0 h 4032"/>
                        <a:gd name="T32" fmla="*/ 4375 w 6407"/>
                        <a:gd name="T33" fmla="*/ 94 h 4032"/>
                        <a:gd name="T34" fmla="*/ 3781 w 6407"/>
                        <a:gd name="T35" fmla="*/ 500 h 4032"/>
                        <a:gd name="T36" fmla="*/ 3500 w 6407"/>
                        <a:gd name="T37" fmla="*/ 938 h 4032"/>
                        <a:gd name="T38" fmla="*/ 3250 w 6407"/>
                        <a:gd name="T39" fmla="*/ 1625 h 4032"/>
                        <a:gd name="T40" fmla="*/ 3156 w 6407"/>
                        <a:gd name="T41" fmla="*/ 1938 h 4032"/>
                        <a:gd name="T42" fmla="*/ 3062 w 6407"/>
                        <a:gd name="T43" fmla="*/ 2156 h 4032"/>
                        <a:gd name="T44" fmla="*/ 2812 w 6407"/>
                        <a:gd name="T45" fmla="*/ 2656 h 4032"/>
                        <a:gd name="T46" fmla="*/ 2625 w 6407"/>
                        <a:gd name="T47" fmla="*/ 3031 h 4032"/>
                        <a:gd name="T48" fmla="*/ 2187 w 6407"/>
                        <a:gd name="T49" fmla="*/ 3469 h 4032"/>
                        <a:gd name="T50" fmla="*/ 1844 w 6407"/>
                        <a:gd name="T51" fmla="*/ 3594 h 4032"/>
                        <a:gd name="T52" fmla="*/ 1437 w 6407"/>
                        <a:gd name="T53" fmla="*/ 3656 h 4032"/>
                        <a:gd name="T54" fmla="*/ 562 w 6407"/>
                        <a:gd name="T55" fmla="*/ 3656 h 4032"/>
                        <a:gd name="T56" fmla="*/ 156 w 6407"/>
                        <a:gd name="T57" fmla="*/ 3656 h 4032"/>
                        <a:gd name="T58" fmla="*/ 0 w 6407"/>
                        <a:gd name="T59" fmla="*/ 3656 h 4032"/>
                        <a:gd name="T60" fmla="*/ 0 w 6407"/>
                        <a:gd name="T61" fmla="*/ 4031 h 4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407" h="4032">
                          <a:moveTo>
                            <a:pt x="0" y="4031"/>
                          </a:moveTo>
                          <a:lnTo>
                            <a:pt x="0" y="4031"/>
                          </a:lnTo>
                          <a:cubicBezTo>
                            <a:pt x="0" y="4031"/>
                            <a:pt x="969" y="4031"/>
                            <a:pt x="1437" y="4031"/>
                          </a:cubicBezTo>
                          <a:cubicBezTo>
                            <a:pt x="1781" y="4031"/>
                            <a:pt x="2062" y="3938"/>
                            <a:pt x="2281" y="3844"/>
                          </a:cubicBezTo>
                          <a:cubicBezTo>
                            <a:pt x="2469" y="3750"/>
                            <a:pt x="2594" y="3625"/>
                            <a:pt x="2719" y="3500"/>
                          </a:cubicBezTo>
                          <a:cubicBezTo>
                            <a:pt x="2906" y="3313"/>
                            <a:pt x="3031" y="3094"/>
                            <a:pt x="3125" y="2875"/>
                          </a:cubicBezTo>
                          <a:cubicBezTo>
                            <a:pt x="3219" y="2688"/>
                            <a:pt x="3312" y="2469"/>
                            <a:pt x="3375" y="2313"/>
                          </a:cubicBezTo>
                          <a:cubicBezTo>
                            <a:pt x="3437" y="2250"/>
                            <a:pt x="3469" y="2156"/>
                            <a:pt x="3500" y="2063"/>
                          </a:cubicBezTo>
                          <a:cubicBezTo>
                            <a:pt x="3562" y="1875"/>
                            <a:pt x="3625" y="1688"/>
                            <a:pt x="3687" y="1500"/>
                          </a:cubicBezTo>
                          <a:cubicBezTo>
                            <a:pt x="3719" y="1344"/>
                            <a:pt x="3781" y="1188"/>
                            <a:pt x="3844" y="1063"/>
                          </a:cubicBezTo>
                          <a:cubicBezTo>
                            <a:pt x="3906" y="969"/>
                            <a:pt x="3969" y="875"/>
                            <a:pt x="4031" y="781"/>
                          </a:cubicBezTo>
                          <a:cubicBezTo>
                            <a:pt x="4125" y="688"/>
                            <a:pt x="4219" y="563"/>
                            <a:pt x="4375" y="500"/>
                          </a:cubicBezTo>
                          <a:cubicBezTo>
                            <a:pt x="4500" y="438"/>
                            <a:pt x="4656" y="375"/>
                            <a:pt x="4844" y="375"/>
                          </a:cubicBezTo>
                          <a:cubicBezTo>
                            <a:pt x="5468" y="375"/>
                            <a:pt x="6406" y="375"/>
                            <a:pt x="6406" y="375"/>
                          </a:cubicBezTo>
                          <a:cubicBezTo>
                            <a:pt x="6406" y="0"/>
                            <a:pt x="6406" y="0"/>
                            <a:pt x="6406" y="0"/>
                          </a:cubicBezTo>
                          <a:cubicBezTo>
                            <a:pt x="6406" y="0"/>
                            <a:pt x="5468" y="0"/>
                            <a:pt x="4844" y="0"/>
                          </a:cubicBezTo>
                          <a:cubicBezTo>
                            <a:pt x="4687" y="0"/>
                            <a:pt x="4531" y="31"/>
                            <a:pt x="4375" y="94"/>
                          </a:cubicBezTo>
                          <a:cubicBezTo>
                            <a:pt x="4125" y="188"/>
                            <a:pt x="3937" y="313"/>
                            <a:pt x="3781" y="500"/>
                          </a:cubicBezTo>
                          <a:cubicBezTo>
                            <a:pt x="3656" y="625"/>
                            <a:pt x="3594" y="781"/>
                            <a:pt x="3500" y="938"/>
                          </a:cubicBezTo>
                          <a:cubicBezTo>
                            <a:pt x="3375" y="1188"/>
                            <a:pt x="3312" y="1406"/>
                            <a:pt x="3250" y="1625"/>
                          </a:cubicBezTo>
                          <a:cubicBezTo>
                            <a:pt x="3219" y="1750"/>
                            <a:pt x="3187" y="1844"/>
                            <a:pt x="3156" y="1938"/>
                          </a:cubicBezTo>
                          <a:cubicBezTo>
                            <a:pt x="3125" y="2031"/>
                            <a:pt x="3094" y="2094"/>
                            <a:pt x="3062" y="2156"/>
                          </a:cubicBezTo>
                          <a:cubicBezTo>
                            <a:pt x="2969" y="2313"/>
                            <a:pt x="2906" y="2469"/>
                            <a:pt x="2812" y="2656"/>
                          </a:cubicBezTo>
                          <a:cubicBezTo>
                            <a:pt x="2750" y="2781"/>
                            <a:pt x="2687" y="2906"/>
                            <a:pt x="2625" y="3031"/>
                          </a:cubicBezTo>
                          <a:cubicBezTo>
                            <a:pt x="2500" y="3188"/>
                            <a:pt x="2375" y="3344"/>
                            <a:pt x="2187" y="3469"/>
                          </a:cubicBezTo>
                          <a:cubicBezTo>
                            <a:pt x="2094" y="3531"/>
                            <a:pt x="1969" y="3563"/>
                            <a:pt x="1844" y="3594"/>
                          </a:cubicBezTo>
                          <a:cubicBezTo>
                            <a:pt x="1719" y="3625"/>
                            <a:pt x="1594" y="3656"/>
                            <a:pt x="1437" y="3656"/>
                          </a:cubicBezTo>
                          <a:cubicBezTo>
                            <a:pt x="1219" y="3656"/>
                            <a:pt x="844" y="3656"/>
                            <a:pt x="562" y="3656"/>
                          </a:cubicBezTo>
                          <a:cubicBezTo>
                            <a:pt x="406" y="3656"/>
                            <a:pt x="281" y="3656"/>
                            <a:pt x="156" y="3656"/>
                          </a:cubicBezTo>
                          <a:cubicBezTo>
                            <a:pt x="62" y="3656"/>
                            <a:pt x="0" y="3656"/>
                            <a:pt x="0" y="3656"/>
                          </a:cubicBezTo>
                          <a:cubicBezTo>
                            <a:pt x="0" y="4031"/>
                            <a:pt x="0" y="4031"/>
                            <a:pt x="0" y="4031"/>
                          </a:cubicBezTo>
                        </a:path>
                      </a:pathLst>
                    </a:custGeom>
                    <a:solidFill>
                      <a:srgbClr val="8FAAD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5" name="Freeform 58"/>
                    <p:cNvSpPr>
                      <a:spLocks noChangeArrowheads="1"/>
                    </p:cNvSpPr>
                    <p:nvPr/>
                  </p:nvSpPr>
                  <p:spPr bwMode="auto">
                    <a:xfrm>
                      <a:off x="2222559" y="3491952"/>
                      <a:ext cx="2653754" cy="1669326"/>
                    </a:xfrm>
                    <a:custGeom>
                      <a:avLst/>
                      <a:gdLst>
                        <a:gd name="T0" fmla="*/ 0 w 6407"/>
                        <a:gd name="T1" fmla="*/ 375 h 4032"/>
                        <a:gd name="T2" fmla="*/ 0 w 6407"/>
                        <a:gd name="T3" fmla="*/ 375 h 4032"/>
                        <a:gd name="T4" fmla="*/ 1437 w 6407"/>
                        <a:gd name="T5" fmla="*/ 375 h 4032"/>
                        <a:gd name="T6" fmla="*/ 2125 w 6407"/>
                        <a:gd name="T7" fmla="*/ 532 h 4032"/>
                        <a:gd name="T8" fmla="*/ 2437 w 6407"/>
                        <a:gd name="T9" fmla="*/ 782 h 4032"/>
                        <a:gd name="T10" fmla="*/ 2781 w 6407"/>
                        <a:gd name="T11" fmla="*/ 1313 h 4032"/>
                        <a:gd name="T12" fmla="*/ 3062 w 6407"/>
                        <a:gd name="T13" fmla="*/ 1874 h 4032"/>
                        <a:gd name="T14" fmla="*/ 3156 w 6407"/>
                        <a:gd name="T15" fmla="*/ 2093 h 4032"/>
                        <a:gd name="T16" fmla="*/ 3344 w 6407"/>
                        <a:gd name="T17" fmla="*/ 2656 h 4032"/>
                        <a:gd name="T18" fmla="*/ 3531 w 6407"/>
                        <a:gd name="T19" fmla="*/ 3124 h 4032"/>
                        <a:gd name="T20" fmla="*/ 3719 w 6407"/>
                        <a:gd name="T21" fmla="*/ 3468 h 4032"/>
                        <a:gd name="T22" fmla="*/ 4187 w 6407"/>
                        <a:gd name="T23" fmla="*/ 3874 h 4032"/>
                        <a:gd name="T24" fmla="*/ 4844 w 6407"/>
                        <a:gd name="T25" fmla="*/ 4031 h 4032"/>
                        <a:gd name="T26" fmla="*/ 6406 w 6407"/>
                        <a:gd name="T27" fmla="*/ 4031 h 4032"/>
                        <a:gd name="T28" fmla="*/ 6406 w 6407"/>
                        <a:gd name="T29" fmla="*/ 3655 h 4032"/>
                        <a:gd name="T30" fmla="*/ 4844 w 6407"/>
                        <a:gd name="T31" fmla="*/ 3655 h 4032"/>
                        <a:gd name="T32" fmla="*/ 4500 w 6407"/>
                        <a:gd name="T33" fmla="*/ 3593 h 4032"/>
                        <a:gd name="T34" fmla="*/ 4062 w 6407"/>
                        <a:gd name="T35" fmla="*/ 3281 h 4032"/>
                        <a:gd name="T36" fmla="*/ 3844 w 6407"/>
                        <a:gd name="T37" fmla="*/ 2937 h 4032"/>
                        <a:gd name="T38" fmla="*/ 3594 w 6407"/>
                        <a:gd name="T39" fmla="*/ 2281 h 4032"/>
                        <a:gd name="T40" fmla="*/ 3500 w 6407"/>
                        <a:gd name="T41" fmla="*/ 1968 h 4032"/>
                        <a:gd name="T42" fmla="*/ 3375 w 6407"/>
                        <a:gd name="T43" fmla="*/ 1718 h 4032"/>
                        <a:gd name="T44" fmla="*/ 3156 w 6407"/>
                        <a:gd name="T45" fmla="*/ 1219 h 4032"/>
                        <a:gd name="T46" fmla="*/ 2937 w 6407"/>
                        <a:gd name="T47" fmla="*/ 813 h 4032"/>
                        <a:gd name="T48" fmla="*/ 2375 w 6407"/>
                        <a:gd name="T49" fmla="*/ 250 h 4032"/>
                        <a:gd name="T50" fmla="*/ 1937 w 6407"/>
                        <a:gd name="T51" fmla="*/ 63 h 4032"/>
                        <a:gd name="T52" fmla="*/ 1437 w 6407"/>
                        <a:gd name="T53" fmla="*/ 0 h 4032"/>
                        <a:gd name="T54" fmla="*/ 562 w 6407"/>
                        <a:gd name="T55" fmla="*/ 0 h 4032"/>
                        <a:gd name="T56" fmla="*/ 156 w 6407"/>
                        <a:gd name="T57" fmla="*/ 0 h 4032"/>
                        <a:gd name="T58" fmla="*/ 0 w 6407"/>
                        <a:gd name="T59" fmla="*/ 0 h 4032"/>
                        <a:gd name="T60" fmla="*/ 0 w 6407"/>
                        <a:gd name="T61" fmla="*/ 375 h 4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407" h="4032">
                          <a:moveTo>
                            <a:pt x="0" y="375"/>
                          </a:moveTo>
                          <a:lnTo>
                            <a:pt x="0" y="375"/>
                          </a:lnTo>
                          <a:cubicBezTo>
                            <a:pt x="0" y="375"/>
                            <a:pt x="969" y="375"/>
                            <a:pt x="1437" y="375"/>
                          </a:cubicBezTo>
                          <a:cubicBezTo>
                            <a:pt x="1719" y="375"/>
                            <a:pt x="1937" y="438"/>
                            <a:pt x="2125" y="532"/>
                          </a:cubicBezTo>
                          <a:cubicBezTo>
                            <a:pt x="2250" y="594"/>
                            <a:pt x="2344" y="688"/>
                            <a:pt x="2437" y="782"/>
                          </a:cubicBezTo>
                          <a:cubicBezTo>
                            <a:pt x="2594" y="938"/>
                            <a:pt x="2687" y="1125"/>
                            <a:pt x="2781" y="1313"/>
                          </a:cubicBezTo>
                          <a:cubicBezTo>
                            <a:pt x="2875" y="1499"/>
                            <a:pt x="2969" y="1718"/>
                            <a:pt x="3062" y="1874"/>
                          </a:cubicBezTo>
                          <a:cubicBezTo>
                            <a:pt x="3094" y="1937"/>
                            <a:pt x="3125" y="2031"/>
                            <a:pt x="3156" y="2093"/>
                          </a:cubicBezTo>
                          <a:cubicBezTo>
                            <a:pt x="3187" y="2281"/>
                            <a:pt x="3250" y="2468"/>
                            <a:pt x="3344" y="2656"/>
                          </a:cubicBezTo>
                          <a:cubicBezTo>
                            <a:pt x="3375" y="2812"/>
                            <a:pt x="3437" y="2968"/>
                            <a:pt x="3531" y="3124"/>
                          </a:cubicBezTo>
                          <a:cubicBezTo>
                            <a:pt x="3594" y="3249"/>
                            <a:pt x="3656" y="3374"/>
                            <a:pt x="3719" y="3468"/>
                          </a:cubicBezTo>
                          <a:cubicBezTo>
                            <a:pt x="3844" y="3624"/>
                            <a:pt x="4000" y="3749"/>
                            <a:pt x="4187" y="3874"/>
                          </a:cubicBezTo>
                          <a:cubicBezTo>
                            <a:pt x="4375" y="3968"/>
                            <a:pt x="4594" y="4031"/>
                            <a:pt x="4844" y="4031"/>
                          </a:cubicBezTo>
                          <a:cubicBezTo>
                            <a:pt x="5468" y="4031"/>
                            <a:pt x="6406" y="4031"/>
                            <a:pt x="6406" y="4031"/>
                          </a:cubicBezTo>
                          <a:cubicBezTo>
                            <a:pt x="6406" y="3655"/>
                            <a:pt x="6406" y="3655"/>
                            <a:pt x="6406" y="3655"/>
                          </a:cubicBezTo>
                          <a:cubicBezTo>
                            <a:pt x="6406" y="3655"/>
                            <a:pt x="5468" y="3655"/>
                            <a:pt x="4844" y="3655"/>
                          </a:cubicBezTo>
                          <a:cubicBezTo>
                            <a:pt x="4719" y="3655"/>
                            <a:pt x="4594" y="3624"/>
                            <a:pt x="4500" y="3593"/>
                          </a:cubicBezTo>
                          <a:cubicBezTo>
                            <a:pt x="4312" y="3531"/>
                            <a:pt x="4187" y="3437"/>
                            <a:pt x="4062" y="3281"/>
                          </a:cubicBezTo>
                          <a:cubicBezTo>
                            <a:pt x="3969" y="3187"/>
                            <a:pt x="3906" y="3062"/>
                            <a:pt x="3844" y="2937"/>
                          </a:cubicBezTo>
                          <a:cubicBezTo>
                            <a:pt x="3750" y="2718"/>
                            <a:pt x="3656" y="2499"/>
                            <a:pt x="3594" y="2281"/>
                          </a:cubicBezTo>
                          <a:cubicBezTo>
                            <a:pt x="3562" y="2187"/>
                            <a:pt x="3531" y="2062"/>
                            <a:pt x="3500" y="1968"/>
                          </a:cubicBezTo>
                          <a:cubicBezTo>
                            <a:pt x="3469" y="1874"/>
                            <a:pt x="3437" y="1781"/>
                            <a:pt x="3375" y="1718"/>
                          </a:cubicBezTo>
                          <a:cubicBezTo>
                            <a:pt x="3312" y="1562"/>
                            <a:pt x="3250" y="1406"/>
                            <a:pt x="3156" y="1219"/>
                          </a:cubicBezTo>
                          <a:cubicBezTo>
                            <a:pt x="3094" y="1094"/>
                            <a:pt x="3031" y="938"/>
                            <a:pt x="2937" y="813"/>
                          </a:cubicBezTo>
                          <a:cubicBezTo>
                            <a:pt x="2781" y="594"/>
                            <a:pt x="2625" y="407"/>
                            <a:pt x="2375" y="250"/>
                          </a:cubicBezTo>
                          <a:cubicBezTo>
                            <a:pt x="2250" y="188"/>
                            <a:pt x="2094" y="125"/>
                            <a:pt x="1937" y="63"/>
                          </a:cubicBezTo>
                          <a:cubicBezTo>
                            <a:pt x="1781" y="32"/>
                            <a:pt x="1625" y="0"/>
                            <a:pt x="1437" y="0"/>
                          </a:cubicBezTo>
                          <a:cubicBezTo>
                            <a:pt x="1219" y="0"/>
                            <a:pt x="844" y="0"/>
                            <a:pt x="562" y="0"/>
                          </a:cubicBezTo>
                          <a:cubicBezTo>
                            <a:pt x="406" y="0"/>
                            <a:pt x="281" y="0"/>
                            <a:pt x="156" y="0"/>
                          </a:cubicBezTo>
                          <a:cubicBezTo>
                            <a:pt x="62" y="0"/>
                            <a:pt x="0" y="0"/>
                            <a:pt x="0" y="0"/>
                          </a:cubicBezTo>
                          <a:cubicBezTo>
                            <a:pt x="0" y="375"/>
                            <a:pt x="0" y="375"/>
                            <a:pt x="0" y="375"/>
                          </a:cubicBezTo>
                        </a:path>
                      </a:pathLst>
                    </a:custGeom>
                    <a:solidFill>
                      <a:srgbClr val="8FAAD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91" name="TextBox 290"/>
                  <p:cNvSpPr txBox="1"/>
                  <p:nvPr/>
                </p:nvSpPr>
                <p:spPr>
                  <a:xfrm flipH="1">
                    <a:off x="1971834" y="3116994"/>
                    <a:ext cx="95128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alibri"/>
                        <a:ea typeface="+mn-ea"/>
                        <a:cs typeface="Calibri"/>
                      </a:rPr>
                      <a:t>Consent</a:t>
                    </a:r>
                  </a:p>
                </p:txBody>
              </p:sp>
            </p:grpSp>
            <p:grpSp>
              <p:nvGrpSpPr>
                <p:cNvPr id="302" name="Group 301"/>
                <p:cNvGrpSpPr/>
                <p:nvPr/>
              </p:nvGrpSpPr>
              <p:grpSpPr>
                <a:xfrm>
                  <a:off x="4719115" y="4905510"/>
                  <a:ext cx="374073" cy="363452"/>
                  <a:chOff x="2771781" y="3398444"/>
                  <a:chExt cx="374073" cy="363452"/>
                </a:xfrm>
              </p:grpSpPr>
              <p:sp>
                <p:nvSpPr>
                  <p:cNvPr id="303" name="Freeform 18"/>
                  <p:cNvSpPr>
                    <a:spLocks noChangeArrowheads="1"/>
                  </p:cNvSpPr>
                  <p:nvPr/>
                </p:nvSpPr>
                <p:spPr bwMode="auto">
                  <a:xfrm>
                    <a:off x="2822581" y="3398444"/>
                    <a:ext cx="323273" cy="363452"/>
                  </a:xfrm>
                  <a:custGeom>
                    <a:avLst/>
                    <a:gdLst>
                      <a:gd name="T0" fmla="*/ 781 w 782"/>
                      <a:gd name="T1" fmla="*/ 438 h 877"/>
                      <a:gd name="T2" fmla="*/ 0 w 782"/>
                      <a:gd name="T3" fmla="*/ 0 h 877"/>
                      <a:gd name="T4" fmla="*/ 0 w 782"/>
                      <a:gd name="T5" fmla="*/ 876 h 877"/>
                      <a:gd name="T6" fmla="*/ 781 w 782"/>
                      <a:gd name="T7" fmla="*/ 438 h 877"/>
                    </a:gdLst>
                    <a:ahLst/>
                    <a:cxnLst>
                      <a:cxn ang="0">
                        <a:pos x="T0" y="T1"/>
                      </a:cxn>
                      <a:cxn ang="0">
                        <a:pos x="T2" y="T3"/>
                      </a:cxn>
                      <a:cxn ang="0">
                        <a:pos x="T4" y="T5"/>
                      </a:cxn>
                      <a:cxn ang="0">
                        <a:pos x="T6" y="T7"/>
                      </a:cxn>
                    </a:cxnLst>
                    <a:rect l="0" t="0" r="r" b="b"/>
                    <a:pathLst>
                      <a:path w="782" h="877">
                        <a:moveTo>
                          <a:pt x="781" y="438"/>
                        </a:moveTo>
                        <a:lnTo>
                          <a:pt x="0" y="0"/>
                        </a:lnTo>
                        <a:lnTo>
                          <a:pt x="0" y="876"/>
                        </a:lnTo>
                        <a:lnTo>
                          <a:pt x="781" y="438"/>
                        </a:lnTo>
                      </a:path>
                    </a:pathLst>
                  </a:custGeom>
                  <a:solidFill>
                    <a:schemeClr val="accent5"/>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04" name="Freeform 18"/>
                  <p:cNvSpPr>
                    <a:spLocks noChangeArrowheads="1"/>
                  </p:cNvSpPr>
                  <p:nvPr/>
                </p:nvSpPr>
                <p:spPr bwMode="auto">
                  <a:xfrm>
                    <a:off x="2771781" y="3398444"/>
                    <a:ext cx="323273" cy="363452"/>
                  </a:xfrm>
                  <a:custGeom>
                    <a:avLst/>
                    <a:gdLst>
                      <a:gd name="T0" fmla="*/ 781 w 782"/>
                      <a:gd name="T1" fmla="*/ 438 h 877"/>
                      <a:gd name="T2" fmla="*/ 0 w 782"/>
                      <a:gd name="T3" fmla="*/ 0 h 877"/>
                      <a:gd name="T4" fmla="*/ 0 w 782"/>
                      <a:gd name="T5" fmla="*/ 876 h 877"/>
                      <a:gd name="T6" fmla="*/ 781 w 782"/>
                      <a:gd name="T7" fmla="*/ 438 h 877"/>
                    </a:gdLst>
                    <a:ahLst/>
                    <a:cxnLst>
                      <a:cxn ang="0">
                        <a:pos x="T0" y="T1"/>
                      </a:cxn>
                      <a:cxn ang="0">
                        <a:pos x="T2" y="T3"/>
                      </a:cxn>
                      <a:cxn ang="0">
                        <a:pos x="T4" y="T5"/>
                      </a:cxn>
                      <a:cxn ang="0">
                        <a:pos x="T6" y="T7"/>
                      </a:cxn>
                    </a:cxnLst>
                    <a:rect l="0" t="0" r="r" b="b"/>
                    <a:pathLst>
                      <a:path w="782" h="877">
                        <a:moveTo>
                          <a:pt x="781" y="438"/>
                        </a:moveTo>
                        <a:lnTo>
                          <a:pt x="0" y="0"/>
                        </a:lnTo>
                        <a:lnTo>
                          <a:pt x="0" y="876"/>
                        </a:lnTo>
                        <a:lnTo>
                          <a:pt x="781" y="438"/>
                        </a:lnTo>
                      </a:path>
                    </a:pathLst>
                  </a:custGeom>
                  <a:solidFill>
                    <a:schemeClr val="accent5">
                      <a:lumMod val="60000"/>
                      <a:lumOff val="40000"/>
                    </a:schemeClr>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05" name="Group 304"/>
                <p:cNvGrpSpPr/>
                <p:nvPr/>
              </p:nvGrpSpPr>
              <p:grpSpPr>
                <a:xfrm>
                  <a:off x="4719115" y="1882910"/>
                  <a:ext cx="374073" cy="363452"/>
                  <a:chOff x="2771781" y="3398444"/>
                  <a:chExt cx="374073" cy="363452"/>
                </a:xfrm>
              </p:grpSpPr>
              <p:sp>
                <p:nvSpPr>
                  <p:cNvPr id="306" name="Freeform 18"/>
                  <p:cNvSpPr>
                    <a:spLocks noChangeArrowheads="1"/>
                  </p:cNvSpPr>
                  <p:nvPr/>
                </p:nvSpPr>
                <p:spPr bwMode="auto">
                  <a:xfrm>
                    <a:off x="2822581" y="3398444"/>
                    <a:ext cx="323273" cy="363452"/>
                  </a:xfrm>
                  <a:custGeom>
                    <a:avLst/>
                    <a:gdLst>
                      <a:gd name="T0" fmla="*/ 781 w 782"/>
                      <a:gd name="T1" fmla="*/ 438 h 877"/>
                      <a:gd name="T2" fmla="*/ 0 w 782"/>
                      <a:gd name="T3" fmla="*/ 0 h 877"/>
                      <a:gd name="T4" fmla="*/ 0 w 782"/>
                      <a:gd name="T5" fmla="*/ 876 h 877"/>
                      <a:gd name="T6" fmla="*/ 781 w 782"/>
                      <a:gd name="T7" fmla="*/ 438 h 877"/>
                    </a:gdLst>
                    <a:ahLst/>
                    <a:cxnLst>
                      <a:cxn ang="0">
                        <a:pos x="T0" y="T1"/>
                      </a:cxn>
                      <a:cxn ang="0">
                        <a:pos x="T2" y="T3"/>
                      </a:cxn>
                      <a:cxn ang="0">
                        <a:pos x="T4" y="T5"/>
                      </a:cxn>
                      <a:cxn ang="0">
                        <a:pos x="T6" y="T7"/>
                      </a:cxn>
                    </a:cxnLst>
                    <a:rect l="0" t="0" r="r" b="b"/>
                    <a:pathLst>
                      <a:path w="782" h="877">
                        <a:moveTo>
                          <a:pt x="781" y="438"/>
                        </a:moveTo>
                        <a:lnTo>
                          <a:pt x="0" y="0"/>
                        </a:lnTo>
                        <a:lnTo>
                          <a:pt x="0" y="876"/>
                        </a:lnTo>
                        <a:lnTo>
                          <a:pt x="781" y="438"/>
                        </a:lnTo>
                      </a:path>
                    </a:pathLst>
                  </a:custGeom>
                  <a:solidFill>
                    <a:schemeClr val="accent5"/>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07" name="Freeform 18"/>
                  <p:cNvSpPr>
                    <a:spLocks noChangeArrowheads="1"/>
                  </p:cNvSpPr>
                  <p:nvPr/>
                </p:nvSpPr>
                <p:spPr bwMode="auto">
                  <a:xfrm>
                    <a:off x="2771781" y="3398444"/>
                    <a:ext cx="323273" cy="363452"/>
                  </a:xfrm>
                  <a:custGeom>
                    <a:avLst/>
                    <a:gdLst>
                      <a:gd name="T0" fmla="*/ 781 w 782"/>
                      <a:gd name="T1" fmla="*/ 438 h 877"/>
                      <a:gd name="T2" fmla="*/ 0 w 782"/>
                      <a:gd name="T3" fmla="*/ 0 h 877"/>
                      <a:gd name="T4" fmla="*/ 0 w 782"/>
                      <a:gd name="T5" fmla="*/ 876 h 877"/>
                      <a:gd name="T6" fmla="*/ 781 w 782"/>
                      <a:gd name="T7" fmla="*/ 438 h 877"/>
                    </a:gdLst>
                    <a:ahLst/>
                    <a:cxnLst>
                      <a:cxn ang="0">
                        <a:pos x="T0" y="T1"/>
                      </a:cxn>
                      <a:cxn ang="0">
                        <a:pos x="T2" y="T3"/>
                      </a:cxn>
                      <a:cxn ang="0">
                        <a:pos x="T4" y="T5"/>
                      </a:cxn>
                      <a:cxn ang="0">
                        <a:pos x="T6" y="T7"/>
                      </a:cxn>
                    </a:cxnLst>
                    <a:rect l="0" t="0" r="r" b="b"/>
                    <a:pathLst>
                      <a:path w="782" h="877">
                        <a:moveTo>
                          <a:pt x="781" y="438"/>
                        </a:moveTo>
                        <a:lnTo>
                          <a:pt x="0" y="0"/>
                        </a:lnTo>
                        <a:lnTo>
                          <a:pt x="0" y="876"/>
                        </a:lnTo>
                        <a:lnTo>
                          <a:pt x="781" y="438"/>
                        </a:lnTo>
                      </a:path>
                    </a:pathLst>
                  </a:custGeom>
                  <a:solidFill>
                    <a:schemeClr val="accent5">
                      <a:lumMod val="60000"/>
                      <a:lumOff val="40000"/>
                    </a:schemeClr>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296" name="Rectangle 295"/>
              <p:cNvSpPr/>
              <p:nvPr/>
            </p:nvSpPr>
            <p:spPr>
              <a:xfrm>
                <a:off x="1710267" y="3487737"/>
                <a:ext cx="1384300" cy="165100"/>
              </a:xfrm>
              <a:prstGeom prst="rect">
                <a:avLst/>
              </a:prstGeom>
              <a:solidFill>
                <a:srgbClr val="8FAAD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36" name="Group 35"/>
            <p:cNvGrpSpPr/>
            <p:nvPr/>
          </p:nvGrpSpPr>
          <p:grpSpPr>
            <a:xfrm>
              <a:off x="2771781" y="3389977"/>
              <a:ext cx="374073" cy="363452"/>
              <a:chOff x="2771781" y="3398444"/>
              <a:chExt cx="374073" cy="363452"/>
            </a:xfrm>
          </p:grpSpPr>
          <p:sp>
            <p:nvSpPr>
              <p:cNvPr id="295" name="Freeform 18"/>
              <p:cNvSpPr>
                <a:spLocks noChangeArrowheads="1"/>
              </p:cNvSpPr>
              <p:nvPr/>
            </p:nvSpPr>
            <p:spPr bwMode="auto">
              <a:xfrm>
                <a:off x="2822581" y="3398444"/>
                <a:ext cx="323273" cy="363452"/>
              </a:xfrm>
              <a:custGeom>
                <a:avLst/>
                <a:gdLst>
                  <a:gd name="T0" fmla="*/ 781 w 782"/>
                  <a:gd name="T1" fmla="*/ 438 h 877"/>
                  <a:gd name="T2" fmla="*/ 0 w 782"/>
                  <a:gd name="T3" fmla="*/ 0 h 877"/>
                  <a:gd name="T4" fmla="*/ 0 w 782"/>
                  <a:gd name="T5" fmla="*/ 876 h 877"/>
                  <a:gd name="T6" fmla="*/ 781 w 782"/>
                  <a:gd name="T7" fmla="*/ 438 h 877"/>
                </a:gdLst>
                <a:ahLst/>
                <a:cxnLst>
                  <a:cxn ang="0">
                    <a:pos x="T0" y="T1"/>
                  </a:cxn>
                  <a:cxn ang="0">
                    <a:pos x="T2" y="T3"/>
                  </a:cxn>
                  <a:cxn ang="0">
                    <a:pos x="T4" y="T5"/>
                  </a:cxn>
                  <a:cxn ang="0">
                    <a:pos x="T6" y="T7"/>
                  </a:cxn>
                </a:cxnLst>
                <a:rect l="0" t="0" r="r" b="b"/>
                <a:pathLst>
                  <a:path w="782" h="877">
                    <a:moveTo>
                      <a:pt x="781" y="438"/>
                    </a:moveTo>
                    <a:lnTo>
                      <a:pt x="0" y="0"/>
                    </a:lnTo>
                    <a:lnTo>
                      <a:pt x="0" y="876"/>
                    </a:lnTo>
                    <a:lnTo>
                      <a:pt x="781" y="438"/>
                    </a:lnTo>
                  </a:path>
                </a:pathLst>
              </a:custGeom>
              <a:solidFill>
                <a:schemeClr val="accent5"/>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97" name="Freeform 18"/>
              <p:cNvSpPr>
                <a:spLocks noChangeArrowheads="1"/>
              </p:cNvSpPr>
              <p:nvPr/>
            </p:nvSpPr>
            <p:spPr bwMode="auto">
              <a:xfrm>
                <a:off x="2771781" y="3398444"/>
                <a:ext cx="323273" cy="363452"/>
              </a:xfrm>
              <a:custGeom>
                <a:avLst/>
                <a:gdLst>
                  <a:gd name="T0" fmla="*/ 781 w 782"/>
                  <a:gd name="T1" fmla="*/ 438 h 877"/>
                  <a:gd name="T2" fmla="*/ 0 w 782"/>
                  <a:gd name="T3" fmla="*/ 0 h 877"/>
                  <a:gd name="T4" fmla="*/ 0 w 782"/>
                  <a:gd name="T5" fmla="*/ 876 h 877"/>
                  <a:gd name="T6" fmla="*/ 781 w 782"/>
                  <a:gd name="T7" fmla="*/ 438 h 877"/>
                </a:gdLst>
                <a:ahLst/>
                <a:cxnLst>
                  <a:cxn ang="0">
                    <a:pos x="T0" y="T1"/>
                  </a:cxn>
                  <a:cxn ang="0">
                    <a:pos x="T2" y="T3"/>
                  </a:cxn>
                  <a:cxn ang="0">
                    <a:pos x="T4" y="T5"/>
                  </a:cxn>
                  <a:cxn ang="0">
                    <a:pos x="T6" y="T7"/>
                  </a:cxn>
                </a:cxnLst>
                <a:rect l="0" t="0" r="r" b="b"/>
                <a:pathLst>
                  <a:path w="782" h="877">
                    <a:moveTo>
                      <a:pt x="781" y="438"/>
                    </a:moveTo>
                    <a:lnTo>
                      <a:pt x="0" y="0"/>
                    </a:lnTo>
                    <a:lnTo>
                      <a:pt x="0" y="876"/>
                    </a:lnTo>
                    <a:lnTo>
                      <a:pt x="781" y="438"/>
                    </a:lnTo>
                  </a:path>
                </a:pathLst>
              </a:custGeom>
              <a:solidFill>
                <a:schemeClr val="accent5">
                  <a:lumMod val="60000"/>
                  <a:lumOff val="40000"/>
                </a:schemeClr>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318" name="Study group"/>
          <p:cNvGrpSpPr/>
          <p:nvPr/>
        </p:nvGrpSpPr>
        <p:grpSpPr>
          <a:xfrm>
            <a:off x="59100" y="2126134"/>
            <a:ext cx="2850393" cy="2569413"/>
            <a:chOff x="59100" y="2126134"/>
            <a:chExt cx="2850393" cy="2569413"/>
          </a:xfrm>
        </p:grpSpPr>
        <p:sp>
          <p:nvSpPr>
            <p:cNvPr id="289" name="TextBox 288"/>
            <p:cNvSpPr txBox="1"/>
            <p:nvPr/>
          </p:nvSpPr>
          <p:spPr>
            <a:xfrm>
              <a:off x="59100" y="2126134"/>
              <a:ext cx="285039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white"/>
                  </a:solidFill>
                  <a:latin typeface="Calibri"/>
                </a:rPr>
                <a:t>St. Louis Group Prenatal Care Community</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grpSp>
          <p:nvGrpSpPr>
            <p:cNvPr id="86" name="Group 85"/>
            <p:cNvGrpSpPr/>
            <p:nvPr/>
          </p:nvGrpSpPr>
          <p:grpSpPr>
            <a:xfrm>
              <a:off x="546630" y="3000652"/>
              <a:ext cx="1643756" cy="1694895"/>
              <a:chOff x="315913" y="2874963"/>
              <a:chExt cx="1428750" cy="1473200"/>
            </a:xfrm>
          </p:grpSpPr>
          <p:sp>
            <p:nvSpPr>
              <p:cNvPr id="87" name="Freeform 1"/>
              <p:cNvSpPr>
                <a:spLocks noChangeArrowheads="1"/>
              </p:cNvSpPr>
              <p:nvPr/>
            </p:nvSpPr>
            <p:spPr bwMode="auto">
              <a:xfrm>
                <a:off x="371475" y="3976688"/>
                <a:ext cx="461963" cy="134937"/>
              </a:xfrm>
              <a:custGeom>
                <a:avLst/>
                <a:gdLst>
                  <a:gd name="T0" fmla="*/ 500 w 1282"/>
                  <a:gd name="T1" fmla="*/ 32 h 376"/>
                  <a:gd name="T2" fmla="*/ 500 w 1282"/>
                  <a:gd name="T3" fmla="*/ 32 h 376"/>
                  <a:gd name="T4" fmla="*/ 844 w 1282"/>
                  <a:gd name="T5" fmla="*/ 32 h 376"/>
                  <a:gd name="T6" fmla="*/ 1125 w 1282"/>
                  <a:gd name="T7" fmla="*/ 63 h 376"/>
                  <a:gd name="T8" fmla="*/ 1250 w 1282"/>
                  <a:gd name="T9" fmla="*/ 157 h 376"/>
                  <a:gd name="T10" fmla="*/ 1000 w 1282"/>
                  <a:gd name="T11" fmla="*/ 250 h 376"/>
                  <a:gd name="T12" fmla="*/ 781 w 1282"/>
                  <a:gd name="T13" fmla="*/ 313 h 376"/>
                  <a:gd name="T14" fmla="*/ 375 w 1282"/>
                  <a:gd name="T15" fmla="*/ 344 h 376"/>
                  <a:gd name="T16" fmla="*/ 219 w 1282"/>
                  <a:gd name="T17" fmla="*/ 313 h 376"/>
                  <a:gd name="T18" fmla="*/ 0 w 1282"/>
                  <a:gd name="T19" fmla="*/ 219 h 376"/>
                  <a:gd name="T20" fmla="*/ 125 w 1282"/>
                  <a:gd name="T21" fmla="*/ 157 h 376"/>
                  <a:gd name="T22" fmla="*/ 500 w 1282"/>
                  <a:gd name="T23" fmla="*/ 32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2" h="376">
                    <a:moveTo>
                      <a:pt x="500" y="32"/>
                    </a:moveTo>
                    <a:lnTo>
                      <a:pt x="500" y="32"/>
                    </a:lnTo>
                    <a:cubicBezTo>
                      <a:pt x="500" y="32"/>
                      <a:pt x="781" y="0"/>
                      <a:pt x="844" y="32"/>
                    </a:cubicBezTo>
                    <a:cubicBezTo>
                      <a:pt x="906" y="63"/>
                      <a:pt x="1063" y="63"/>
                      <a:pt x="1125" y="63"/>
                    </a:cubicBezTo>
                    <a:cubicBezTo>
                      <a:pt x="1188" y="94"/>
                      <a:pt x="1281" y="94"/>
                      <a:pt x="1250" y="157"/>
                    </a:cubicBezTo>
                    <a:cubicBezTo>
                      <a:pt x="1219" y="188"/>
                      <a:pt x="1063" y="219"/>
                      <a:pt x="1000" y="250"/>
                    </a:cubicBezTo>
                    <a:cubicBezTo>
                      <a:pt x="969" y="281"/>
                      <a:pt x="938" y="281"/>
                      <a:pt x="781" y="313"/>
                    </a:cubicBezTo>
                    <a:cubicBezTo>
                      <a:pt x="594" y="375"/>
                      <a:pt x="469" y="375"/>
                      <a:pt x="375" y="344"/>
                    </a:cubicBezTo>
                    <a:cubicBezTo>
                      <a:pt x="313" y="344"/>
                      <a:pt x="313" y="313"/>
                      <a:pt x="219" y="313"/>
                    </a:cubicBezTo>
                    <a:cubicBezTo>
                      <a:pt x="156" y="313"/>
                      <a:pt x="0" y="281"/>
                      <a:pt x="0" y="219"/>
                    </a:cubicBezTo>
                    <a:cubicBezTo>
                      <a:pt x="0" y="188"/>
                      <a:pt x="94" y="157"/>
                      <a:pt x="125" y="157"/>
                    </a:cubicBezTo>
                    <a:cubicBezTo>
                      <a:pt x="125" y="157"/>
                      <a:pt x="250" y="94"/>
                      <a:pt x="500" y="32"/>
                    </a:cubicBezTo>
                  </a:path>
                </a:pathLst>
              </a:custGeom>
              <a:solidFill>
                <a:schemeClr val="accent5">
                  <a:lumMod val="75000"/>
                </a:schemeClr>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0" name="Freeform 2"/>
              <p:cNvSpPr>
                <a:spLocks noChangeArrowheads="1"/>
              </p:cNvSpPr>
              <p:nvPr/>
            </p:nvSpPr>
            <p:spPr bwMode="auto">
              <a:xfrm>
                <a:off x="709613" y="3786188"/>
                <a:ext cx="461962" cy="146050"/>
              </a:xfrm>
              <a:custGeom>
                <a:avLst/>
                <a:gdLst>
                  <a:gd name="T0" fmla="*/ 500 w 1282"/>
                  <a:gd name="T1" fmla="*/ 63 h 407"/>
                  <a:gd name="T2" fmla="*/ 500 w 1282"/>
                  <a:gd name="T3" fmla="*/ 63 h 407"/>
                  <a:gd name="T4" fmla="*/ 875 w 1282"/>
                  <a:gd name="T5" fmla="*/ 31 h 407"/>
                  <a:gd name="T6" fmla="*/ 1125 w 1282"/>
                  <a:gd name="T7" fmla="*/ 94 h 407"/>
                  <a:gd name="T8" fmla="*/ 1250 w 1282"/>
                  <a:gd name="T9" fmla="*/ 156 h 407"/>
                  <a:gd name="T10" fmla="*/ 1031 w 1282"/>
                  <a:gd name="T11" fmla="*/ 281 h 407"/>
                  <a:gd name="T12" fmla="*/ 781 w 1282"/>
                  <a:gd name="T13" fmla="*/ 344 h 407"/>
                  <a:gd name="T14" fmla="*/ 406 w 1282"/>
                  <a:gd name="T15" fmla="*/ 375 h 407"/>
                  <a:gd name="T16" fmla="*/ 218 w 1282"/>
                  <a:gd name="T17" fmla="*/ 313 h 407"/>
                  <a:gd name="T18" fmla="*/ 0 w 1282"/>
                  <a:gd name="T19" fmla="*/ 250 h 407"/>
                  <a:gd name="T20" fmla="*/ 125 w 1282"/>
                  <a:gd name="T21" fmla="*/ 156 h 407"/>
                  <a:gd name="T22" fmla="*/ 500 w 1282"/>
                  <a:gd name="T23" fmla="*/ 63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2" h="407">
                    <a:moveTo>
                      <a:pt x="500" y="63"/>
                    </a:moveTo>
                    <a:lnTo>
                      <a:pt x="500" y="63"/>
                    </a:lnTo>
                    <a:cubicBezTo>
                      <a:pt x="500" y="63"/>
                      <a:pt x="812" y="0"/>
                      <a:pt x="875" y="31"/>
                    </a:cubicBezTo>
                    <a:cubicBezTo>
                      <a:pt x="937" y="63"/>
                      <a:pt x="1062" y="94"/>
                      <a:pt x="1125" y="94"/>
                    </a:cubicBezTo>
                    <a:cubicBezTo>
                      <a:pt x="1187" y="94"/>
                      <a:pt x="1281" y="94"/>
                      <a:pt x="1250" y="156"/>
                    </a:cubicBezTo>
                    <a:cubicBezTo>
                      <a:pt x="1218" y="219"/>
                      <a:pt x="1093" y="250"/>
                      <a:pt x="1031" y="281"/>
                    </a:cubicBezTo>
                    <a:cubicBezTo>
                      <a:pt x="968" y="281"/>
                      <a:pt x="937" y="313"/>
                      <a:pt x="781" y="344"/>
                    </a:cubicBezTo>
                    <a:cubicBezTo>
                      <a:pt x="593" y="375"/>
                      <a:pt x="468" y="406"/>
                      <a:pt x="406" y="375"/>
                    </a:cubicBezTo>
                    <a:cubicBezTo>
                      <a:pt x="312" y="344"/>
                      <a:pt x="312" y="344"/>
                      <a:pt x="218" y="313"/>
                    </a:cubicBezTo>
                    <a:cubicBezTo>
                      <a:pt x="156" y="313"/>
                      <a:pt x="0" y="313"/>
                      <a:pt x="0" y="250"/>
                    </a:cubicBezTo>
                    <a:cubicBezTo>
                      <a:pt x="0" y="188"/>
                      <a:pt x="93" y="188"/>
                      <a:pt x="125" y="156"/>
                    </a:cubicBezTo>
                    <a:cubicBezTo>
                      <a:pt x="156" y="156"/>
                      <a:pt x="250" y="125"/>
                      <a:pt x="500" y="63"/>
                    </a:cubicBezTo>
                  </a:path>
                </a:pathLst>
              </a:custGeom>
              <a:solidFill>
                <a:schemeClr val="accent5">
                  <a:lumMod val="75000"/>
                </a:schemeClr>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1" name="Freeform 3"/>
              <p:cNvSpPr>
                <a:spLocks noChangeArrowheads="1"/>
              </p:cNvSpPr>
              <p:nvPr/>
            </p:nvSpPr>
            <p:spPr bwMode="auto">
              <a:xfrm>
                <a:off x="877888" y="4213225"/>
                <a:ext cx="461962" cy="134938"/>
              </a:xfrm>
              <a:custGeom>
                <a:avLst/>
                <a:gdLst>
                  <a:gd name="T0" fmla="*/ 500 w 1283"/>
                  <a:gd name="T1" fmla="*/ 31 h 376"/>
                  <a:gd name="T2" fmla="*/ 500 w 1283"/>
                  <a:gd name="T3" fmla="*/ 31 h 376"/>
                  <a:gd name="T4" fmla="*/ 875 w 1283"/>
                  <a:gd name="T5" fmla="*/ 31 h 376"/>
                  <a:gd name="T6" fmla="*/ 1125 w 1283"/>
                  <a:gd name="T7" fmla="*/ 93 h 376"/>
                  <a:gd name="T8" fmla="*/ 1250 w 1283"/>
                  <a:gd name="T9" fmla="*/ 156 h 376"/>
                  <a:gd name="T10" fmla="*/ 1032 w 1283"/>
                  <a:gd name="T11" fmla="*/ 249 h 376"/>
                  <a:gd name="T12" fmla="*/ 782 w 1283"/>
                  <a:gd name="T13" fmla="*/ 343 h 376"/>
                  <a:gd name="T14" fmla="*/ 407 w 1283"/>
                  <a:gd name="T15" fmla="*/ 375 h 376"/>
                  <a:gd name="T16" fmla="*/ 250 w 1283"/>
                  <a:gd name="T17" fmla="*/ 312 h 376"/>
                  <a:gd name="T18" fmla="*/ 0 w 1283"/>
                  <a:gd name="T19" fmla="*/ 249 h 376"/>
                  <a:gd name="T20" fmla="*/ 125 w 1283"/>
                  <a:gd name="T21" fmla="*/ 156 h 376"/>
                  <a:gd name="T22" fmla="*/ 500 w 1283"/>
                  <a:gd name="T23" fmla="*/ 31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3" h="376">
                    <a:moveTo>
                      <a:pt x="500" y="31"/>
                    </a:moveTo>
                    <a:lnTo>
                      <a:pt x="500" y="31"/>
                    </a:lnTo>
                    <a:cubicBezTo>
                      <a:pt x="500" y="31"/>
                      <a:pt x="813" y="0"/>
                      <a:pt x="875" y="31"/>
                    </a:cubicBezTo>
                    <a:cubicBezTo>
                      <a:pt x="938" y="62"/>
                      <a:pt x="1063" y="62"/>
                      <a:pt x="1125" y="93"/>
                    </a:cubicBezTo>
                    <a:cubicBezTo>
                      <a:pt x="1188" y="93"/>
                      <a:pt x="1282" y="93"/>
                      <a:pt x="1250" y="156"/>
                    </a:cubicBezTo>
                    <a:cubicBezTo>
                      <a:pt x="1219" y="218"/>
                      <a:pt x="1094" y="249"/>
                      <a:pt x="1032" y="249"/>
                    </a:cubicBezTo>
                    <a:cubicBezTo>
                      <a:pt x="969" y="281"/>
                      <a:pt x="938" y="281"/>
                      <a:pt x="782" y="343"/>
                    </a:cubicBezTo>
                    <a:cubicBezTo>
                      <a:pt x="594" y="375"/>
                      <a:pt x="469" y="375"/>
                      <a:pt x="407" y="375"/>
                    </a:cubicBezTo>
                    <a:cubicBezTo>
                      <a:pt x="313" y="343"/>
                      <a:pt x="313" y="343"/>
                      <a:pt x="250" y="312"/>
                    </a:cubicBezTo>
                    <a:cubicBezTo>
                      <a:pt x="157" y="312"/>
                      <a:pt x="0" y="281"/>
                      <a:pt x="0" y="249"/>
                    </a:cubicBezTo>
                    <a:cubicBezTo>
                      <a:pt x="0" y="187"/>
                      <a:pt x="94" y="156"/>
                      <a:pt x="125" y="156"/>
                    </a:cubicBezTo>
                    <a:cubicBezTo>
                      <a:pt x="157" y="156"/>
                      <a:pt x="250" y="125"/>
                      <a:pt x="500" y="31"/>
                    </a:cubicBezTo>
                  </a:path>
                </a:pathLst>
              </a:custGeom>
              <a:solidFill>
                <a:schemeClr val="accent5">
                  <a:lumMod val="75000"/>
                </a:schemeClr>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2" name="Freeform 4"/>
              <p:cNvSpPr>
                <a:spLocks noChangeArrowheads="1"/>
              </p:cNvSpPr>
              <p:nvPr/>
            </p:nvSpPr>
            <p:spPr bwMode="auto">
              <a:xfrm>
                <a:off x="1282700" y="3852863"/>
                <a:ext cx="461963" cy="134937"/>
              </a:xfrm>
              <a:custGeom>
                <a:avLst/>
                <a:gdLst>
                  <a:gd name="T0" fmla="*/ 500 w 1283"/>
                  <a:gd name="T1" fmla="*/ 31 h 376"/>
                  <a:gd name="T2" fmla="*/ 500 w 1283"/>
                  <a:gd name="T3" fmla="*/ 31 h 376"/>
                  <a:gd name="T4" fmla="*/ 875 w 1283"/>
                  <a:gd name="T5" fmla="*/ 31 h 376"/>
                  <a:gd name="T6" fmla="*/ 1125 w 1283"/>
                  <a:gd name="T7" fmla="*/ 62 h 376"/>
                  <a:gd name="T8" fmla="*/ 1250 w 1283"/>
                  <a:gd name="T9" fmla="*/ 125 h 376"/>
                  <a:gd name="T10" fmla="*/ 1031 w 1283"/>
                  <a:gd name="T11" fmla="*/ 250 h 376"/>
                  <a:gd name="T12" fmla="*/ 781 w 1283"/>
                  <a:gd name="T13" fmla="*/ 312 h 376"/>
                  <a:gd name="T14" fmla="*/ 407 w 1283"/>
                  <a:gd name="T15" fmla="*/ 343 h 376"/>
                  <a:gd name="T16" fmla="*/ 250 w 1283"/>
                  <a:gd name="T17" fmla="*/ 312 h 376"/>
                  <a:gd name="T18" fmla="*/ 0 w 1283"/>
                  <a:gd name="T19" fmla="*/ 218 h 376"/>
                  <a:gd name="T20" fmla="*/ 125 w 1283"/>
                  <a:gd name="T21" fmla="*/ 156 h 376"/>
                  <a:gd name="T22" fmla="*/ 500 w 1283"/>
                  <a:gd name="T23" fmla="*/ 31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3" h="376">
                    <a:moveTo>
                      <a:pt x="500" y="31"/>
                    </a:moveTo>
                    <a:lnTo>
                      <a:pt x="500" y="31"/>
                    </a:lnTo>
                    <a:cubicBezTo>
                      <a:pt x="500" y="31"/>
                      <a:pt x="813" y="0"/>
                      <a:pt x="875" y="31"/>
                    </a:cubicBezTo>
                    <a:cubicBezTo>
                      <a:pt x="938" y="31"/>
                      <a:pt x="1063" y="62"/>
                      <a:pt x="1125" y="62"/>
                    </a:cubicBezTo>
                    <a:cubicBezTo>
                      <a:pt x="1188" y="93"/>
                      <a:pt x="1282" y="93"/>
                      <a:pt x="1250" y="125"/>
                    </a:cubicBezTo>
                    <a:cubicBezTo>
                      <a:pt x="1219" y="187"/>
                      <a:pt x="1094" y="218"/>
                      <a:pt x="1031" y="250"/>
                    </a:cubicBezTo>
                    <a:cubicBezTo>
                      <a:pt x="969" y="281"/>
                      <a:pt x="938" y="281"/>
                      <a:pt x="781" y="312"/>
                    </a:cubicBezTo>
                    <a:cubicBezTo>
                      <a:pt x="594" y="375"/>
                      <a:pt x="469" y="375"/>
                      <a:pt x="407" y="343"/>
                    </a:cubicBezTo>
                    <a:cubicBezTo>
                      <a:pt x="313" y="343"/>
                      <a:pt x="313" y="312"/>
                      <a:pt x="250" y="312"/>
                    </a:cubicBezTo>
                    <a:cubicBezTo>
                      <a:pt x="157" y="312"/>
                      <a:pt x="0" y="281"/>
                      <a:pt x="0" y="218"/>
                    </a:cubicBezTo>
                    <a:cubicBezTo>
                      <a:pt x="0" y="187"/>
                      <a:pt x="94" y="156"/>
                      <a:pt x="125" y="156"/>
                    </a:cubicBezTo>
                    <a:cubicBezTo>
                      <a:pt x="157" y="156"/>
                      <a:pt x="250" y="93"/>
                      <a:pt x="500" y="31"/>
                    </a:cubicBezTo>
                  </a:path>
                </a:pathLst>
              </a:custGeom>
              <a:solidFill>
                <a:schemeClr val="accent5">
                  <a:lumMod val="75000"/>
                </a:schemeClr>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3" name="Freeform 26"/>
              <p:cNvSpPr>
                <a:spLocks noChangeArrowheads="1"/>
              </p:cNvSpPr>
              <p:nvPr/>
            </p:nvSpPr>
            <p:spPr bwMode="auto">
              <a:xfrm>
                <a:off x="439738" y="3494088"/>
                <a:ext cx="280987" cy="619125"/>
              </a:xfrm>
              <a:custGeom>
                <a:avLst/>
                <a:gdLst>
                  <a:gd name="T0" fmla="*/ 125 w 782"/>
                  <a:gd name="T1" fmla="*/ 437 h 1718"/>
                  <a:gd name="T2" fmla="*/ 125 w 782"/>
                  <a:gd name="T3" fmla="*/ 437 h 1718"/>
                  <a:gd name="T4" fmla="*/ 93 w 782"/>
                  <a:gd name="T5" fmla="*/ 1592 h 1718"/>
                  <a:gd name="T6" fmla="*/ 437 w 782"/>
                  <a:gd name="T7" fmla="*/ 687 h 1718"/>
                  <a:gd name="T8" fmla="*/ 656 w 782"/>
                  <a:gd name="T9" fmla="*/ 1499 h 1718"/>
                  <a:gd name="T10" fmla="*/ 718 w 782"/>
                  <a:gd name="T11" fmla="*/ 218 h 1718"/>
                  <a:gd name="T12" fmla="*/ 125 w 782"/>
                  <a:gd name="T13" fmla="*/ 437 h 1718"/>
                </a:gdLst>
                <a:ahLst/>
                <a:cxnLst>
                  <a:cxn ang="0">
                    <a:pos x="T0" y="T1"/>
                  </a:cxn>
                  <a:cxn ang="0">
                    <a:pos x="T2" y="T3"/>
                  </a:cxn>
                  <a:cxn ang="0">
                    <a:pos x="T4" y="T5"/>
                  </a:cxn>
                  <a:cxn ang="0">
                    <a:pos x="T6" y="T7"/>
                  </a:cxn>
                  <a:cxn ang="0">
                    <a:pos x="T8" y="T9"/>
                  </a:cxn>
                  <a:cxn ang="0">
                    <a:pos x="T10" y="T11"/>
                  </a:cxn>
                  <a:cxn ang="0">
                    <a:pos x="T12" y="T13"/>
                  </a:cxn>
                </a:cxnLst>
                <a:rect l="0" t="0" r="r" b="b"/>
                <a:pathLst>
                  <a:path w="782" h="1718">
                    <a:moveTo>
                      <a:pt x="125" y="437"/>
                    </a:moveTo>
                    <a:lnTo>
                      <a:pt x="125" y="437"/>
                    </a:lnTo>
                    <a:cubicBezTo>
                      <a:pt x="125" y="437"/>
                      <a:pt x="0" y="1249"/>
                      <a:pt x="93" y="1592"/>
                    </a:cubicBezTo>
                    <a:cubicBezTo>
                      <a:pt x="93" y="1592"/>
                      <a:pt x="343" y="874"/>
                      <a:pt x="437" y="687"/>
                    </a:cubicBezTo>
                    <a:cubicBezTo>
                      <a:pt x="437" y="687"/>
                      <a:pt x="625" y="1280"/>
                      <a:pt x="656" y="1499"/>
                    </a:cubicBezTo>
                    <a:cubicBezTo>
                      <a:pt x="718" y="1717"/>
                      <a:pt x="781" y="437"/>
                      <a:pt x="718" y="218"/>
                    </a:cubicBezTo>
                    <a:cubicBezTo>
                      <a:pt x="656" y="0"/>
                      <a:pt x="125" y="437"/>
                      <a:pt x="125" y="437"/>
                    </a:cubicBezTo>
                  </a:path>
                </a:pathLst>
              </a:custGeom>
              <a:solidFill>
                <a:srgbClr val="6A4324"/>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4" name="Freeform 27"/>
              <p:cNvSpPr>
                <a:spLocks noChangeArrowheads="1"/>
              </p:cNvSpPr>
              <p:nvPr/>
            </p:nvSpPr>
            <p:spPr bwMode="auto">
              <a:xfrm>
                <a:off x="450850" y="3640138"/>
                <a:ext cx="304800" cy="280987"/>
              </a:xfrm>
              <a:custGeom>
                <a:avLst/>
                <a:gdLst>
                  <a:gd name="T0" fmla="*/ 94 w 845"/>
                  <a:gd name="T1" fmla="*/ 187 h 781"/>
                  <a:gd name="T2" fmla="*/ 94 w 845"/>
                  <a:gd name="T3" fmla="*/ 187 h 781"/>
                  <a:gd name="T4" fmla="*/ 62 w 845"/>
                  <a:gd name="T5" fmla="*/ 94 h 781"/>
                  <a:gd name="T6" fmla="*/ 0 w 845"/>
                  <a:gd name="T7" fmla="*/ 655 h 781"/>
                  <a:gd name="T8" fmla="*/ 844 w 845"/>
                  <a:gd name="T9" fmla="*/ 624 h 781"/>
                  <a:gd name="T10" fmla="*/ 844 w 845"/>
                  <a:gd name="T11" fmla="*/ 0 h 781"/>
                  <a:gd name="T12" fmla="*/ 94 w 845"/>
                  <a:gd name="T13" fmla="*/ 187 h 781"/>
                </a:gdLst>
                <a:ahLst/>
                <a:cxnLst>
                  <a:cxn ang="0">
                    <a:pos x="T0" y="T1"/>
                  </a:cxn>
                  <a:cxn ang="0">
                    <a:pos x="T2" y="T3"/>
                  </a:cxn>
                  <a:cxn ang="0">
                    <a:pos x="T4" y="T5"/>
                  </a:cxn>
                  <a:cxn ang="0">
                    <a:pos x="T6" y="T7"/>
                  </a:cxn>
                  <a:cxn ang="0">
                    <a:pos x="T8" y="T9"/>
                  </a:cxn>
                  <a:cxn ang="0">
                    <a:pos x="T10" y="T11"/>
                  </a:cxn>
                  <a:cxn ang="0">
                    <a:pos x="T12" y="T13"/>
                  </a:cxn>
                </a:cxnLst>
                <a:rect l="0" t="0" r="r" b="b"/>
                <a:pathLst>
                  <a:path w="845" h="781">
                    <a:moveTo>
                      <a:pt x="94" y="187"/>
                    </a:moveTo>
                    <a:lnTo>
                      <a:pt x="94" y="187"/>
                    </a:lnTo>
                    <a:cubicBezTo>
                      <a:pt x="94" y="187"/>
                      <a:pt x="62" y="62"/>
                      <a:pt x="62" y="94"/>
                    </a:cubicBezTo>
                    <a:cubicBezTo>
                      <a:pt x="31" y="187"/>
                      <a:pt x="0" y="499"/>
                      <a:pt x="0" y="655"/>
                    </a:cubicBezTo>
                    <a:cubicBezTo>
                      <a:pt x="0" y="655"/>
                      <a:pt x="594" y="780"/>
                      <a:pt x="844" y="624"/>
                    </a:cubicBezTo>
                    <a:cubicBezTo>
                      <a:pt x="844" y="0"/>
                      <a:pt x="844" y="0"/>
                      <a:pt x="844" y="0"/>
                    </a:cubicBezTo>
                    <a:lnTo>
                      <a:pt x="94" y="187"/>
                    </a:lnTo>
                  </a:path>
                </a:pathLst>
              </a:custGeom>
              <a:solidFill>
                <a:srgbClr val="B5521E"/>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5" name="Freeform 28"/>
              <p:cNvSpPr>
                <a:spLocks noChangeArrowheads="1"/>
              </p:cNvSpPr>
              <p:nvPr/>
            </p:nvSpPr>
            <p:spPr bwMode="auto">
              <a:xfrm>
                <a:off x="428625" y="3268663"/>
                <a:ext cx="338138" cy="539750"/>
              </a:xfrm>
              <a:custGeom>
                <a:avLst/>
                <a:gdLst>
                  <a:gd name="T0" fmla="*/ 219 w 939"/>
                  <a:gd name="T1" fmla="*/ 718 h 1500"/>
                  <a:gd name="T2" fmla="*/ 219 w 939"/>
                  <a:gd name="T3" fmla="*/ 718 h 1500"/>
                  <a:gd name="T4" fmla="*/ 63 w 939"/>
                  <a:gd name="T5" fmla="*/ 1436 h 1500"/>
                  <a:gd name="T6" fmla="*/ 875 w 939"/>
                  <a:gd name="T7" fmla="*/ 1343 h 1500"/>
                  <a:gd name="T8" fmla="*/ 938 w 939"/>
                  <a:gd name="T9" fmla="*/ 906 h 1500"/>
                  <a:gd name="T10" fmla="*/ 750 w 939"/>
                  <a:gd name="T11" fmla="*/ 500 h 1500"/>
                  <a:gd name="T12" fmla="*/ 719 w 939"/>
                  <a:gd name="T13" fmla="*/ 187 h 1500"/>
                  <a:gd name="T14" fmla="*/ 313 w 939"/>
                  <a:gd name="T15" fmla="*/ 93 h 1500"/>
                  <a:gd name="T16" fmla="*/ 219 w 939"/>
                  <a:gd name="T17" fmla="*/ 718 h 1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9" h="1500">
                    <a:moveTo>
                      <a:pt x="219" y="718"/>
                    </a:moveTo>
                    <a:lnTo>
                      <a:pt x="219" y="718"/>
                    </a:lnTo>
                    <a:cubicBezTo>
                      <a:pt x="219" y="906"/>
                      <a:pt x="94" y="875"/>
                      <a:pt x="63" y="1436"/>
                    </a:cubicBezTo>
                    <a:cubicBezTo>
                      <a:pt x="63" y="1436"/>
                      <a:pt x="657" y="1499"/>
                      <a:pt x="875" y="1343"/>
                    </a:cubicBezTo>
                    <a:cubicBezTo>
                      <a:pt x="875" y="1343"/>
                      <a:pt x="938" y="1187"/>
                      <a:pt x="938" y="906"/>
                    </a:cubicBezTo>
                    <a:cubicBezTo>
                      <a:pt x="907" y="656"/>
                      <a:pt x="750" y="562"/>
                      <a:pt x="750" y="500"/>
                    </a:cubicBezTo>
                    <a:cubicBezTo>
                      <a:pt x="719" y="312"/>
                      <a:pt x="719" y="218"/>
                      <a:pt x="719" y="187"/>
                    </a:cubicBezTo>
                    <a:cubicBezTo>
                      <a:pt x="688" y="31"/>
                      <a:pt x="375" y="0"/>
                      <a:pt x="313" y="93"/>
                    </a:cubicBezTo>
                    <a:cubicBezTo>
                      <a:pt x="313" y="93"/>
                      <a:pt x="0" y="187"/>
                      <a:pt x="219" y="718"/>
                    </a:cubicBezTo>
                  </a:path>
                </a:pathLst>
              </a:custGeom>
              <a:solidFill>
                <a:srgbClr val="B5521E"/>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6" name="Freeform 29"/>
              <p:cNvSpPr>
                <a:spLocks noChangeArrowheads="1"/>
              </p:cNvSpPr>
              <p:nvPr/>
            </p:nvSpPr>
            <p:spPr bwMode="auto">
              <a:xfrm>
                <a:off x="315913" y="3279775"/>
                <a:ext cx="280987" cy="315913"/>
              </a:xfrm>
              <a:custGeom>
                <a:avLst/>
                <a:gdLst>
                  <a:gd name="T0" fmla="*/ 625 w 782"/>
                  <a:gd name="T1" fmla="*/ 31 h 876"/>
                  <a:gd name="T2" fmla="*/ 625 w 782"/>
                  <a:gd name="T3" fmla="*/ 31 h 876"/>
                  <a:gd name="T4" fmla="*/ 500 w 782"/>
                  <a:gd name="T5" fmla="*/ 875 h 876"/>
                  <a:gd name="T6" fmla="*/ 531 w 782"/>
                  <a:gd name="T7" fmla="*/ 406 h 876"/>
                  <a:gd name="T8" fmla="*/ 781 w 782"/>
                  <a:gd name="T9" fmla="*/ 187 h 876"/>
                  <a:gd name="T10" fmla="*/ 625 w 782"/>
                  <a:gd name="T11" fmla="*/ 31 h 876"/>
                </a:gdLst>
                <a:ahLst/>
                <a:cxnLst>
                  <a:cxn ang="0">
                    <a:pos x="T0" y="T1"/>
                  </a:cxn>
                  <a:cxn ang="0">
                    <a:pos x="T2" y="T3"/>
                  </a:cxn>
                  <a:cxn ang="0">
                    <a:pos x="T4" y="T5"/>
                  </a:cxn>
                  <a:cxn ang="0">
                    <a:pos x="T6" y="T7"/>
                  </a:cxn>
                  <a:cxn ang="0">
                    <a:pos x="T8" y="T9"/>
                  </a:cxn>
                  <a:cxn ang="0">
                    <a:pos x="T10" y="T11"/>
                  </a:cxn>
                </a:cxnLst>
                <a:rect l="0" t="0" r="r" b="b"/>
                <a:pathLst>
                  <a:path w="782" h="876">
                    <a:moveTo>
                      <a:pt x="625" y="31"/>
                    </a:moveTo>
                    <a:lnTo>
                      <a:pt x="625" y="31"/>
                    </a:lnTo>
                    <a:cubicBezTo>
                      <a:pt x="625" y="31"/>
                      <a:pt x="0" y="437"/>
                      <a:pt x="500" y="875"/>
                    </a:cubicBezTo>
                    <a:cubicBezTo>
                      <a:pt x="500" y="875"/>
                      <a:pt x="281" y="500"/>
                      <a:pt x="531" y="406"/>
                    </a:cubicBezTo>
                    <a:cubicBezTo>
                      <a:pt x="687" y="312"/>
                      <a:pt x="781" y="187"/>
                      <a:pt x="781" y="187"/>
                    </a:cubicBezTo>
                    <a:cubicBezTo>
                      <a:pt x="781" y="156"/>
                      <a:pt x="719" y="0"/>
                      <a:pt x="625" y="31"/>
                    </a:cubicBezTo>
                  </a:path>
                </a:pathLst>
              </a:custGeom>
              <a:solidFill>
                <a:srgbClr val="B5521E"/>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7" name="Freeform 30"/>
              <p:cNvSpPr>
                <a:spLocks noChangeArrowheads="1"/>
              </p:cNvSpPr>
              <p:nvPr/>
            </p:nvSpPr>
            <p:spPr bwMode="auto">
              <a:xfrm>
                <a:off x="574675" y="3257550"/>
                <a:ext cx="57150" cy="68263"/>
              </a:xfrm>
              <a:custGeom>
                <a:avLst/>
                <a:gdLst>
                  <a:gd name="T0" fmla="*/ 93 w 157"/>
                  <a:gd name="T1" fmla="*/ 0 h 189"/>
                  <a:gd name="T2" fmla="*/ 93 w 157"/>
                  <a:gd name="T3" fmla="*/ 0 h 189"/>
                  <a:gd name="T4" fmla="*/ 0 w 157"/>
                  <a:gd name="T5" fmla="*/ 94 h 189"/>
                  <a:gd name="T6" fmla="*/ 125 w 157"/>
                  <a:gd name="T7" fmla="*/ 188 h 189"/>
                  <a:gd name="T8" fmla="*/ 125 w 157"/>
                  <a:gd name="T9" fmla="*/ 0 h 189"/>
                  <a:gd name="T10" fmla="*/ 93 w 157"/>
                  <a:gd name="T11" fmla="*/ 0 h 189"/>
                </a:gdLst>
                <a:ahLst/>
                <a:cxnLst>
                  <a:cxn ang="0">
                    <a:pos x="T0" y="T1"/>
                  </a:cxn>
                  <a:cxn ang="0">
                    <a:pos x="T2" y="T3"/>
                  </a:cxn>
                  <a:cxn ang="0">
                    <a:pos x="T4" y="T5"/>
                  </a:cxn>
                  <a:cxn ang="0">
                    <a:pos x="T6" y="T7"/>
                  </a:cxn>
                  <a:cxn ang="0">
                    <a:pos x="T8" y="T9"/>
                  </a:cxn>
                  <a:cxn ang="0">
                    <a:pos x="T10" y="T11"/>
                  </a:cxn>
                </a:cxnLst>
                <a:rect l="0" t="0" r="r" b="b"/>
                <a:pathLst>
                  <a:path w="157" h="189">
                    <a:moveTo>
                      <a:pt x="93" y="0"/>
                    </a:moveTo>
                    <a:lnTo>
                      <a:pt x="93" y="0"/>
                    </a:lnTo>
                    <a:cubicBezTo>
                      <a:pt x="0" y="94"/>
                      <a:pt x="0" y="94"/>
                      <a:pt x="0" y="94"/>
                    </a:cubicBezTo>
                    <a:cubicBezTo>
                      <a:pt x="0" y="94"/>
                      <a:pt x="93" y="188"/>
                      <a:pt x="125" y="188"/>
                    </a:cubicBezTo>
                    <a:cubicBezTo>
                      <a:pt x="156" y="188"/>
                      <a:pt x="125" y="0"/>
                      <a:pt x="125" y="0"/>
                    </a:cubicBezTo>
                    <a:lnTo>
                      <a:pt x="93" y="0"/>
                    </a:lnTo>
                  </a:path>
                </a:pathLst>
              </a:custGeom>
              <a:solidFill>
                <a:srgbClr val="6A4324"/>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8" name="Freeform 31"/>
              <p:cNvSpPr>
                <a:spLocks noChangeArrowheads="1"/>
              </p:cNvSpPr>
              <p:nvPr/>
            </p:nvSpPr>
            <p:spPr bwMode="auto">
              <a:xfrm>
                <a:off x="506413" y="3065463"/>
                <a:ext cx="180975" cy="247650"/>
              </a:xfrm>
              <a:custGeom>
                <a:avLst/>
                <a:gdLst>
                  <a:gd name="T0" fmla="*/ 94 w 501"/>
                  <a:gd name="T1" fmla="*/ 125 h 689"/>
                  <a:gd name="T2" fmla="*/ 94 w 501"/>
                  <a:gd name="T3" fmla="*/ 125 h 689"/>
                  <a:gd name="T4" fmla="*/ 156 w 501"/>
                  <a:gd name="T5" fmla="*/ 469 h 689"/>
                  <a:gd name="T6" fmla="*/ 469 w 501"/>
                  <a:gd name="T7" fmla="*/ 375 h 689"/>
                  <a:gd name="T8" fmla="*/ 313 w 501"/>
                  <a:gd name="T9" fmla="*/ 63 h 689"/>
                  <a:gd name="T10" fmla="*/ 94 w 501"/>
                  <a:gd name="T11" fmla="*/ 125 h 689"/>
                </a:gdLst>
                <a:ahLst/>
                <a:cxnLst>
                  <a:cxn ang="0">
                    <a:pos x="T0" y="T1"/>
                  </a:cxn>
                  <a:cxn ang="0">
                    <a:pos x="T2" y="T3"/>
                  </a:cxn>
                  <a:cxn ang="0">
                    <a:pos x="T4" y="T5"/>
                  </a:cxn>
                  <a:cxn ang="0">
                    <a:pos x="T6" y="T7"/>
                  </a:cxn>
                  <a:cxn ang="0">
                    <a:pos x="T8" y="T9"/>
                  </a:cxn>
                  <a:cxn ang="0">
                    <a:pos x="T10" y="T11"/>
                  </a:cxn>
                </a:cxnLst>
                <a:rect l="0" t="0" r="r" b="b"/>
                <a:pathLst>
                  <a:path w="501" h="689">
                    <a:moveTo>
                      <a:pt x="94" y="125"/>
                    </a:moveTo>
                    <a:lnTo>
                      <a:pt x="94" y="125"/>
                    </a:lnTo>
                    <a:cubicBezTo>
                      <a:pt x="0" y="219"/>
                      <a:pt x="125" y="438"/>
                      <a:pt x="156" y="469"/>
                    </a:cubicBezTo>
                    <a:cubicBezTo>
                      <a:pt x="344" y="688"/>
                      <a:pt x="469" y="563"/>
                      <a:pt x="469" y="375"/>
                    </a:cubicBezTo>
                    <a:cubicBezTo>
                      <a:pt x="500" y="188"/>
                      <a:pt x="406" y="94"/>
                      <a:pt x="313" y="63"/>
                    </a:cubicBezTo>
                    <a:cubicBezTo>
                      <a:pt x="219" y="0"/>
                      <a:pt x="94" y="125"/>
                      <a:pt x="94" y="125"/>
                    </a:cubicBezTo>
                  </a:path>
                </a:pathLst>
              </a:custGeom>
              <a:solidFill>
                <a:srgbClr val="9A613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9" name="Freeform 32"/>
              <p:cNvSpPr>
                <a:spLocks noChangeArrowheads="1"/>
              </p:cNvSpPr>
              <p:nvPr/>
            </p:nvSpPr>
            <p:spPr bwMode="auto">
              <a:xfrm>
                <a:off x="484188" y="3054350"/>
                <a:ext cx="192087" cy="225425"/>
              </a:xfrm>
              <a:custGeom>
                <a:avLst/>
                <a:gdLst>
                  <a:gd name="T0" fmla="*/ 343 w 532"/>
                  <a:gd name="T1" fmla="*/ 62 h 626"/>
                  <a:gd name="T2" fmla="*/ 343 w 532"/>
                  <a:gd name="T3" fmla="*/ 62 h 626"/>
                  <a:gd name="T4" fmla="*/ 531 w 532"/>
                  <a:gd name="T5" fmla="*/ 250 h 626"/>
                  <a:gd name="T6" fmla="*/ 250 w 532"/>
                  <a:gd name="T7" fmla="*/ 344 h 626"/>
                  <a:gd name="T8" fmla="*/ 343 w 532"/>
                  <a:gd name="T9" fmla="*/ 562 h 626"/>
                  <a:gd name="T10" fmla="*/ 125 w 532"/>
                  <a:gd name="T11" fmla="*/ 594 h 626"/>
                  <a:gd name="T12" fmla="*/ 343 w 532"/>
                  <a:gd name="T13" fmla="*/ 62 h 626"/>
                </a:gdLst>
                <a:ahLst/>
                <a:cxnLst>
                  <a:cxn ang="0">
                    <a:pos x="T0" y="T1"/>
                  </a:cxn>
                  <a:cxn ang="0">
                    <a:pos x="T2" y="T3"/>
                  </a:cxn>
                  <a:cxn ang="0">
                    <a:pos x="T4" y="T5"/>
                  </a:cxn>
                  <a:cxn ang="0">
                    <a:pos x="T6" y="T7"/>
                  </a:cxn>
                  <a:cxn ang="0">
                    <a:pos x="T8" y="T9"/>
                  </a:cxn>
                  <a:cxn ang="0">
                    <a:pos x="T10" y="T11"/>
                  </a:cxn>
                  <a:cxn ang="0">
                    <a:pos x="T12" y="T13"/>
                  </a:cxn>
                </a:cxnLst>
                <a:rect l="0" t="0" r="r" b="b"/>
                <a:pathLst>
                  <a:path w="532" h="626">
                    <a:moveTo>
                      <a:pt x="343" y="62"/>
                    </a:moveTo>
                    <a:lnTo>
                      <a:pt x="343" y="62"/>
                    </a:lnTo>
                    <a:cubicBezTo>
                      <a:pt x="343" y="62"/>
                      <a:pt x="500" y="62"/>
                      <a:pt x="531" y="250"/>
                    </a:cubicBezTo>
                    <a:cubicBezTo>
                      <a:pt x="531" y="250"/>
                      <a:pt x="406" y="344"/>
                      <a:pt x="250" y="344"/>
                    </a:cubicBezTo>
                    <a:cubicBezTo>
                      <a:pt x="250" y="344"/>
                      <a:pt x="281" y="500"/>
                      <a:pt x="343" y="562"/>
                    </a:cubicBezTo>
                    <a:cubicBezTo>
                      <a:pt x="406" y="594"/>
                      <a:pt x="281" y="625"/>
                      <a:pt x="125" y="594"/>
                    </a:cubicBezTo>
                    <a:cubicBezTo>
                      <a:pt x="0" y="531"/>
                      <a:pt x="0" y="0"/>
                      <a:pt x="343" y="62"/>
                    </a:cubicBezTo>
                  </a:path>
                </a:pathLst>
              </a:custGeom>
              <a:solidFill>
                <a:srgbClr val="201A19"/>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0" name="Freeform 33"/>
              <p:cNvSpPr>
                <a:spLocks noChangeArrowheads="1"/>
              </p:cNvSpPr>
              <p:nvPr/>
            </p:nvSpPr>
            <p:spPr bwMode="auto">
              <a:xfrm>
                <a:off x="811213" y="3313113"/>
                <a:ext cx="280987" cy="608012"/>
              </a:xfrm>
              <a:custGeom>
                <a:avLst/>
                <a:gdLst>
                  <a:gd name="T0" fmla="*/ 125 w 782"/>
                  <a:gd name="T1" fmla="*/ 406 h 1687"/>
                  <a:gd name="T2" fmla="*/ 125 w 782"/>
                  <a:gd name="T3" fmla="*/ 406 h 1687"/>
                  <a:gd name="T4" fmla="*/ 94 w 782"/>
                  <a:gd name="T5" fmla="*/ 1561 h 1687"/>
                  <a:gd name="T6" fmla="*/ 437 w 782"/>
                  <a:gd name="T7" fmla="*/ 656 h 1687"/>
                  <a:gd name="T8" fmla="*/ 656 w 782"/>
                  <a:gd name="T9" fmla="*/ 1467 h 1687"/>
                  <a:gd name="T10" fmla="*/ 719 w 782"/>
                  <a:gd name="T11" fmla="*/ 187 h 1687"/>
                  <a:gd name="T12" fmla="*/ 125 w 782"/>
                  <a:gd name="T13" fmla="*/ 406 h 1687"/>
                </a:gdLst>
                <a:ahLst/>
                <a:cxnLst>
                  <a:cxn ang="0">
                    <a:pos x="T0" y="T1"/>
                  </a:cxn>
                  <a:cxn ang="0">
                    <a:pos x="T2" y="T3"/>
                  </a:cxn>
                  <a:cxn ang="0">
                    <a:pos x="T4" y="T5"/>
                  </a:cxn>
                  <a:cxn ang="0">
                    <a:pos x="T6" y="T7"/>
                  </a:cxn>
                  <a:cxn ang="0">
                    <a:pos x="T8" y="T9"/>
                  </a:cxn>
                  <a:cxn ang="0">
                    <a:pos x="T10" y="T11"/>
                  </a:cxn>
                  <a:cxn ang="0">
                    <a:pos x="T12" y="T13"/>
                  </a:cxn>
                </a:cxnLst>
                <a:rect l="0" t="0" r="r" b="b"/>
                <a:pathLst>
                  <a:path w="782" h="1687">
                    <a:moveTo>
                      <a:pt x="125" y="406"/>
                    </a:moveTo>
                    <a:lnTo>
                      <a:pt x="125" y="406"/>
                    </a:lnTo>
                    <a:cubicBezTo>
                      <a:pt x="125" y="406"/>
                      <a:pt x="0" y="1218"/>
                      <a:pt x="94" y="1561"/>
                    </a:cubicBezTo>
                    <a:cubicBezTo>
                      <a:pt x="94" y="1561"/>
                      <a:pt x="344" y="843"/>
                      <a:pt x="437" y="656"/>
                    </a:cubicBezTo>
                    <a:cubicBezTo>
                      <a:pt x="437" y="656"/>
                      <a:pt x="594" y="1250"/>
                      <a:pt x="656" y="1467"/>
                    </a:cubicBezTo>
                    <a:cubicBezTo>
                      <a:pt x="687" y="1686"/>
                      <a:pt x="781" y="406"/>
                      <a:pt x="719" y="187"/>
                    </a:cubicBezTo>
                    <a:cubicBezTo>
                      <a:pt x="625" y="0"/>
                      <a:pt x="125" y="406"/>
                      <a:pt x="125" y="406"/>
                    </a:cubicBezTo>
                  </a:path>
                </a:pathLst>
              </a:custGeom>
              <a:solidFill>
                <a:srgbClr val="6A4324"/>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1" name="Freeform 34"/>
              <p:cNvSpPr>
                <a:spLocks noChangeArrowheads="1"/>
              </p:cNvSpPr>
              <p:nvPr/>
            </p:nvSpPr>
            <p:spPr bwMode="auto">
              <a:xfrm>
                <a:off x="822325" y="3448050"/>
                <a:ext cx="304800" cy="280988"/>
              </a:xfrm>
              <a:custGeom>
                <a:avLst/>
                <a:gdLst>
                  <a:gd name="T0" fmla="*/ 94 w 845"/>
                  <a:gd name="T1" fmla="*/ 187 h 782"/>
                  <a:gd name="T2" fmla="*/ 94 w 845"/>
                  <a:gd name="T3" fmla="*/ 187 h 782"/>
                  <a:gd name="T4" fmla="*/ 63 w 845"/>
                  <a:gd name="T5" fmla="*/ 93 h 782"/>
                  <a:gd name="T6" fmla="*/ 0 w 845"/>
                  <a:gd name="T7" fmla="*/ 656 h 782"/>
                  <a:gd name="T8" fmla="*/ 844 w 845"/>
                  <a:gd name="T9" fmla="*/ 656 h 782"/>
                  <a:gd name="T10" fmla="*/ 813 w 845"/>
                  <a:gd name="T11" fmla="*/ 0 h 782"/>
                  <a:gd name="T12" fmla="*/ 94 w 845"/>
                  <a:gd name="T13" fmla="*/ 187 h 782"/>
                </a:gdLst>
                <a:ahLst/>
                <a:cxnLst>
                  <a:cxn ang="0">
                    <a:pos x="T0" y="T1"/>
                  </a:cxn>
                  <a:cxn ang="0">
                    <a:pos x="T2" y="T3"/>
                  </a:cxn>
                  <a:cxn ang="0">
                    <a:pos x="T4" y="T5"/>
                  </a:cxn>
                  <a:cxn ang="0">
                    <a:pos x="T6" y="T7"/>
                  </a:cxn>
                  <a:cxn ang="0">
                    <a:pos x="T8" y="T9"/>
                  </a:cxn>
                  <a:cxn ang="0">
                    <a:pos x="T10" y="T11"/>
                  </a:cxn>
                  <a:cxn ang="0">
                    <a:pos x="T12" y="T13"/>
                  </a:cxn>
                </a:cxnLst>
                <a:rect l="0" t="0" r="r" b="b"/>
                <a:pathLst>
                  <a:path w="845" h="782">
                    <a:moveTo>
                      <a:pt x="94" y="187"/>
                    </a:moveTo>
                    <a:lnTo>
                      <a:pt x="94" y="187"/>
                    </a:lnTo>
                    <a:cubicBezTo>
                      <a:pt x="94" y="187"/>
                      <a:pt x="63" y="62"/>
                      <a:pt x="63" y="93"/>
                    </a:cubicBezTo>
                    <a:cubicBezTo>
                      <a:pt x="31" y="187"/>
                      <a:pt x="0" y="500"/>
                      <a:pt x="0" y="656"/>
                    </a:cubicBezTo>
                    <a:cubicBezTo>
                      <a:pt x="0" y="656"/>
                      <a:pt x="594" y="781"/>
                      <a:pt x="844" y="656"/>
                    </a:cubicBezTo>
                    <a:cubicBezTo>
                      <a:pt x="813" y="0"/>
                      <a:pt x="813" y="0"/>
                      <a:pt x="813" y="0"/>
                    </a:cubicBezTo>
                    <a:lnTo>
                      <a:pt x="94" y="187"/>
                    </a:lnTo>
                  </a:path>
                </a:pathLst>
              </a:custGeom>
              <a:solidFill>
                <a:srgbClr val="B5521E"/>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2" name="Freeform 35"/>
              <p:cNvSpPr>
                <a:spLocks noChangeArrowheads="1"/>
              </p:cNvSpPr>
              <p:nvPr/>
            </p:nvSpPr>
            <p:spPr bwMode="auto">
              <a:xfrm>
                <a:off x="800100" y="3076575"/>
                <a:ext cx="338138" cy="539750"/>
              </a:xfrm>
              <a:custGeom>
                <a:avLst/>
                <a:gdLst>
                  <a:gd name="T0" fmla="*/ 218 w 938"/>
                  <a:gd name="T1" fmla="*/ 750 h 1501"/>
                  <a:gd name="T2" fmla="*/ 218 w 938"/>
                  <a:gd name="T3" fmla="*/ 750 h 1501"/>
                  <a:gd name="T4" fmla="*/ 62 w 938"/>
                  <a:gd name="T5" fmla="*/ 1438 h 1501"/>
                  <a:gd name="T6" fmla="*/ 875 w 938"/>
                  <a:gd name="T7" fmla="*/ 1375 h 1501"/>
                  <a:gd name="T8" fmla="*/ 937 w 938"/>
                  <a:gd name="T9" fmla="*/ 907 h 1501"/>
                  <a:gd name="T10" fmla="*/ 750 w 938"/>
                  <a:gd name="T11" fmla="*/ 500 h 1501"/>
                  <a:gd name="T12" fmla="*/ 718 w 938"/>
                  <a:gd name="T13" fmla="*/ 188 h 1501"/>
                  <a:gd name="T14" fmla="*/ 312 w 938"/>
                  <a:gd name="T15" fmla="*/ 94 h 1501"/>
                  <a:gd name="T16" fmla="*/ 218 w 938"/>
                  <a:gd name="T17" fmla="*/ 750 h 1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8" h="1501">
                    <a:moveTo>
                      <a:pt x="218" y="750"/>
                    </a:moveTo>
                    <a:lnTo>
                      <a:pt x="218" y="750"/>
                    </a:lnTo>
                    <a:cubicBezTo>
                      <a:pt x="218" y="907"/>
                      <a:pt x="93" y="875"/>
                      <a:pt x="62" y="1438"/>
                    </a:cubicBezTo>
                    <a:cubicBezTo>
                      <a:pt x="62" y="1438"/>
                      <a:pt x="656" y="1500"/>
                      <a:pt x="875" y="1375"/>
                    </a:cubicBezTo>
                    <a:cubicBezTo>
                      <a:pt x="875" y="1375"/>
                      <a:pt x="937" y="1219"/>
                      <a:pt x="937" y="907"/>
                    </a:cubicBezTo>
                    <a:cubicBezTo>
                      <a:pt x="906" y="657"/>
                      <a:pt x="750" y="594"/>
                      <a:pt x="750" y="500"/>
                    </a:cubicBezTo>
                    <a:cubicBezTo>
                      <a:pt x="718" y="344"/>
                      <a:pt x="718" y="250"/>
                      <a:pt x="718" y="188"/>
                    </a:cubicBezTo>
                    <a:cubicBezTo>
                      <a:pt x="687" y="32"/>
                      <a:pt x="375" y="0"/>
                      <a:pt x="312" y="94"/>
                    </a:cubicBezTo>
                    <a:cubicBezTo>
                      <a:pt x="312" y="94"/>
                      <a:pt x="0" y="188"/>
                      <a:pt x="218" y="750"/>
                    </a:cubicBezTo>
                  </a:path>
                </a:pathLst>
              </a:custGeom>
              <a:solidFill>
                <a:srgbClr val="90C045"/>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3" name="Freeform 36"/>
              <p:cNvSpPr>
                <a:spLocks noChangeArrowheads="1"/>
              </p:cNvSpPr>
              <p:nvPr/>
            </p:nvSpPr>
            <p:spPr bwMode="auto">
              <a:xfrm>
                <a:off x="822325" y="3111500"/>
                <a:ext cx="236538" cy="596900"/>
              </a:xfrm>
              <a:custGeom>
                <a:avLst/>
                <a:gdLst>
                  <a:gd name="T0" fmla="*/ 313 w 657"/>
                  <a:gd name="T1" fmla="*/ 156 h 1657"/>
                  <a:gd name="T2" fmla="*/ 313 w 657"/>
                  <a:gd name="T3" fmla="*/ 156 h 1657"/>
                  <a:gd name="T4" fmla="*/ 313 w 657"/>
                  <a:gd name="T5" fmla="*/ 406 h 1657"/>
                  <a:gd name="T6" fmla="*/ 438 w 657"/>
                  <a:gd name="T7" fmla="*/ 531 h 1657"/>
                  <a:gd name="T8" fmla="*/ 281 w 657"/>
                  <a:gd name="T9" fmla="*/ 781 h 1657"/>
                  <a:gd name="T10" fmla="*/ 625 w 657"/>
                  <a:gd name="T11" fmla="*/ 1281 h 1657"/>
                  <a:gd name="T12" fmla="*/ 625 w 657"/>
                  <a:gd name="T13" fmla="*/ 1656 h 1657"/>
                  <a:gd name="T14" fmla="*/ 0 w 657"/>
                  <a:gd name="T15" fmla="*/ 1594 h 1657"/>
                  <a:gd name="T16" fmla="*/ 63 w 657"/>
                  <a:gd name="T17" fmla="*/ 906 h 1657"/>
                  <a:gd name="T18" fmla="*/ 156 w 657"/>
                  <a:gd name="T19" fmla="*/ 656 h 1657"/>
                  <a:gd name="T20" fmla="*/ 125 w 657"/>
                  <a:gd name="T21" fmla="*/ 500 h 1657"/>
                  <a:gd name="T22" fmla="*/ 156 w 657"/>
                  <a:gd name="T23" fmla="*/ 250 h 1657"/>
                  <a:gd name="T24" fmla="*/ 313 w 657"/>
                  <a:gd name="T25" fmla="*/ 156 h 1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7" h="1657">
                    <a:moveTo>
                      <a:pt x="313" y="156"/>
                    </a:moveTo>
                    <a:lnTo>
                      <a:pt x="313" y="156"/>
                    </a:lnTo>
                    <a:cubicBezTo>
                      <a:pt x="313" y="156"/>
                      <a:pt x="313" y="188"/>
                      <a:pt x="313" y="406"/>
                    </a:cubicBezTo>
                    <a:cubicBezTo>
                      <a:pt x="313" y="438"/>
                      <a:pt x="438" y="500"/>
                      <a:pt x="438" y="531"/>
                    </a:cubicBezTo>
                    <a:cubicBezTo>
                      <a:pt x="438" y="594"/>
                      <a:pt x="281" y="656"/>
                      <a:pt x="281" y="781"/>
                    </a:cubicBezTo>
                    <a:cubicBezTo>
                      <a:pt x="250" y="906"/>
                      <a:pt x="656" y="1188"/>
                      <a:pt x="625" y="1281"/>
                    </a:cubicBezTo>
                    <a:cubicBezTo>
                      <a:pt x="625" y="1438"/>
                      <a:pt x="625" y="1563"/>
                      <a:pt x="625" y="1656"/>
                    </a:cubicBezTo>
                    <a:cubicBezTo>
                      <a:pt x="0" y="1594"/>
                      <a:pt x="0" y="1594"/>
                      <a:pt x="0" y="1594"/>
                    </a:cubicBezTo>
                    <a:cubicBezTo>
                      <a:pt x="0" y="1594"/>
                      <a:pt x="31" y="1250"/>
                      <a:pt x="63" y="906"/>
                    </a:cubicBezTo>
                    <a:cubicBezTo>
                      <a:pt x="63" y="813"/>
                      <a:pt x="156" y="719"/>
                      <a:pt x="156" y="656"/>
                    </a:cubicBezTo>
                    <a:cubicBezTo>
                      <a:pt x="156" y="594"/>
                      <a:pt x="94" y="531"/>
                      <a:pt x="125" y="500"/>
                    </a:cubicBezTo>
                    <a:cubicBezTo>
                      <a:pt x="125" y="375"/>
                      <a:pt x="125" y="313"/>
                      <a:pt x="156" y="250"/>
                    </a:cubicBezTo>
                    <a:cubicBezTo>
                      <a:pt x="188" y="94"/>
                      <a:pt x="313" y="0"/>
                      <a:pt x="313" y="156"/>
                    </a:cubicBezTo>
                  </a:path>
                </a:pathLst>
              </a:custGeom>
              <a:solidFill>
                <a:srgbClr val="90C045"/>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4" name="Freeform 37"/>
              <p:cNvSpPr>
                <a:spLocks noChangeArrowheads="1"/>
              </p:cNvSpPr>
              <p:nvPr/>
            </p:nvSpPr>
            <p:spPr bwMode="auto">
              <a:xfrm>
                <a:off x="687388" y="3089275"/>
                <a:ext cx="280987" cy="315913"/>
              </a:xfrm>
              <a:custGeom>
                <a:avLst/>
                <a:gdLst>
                  <a:gd name="T0" fmla="*/ 625 w 782"/>
                  <a:gd name="T1" fmla="*/ 62 h 876"/>
                  <a:gd name="T2" fmla="*/ 625 w 782"/>
                  <a:gd name="T3" fmla="*/ 62 h 876"/>
                  <a:gd name="T4" fmla="*/ 469 w 782"/>
                  <a:gd name="T5" fmla="*/ 875 h 876"/>
                  <a:gd name="T6" fmla="*/ 531 w 782"/>
                  <a:gd name="T7" fmla="*/ 406 h 876"/>
                  <a:gd name="T8" fmla="*/ 750 w 782"/>
                  <a:gd name="T9" fmla="*/ 187 h 876"/>
                  <a:gd name="T10" fmla="*/ 625 w 782"/>
                  <a:gd name="T11" fmla="*/ 62 h 876"/>
                </a:gdLst>
                <a:ahLst/>
                <a:cxnLst>
                  <a:cxn ang="0">
                    <a:pos x="T0" y="T1"/>
                  </a:cxn>
                  <a:cxn ang="0">
                    <a:pos x="T2" y="T3"/>
                  </a:cxn>
                  <a:cxn ang="0">
                    <a:pos x="T4" y="T5"/>
                  </a:cxn>
                  <a:cxn ang="0">
                    <a:pos x="T6" y="T7"/>
                  </a:cxn>
                  <a:cxn ang="0">
                    <a:pos x="T8" y="T9"/>
                  </a:cxn>
                  <a:cxn ang="0">
                    <a:pos x="T10" y="T11"/>
                  </a:cxn>
                </a:cxnLst>
                <a:rect l="0" t="0" r="r" b="b"/>
                <a:pathLst>
                  <a:path w="782" h="876">
                    <a:moveTo>
                      <a:pt x="625" y="62"/>
                    </a:moveTo>
                    <a:lnTo>
                      <a:pt x="625" y="62"/>
                    </a:lnTo>
                    <a:cubicBezTo>
                      <a:pt x="625" y="62"/>
                      <a:pt x="0" y="437"/>
                      <a:pt x="469" y="875"/>
                    </a:cubicBezTo>
                    <a:cubicBezTo>
                      <a:pt x="469" y="875"/>
                      <a:pt x="281" y="531"/>
                      <a:pt x="531" y="406"/>
                    </a:cubicBezTo>
                    <a:cubicBezTo>
                      <a:pt x="688" y="343"/>
                      <a:pt x="750" y="187"/>
                      <a:pt x="750" y="187"/>
                    </a:cubicBezTo>
                    <a:cubicBezTo>
                      <a:pt x="781" y="156"/>
                      <a:pt x="719" y="0"/>
                      <a:pt x="625" y="62"/>
                    </a:cubicBezTo>
                  </a:path>
                </a:pathLst>
              </a:custGeom>
              <a:solidFill>
                <a:srgbClr val="90C045"/>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5" name="Freeform 38"/>
              <p:cNvSpPr>
                <a:spLocks noChangeArrowheads="1"/>
              </p:cNvSpPr>
              <p:nvPr/>
            </p:nvSpPr>
            <p:spPr bwMode="auto">
              <a:xfrm>
                <a:off x="946150" y="3065463"/>
                <a:ext cx="57150" cy="79375"/>
              </a:xfrm>
              <a:custGeom>
                <a:avLst/>
                <a:gdLst>
                  <a:gd name="T0" fmla="*/ 94 w 157"/>
                  <a:gd name="T1" fmla="*/ 0 h 220"/>
                  <a:gd name="T2" fmla="*/ 94 w 157"/>
                  <a:gd name="T3" fmla="*/ 0 h 220"/>
                  <a:gd name="T4" fmla="*/ 0 w 157"/>
                  <a:gd name="T5" fmla="*/ 125 h 220"/>
                  <a:gd name="T6" fmla="*/ 125 w 157"/>
                  <a:gd name="T7" fmla="*/ 188 h 220"/>
                  <a:gd name="T8" fmla="*/ 125 w 157"/>
                  <a:gd name="T9" fmla="*/ 0 h 220"/>
                  <a:gd name="T10" fmla="*/ 94 w 157"/>
                  <a:gd name="T11" fmla="*/ 0 h 220"/>
                </a:gdLst>
                <a:ahLst/>
                <a:cxnLst>
                  <a:cxn ang="0">
                    <a:pos x="T0" y="T1"/>
                  </a:cxn>
                  <a:cxn ang="0">
                    <a:pos x="T2" y="T3"/>
                  </a:cxn>
                  <a:cxn ang="0">
                    <a:pos x="T4" y="T5"/>
                  </a:cxn>
                  <a:cxn ang="0">
                    <a:pos x="T6" y="T7"/>
                  </a:cxn>
                  <a:cxn ang="0">
                    <a:pos x="T8" y="T9"/>
                  </a:cxn>
                  <a:cxn ang="0">
                    <a:pos x="T10" y="T11"/>
                  </a:cxn>
                </a:cxnLst>
                <a:rect l="0" t="0" r="r" b="b"/>
                <a:pathLst>
                  <a:path w="157" h="220">
                    <a:moveTo>
                      <a:pt x="94" y="0"/>
                    </a:moveTo>
                    <a:lnTo>
                      <a:pt x="94" y="0"/>
                    </a:lnTo>
                    <a:cubicBezTo>
                      <a:pt x="0" y="125"/>
                      <a:pt x="0" y="125"/>
                      <a:pt x="0" y="125"/>
                    </a:cubicBezTo>
                    <a:cubicBezTo>
                      <a:pt x="0" y="125"/>
                      <a:pt x="94" y="219"/>
                      <a:pt x="125" y="188"/>
                    </a:cubicBezTo>
                    <a:cubicBezTo>
                      <a:pt x="156" y="188"/>
                      <a:pt x="125" y="0"/>
                      <a:pt x="125" y="0"/>
                    </a:cubicBezTo>
                    <a:lnTo>
                      <a:pt x="94" y="0"/>
                    </a:lnTo>
                  </a:path>
                </a:pathLst>
              </a:custGeom>
              <a:solidFill>
                <a:srgbClr val="6A4324"/>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6" name="Freeform 39"/>
              <p:cNvSpPr>
                <a:spLocks noChangeArrowheads="1"/>
              </p:cNvSpPr>
              <p:nvPr/>
            </p:nvSpPr>
            <p:spPr bwMode="auto">
              <a:xfrm>
                <a:off x="877888" y="2874963"/>
                <a:ext cx="180975" cy="247650"/>
              </a:xfrm>
              <a:custGeom>
                <a:avLst/>
                <a:gdLst>
                  <a:gd name="T0" fmla="*/ 94 w 501"/>
                  <a:gd name="T1" fmla="*/ 125 h 688"/>
                  <a:gd name="T2" fmla="*/ 94 w 501"/>
                  <a:gd name="T3" fmla="*/ 125 h 688"/>
                  <a:gd name="T4" fmla="*/ 157 w 501"/>
                  <a:gd name="T5" fmla="*/ 500 h 688"/>
                  <a:gd name="T6" fmla="*/ 469 w 501"/>
                  <a:gd name="T7" fmla="*/ 375 h 688"/>
                  <a:gd name="T8" fmla="*/ 313 w 501"/>
                  <a:gd name="T9" fmla="*/ 62 h 688"/>
                  <a:gd name="T10" fmla="*/ 94 w 501"/>
                  <a:gd name="T11" fmla="*/ 125 h 688"/>
                </a:gdLst>
                <a:ahLst/>
                <a:cxnLst>
                  <a:cxn ang="0">
                    <a:pos x="T0" y="T1"/>
                  </a:cxn>
                  <a:cxn ang="0">
                    <a:pos x="T2" y="T3"/>
                  </a:cxn>
                  <a:cxn ang="0">
                    <a:pos x="T4" y="T5"/>
                  </a:cxn>
                  <a:cxn ang="0">
                    <a:pos x="T6" y="T7"/>
                  </a:cxn>
                  <a:cxn ang="0">
                    <a:pos x="T8" y="T9"/>
                  </a:cxn>
                  <a:cxn ang="0">
                    <a:pos x="T10" y="T11"/>
                  </a:cxn>
                </a:cxnLst>
                <a:rect l="0" t="0" r="r" b="b"/>
                <a:pathLst>
                  <a:path w="501" h="688">
                    <a:moveTo>
                      <a:pt x="94" y="125"/>
                    </a:moveTo>
                    <a:lnTo>
                      <a:pt x="94" y="125"/>
                    </a:lnTo>
                    <a:cubicBezTo>
                      <a:pt x="0" y="219"/>
                      <a:pt x="94" y="437"/>
                      <a:pt x="157" y="500"/>
                    </a:cubicBezTo>
                    <a:cubicBezTo>
                      <a:pt x="313" y="687"/>
                      <a:pt x="469" y="562"/>
                      <a:pt x="469" y="375"/>
                    </a:cubicBezTo>
                    <a:cubicBezTo>
                      <a:pt x="500" y="187"/>
                      <a:pt x="407" y="125"/>
                      <a:pt x="313" y="62"/>
                    </a:cubicBezTo>
                    <a:cubicBezTo>
                      <a:pt x="219" y="0"/>
                      <a:pt x="94" y="125"/>
                      <a:pt x="94" y="125"/>
                    </a:cubicBezTo>
                  </a:path>
                </a:pathLst>
              </a:custGeom>
              <a:solidFill>
                <a:srgbClr val="9A613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7" name="Freeform 40"/>
              <p:cNvSpPr>
                <a:spLocks noChangeArrowheads="1"/>
              </p:cNvSpPr>
              <p:nvPr/>
            </p:nvSpPr>
            <p:spPr bwMode="auto">
              <a:xfrm>
                <a:off x="844550" y="2874963"/>
                <a:ext cx="203200" cy="225425"/>
              </a:xfrm>
              <a:custGeom>
                <a:avLst/>
                <a:gdLst>
                  <a:gd name="T0" fmla="*/ 375 w 563"/>
                  <a:gd name="T1" fmla="*/ 31 h 626"/>
                  <a:gd name="T2" fmla="*/ 375 w 563"/>
                  <a:gd name="T3" fmla="*/ 31 h 626"/>
                  <a:gd name="T4" fmla="*/ 562 w 563"/>
                  <a:gd name="T5" fmla="*/ 219 h 626"/>
                  <a:gd name="T6" fmla="*/ 281 w 563"/>
                  <a:gd name="T7" fmla="*/ 312 h 626"/>
                  <a:gd name="T8" fmla="*/ 375 w 563"/>
                  <a:gd name="T9" fmla="*/ 531 h 626"/>
                  <a:gd name="T10" fmla="*/ 156 w 563"/>
                  <a:gd name="T11" fmla="*/ 562 h 626"/>
                  <a:gd name="T12" fmla="*/ 375 w 563"/>
                  <a:gd name="T13" fmla="*/ 31 h 626"/>
                </a:gdLst>
                <a:ahLst/>
                <a:cxnLst>
                  <a:cxn ang="0">
                    <a:pos x="T0" y="T1"/>
                  </a:cxn>
                  <a:cxn ang="0">
                    <a:pos x="T2" y="T3"/>
                  </a:cxn>
                  <a:cxn ang="0">
                    <a:pos x="T4" y="T5"/>
                  </a:cxn>
                  <a:cxn ang="0">
                    <a:pos x="T6" y="T7"/>
                  </a:cxn>
                  <a:cxn ang="0">
                    <a:pos x="T8" y="T9"/>
                  </a:cxn>
                  <a:cxn ang="0">
                    <a:pos x="T10" y="T11"/>
                  </a:cxn>
                  <a:cxn ang="0">
                    <a:pos x="T12" y="T13"/>
                  </a:cxn>
                </a:cxnLst>
                <a:rect l="0" t="0" r="r" b="b"/>
                <a:pathLst>
                  <a:path w="563" h="626">
                    <a:moveTo>
                      <a:pt x="375" y="31"/>
                    </a:moveTo>
                    <a:lnTo>
                      <a:pt x="375" y="31"/>
                    </a:lnTo>
                    <a:cubicBezTo>
                      <a:pt x="375" y="31"/>
                      <a:pt x="531" y="31"/>
                      <a:pt x="562" y="219"/>
                    </a:cubicBezTo>
                    <a:cubicBezTo>
                      <a:pt x="562" y="219"/>
                      <a:pt x="437" y="344"/>
                      <a:pt x="281" y="312"/>
                    </a:cubicBezTo>
                    <a:cubicBezTo>
                      <a:pt x="281" y="312"/>
                      <a:pt x="281" y="500"/>
                      <a:pt x="375" y="531"/>
                    </a:cubicBezTo>
                    <a:cubicBezTo>
                      <a:pt x="437" y="562"/>
                      <a:pt x="312" y="625"/>
                      <a:pt x="156" y="562"/>
                    </a:cubicBezTo>
                    <a:cubicBezTo>
                      <a:pt x="0" y="531"/>
                      <a:pt x="31" y="0"/>
                      <a:pt x="375" y="31"/>
                    </a:cubicBezTo>
                  </a:path>
                </a:pathLst>
              </a:custGeom>
              <a:solidFill>
                <a:srgbClr val="201A19"/>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8" name="Freeform 41"/>
              <p:cNvSpPr>
                <a:spLocks noChangeArrowheads="1"/>
              </p:cNvSpPr>
              <p:nvPr/>
            </p:nvSpPr>
            <p:spPr bwMode="auto">
              <a:xfrm>
                <a:off x="957263" y="3719513"/>
                <a:ext cx="280987" cy="608012"/>
              </a:xfrm>
              <a:custGeom>
                <a:avLst/>
                <a:gdLst>
                  <a:gd name="T0" fmla="*/ 125 w 782"/>
                  <a:gd name="T1" fmla="*/ 436 h 1687"/>
                  <a:gd name="T2" fmla="*/ 125 w 782"/>
                  <a:gd name="T3" fmla="*/ 436 h 1687"/>
                  <a:gd name="T4" fmla="*/ 63 w 782"/>
                  <a:gd name="T5" fmla="*/ 1592 h 1687"/>
                  <a:gd name="T6" fmla="*/ 438 w 782"/>
                  <a:gd name="T7" fmla="*/ 655 h 1687"/>
                  <a:gd name="T8" fmla="*/ 625 w 782"/>
                  <a:gd name="T9" fmla="*/ 1499 h 1687"/>
                  <a:gd name="T10" fmla="*/ 688 w 782"/>
                  <a:gd name="T11" fmla="*/ 217 h 1687"/>
                  <a:gd name="T12" fmla="*/ 125 w 782"/>
                  <a:gd name="T13" fmla="*/ 436 h 1687"/>
                </a:gdLst>
                <a:ahLst/>
                <a:cxnLst>
                  <a:cxn ang="0">
                    <a:pos x="T0" y="T1"/>
                  </a:cxn>
                  <a:cxn ang="0">
                    <a:pos x="T2" y="T3"/>
                  </a:cxn>
                  <a:cxn ang="0">
                    <a:pos x="T4" y="T5"/>
                  </a:cxn>
                  <a:cxn ang="0">
                    <a:pos x="T6" y="T7"/>
                  </a:cxn>
                  <a:cxn ang="0">
                    <a:pos x="T8" y="T9"/>
                  </a:cxn>
                  <a:cxn ang="0">
                    <a:pos x="T10" y="T11"/>
                  </a:cxn>
                  <a:cxn ang="0">
                    <a:pos x="T12" y="T13"/>
                  </a:cxn>
                </a:cxnLst>
                <a:rect l="0" t="0" r="r" b="b"/>
                <a:pathLst>
                  <a:path w="782" h="1687">
                    <a:moveTo>
                      <a:pt x="125" y="436"/>
                    </a:moveTo>
                    <a:lnTo>
                      <a:pt x="125" y="436"/>
                    </a:lnTo>
                    <a:cubicBezTo>
                      <a:pt x="125" y="436"/>
                      <a:pt x="0" y="1217"/>
                      <a:pt x="63" y="1592"/>
                    </a:cubicBezTo>
                    <a:cubicBezTo>
                      <a:pt x="63" y="1592"/>
                      <a:pt x="313" y="842"/>
                      <a:pt x="438" y="655"/>
                    </a:cubicBezTo>
                    <a:cubicBezTo>
                      <a:pt x="438" y="655"/>
                      <a:pt x="594" y="1280"/>
                      <a:pt x="625" y="1499"/>
                    </a:cubicBezTo>
                    <a:cubicBezTo>
                      <a:pt x="688" y="1686"/>
                      <a:pt x="781" y="436"/>
                      <a:pt x="688" y="217"/>
                    </a:cubicBezTo>
                    <a:cubicBezTo>
                      <a:pt x="625" y="0"/>
                      <a:pt x="125" y="436"/>
                      <a:pt x="125" y="436"/>
                    </a:cubicBezTo>
                  </a:path>
                </a:pathLst>
              </a:custGeom>
              <a:solidFill>
                <a:srgbClr val="F4B183"/>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9" name="Freeform 42"/>
              <p:cNvSpPr>
                <a:spLocks noChangeArrowheads="1"/>
              </p:cNvSpPr>
              <p:nvPr/>
            </p:nvSpPr>
            <p:spPr bwMode="auto">
              <a:xfrm>
                <a:off x="957263" y="3852863"/>
                <a:ext cx="315912" cy="280987"/>
              </a:xfrm>
              <a:custGeom>
                <a:avLst/>
                <a:gdLst>
                  <a:gd name="T0" fmla="*/ 94 w 876"/>
                  <a:gd name="T1" fmla="*/ 187 h 782"/>
                  <a:gd name="T2" fmla="*/ 94 w 876"/>
                  <a:gd name="T3" fmla="*/ 187 h 782"/>
                  <a:gd name="T4" fmla="*/ 63 w 876"/>
                  <a:gd name="T5" fmla="*/ 93 h 782"/>
                  <a:gd name="T6" fmla="*/ 0 w 876"/>
                  <a:gd name="T7" fmla="*/ 687 h 782"/>
                  <a:gd name="T8" fmla="*/ 875 w 876"/>
                  <a:gd name="T9" fmla="*/ 656 h 782"/>
                  <a:gd name="T10" fmla="*/ 844 w 876"/>
                  <a:gd name="T11" fmla="*/ 0 h 782"/>
                  <a:gd name="T12" fmla="*/ 94 w 876"/>
                  <a:gd name="T13" fmla="*/ 187 h 782"/>
                </a:gdLst>
                <a:ahLst/>
                <a:cxnLst>
                  <a:cxn ang="0">
                    <a:pos x="T0" y="T1"/>
                  </a:cxn>
                  <a:cxn ang="0">
                    <a:pos x="T2" y="T3"/>
                  </a:cxn>
                  <a:cxn ang="0">
                    <a:pos x="T4" y="T5"/>
                  </a:cxn>
                  <a:cxn ang="0">
                    <a:pos x="T6" y="T7"/>
                  </a:cxn>
                  <a:cxn ang="0">
                    <a:pos x="T8" y="T9"/>
                  </a:cxn>
                  <a:cxn ang="0">
                    <a:pos x="T10" y="T11"/>
                  </a:cxn>
                  <a:cxn ang="0">
                    <a:pos x="T12" y="T13"/>
                  </a:cxn>
                </a:cxnLst>
                <a:rect l="0" t="0" r="r" b="b"/>
                <a:pathLst>
                  <a:path w="876" h="782">
                    <a:moveTo>
                      <a:pt x="94" y="187"/>
                    </a:moveTo>
                    <a:lnTo>
                      <a:pt x="94" y="187"/>
                    </a:lnTo>
                    <a:lnTo>
                      <a:pt x="63" y="93"/>
                    </a:lnTo>
                    <a:cubicBezTo>
                      <a:pt x="63" y="218"/>
                      <a:pt x="0" y="500"/>
                      <a:pt x="0" y="687"/>
                    </a:cubicBezTo>
                    <a:cubicBezTo>
                      <a:pt x="0" y="687"/>
                      <a:pt x="625" y="781"/>
                      <a:pt x="875" y="656"/>
                    </a:cubicBezTo>
                    <a:cubicBezTo>
                      <a:pt x="844" y="0"/>
                      <a:pt x="844" y="0"/>
                      <a:pt x="844" y="0"/>
                    </a:cubicBezTo>
                    <a:lnTo>
                      <a:pt x="94" y="187"/>
                    </a:lnTo>
                  </a:path>
                </a:pathLst>
              </a:custGeom>
              <a:solidFill>
                <a:srgbClr val="FDC804"/>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0" name="Freeform 43"/>
              <p:cNvSpPr>
                <a:spLocks noChangeArrowheads="1"/>
              </p:cNvSpPr>
              <p:nvPr/>
            </p:nvSpPr>
            <p:spPr bwMode="auto">
              <a:xfrm>
                <a:off x="935038" y="3482975"/>
                <a:ext cx="349250" cy="550863"/>
              </a:xfrm>
              <a:custGeom>
                <a:avLst/>
                <a:gdLst>
                  <a:gd name="T0" fmla="*/ 250 w 969"/>
                  <a:gd name="T1" fmla="*/ 750 h 1532"/>
                  <a:gd name="T2" fmla="*/ 250 w 969"/>
                  <a:gd name="T3" fmla="*/ 750 h 1532"/>
                  <a:gd name="T4" fmla="*/ 93 w 969"/>
                  <a:gd name="T5" fmla="*/ 1468 h 1532"/>
                  <a:gd name="T6" fmla="*/ 906 w 969"/>
                  <a:gd name="T7" fmla="*/ 1374 h 1532"/>
                  <a:gd name="T8" fmla="*/ 937 w 969"/>
                  <a:gd name="T9" fmla="*/ 906 h 1532"/>
                  <a:gd name="T10" fmla="*/ 750 w 969"/>
                  <a:gd name="T11" fmla="*/ 500 h 1532"/>
                  <a:gd name="T12" fmla="*/ 718 w 969"/>
                  <a:gd name="T13" fmla="*/ 188 h 1532"/>
                  <a:gd name="T14" fmla="*/ 312 w 969"/>
                  <a:gd name="T15" fmla="*/ 94 h 1532"/>
                  <a:gd name="T16" fmla="*/ 250 w 969"/>
                  <a:gd name="T17" fmla="*/ 750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9" h="1532">
                    <a:moveTo>
                      <a:pt x="250" y="750"/>
                    </a:moveTo>
                    <a:lnTo>
                      <a:pt x="250" y="750"/>
                    </a:lnTo>
                    <a:cubicBezTo>
                      <a:pt x="218" y="906"/>
                      <a:pt x="93" y="874"/>
                      <a:pt x="93" y="1468"/>
                    </a:cubicBezTo>
                    <a:cubicBezTo>
                      <a:pt x="93" y="1468"/>
                      <a:pt x="687" y="1531"/>
                      <a:pt x="906" y="1374"/>
                    </a:cubicBezTo>
                    <a:cubicBezTo>
                      <a:pt x="906" y="1374"/>
                      <a:pt x="968" y="1218"/>
                      <a:pt x="937" y="906"/>
                    </a:cubicBezTo>
                    <a:cubicBezTo>
                      <a:pt x="937" y="657"/>
                      <a:pt x="781" y="594"/>
                      <a:pt x="750" y="500"/>
                    </a:cubicBezTo>
                    <a:cubicBezTo>
                      <a:pt x="750" y="344"/>
                      <a:pt x="718" y="250"/>
                      <a:pt x="718" y="188"/>
                    </a:cubicBezTo>
                    <a:cubicBezTo>
                      <a:pt x="687" y="63"/>
                      <a:pt x="375" y="0"/>
                      <a:pt x="312" y="94"/>
                    </a:cubicBezTo>
                    <a:cubicBezTo>
                      <a:pt x="312" y="94"/>
                      <a:pt x="0" y="219"/>
                      <a:pt x="250" y="750"/>
                    </a:cubicBezTo>
                  </a:path>
                </a:pathLst>
              </a:custGeom>
              <a:solidFill>
                <a:srgbClr val="FDC804"/>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1" name="Freeform 44"/>
              <p:cNvSpPr>
                <a:spLocks noChangeArrowheads="1"/>
              </p:cNvSpPr>
              <p:nvPr/>
            </p:nvSpPr>
            <p:spPr bwMode="auto">
              <a:xfrm>
                <a:off x="833438" y="3494088"/>
                <a:ext cx="269875" cy="325437"/>
              </a:xfrm>
              <a:custGeom>
                <a:avLst/>
                <a:gdLst>
                  <a:gd name="T0" fmla="*/ 594 w 751"/>
                  <a:gd name="T1" fmla="*/ 62 h 906"/>
                  <a:gd name="T2" fmla="*/ 594 w 751"/>
                  <a:gd name="T3" fmla="*/ 62 h 906"/>
                  <a:gd name="T4" fmla="*/ 469 w 751"/>
                  <a:gd name="T5" fmla="*/ 905 h 906"/>
                  <a:gd name="T6" fmla="*/ 500 w 751"/>
                  <a:gd name="T7" fmla="*/ 406 h 906"/>
                  <a:gd name="T8" fmla="*/ 750 w 751"/>
                  <a:gd name="T9" fmla="*/ 218 h 906"/>
                  <a:gd name="T10" fmla="*/ 594 w 751"/>
                  <a:gd name="T11" fmla="*/ 62 h 906"/>
                </a:gdLst>
                <a:ahLst/>
                <a:cxnLst>
                  <a:cxn ang="0">
                    <a:pos x="T0" y="T1"/>
                  </a:cxn>
                  <a:cxn ang="0">
                    <a:pos x="T2" y="T3"/>
                  </a:cxn>
                  <a:cxn ang="0">
                    <a:pos x="T4" y="T5"/>
                  </a:cxn>
                  <a:cxn ang="0">
                    <a:pos x="T6" y="T7"/>
                  </a:cxn>
                  <a:cxn ang="0">
                    <a:pos x="T8" y="T9"/>
                  </a:cxn>
                  <a:cxn ang="0">
                    <a:pos x="T10" y="T11"/>
                  </a:cxn>
                </a:cxnLst>
                <a:rect l="0" t="0" r="r" b="b"/>
                <a:pathLst>
                  <a:path w="751" h="906">
                    <a:moveTo>
                      <a:pt x="594" y="62"/>
                    </a:moveTo>
                    <a:lnTo>
                      <a:pt x="594" y="62"/>
                    </a:lnTo>
                    <a:cubicBezTo>
                      <a:pt x="594" y="62"/>
                      <a:pt x="0" y="468"/>
                      <a:pt x="469" y="905"/>
                    </a:cubicBezTo>
                    <a:cubicBezTo>
                      <a:pt x="469" y="905"/>
                      <a:pt x="282" y="531"/>
                      <a:pt x="500" y="406"/>
                    </a:cubicBezTo>
                    <a:cubicBezTo>
                      <a:pt x="657" y="343"/>
                      <a:pt x="750" y="218"/>
                      <a:pt x="750" y="218"/>
                    </a:cubicBezTo>
                    <a:cubicBezTo>
                      <a:pt x="750" y="156"/>
                      <a:pt x="688" y="0"/>
                      <a:pt x="594" y="62"/>
                    </a:cubicBezTo>
                  </a:path>
                </a:pathLst>
              </a:custGeom>
              <a:solidFill>
                <a:srgbClr val="FDC804"/>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2" name="Freeform 45"/>
              <p:cNvSpPr>
                <a:spLocks noChangeArrowheads="1"/>
              </p:cNvSpPr>
              <p:nvPr/>
            </p:nvSpPr>
            <p:spPr bwMode="auto">
              <a:xfrm>
                <a:off x="1092200" y="3471863"/>
                <a:ext cx="46038" cy="79375"/>
              </a:xfrm>
              <a:custGeom>
                <a:avLst/>
                <a:gdLst>
                  <a:gd name="T0" fmla="*/ 63 w 126"/>
                  <a:gd name="T1" fmla="*/ 0 h 220"/>
                  <a:gd name="T2" fmla="*/ 63 w 126"/>
                  <a:gd name="T3" fmla="*/ 0 h 220"/>
                  <a:gd name="T4" fmla="*/ 0 w 126"/>
                  <a:gd name="T5" fmla="*/ 125 h 220"/>
                  <a:gd name="T6" fmla="*/ 94 w 126"/>
                  <a:gd name="T7" fmla="*/ 219 h 220"/>
                  <a:gd name="T8" fmla="*/ 125 w 126"/>
                  <a:gd name="T9" fmla="*/ 31 h 220"/>
                  <a:gd name="T10" fmla="*/ 63 w 126"/>
                  <a:gd name="T11" fmla="*/ 0 h 220"/>
                </a:gdLst>
                <a:ahLst/>
                <a:cxnLst>
                  <a:cxn ang="0">
                    <a:pos x="T0" y="T1"/>
                  </a:cxn>
                  <a:cxn ang="0">
                    <a:pos x="T2" y="T3"/>
                  </a:cxn>
                  <a:cxn ang="0">
                    <a:pos x="T4" y="T5"/>
                  </a:cxn>
                  <a:cxn ang="0">
                    <a:pos x="T6" y="T7"/>
                  </a:cxn>
                  <a:cxn ang="0">
                    <a:pos x="T8" y="T9"/>
                  </a:cxn>
                  <a:cxn ang="0">
                    <a:pos x="T10" y="T11"/>
                  </a:cxn>
                </a:cxnLst>
                <a:rect l="0" t="0" r="r" b="b"/>
                <a:pathLst>
                  <a:path w="126" h="220">
                    <a:moveTo>
                      <a:pt x="63" y="0"/>
                    </a:moveTo>
                    <a:lnTo>
                      <a:pt x="63" y="0"/>
                    </a:lnTo>
                    <a:cubicBezTo>
                      <a:pt x="0" y="125"/>
                      <a:pt x="0" y="125"/>
                      <a:pt x="0" y="125"/>
                    </a:cubicBezTo>
                    <a:cubicBezTo>
                      <a:pt x="0" y="125"/>
                      <a:pt x="63" y="219"/>
                      <a:pt x="94" y="219"/>
                    </a:cubicBezTo>
                    <a:cubicBezTo>
                      <a:pt x="125" y="188"/>
                      <a:pt x="125" y="31"/>
                      <a:pt x="125" y="31"/>
                    </a:cubicBezTo>
                    <a:lnTo>
                      <a:pt x="63" y="0"/>
                    </a:lnTo>
                  </a:path>
                </a:pathLst>
              </a:custGeom>
              <a:solidFill>
                <a:srgbClr val="C55A1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3" name="Freeform 46"/>
              <p:cNvSpPr>
                <a:spLocks noChangeArrowheads="1"/>
              </p:cNvSpPr>
              <p:nvPr/>
            </p:nvSpPr>
            <p:spPr bwMode="auto">
              <a:xfrm>
                <a:off x="1012825" y="3279775"/>
                <a:ext cx="180975" cy="247650"/>
              </a:xfrm>
              <a:custGeom>
                <a:avLst/>
                <a:gdLst>
                  <a:gd name="T0" fmla="*/ 125 w 501"/>
                  <a:gd name="T1" fmla="*/ 125 h 688"/>
                  <a:gd name="T2" fmla="*/ 125 w 501"/>
                  <a:gd name="T3" fmla="*/ 125 h 688"/>
                  <a:gd name="T4" fmla="*/ 157 w 501"/>
                  <a:gd name="T5" fmla="*/ 500 h 688"/>
                  <a:gd name="T6" fmla="*/ 500 w 501"/>
                  <a:gd name="T7" fmla="*/ 375 h 688"/>
                  <a:gd name="T8" fmla="*/ 313 w 501"/>
                  <a:gd name="T9" fmla="*/ 62 h 688"/>
                  <a:gd name="T10" fmla="*/ 125 w 501"/>
                  <a:gd name="T11" fmla="*/ 125 h 688"/>
                </a:gdLst>
                <a:ahLst/>
                <a:cxnLst>
                  <a:cxn ang="0">
                    <a:pos x="T0" y="T1"/>
                  </a:cxn>
                  <a:cxn ang="0">
                    <a:pos x="T2" y="T3"/>
                  </a:cxn>
                  <a:cxn ang="0">
                    <a:pos x="T4" y="T5"/>
                  </a:cxn>
                  <a:cxn ang="0">
                    <a:pos x="T6" y="T7"/>
                  </a:cxn>
                  <a:cxn ang="0">
                    <a:pos x="T8" y="T9"/>
                  </a:cxn>
                  <a:cxn ang="0">
                    <a:pos x="T10" y="T11"/>
                  </a:cxn>
                </a:cxnLst>
                <a:rect l="0" t="0" r="r" b="b"/>
                <a:pathLst>
                  <a:path w="501" h="688">
                    <a:moveTo>
                      <a:pt x="125" y="125"/>
                    </a:moveTo>
                    <a:lnTo>
                      <a:pt x="125" y="125"/>
                    </a:lnTo>
                    <a:cubicBezTo>
                      <a:pt x="0" y="219"/>
                      <a:pt x="125" y="469"/>
                      <a:pt x="157" y="500"/>
                    </a:cubicBezTo>
                    <a:cubicBezTo>
                      <a:pt x="344" y="687"/>
                      <a:pt x="469" y="562"/>
                      <a:pt x="500" y="375"/>
                    </a:cubicBezTo>
                    <a:cubicBezTo>
                      <a:pt x="500" y="187"/>
                      <a:pt x="407" y="125"/>
                      <a:pt x="313" y="62"/>
                    </a:cubicBezTo>
                    <a:cubicBezTo>
                      <a:pt x="219" y="0"/>
                      <a:pt x="125" y="125"/>
                      <a:pt x="125" y="125"/>
                    </a:cubicBezTo>
                  </a:path>
                </a:pathLst>
              </a:custGeom>
              <a:solidFill>
                <a:srgbClr val="F4B183"/>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4" name="Freeform 47"/>
              <p:cNvSpPr>
                <a:spLocks noChangeArrowheads="1"/>
              </p:cNvSpPr>
              <p:nvPr/>
            </p:nvSpPr>
            <p:spPr bwMode="auto">
              <a:xfrm>
                <a:off x="990600" y="3279775"/>
                <a:ext cx="203200" cy="225425"/>
              </a:xfrm>
              <a:custGeom>
                <a:avLst/>
                <a:gdLst>
                  <a:gd name="T0" fmla="*/ 344 w 563"/>
                  <a:gd name="T1" fmla="*/ 62 h 626"/>
                  <a:gd name="T2" fmla="*/ 344 w 563"/>
                  <a:gd name="T3" fmla="*/ 62 h 626"/>
                  <a:gd name="T4" fmla="*/ 562 w 563"/>
                  <a:gd name="T5" fmla="*/ 219 h 626"/>
                  <a:gd name="T6" fmla="*/ 250 w 563"/>
                  <a:gd name="T7" fmla="*/ 344 h 626"/>
                  <a:gd name="T8" fmla="*/ 344 w 563"/>
                  <a:gd name="T9" fmla="*/ 531 h 626"/>
                  <a:gd name="T10" fmla="*/ 156 w 563"/>
                  <a:gd name="T11" fmla="*/ 562 h 626"/>
                  <a:gd name="T12" fmla="*/ 344 w 563"/>
                  <a:gd name="T13" fmla="*/ 62 h 626"/>
                </a:gdLst>
                <a:ahLst/>
                <a:cxnLst>
                  <a:cxn ang="0">
                    <a:pos x="T0" y="T1"/>
                  </a:cxn>
                  <a:cxn ang="0">
                    <a:pos x="T2" y="T3"/>
                  </a:cxn>
                  <a:cxn ang="0">
                    <a:pos x="T4" y="T5"/>
                  </a:cxn>
                  <a:cxn ang="0">
                    <a:pos x="T6" y="T7"/>
                  </a:cxn>
                  <a:cxn ang="0">
                    <a:pos x="T8" y="T9"/>
                  </a:cxn>
                  <a:cxn ang="0">
                    <a:pos x="T10" y="T11"/>
                  </a:cxn>
                  <a:cxn ang="0">
                    <a:pos x="T12" y="T13"/>
                  </a:cxn>
                </a:cxnLst>
                <a:rect l="0" t="0" r="r" b="b"/>
                <a:pathLst>
                  <a:path w="563" h="626">
                    <a:moveTo>
                      <a:pt x="344" y="62"/>
                    </a:moveTo>
                    <a:lnTo>
                      <a:pt x="344" y="62"/>
                    </a:lnTo>
                    <a:cubicBezTo>
                      <a:pt x="344" y="62"/>
                      <a:pt x="500" y="62"/>
                      <a:pt x="562" y="219"/>
                    </a:cubicBezTo>
                    <a:cubicBezTo>
                      <a:pt x="562" y="219"/>
                      <a:pt x="406" y="344"/>
                      <a:pt x="250" y="344"/>
                    </a:cubicBezTo>
                    <a:cubicBezTo>
                      <a:pt x="250" y="344"/>
                      <a:pt x="281" y="500"/>
                      <a:pt x="344" y="531"/>
                    </a:cubicBezTo>
                    <a:cubicBezTo>
                      <a:pt x="406" y="594"/>
                      <a:pt x="312" y="625"/>
                      <a:pt x="156" y="562"/>
                    </a:cubicBezTo>
                    <a:cubicBezTo>
                      <a:pt x="0" y="531"/>
                      <a:pt x="0" y="0"/>
                      <a:pt x="344" y="62"/>
                    </a:cubicBezTo>
                  </a:path>
                </a:pathLst>
              </a:custGeom>
              <a:solidFill>
                <a:srgbClr val="201A19"/>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5" name="Freeform 48"/>
              <p:cNvSpPr>
                <a:spLocks noChangeArrowheads="1"/>
              </p:cNvSpPr>
              <p:nvPr/>
            </p:nvSpPr>
            <p:spPr bwMode="auto">
              <a:xfrm>
                <a:off x="968375" y="3313113"/>
                <a:ext cx="158750" cy="258762"/>
              </a:xfrm>
              <a:custGeom>
                <a:avLst/>
                <a:gdLst>
                  <a:gd name="T0" fmla="*/ 313 w 439"/>
                  <a:gd name="T1" fmla="*/ 0 h 719"/>
                  <a:gd name="T2" fmla="*/ 313 w 439"/>
                  <a:gd name="T3" fmla="*/ 0 h 719"/>
                  <a:gd name="T4" fmla="*/ 94 w 439"/>
                  <a:gd name="T5" fmla="*/ 218 h 719"/>
                  <a:gd name="T6" fmla="*/ 94 w 439"/>
                  <a:gd name="T7" fmla="*/ 531 h 719"/>
                  <a:gd name="T8" fmla="*/ 63 w 439"/>
                  <a:gd name="T9" fmla="*/ 718 h 719"/>
                  <a:gd name="T10" fmla="*/ 188 w 439"/>
                  <a:gd name="T11" fmla="*/ 625 h 719"/>
                  <a:gd name="T12" fmla="*/ 344 w 439"/>
                  <a:gd name="T13" fmla="*/ 625 h 719"/>
                  <a:gd name="T14" fmla="*/ 344 w 439"/>
                  <a:gd name="T15" fmla="*/ 500 h 719"/>
                  <a:gd name="T16" fmla="*/ 375 w 439"/>
                  <a:gd name="T17" fmla="*/ 125 h 719"/>
                  <a:gd name="T18" fmla="*/ 313 w 439"/>
                  <a:gd name="T19"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9" h="719">
                    <a:moveTo>
                      <a:pt x="313" y="0"/>
                    </a:moveTo>
                    <a:lnTo>
                      <a:pt x="313" y="0"/>
                    </a:lnTo>
                    <a:cubicBezTo>
                      <a:pt x="313" y="0"/>
                      <a:pt x="125" y="31"/>
                      <a:pt x="94" y="218"/>
                    </a:cubicBezTo>
                    <a:cubicBezTo>
                      <a:pt x="63" y="437"/>
                      <a:pt x="157" y="468"/>
                      <a:pt x="94" y="531"/>
                    </a:cubicBezTo>
                    <a:cubicBezTo>
                      <a:pt x="0" y="562"/>
                      <a:pt x="63" y="718"/>
                      <a:pt x="63" y="718"/>
                    </a:cubicBezTo>
                    <a:cubicBezTo>
                      <a:pt x="63" y="718"/>
                      <a:pt x="125" y="625"/>
                      <a:pt x="188" y="625"/>
                    </a:cubicBezTo>
                    <a:cubicBezTo>
                      <a:pt x="250" y="656"/>
                      <a:pt x="313" y="656"/>
                      <a:pt x="344" y="625"/>
                    </a:cubicBezTo>
                    <a:cubicBezTo>
                      <a:pt x="375" y="625"/>
                      <a:pt x="438" y="562"/>
                      <a:pt x="344" y="500"/>
                    </a:cubicBezTo>
                    <a:cubicBezTo>
                      <a:pt x="282" y="437"/>
                      <a:pt x="438" y="281"/>
                      <a:pt x="375" y="125"/>
                    </a:cubicBezTo>
                    <a:lnTo>
                      <a:pt x="313" y="0"/>
                    </a:lnTo>
                  </a:path>
                </a:pathLst>
              </a:custGeom>
              <a:solidFill>
                <a:srgbClr val="201A19"/>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6" name="Freeform 49"/>
              <p:cNvSpPr>
                <a:spLocks noChangeArrowheads="1"/>
              </p:cNvSpPr>
              <p:nvPr/>
            </p:nvSpPr>
            <p:spPr bwMode="auto">
              <a:xfrm>
                <a:off x="1328738" y="3381375"/>
                <a:ext cx="269875" cy="619125"/>
              </a:xfrm>
              <a:custGeom>
                <a:avLst/>
                <a:gdLst>
                  <a:gd name="T0" fmla="*/ 94 w 751"/>
                  <a:gd name="T1" fmla="*/ 438 h 1719"/>
                  <a:gd name="T2" fmla="*/ 94 w 751"/>
                  <a:gd name="T3" fmla="*/ 438 h 1719"/>
                  <a:gd name="T4" fmla="*/ 63 w 751"/>
                  <a:gd name="T5" fmla="*/ 1593 h 1719"/>
                  <a:gd name="T6" fmla="*/ 407 w 751"/>
                  <a:gd name="T7" fmla="*/ 688 h 1719"/>
                  <a:gd name="T8" fmla="*/ 625 w 751"/>
                  <a:gd name="T9" fmla="*/ 1499 h 1719"/>
                  <a:gd name="T10" fmla="*/ 688 w 751"/>
                  <a:gd name="T11" fmla="*/ 219 h 1719"/>
                  <a:gd name="T12" fmla="*/ 94 w 751"/>
                  <a:gd name="T13" fmla="*/ 438 h 1719"/>
                </a:gdLst>
                <a:ahLst/>
                <a:cxnLst>
                  <a:cxn ang="0">
                    <a:pos x="T0" y="T1"/>
                  </a:cxn>
                  <a:cxn ang="0">
                    <a:pos x="T2" y="T3"/>
                  </a:cxn>
                  <a:cxn ang="0">
                    <a:pos x="T4" y="T5"/>
                  </a:cxn>
                  <a:cxn ang="0">
                    <a:pos x="T6" y="T7"/>
                  </a:cxn>
                  <a:cxn ang="0">
                    <a:pos x="T8" y="T9"/>
                  </a:cxn>
                  <a:cxn ang="0">
                    <a:pos x="T10" y="T11"/>
                  </a:cxn>
                  <a:cxn ang="0">
                    <a:pos x="T12" y="T13"/>
                  </a:cxn>
                </a:cxnLst>
                <a:rect l="0" t="0" r="r" b="b"/>
                <a:pathLst>
                  <a:path w="751" h="1719">
                    <a:moveTo>
                      <a:pt x="94" y="438"/>
                    </a:moveTo>
                    <a:lnTo>
                      <a:pt x="94" y="438"/>
                    </a:lnTo>
                    <a:cubicBezTo>
                      <a:pt x="94" y="438"/>
                      <a:pt x="0" y="1249"/>
                      <a:pt x="63" y="1593"/>
                    </a:cubicBezTo>
                    <a:cubicBezTo>
                      <a:pt x="63" y="1593"/>
                      <a:pt x="313" y="875"/>
                      <a:pt x="407" y="688"/>
                    </a:cubicBezTo>
                    <a:cubicBezTo>
                      <a:pt x="407" y="688"/>
                      <a:pt x="594" y="1280"/>
                      <a:pt x="625" y="1499"/>
                    </a:cubicBezTo>
                    <a:cubicBezTo>
                      <a:pt x="688" y="1718"/>
                      <a:pt x="750" y="438"/>
                      <a:pt x="688" y="219"/>
                    </a:cubicBezTo>
                    <a:cubicBezTo>
                      <a:pt x="625" y="0"/>
                      <a:pt x="94" y="438"/>
                      <a:pt x="94" y="438"/>
                    </a:cubicBezTo>
                  </a:path>
                </a:pathLst>
              </a:custGeom>
              <a:solidFill>
                <a:srgbClr val="6A4324"/>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7" name="Freeform 50"/>
              <p:cNvSpPr>
                <a:spLocks noChangeArrowheads="1"/>
              </p:cNvSpPr>
              <p:nvPr/>
            </p:nvSpPr>
            <p:spPr bwMode="auto">
              <a:xfrm>
                <a:off x="1328738" y="3527425"/>
                <a:ext cx="315912" cy="280988"/>
              </a:xfrm>
              <a:custGeom>
                <a:avLst/>
                <a:gdLst>
                  <a:gd name="T0" fmla="*/ 94 w 876"/>
                  <a:gd name="T1" fmla="*/ 188 h 782"/>
                  <a:gd name="T2" fmla="*/ 94 w 876"/>
                  <a:gd name="T3" fmla="*/ 188 h 782"/>
                  <a:gd name="T4" fmla="*/ 63 w 876"/>
                  <a:gd name="T5" fmla="*/ 94 h 782"/>
                  <a:gd name="T6" fmla="*/ 0 w 876"/>
                  <a:gd name="T7" fmla="*/ 657 h 782"/>
                  <a:gd name="T8" fmla="*/ 875 w 876"/>
                  <a:gd name="T9" fmla="*/ 657 h 782"/>
                  <a:gd name="T10" fmla="*/ 844 w 876"/>
                  <a:gd name="T11" fmla="*/ 0 h 782"/>
                  <a:gd name="T12" fmla="*/ 94 w 876"/>
                  <a:gd name="T13" fmla="*/ 188 h 782"/>
                </a:gdLst>
                <a:ahLst/>
                <a:cxnLst>
                  <a:cxn ang="0">
                    <a:pos x="T0" y="T1"/>
                  </a:cxn>
                  <a:cxn ang="0">
                    <a:pos x="T2" y="T3"/>
                  </a:cxn>
                  <a:cxn ang="0">
                    <a:pos x="T4" y="T5"/>
                  </a:cxn>
                  <a:cxn ang="0">
                    <a:pos x="T6" y="T7"/>
                  </a:cxn>
                  <a:cxn ang="0">
                    <a:pos x="T8" y="T9"/>
                  </a:cxn>
                  <a:cxn ang="0">
                    <a:pos x="T10" y="T11"/>
                  </a:cxn>
                  <a:cxn ang="0">
                    <a:pos x="T12" y="T13"/>
                  </a:cxn>
                </a:cxnLst>
                <a:rect l="0" t="0" r="r" b="b"/>
                <a:pathLst>
                  <a:path w="876" h="782">
                    <a:moveTo>
                      <a:pt x="94" y="188"/>
                    </a:moveTo>
                    <a:lnTo>
                      <a:pt x="94" y="188"/>
                    </a:lnTo>
                    <a:cubicBezTo>
                      <a:pt x="94" y="188"/>
                      <a:pt x="63" y="63"/>
                      <a:pt x="63" y="94"/>
                    </a:cubicBezTo>
                    <a:cubicBezTo>
                      <a:pt x="63" y="188"/>
                      <a:pt x="0" y="500"/>
                      <a:pt x="0" y="657"/>
                    </a:cubicBezTo>
                    <a:cubicBezTo>
                      <a:pt x="0" y="657"/>
                      <a:pt x="625" y="781"/>
                      <a:pt x="875" y="657"/>
                    </a:cubicBezTo>
                    <a:cubicBezTo>
                      <a:pt x="844" y="0"/>
                      <a:pt x="844" y="0"/>
                      <a:pt x="844" y="0"/>
                    </a:cubicBezTo>
                    <a:lnTo>
                      <a:pt x="94" y="188"/>
                    </a:lnTo>
                  </a:path>
                </a:pathLst>
              </a:custGeom>
              <a:solidFill>
                <a:srgbClr val="F19425"/>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8" name="Freeform 51"/>
              <p:cNvSpPr>
                <a:spLocks noChangeArrowheads="1"/>
              </p:cNvSpPr>
              <p:nvPr/>
            </p:nvSpPr>
            <p:spPr bwMode="auto">
              <a:xfrm>
                <a:off x="1306513" y="3155950"/>
                <a:ext cx="349250" cy="539750"/>
              </a:xfrm>
              <a:custGeom>
                <a:avLst/>
                <a:gdLst>
                  <a:gd name="T0" fmla="*/ 250 w 969"/>
                  <a:gd name="T1" fmla="*/ 719 h 1501"/>
                  <a:gd name="T2" fmla="*/ 250 w 969"/>
                  <a:gd name="T3" fmla="*/ 719 h 1501"/>
                  <a:gd name="T4" fmla="*/ 94 w 969"/>
                  <a:gd name="T5" fmla="*/ 1438 h 1501"/>
                  <a:gd name="T6" fmla="*/ 875 w 969"/>
                  <a:gd name="T7" fmla="*/ 1375 h 1501"/>
                  <a:gd name="T8" fmla="*/ 937 w 969"/>
                  <a:gd name="T9" fmla="*/ 906 h 1501"/>
                  <a:gd name="T10" fmla="*/ 750 w 969"/>
                  <a:gd name="T11" fmla="*/ 500 h 1501"/>
                  <a:gd name="T12" fmla="*/ 718 w 969"/>
                  <a:gd name="T13" fmla="*/ 188 h 1501"/>
                  <a:gd name="T14" fmla="*/ 312 w 969"/>
                  <a:gd name="T15" fmla="*/ 94 h 1501"/>
                  <a:gd name="T16" fmla="*/ 250 w 969"/>
                  <a:gd name="T17" fmla="*/ 719 h 1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9" h="1501">
                    <a:moveTo>
                      <a:pt x="250" y="719"/>
                    </a:moveTo>
                    <a:lnTo>
                      <a:pt x="250" y="719"/>
                    </a:lnTo>
                    <a:cubicBezTo>
                      <a:pt x="219" y="906"/>
                      <a:pt x="94" y="875"/>
                      <a:pt x="94" y="1438"/>
                    </a:cubicBezTo>
                    <a:cubicBezTo>
                      <a:pt x="94" y="1438"/>
                      <a:pt x="687" y="1500"/>
                      <a:pt x="875" y="1375"/>
                    </a:cubicBezTo>
                    <a:cubicBezTo>
                      <a:pt x="875" y="1375"/>
                      <a:pt x="968" y="1219"/>
                      <a:pt x="937" y="906"/>
                    </a:cubicBezTo>
                    <a:cubicBezTo>
                      <a:pt x="906" y="656"/>
                      <a:pt x="750" y="594"/>
                      <a:pt x="750" y="500"/>
                    </a:cubicBezTo>
                    <a:cubicBezTo>
                      <a:pt x="750" y="313"/>
                      <a:pt x="718" y="219"/>
                      <a:pt x="718" y="188"/>
                    </a:cubicBezTo>
                    <a:cubicBezTo>
                      <a:pt x="687" y="31"/>
                      <a:pt x="375" y="0"/>
                      <a:pt x="312" y="94"/>
                    </a:cubicBezTo>
                    <a:cubicBezTo>
                      <a:pt x="312" y="94"/>
                      <a:pt x="0" y="188"/>
                      <a:pt x="250" y="719"/>
                    </a:cubicBezTo>
                  </a:path>
                </a:pathLst>
              </a:custGeom>
              <a:solidFill>
                <a:srgbClr val="F19425"/>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9" name="Freeform 52"/>
              <p:cNvSpPr>
                <a:spLocks noChangeArrowheads="1"/>
              </p:cNvSpPr>
              <p:nvPr/>
            </p:nvSpPr>
            <p:spPr bwMode="auto">
              <a:xfrm>
                <a:off x="1204913" y="3167063"/>
                <a:ext cx="269875" cy="315912"/>
              </a:xfrm>
              <a:custGeom>
                <a:avLst/>
                <a:gdLst>
                  <a:gd name="T0" fmla="*/ 593 w 751"/>
                  <a:gd name="T1" fmla="*/ 63 h 876"/>
                  <a:gd name="T2" fmla="*/ 593 w 751"/>
                  <a:gd name="T3" fmla="*/ 63 h 876"/>
                  <a:gd name="T4" fmla="*/ 468 w 751"/>
                  <a:gd name="T5" fmla="*/ 875 h 876"/>
                  <a:gd name="T6" fmla="*/ 500 w 751"/>
                  <a:gd name="T7" fmla="*/ 407 h 876"/>
                  <a:gd name="T8" fmla="*/ 750 w 751"/>
                  <a:gd name="T9" fmla="*/ 188 h 876"/>
                  <a:gd name="T10" fmla="*/ 593 w 751"/>
                  <a:gd name="T11" fmla="*/ 63 h 876"/>
                </a:gdLst>
                <a:ahLst/>
                <a:cxnLst>
                  <a:cxn ang="0">
                    <a:pos x="T0" y="T1"/>
                  </a:cxn>
                  <a:cxn ang="0">
                    <a:pos x="T2" y="T3"/>
                  </a:cxn>
                  <a:cxn ang="0">
                    <a:pos x="T4" y="T5"/>
                  </a:cxn>
                  <a:cxn ang="0">
                    <a:pos x="T6" y="T7"/>
                  </a:cxn>
                  <a:cxn ang="0">
                    <a:pos x="T8" y="T9"/>
                  </a:cxn>
                  <a:cxn ang="0">
                    <a:pos x="T10" y="T11"/>
                  </a:cxn>
                </a:cxnLst>
                <a:rect l="0" t="0" r="r" b="b"/>
                <a:pathLst>
                  <a:path w="751" h="876">
                    <a:moveTo>
                      <a:pt x="593" y="63"/>
                    </a:moveTo>
                    <a:lnTo>
                      <a:pt x="593" y="63"/>
                    </a:lnTo>
                    <a:cubicBezTo>
                      <a:pt x="593" y="63"/>
                      <a:pt x="0" y="438"/>
                      <a:pt x="468" y="875"/>
                    </a:cubicBezTo>
                    <a:cubicBezTo>
                      <a:pt x="468" y="875"/>
                      <a:pt x="281" y="532"/>
                      <a:pt x="500" y="407"/>
                    </a:cubicBezTo>
                    <a:cubicBezTo>
                      <a:pt x="656" y="344"/>
                      <a:pt x="750" y="188"/>
                      <a:pt x="750" y="188"/>
                    </a:cubicBezTo>
                    <a:cubicBezTo>
                      <a:pt x="750" y="157"/>
                      <a:pt x="687" y="0"/>
                      <a:pt x="593" y="63"/>
                    </a:cubicBezTo>
                  </a:path>
                </a:pathLst>
              </a:custGeom>
              <a:solidFill>
                <a:srgbClr val="F19425"/>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0" name="Freeform 53"/>
              <p:cNvSpPr>
                <a:spLocks noChangeArrowheads="1"/>
              </p:cNvSpPr>
              <p:nvPr/>
            </p:nvSpPr>
            <p:spPr bwMode="auto">
              <a:xfrm>
                <a:off x="1463675" y="3144838"/>
                <a:ext cx="46038" cy="79375"/>
              </a:xfrm>
              <a:custGeom>
                <a:avLst/>
                <a:gdLst>
                  <a:gd name="T0" fmla="*/ 63 w 126"/>
                  <a:gd name="T1" fmla="*/ 0 h 220"/>
                  <a:gd name="T2" fmla="*/ 63 w 126"/>
                  <a:gd name="T3" fmla="*/ 0 h 220"/>
                  <a:gd name="T4" fmla="*/ 0 w 126"/>
                  <a:gd name="T5" fmla="*/ 94 h 220"/>
                  <a:gd name="T6" fmla="*/ 94 w 126"/>
                  <a:gd name="T7" fmla="*/ 187 h 220"/>
                  <a:gd name="T8" fmla="*/ 125 w 126"/>
                  <a:gd name="T9" fmla="*/ 0 h 220"/>
                  <a:gd name="T10" fmla="*/ 63 w 126"/>
                  <a:gd name="T11" fmla="*/ 0 h 220"/>
                </a:gdLst>
                <a:ahLst/>
                <a:cxnLst>
                  <a:cxn ang="0">
                    <a:pos x="T0" y="T1"/>
                  </a:cxn>
                  <a:cxn ang="0">
                    <a:pos x="T2" y="T3"/>
                  </a:cxn>
                  <a:cxn ang="0">
                    <a:pos x="T4" y="T5"/>
                  </a:cxn>
                  <a:cxn ang="0">
                    <a:pos x="T6" y="T7"/>
                  </a:cxn>
                  <a:cxn ang="0">
                    <a:pos x="T8" y="T9"/>
                  </a:cxn>
                  <a:cxn ang="0">
                    <a:pos x="T10" y="T11"/>
                  </a:cxn>
                </a:cxnLst>
                <a:rect l="0" t="0" r="r" b="b"/>
                <a:pathLst>
                  <a:path w="126" h="220">
                    <a:moveTo>
                      <a:pt x="63" y="0"/>
                    </a:moveTo>
                    <a:lnTo>
                      <a:pt x="63" y="0"/>
                    </a:lnTo>
                    <a:cubicBezTo>
                      <a:pt x="0" y="94"/>
                      <a:pt x="0" y="94"/>
                      <a:pt x="0" y="94"/>
                    </a:cubicBezTo>
                    <a:cubicBezTo>
                      <a:pt x="0" y="94"/>
                      <a:pt x="63" y="219"/>
                      <a:pt x="94" y="187"/>
                    </a:cubicBezTo>
                    <a:cubicBezTo>
                      <a:pt x="125" y="187"/>
                      <a:pt x="125" y="0"/>
                      <a:pt x="125" y="0"/>
                    </a:cubicBezTo>
                    <a:lnTo>
                      <a:pt x="63" y="0"/>
                    </a:lnTo>
                  </a:path>
                </a:pathLst>
              </a:custGeom>
              <a:solidFill>
                <a:srgbClr val="6A4324"/>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1" name="Freeform 54"/>
              <p:cNvSpPr>
                <a:spLocks noChangeArrowheads="1"/>
              </p:cNvSpPr>
              <p:nvPr/>
            </p:nvSpPr>
            <p:spPr bwMode="auto">
              <a:xfrm>
                <a:off x="1384300" y="2954338"/>
                <a:ext cx="179388" cy="247650"/>
              </a:xfrm>
              <a:custGeom>
                <a:avLst/>
                <a:gdLst>
                  <a:gd name="T0" fmla="*/ 93 w 500"/>
                  <a:gd name="T1" fmla="*/ 125 h 688"/>
                  <a:gd name="T2" fmla="*/ 93 w 500"/>
                  <a:gd name="T3" fmla="*/ 125 h 688"/>
                  <a:gd name="T4" fmla="*/ 156 w 500"/>
                  <a:gd name="T5" fmla="*/ 500 h 688"/>
                  <a:gd name="T6" fmla="*/ 499 w 500"/>
                  <a:gd name="T7" fmla="*/ 375 h 688"/>
                  <a:gd name="T8" fmla="*/ 312 w 500"/>
                  <a:gd name="T9" fmla="*/ 62 h 688"/>
                  <a:gd name="T10" fmla="*/ 93 w 500"/>
                  <a:gd name="T11" fmla="*/ 125 h 688"/>
                </a:gdLst>
                <a:ahLst/>
                <a:cxnLst>
                  <a:cxn ang="0">
                    <a:pos x="T0" y="T1"/>
                  </a:cxn>
                  <a:cxn ang="0">
                    <a:pos x="T2" y="T3"/>
                  </a:cxn>
                  <a:cxn ang="0">
                    <a:pos x="T4" y="T5"/>
                  </a:cxn>
                  <a:cxn ang="0">
                    <a:pos x="T6" y="T7"/>
                  </a:cxn>
                  <a:cxn ang="0">
                    <a:pos x="T8" y="T9"/>
                  </a:cxn>
                  <a:cxn ang="0">
                    <a:pos x="T10" y="T11"/>
                  </a:cxn>
                </a:cxnLst>
                <a:rect l="0" t="0" r="r" b="b"/>
                <a:pathLst>
                  <a:path w="500" h="688">
                    <a:moveTo>
                      <a:pt x="93" y="125"/>
                    </a:moveTo>
                    <a:lnTo>
                      <a:pt x="93" y="125"/>
                    </a:lnTo>
                    <a:cubicBezTo>
                      <a:pt x="0" y="218"/>
                      <a:pt x="125" y="437"/>
                      <a:pt x="156" y="500"/>
                    </a:cubicBezTo>
                    <a:cubicBezTo>
                      <a:pt x="343" y="687"/>
                      <a:pt x="468" y="562"/>
                      <a:pt x="499" y="375"/>
                    </a:cubicBezTo>
                    <a:cubicBezTo>
                      <a:pt x="499" y="187"/>
                      <a:pt x="406" y="93"/>
                      <a:pt x="312" y="62"/>
                    </a:cubicBezTo>
                    <a:cubicBezTo>
                      <a:pt x="218" y="0"/>
                      <a:pt x="93" y="125"/>
                      <a:pt x="93" y="125"/>
                    </a:cubicBezTo>
                  </a:path>
                </a:pathLst>
              </a:custGeom>
              <a:solidFill>
                <a:srgbClr val="9A613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2" name="Freeform 55"/>
              <p:cNvSpPr>
                <a:spLocks noChangeArrowheads="1"/>
              </p:cNvSpPr>
              <p:nvPr/>
            </p:nvSpPr>
            <p:spPr bwMode="auto">
              <a:xfrm>
                <a:off x="1384300" y="2941638"/>
                <a:ext cx="157163" cy="203200"/>
              </a:xfrm>
              <a:custGeom>
                <a:avLst/>
                <a:gdLst>
                  <a:gd name="T0" fmla="*/ 187 w 438"/>
                  <a:gd name="T1" fmla="*/ 563 h 564"/>
                  <a:gd name="T2" fmla="*/ 187 w 438"/>
                  <a:gd name="T3" fmla="*/ 563 h 564"/>
                  <a:gd name="T4" fmla="*/ 0 w 438"/>
                  <a:gd name="T5" fmla="*/ 282 h 564"/>
                  <a:gd name="T6" fmla="*/ 218 w 438"/>
                  <a:gd name="T7" fmla="*/ 0 h 564"/>
                  <a:gd name="T8" fmla="*/ 437 w 438"/>
                  <a:gd name="T9" fmla="*/ 188 h 564"/>
                  <a:gd name="T10" fmla="*/ 281 w 438"/>
                  <a:gd name="T11" fmla="*/ 250 h 564"/>
                  <a:gd name="T12" fmla="*/ 250 w 438"/>
                  <a:gd name="T13" fmla="*/ 344 h 564"/>
                  <a:gd name="T14" fmla="*/ 156 w 438"/>
                  <a:gd name="T15" fmla="*/ 344 h 564"/>
                  <a:gd name="T16" fmla="*/ 218 w 438"/>
                  <a:gd name="T17" fmla="*/ 469 h 564"/>
                  <a:gd name="T18" fmla="*/ 187 w 438"/>
                  <a:gd name="T19" fmla="*/ 563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8" h="564">
                    <a:moveTo>
                      <a:pt x="187" y="563"/>
                    </a:moveTo>
                    <a:lnTo>
                      <a:pt x="187" y="563"/>
                    </a:lnTo>
                    <a:cubicBezTo>
                      <a:pt x="187" y="563"/>
                      <a:pt x="0" y="407"/>
                      <a:pt x="0" y="282"/>
                    </a:cubicBezTo>
                    <a:cubicBezTo>
                      <a:pt x="31" y="125"/>
                      <a:pt x="125" y="0"/>
                      <a:pt x="218" y="0"/>
                    </a:cubicBezTo>
                    <a:cubicBezTo>
                      <a:pt x="375" y="32"/>
                      <a:pt x="437" y="188"/>
                      <a:pt x="437" y="188"/>
                    </a:cubicBezTo>
                    <a:cubicBezTo>
                      <a:pt x="437" y="188"/>
                      <a:pt x="406" y="157"/>
                      <a:pt x="281" y="250"/>
                    </a:cubicBezTo>
                    <a:cubicBezTo>
                      <a:pt x="187" y="344"/>
                      <a:pt x="250" y="344"/>
                      <a:pt x="250" y="344"/>
                    </a:cubicBezTo>
                    <a:cubicBezTo>
                      <a:pt x="250" y="344"/>
                      <a:pt x="187" y="313"/>
                      <a:pt x="156" y="344"/>
                    </a:cubicBezTo>
                    <a:cubicBezTo>
                      <a:pt x="125" y="375"/>
                      <a:pt x="187" y="438"/>
                      <a:pt x="218" y="469"/>
                    </a:cubicBezTo>
                    <a:lnTo>
                      <a:pt x="187" y="563"/>
                    </a:lnTo>
                  </a:path>
                </a:pathLst>
              </a:custGeom>
              <a:solidFill>
                <a:srgbClr val="201A19"/>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3" name="Freeform 56"/>
              <p:cNvSpPr>
                <a:spLocks noChangeArrowheads="1"/>
              </p:cNvSpPr>
              <p:nvPr/>
            </p:nvSpPr>
            <p:spPr bwMode="auto">
              <a:xfrm>
                <a:off x="1362075" y="2930525"/>
                <a:ext cx="101600" cy="112713"/>
              </a:xfrm>
              <a:custGeom>
                <a:avLst/>
                <a:gdLst>
                  <a:gd name="T0" fmla="*/ 94 w 282"/>
                  <a:gd name="T1" fmla="*/ 250 h 314"/>
                  <a:gd name="T2" fmla="*/ 94 w 282"/>
                  <a:gd name="T3" fmla="*/ 250 h 314"/>
                  <a:gd name="T4" fmla="*/ 0 w 282"/>
                  <a:gd name="T5" fmla="*/ 219 h 314"/>
                  <a:gd name="T6" fmla="*/ 125 w 282"/>
                  <a:gd name="T7" fmla="*/ 0 h 314"/>
                  <a:gd name="T8" fmla="*/ 219 w 282"/>
                  <a:gd name="T9" fmla="*/ 125 h 314"/>
                  <a:gd name="T10" fmla="*/ 94 w 282"/>
                  <a:gd name="T11" fmla="*/ 250 h 314"/>
                </a:gdLst>
                <a:ahLst/>
                <a:cxnLst>
                  <a:cxn ang="0">
                    <a:pos x="T0" y="T1"/>
                  </a:cxn>
                  <a:cxn ang="0">
                    <a:pos x="T2" y="T3"/>
                  </a:cxn>
                  <a:cxn ang="0">
                    <a:pos x="T4" y="T5"/>
                  </a:cxn>
                  <a:cxn ang="0">
                    <a:pos x="T6" y="T7"/>
                  </a:cxn>
                  <a:cxn ang="0">
                    <a:pos x="T8" y="T9"/>
                  </a:cxn>
                  <a:cxn ang="0">
                    <a:pos x="T10" y="T11"/>
                  </a:cxn>
                </a:cxnLst>
                <a:rect l="0" t="0" r="r" b="b"/>
                <a:pathLst>
                  <a:path w="282" h="314">
                    <a:moveTo>
                      <a:pt x="94" y="250"/>
                    </a:moveTo>
                    <a:lnTo>
                      <a:pt x="94" y="250"/>
                    </a:lnTo>
                    <a:cubicBezTo>
                      <a:pt x="94" y="250"/>
                      <a:pt x="31" y="313"/>
                      <a:pt x="0" y="219"/>
                    </a:cubicBezTo>
                    <a:cubicBezTo>
                      <a:pt x="0" y="125"/>
                      <a:pt x="63" y="31"/>
                      <a:pt x="125" y="0"/>
                    </a:cubicBezTo>
                    <a:cubicBezTo>
                      <a:pt x="156" y="0"/>
                      <a:pt x="281" y="31"/>
                      <a:pt x="219" y="125"/>
                    </a:cubicBezTo>
                    <a:lnTo>
                      <a:pt x="94" y="250"/>
                    </a:lnTo>
                  </a:path>
                </a:pathLst>
              </a:custGeom>
              <a:solidFill>
                <a:srgbClr val="201A19"/>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4" name="Assessment woman">
            <a:extLst>
              <a:ext uri="{FF2B5EF4-FFF2-40B4-BE49-F238E27FC236}">
                <a16:creationId xmlns:a16="http://schemas.microsoft.com/office/drawing/2014/main" id="{71F6F5D9-2FD0-4943-A466-E6ED256BE3BE}"/>
              </a:ext>
            </a:extLst>
          </p:cNvPr>
          <p:cNvGrpSpPr/>
          <p:nvPr/>
        </p:nvGrpSpPr>
        <p:grpSpPr>
          <a:xfrm>
            <a:off x="7986545" y="2927969"/>
            <a:ext cx="2906085" cy="2013640"/>
            <a:chOff x="7988299" y="3013436"/>
            <a:chExt cx="3238501" cy="2013640"/>
          </a:xfrm>
        </p:grpSpPr>
        <p:grpSp>
          <p:nvGrpSpPr>
            <p:cNvPr id="246" name="Group 245"/>
            <p:cNvGrpSpPr/>
            <p:nvPr/>
          </p:nvGrpSpPr>
          <p:grpSpPr>
            <a:xfrm>
              <a:off x="8480741" y="3013436"/>
              <a:ext cx="620974" cy="1280304"/>
              <a:chOff x="7245350" y="2886075"/>
              <a:chExt cx="539750" cy="1112838"/>
            </a:xfrm>
          </p:grpSpPr>
          <p:sp>
            <p:nvSpPr>
              <p:cNvPr id="247" name="Freeform 10"/>
              <p:cNvSpPr>
                <a:spLocks noChangeArrowheads="1"/>
              </p:cNvSpPr>
              <p:nvPr/>
            </p:nvSpPr>
            <p:spPr bwMode="auto">
              <a:xfrm>
                <a:off x="7245350" y="3863975"/>
                <a:ext cx="461963" cy="134938"/>
              </a:xfrm>
              <a:custGeom>
                <a:avLst/>
                <a:gdLst>
                  <a:gd name="T0" fmla="*/ 500 w 1282"/>
                  <a:gd name="T1" fmla="*/ 31 h 376"/>
                  <a:gd name="T2" fmla="*/ 500 w 1282"/>
                  <a:gd name="T3" fmla="*/ 31 h 376"/>
                  <a:gd name="T4" fmla="*/ 875 w 1282"/>
                  <a:gd name="T5" fmla="*/ 0 h 376"/>
                  <a:gd name="T6" fmla="*/ 1156 w 1282"/>
                  <a:gd name="T7" fmla="*/ 62 h 376"/>
                  <a:gd name="T8" fmla="*/ 1250 w 1282"/>
                  <a:gd name="T9" fmla="*/ 125 h 376"/>
                  <a:gd name="T10" fmla="*/ 1031 w 1282"/>
                  <a:gd name="T11" fmla="*/ 250 h 376"/>
                  <a:gd name="T12" fmla="*/ 781 w 1282"/>
                  <a:gd name="T13" fmla="*/ 312 h 376"/>
                  <a:gd name="T14" fmla="*/ 406 w 1282"/>
                  <a:gd name="T15" fmla="*/ 344 h 376"/>
                  <a:gd name="T16" fmla="*/ 250 w 1282"/>
                  <a:gd name="T17" fmla="*/ 312 h 376"/>
                  <a:gd name="T18" fmla="*/ 0 w 1282"/>
                  <a:gd name="T19" fmla="*/ 219 h 376"/>
                  <a:gd name="T20" fmla="*/ 125 w 1282"/>
                  <a:gd name="T21" fmla="*/ 156 h 376"/>
                  <a:gd name="T22" fmla="*/ 500 w 1282"/>
                  <a:gd name="T23" fmla="*/ 31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2" h="376">
                    <a:moveTo>
                      <a:pt x="500" y="31"/>
                    </a:moveTo>
                    <a:lnTo>
                      <a:pt x="500" y="31"/>
                    </a:lnTo>
                    <a:cubicBezTo>
                      <a:pt x="500" y="31"/>
                      <a:pt x="812" y="0"/>
                      <a:pt x="875" y="0"/>
                    </a:cubicBezTo>
                    <a:cubicBezTo>
                      <a:pt x="937" y="31"/>
                      <a:pt x="1094" y="62"/>
                      <a:pt x="1156" y="62"/>
                    </a:cubicBezTo>
                    <a:cubicBezTo>
                      <a:pt x="1187" y="94"/>
                      <a:pt x="1281" y="62"/>
                      <a:pt x="1250" y="125"/>
                    </a:cubicBezTo>
                    <a:cubicBezTo>
                      <a:pt x="1219" y="187"/>
                      <a:pt x="1094" y="219"/>
                      <a:pt x="1031" y="250"/>
                    </a:cubicBezTo>
                    <a:cubicBezTo>
                      <a:pt x="969" y="281"/>
                      <a:pt x="969" y="281"/>
                      <a:pt x="781" y="312"/>
                    </a:cubicBezTo>
                    <a:cubicBezTo>
                      <a:pt x="594" y="375"/>
                      <a:pt x="469" y="375"/>
                      <a:pt x="406" y="344"/>
                    </a:cubicBezTo>
                    <a:cubicBezTo>
                      <a:pt x="312" y="344"/>
                      <a:pt x="312" y="312"/>
                      <a:pt x="250" y="312"/>
                    </a:cubicBezTo>
                    <a:cubicBezTo>
                      <a:pt x="156" y="281"/>
                      <a:pt x="0" y="281"/>
                      <a:pt x="0" y="219"/>
                    </a:cubicBezTo>
                    <a:cubicBezTo>
                      <a:pt x="31" y="187"/>
                      <a:pt x="94" y="156"/>
                      <a:pt x="125" y="156"/>
                    </a:cubicBezTo>
                    <a:cubicBezTo>
                      <a:pt x="156" y="125"/>
                      <a:pt x="250" y="94"/>
                      <a:pt x="500" y="31"/>
                    </a:cubicBezTo>
                  </a:path>
                </a:pathLst>
              </a:custGeom>
              <a:solidFill>
                <a:srgbClr val="2F559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49" name="Freeform 161"/>
              <p:cNvSpPr>
                <a:spLocks noChangeArrowheads="1"/>
              </p:cNvSpPr>
              <p:nvPr/>
            </p:nvSpPr>
            <p:spPr bwMode="auto">
              <a:xfrm>
                <a:off x="7391400" y="3381375"/>
                <a:ext cx="258763" cy="573088"/>
              </a:xfrm>
              <a:custGeom>
                <a:avLst/>
                <a:gdLst>
                  <a:gd name="T0" fmla="*/ 188 w 720"/>
                  <a:gd name="T1" fmla="*/ 156 h 1594"/>
                  <a:gd name="T2" fmla="*/ 188 w 720"/>
                  <a:gd name="T3" fmla="*/ 156 h 1594"/>
                  <a:gd name="T4" fmla="*/ 0 w 720"/>
                  <a:gd name="T5" fmla="*/ 1593 h 1594"/>
                  <a:gd name="T6" fmla="*/ 375 w 720"/>
                  <a:gd name="T7" fmla="*/ 688 h 1594"/>
                  <a:gd name="T8" fmla="*/ 469 w 720"/>
                  <a:gd name="T9" fmla="*/ 1530 h 1594"/>
                  <a:gd name="T10" fmla="*/ 625 w 720"/>
                  <a:gd name="T11" fmla="*/ 219 h 1594"/>
                  <a:gd name="T12" fmla="*/ 188 w 720"/>
                  <a:gd name="T13" fmla="*/ 156 h 1594"/>
                </a:gdLst>
                <a:ahLst/>
                <a:cxnLst>
                  <a:cxn ang="0">
                    <a:pos x="T0" y="T1"/>
                  </a:cxn>
                  <a:cxn ang="0">
                    <a:pos x="T2" y="T3"/>
                  </a:cxn>
                  <a:cxn ang="0">
                    <a:pos x="T4" y="T5"/>
                  </a:cxn>
                  <a:cxn ang="0">
                    <a:pos x="T6" y="T7"/>
                  </a:cxn>
                  <a:cxn ang="0">
                    <a:pos x="T8" y="T9"/>
                  </a:cxn>
                  <a:cxn ang="0">
                    <a:pos x="T10" y="T11"/>
                  </a:cxn>
                  <a:cxn ang="0">
                    <a:pos x="T12" y="T13"/>
                  </a:cxn>
                </a:cxnLst>
                <a:rect l="0" t="0" r="r" b="b"/>
                <a:pathLst>
                  <a:path w="720" h="1594">
                    <a:moveTo>
                      <a:pt x="188" y="156"/>
                    </a:moveTo>
                    <a:lnTo>
                      <a:pt x="188" y="156"/>
                    </a:lnTo>
                    <a:cubicBezTo>
                      <a:pt x="188" y="156"/>
                      <a:pt x="31" y="1249"/>
                      <a:pt x="0" y="1593"/>
                    </a:cubicBezTo>
                    <a:cubicBezTo>
                      <a:pt x="0" y="1593"/>
                      <a:pt x="281" y="875"/>
                      <a:pt x="375" y="688"/>
                    </a:cubicBezTo>
                    <a:cubicBezTo>
                      <a:pt x="375" y="688"/>
                      <a:pt x="438" y="1312"/>
                      <a:pt x="469" y="1530"/>
                    </a:cubicBezTo>
                    <a:cubicBezTo>
                      <a:pt x="469" y="1593"/>
                      <a:pt x="719" y="438"/>
                      <a:pt x="625" y="219"/>
                    </a:cubicBezTo>
                    <a:cubicBezTo>
                      <a:pt x="563" y="0"/>
                      <a:pt x="188" y="156"/>
                      <a:pt x="188" y="156"/>
                    </a:cubicBezTo>
                  </a:path>
                </a:pathLst>
              </a:custGeom>
              <a:solidFill>
                <a:srgbClr val="6A4324"/>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50" name="Freeform 162"/>
              <p:cNvSpPr>
                <a:spLocks noChangeArrowheads="1"/>
              </p:cNvSpPr>
              <p:nvPr/>
            </p:nvSpPr>
            <p:spPr bwMode="auto">
              <a:xfrm>
                <a:off x="7402513" y="3403600"/>
                <a:ext cx="236537" cy="292100"/>
              </a:xfrm>
              <a:custGeom>
                <a:avLst/>
                <a:gdLst>
                  <a:gd name="T0" fmla="*/ 125 w 658"/>
                  <a:gd name="T1" fmla="*/ 156 h 813"/>
                  <a:gd name="T2" fmla="*/ 125 w 658"/>
                  <a:gd name="T3" fmla="*/ 156 h 813"/>
                  <a:gd name="T4" fmla="*/ 32 w 658"/>
                  <a:gd name="T5" fmla="*/ 218 h 813"/>
                  <a:gd name="T6" fmla="*/ 0 w 658"/>
                  <a:gd name="T7" fmla="*/ 687 h 813"/>
                  <a:gd name="T8" fmla="*/ 657 w 658"/>
                  <a:gd name="T9" fmla="*/ 656 h 813"/>
                  <a:gd name="T10" fmla="*/ 625 w 658"/>
                  <a:gd name="T11" fmla="*/ 187 h 813"/>
                  <a:gd name="T12" fmla="*/ 125 w 658"/>
                  <a:gd name="T13" fmla="*/ 156 h 813"/>
                </a:gdLst>
                <a:ahLst/>
                <a:cxnLst>
                  <a:cxn ang="0">
                    <a:pos x="T0" y="T1"/>
                  </a:cxn>
                  <a:cxn ang="0">
                    <a:pos x="T2" y="T3"/>
                  </a:cxn>
                  <a:cxn ang="0">
                    <a:pos x="T4" y="T5"/>
                  </a:cxn>
                  <a:cxn ang="0">
                    <a:pos x="T6" y="T7"/>
                  </a:cxn>
                  <a:cxn ang="0">
                    <a:pos x="T8" y="T9"/>
                  </a:cxn>
                  <a:cxn ang="0">
                    <a:pos x="T10" y="T11"/>
                  </a:cxn>
                  <a:cxn ang="0">
                    <a:pos x="T12" y="T13"/>
                  </a:cxn>
                </a:cxnLst>
                <a:rect l="0" t="0" r="r" b="b"/>
                <a:pathLst>
                  <a:path w="658" h="813">
                    <a:moveTo>
                      <a:pt x="125" y="156"/>
                    </a:moveTo>
                    <a:lnTo>
                      <a:pt x="125" y="156"/>
                    </a:lnTo>
                    <a:cubicBezTo>
                      <a:pt x="125" y="156"/>
                      <a:pt x="94" y="0"/>
                      <a:pt x="32" y="218"/>
                    </a:cubicBezTo>
                    <a:cubicBezTo>
                      <a:pt x="0" y="312"/>
                      <a:pt x="0" y="531"/>
                      <a:pt x="0" y="687"/>
                    </a:cubicBezTo>
                    <a:cubicBezTo>
                      <a:pt x="0" y="687"/>
                      <a:pt x="407" y="812"/>
                      <a:pt x="657" y="656"/>
                    </a:cubicBezTo>
                    <a:cubicBezTo>
                      <a:pt x="625" y="187"/>
                      <a:pt x="625" y="187"/>
                      <a:pt x="625" y="187"/>
                    </a:cubicBezTo>
                    <a:lnTo>
                      <a:pt x="125" y="156"/>
                    </a:lnTo>
                  </a:path>
                </a:pathLst>
              </a:custGeom>
              <a:solidFill>
                <a:srgbClr val="F19425"/>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51" name="Freeform 163"/>
              <p:cNvSpPr>
                <a:spLocks noChangeArrowheads="1"/>
              </p:cNvSpPr>
              <p:nvPr/>
            </p:nvSpPr>
            <p:spPr bwMode="auto">
              <a:xfrm>
                <a:off x="7391400" y="3144838"/>
                <a:ext cx="269875" cy="393700"/>
              </a:xfrm>
              <a:custGeom>
                <a:avLst/>
                <a:gdLst>
                  <a:gd name="T0" fmla="*/ 31 w 751"/>
                  <a:gd name="T1" fmla="*/ 750 h 1095"/>
                  <a:gd name="T2" fmla="*/ 31 w 751"/>
                  <a:gd name="T3" fmla="*/ 750 h 1095"/>
                  <a:gd name="T4" fmla="*/ 0 w 751"/>
                  <a:gd name="T5" fmla="*/ 1000 h 1095"/>
                  <a:gd name="T6" fmla="*/ 750 w 751"/>
                  <a:gd name="T7" fmla="*/ 969 h 1095"/>
                  <a:gd name="T8" fmla="*/ 594 w 751"/>
                  <a:gd name="T9" fmla="*/ 187 h 1095"/>
                  <a:gd name="T10" fmla="*/ 188 w 751"/>
                  <a:gd name="T11" fmla="*/ 94 h 1095"/>
                  <a:gd name="T12" fmla="*/ 31 w 751"/>
                  <a:gd name="T13" fmla="*/ 750 h 1095"/>
                </a:gdLst>
                <a:ahLst/>
                <a:cxnLst>
                  <a:cxn ang="0">
                    <a:pos x="T0" y="T1"/>
                  </a:cxn>
                  <a:cxn ang="0">
                    <a:pos x="T2" y="T3"/>
                  </a:cxn>
                  <a:cxn ang="0">
                    <a:pos x="T4" y="T5"/>
                  </a:cxn>
                  <a:cxn ang="0">
                    <a:pos x="T6" y="T7"/>
                  </a:cxn>
                  <a:cxn ang="0">
                    <a:pos x="T8" y="T9"/>
                  </a:cxn>
                  <a:cxn ang="0">
                    <a:pos x="T10" y="T11"/>
                  </a:cxn>
                  <a:cxn ang="0">
                    <a:pos x="T12" y="T13"/>
                  </a:cxn>
                </a:cxnLst>
                <a:rect l="0" t="0" r="r" b="b"/>
                <a:pathLst>
                  <a:path w="751" h="1095">
                    <a:moveTo>
                      <a:pt x="31" y="750"/>
                    </a:moveTo>
                    <a:lnTo>
                      <a:pt x="31" y="750"/>
                    </a:lnTo>
                    <a:cubicBezTo>
                      <a:pt x="31" y="875"/>
                      <a:pt x="0" y="937"/>
                      <a:pt x="0" y="1000"/>
                    </a:cubicBezTo>
                    <a:cubicBezTo>
                      <a:pt x="0" y="1000"/>
                      <a:pt x="531" y="1094"/>
                      <a:pt x="750" y="969"/>
                    </a:cubicBezTo>
                    <a:cubicBezTo>
                      <a:pt x="750" y="969"/>
                      <a:pt x="625" y="344"/>
                      <a:pt x="594" y="187"/>
                    </a:cubicBezTo>
                    <a:cubicBezTo>
                      <a:pt x="594" y="62"/>
                      <a:pt x="281" y="0"/>
                      <a:pt x="188" y="94"/>
                    </a:cubicBezTo>
                    <a:cubicBezTo>
                      <a:pt x="188" y="94"/>
                      <a:pt x="94" y="219"/>
                      <a:pt x="31" y="750"/>
                    </a:cubicBezTo>
                  </a:path>
                </a:pathLst>
              </a:custGeom>
              <a:solidFill>
                <a:srgbClr val="FDC804"/>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52" name="Freeform 164"/>
              <p:cNvSpPr>
                <a:spLocks noChangeArrowheads="1"/>
              </p:cNvSpPr>
              <p:nvPr/>
            </p:nvSpPr>
            <p:spPr bwMode="auto">
              <a:xfrm>
                <a:off x="7504113" y="3133725"/>
                <a:ext cx="57150" cy="134938"/>
              </a:xfrm>
              <a:custGeom>
                <a:avLst/>
                <a:gdLst>
                  <a:gd name="T0" fmla="*/ 62 w 157"/>
                  <a:gd name="T1" fmla="*/ 0 h 376"/>
                  <a:gd name="T2" fmla="*/ 62 w 157"/>
                  <a:gd name="T3" fmla="*/ 0 h 376"/>
                  <a:gd name="T4" fmla="*/ 0 w 157"/>
                  <a:gd name="T5" fmla="*/ 125 h 376"/>
                  <a:gd name="T6" fmla="*/ 125 w 157"/>
                  <a:gd name="T7" fmla="*/ 343 h 376"/>
                  <a:gd name="T8" fmla="*/ 125 w 157"/>
                  <a:gd name="T9" fmla="*/ 0 h 376"/>
                  <a:gd name="T10" fmla="*/ 62 w 157"/>
                  <a:gd name="T11" fmla="*/ 0 h 376"/>
                </a:gdLst>
                <a:ahLst/>
                <a:cxnLst>
                  <a:cxn ang="0">
                    <a:pos x="T0" y="T1"/>
                  </a:cxn>
                  <a:cxn ang="0">
                    <a:pos x="T2" y="T3"/>
                  </a:cxn>
                  <a:cxn ang="0">
                    <a:pos x="T4" y="T5"/>
                  </a:cxn>
                  <a:cxn ang="0">
                    <a:pos x="T6" y="T7"/>
                  </a:cxn>
                  <a:cxn ang="0">
                    <a:pos x="T8" y="T9"/>
                  </a:cxn>
                  <a:cxn ang="0">
                    <a:pos x="T10" y="T11"/>
                  </a:cxn>
                </a:cxnLst>
                <a:rect l="0" t="0" r="r" b="b"/>
                <a:pathLst>
                  <a:path w="157" h="376">
                    <a:moveTo>
                      <a:pt x="62" y="0"/>
                    </a:moveTo>
                    <a:lnTo>
                      <a:pt x="62" y="0"/>
                    </a:lnTo>
                    <a:cubicBezTo>
                      <a:pt x="0" y="125"/>
                      <a:pt x="0" y="125"/>
                      <a:pt x="0" y="125"/>
                    </a:cubicBezTo>
                    <a:cubicBezTo>
                      <a:pt x="0" y="125"/>
                      <a:pt x="93" y="375"/>
                      <a:pt x="125" y="343"/>
                    </a:cubicBezTo>
                    <a:cubicBezTo>
                      <a:pt x="156" y="343"/>
                      <a:pt x="125" y="0"/>
                      <a:pt x="125" y="0"/>
                    </a:cubicBezTo>
                    <a:lnTo>
                      <a:pt x="62" y="0"/>
                    </a:lnTo>
                  </a:path>
                </a:pathLst>
              </a:custGeom>
              <a:solidFill>
                <a:srgbClr val="6A4324"/>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53" name="Freeform 165"/>
              <p:cNvSpPr>
                <a:spLocks noChangeArrowheads="1"/>
              </p:cNvSpPr>
              <p:nvPr/>
            </p:nvSpPr>
            <p:spPr bwMode="auto">
              <a:xfrm>
                <a:off x="7424738" y="2941638"/>
                <a:ext cx="180975" cy="247650"/>
              </a:xfrm>
              <a:custGeom>
                <a:avLst/>
                <a:gdLst>
                  <a:gd name="T0" fmla="*/ 125 w 501"/>
                  <a:gd name="T1" fmla="*/ 125 h 689"/>
                  <a:gd name="T2" fmla="*/ 125 w 501"/>
                  <a:gd name="T3" fmla="*/ 125 h 689"/>
                  <a:gd name="T4" fmla="*/ 156 w 501"/>
                  <a:gd name="T5" fmla="*/ 500 h 689"/>
                  <a:gd name="T6" fmla="*/ 500 w 501"/>
                  <a:gd name="T7" fmla="*/ 375 h 689"/>
                  <a:gd name="T8" fmla="*/ 344 w 501"/>
                  <a:gd name="T9" fmla="*/ 63 h 689"/>
                  <a:gd name="T10" fmla="*/ 125 w 501"/>
                  <a:gd name="T11" fmla="*/ 125 h 689"/>
                </a:gdLst>
                <a:ahLst/>
                <a:cxnLst>
                  <a:cxn ang="0">
                    <a:pos x="T0" y="T1"/>
                  </a:cxn>
                  <a:cxn ang="0">
                    <a:pos x="T2" y="T3"/>
                  </a:cxn>
                  <a:cxn ang="0">
                    <a:pos x="T4" y="T5"/>
                  </a:cxn>
                  <a:cxn ang="0">
                    <a:pos x="T6" y="T7"/>
                  </a:cxn>
                  <a:cxn ang="0">
                    <a:pos x="T8" y="T9"/>
                  </a:cxn>
                  <a:cxn ang="0">
                    <a:pos x="T10" y="T11"/>
                  </a:cxn>
                </a:cxnLst>
                <a:rect l="0" t="0" r="r" b="b"/>
                <a:pathLst>
                  <a:path w="501" h="689">
                    <a:moveTo>
                      <a:pt x="125" y="125"/>
                    </a:moveTo>
                    <a:lnTo>
                      <a:pt x="125" y="125"/>
                    </a:lnTo>
                    <a:cubicBezTo>
                      <a:pt x="0" y="219"/>
                      <a:pt x="125" y="469"/>
                      <a:pt x="156" y="500"/>
                    </a:cubicBezTo>
                    <a:cubicBezTo>
                      <a:pt x="344" y="688"/>
                      <a:pt x="469" y="563"/>
                      <a:pt x="500" y="375"/>
                    </a:cubicBezTo>
                    <a:cubicBezTo>
                      <a:pt x="500" y="188"/>
                      <a:pt x="437" y="125"/>
                      <a:pt x="344" y="63"/>
                    </a:cubicBezTo>
                    <a:cubicBezTo>
                      <a:pt x="250" y="0"/>
                      <a:pt x="125" y="125"/>
                      <a:pt x="125" y="125"/>
                    </a:cubicBezTo>
                  </a:path>
                </a:pathLst>
              </a:custGeom>
              <a:solidFill>
                <a:srgbClr val="6A3A2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54" name="Freeform 166"/>
              <p:cNvSpPr>
                <a:spLocks noChangeArrowheads="1"/>
              </p:cNvSpPr>
              <p:nvPr/>
            </p:nvSpPr>
            <p:spPr bwMode="auto">
              <a:xfrm>
                <a:off x="7402513" y="2941638"/>
                <a:ext cx="203200" cy="169862"/>
              </a:xfrm>
              <a:custGeom>
                <a:avLst/>
                <a:gdLst>
                  <a:gd name="T0" fmla="*/ 219 w 564"/>
                  <a:gd name="T1" fmla="*/ 469 h 470"/>
                  <a:gd name="T2" fmla="*/ 219 w 564"/>
                  <a:gd name="T3" fmla="*/ 469 h 470"/>
                  <a:gd name="T4" fmla="*/ 375 w 564"/>
                  <a:gd name="T5" fmla="*/ 32 h 470"/>
                  <a:gd name="T6" fmla="*/ 563 w 564"/>
                  <a:gd name="T7" fmla="*/ 219 h 470"/>
                  <a:gd name="T8" fmla="*/ 282 w 564"/>
                  <a:gd name="T9" fmla="*/ 344 h 470"/>
                  <a:gd name="T10" fmla="*/ 219 w 564"/>
                  <a:gd name="T11" fmla="*/ 469 h 470"/>
                </a:gdLst>
                <a:ahLst/>
                <a:cxnLst>
                  <a:cxn ang="0">
                    <a:pos x="T0" y="T1"/>
                  </a:cxn>
                  <a:cxn ang="0">
                    <a:pos x="T2" y="T3"/>
                  </a:cxn>
                  <a:cxn ang="0">
                    <a:pos x="T4" y="T5"/>
                  </a:cxn>
                  <a:cxn ang="0">
                    <a:pos x="T6" y="T7"/>
                  </a:cxn>
                  <a:cxn ang="0">
                    <a:pos x="T8" y="T9"/>
                  </a:cxn>
                  <a:cxn ang="0">
                    <a:pos x="T10" y="T11"/>
                  </a:cxn>
                </a:cxnLst>
                <a:rect l="0" t="0" r="r" b="b"/>
                <a:pathLst>
                  <a:path w="564" h="470">
                    <a:moveTo>
                      <a:pt x="219" y="469"/>
                    </a:moveTo>
                    <a:lnTo>
                      <a:pt x="219" y="469"/>
                    </a:lnTo>
                    <a:cubicBezTo>
                      <a:pt x="63" y="438"/>
                      <a:pt x="0" y="0"/>
                      <a:pt x="375" y="32"/>
                    </a:cubicBezTo>
                    <a:cubicBezTo>
                      <a:pt x="375" y="32"/>
                      <a:pt x="500" y="63"/>
                      <a:pt x="563" y="219"/>
                    </a:cubicBezTo>
                    <a:cubicBezTo>
                      <a:pt x="563" y="219"/>
                      <a:pt x="407" y="344"/>
                      <a:pt x="282" y="344"/>
                    </a:cubicBezTo>
                    <a:lnTo>
                      <a:pt x="219" y="469"/>
                    </a:lnTo>
                  </a:path>
                </a:pathLst>
              </a:custGeom>
              <a:solidFill>
                <a:srgbClr val="201A19"/>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55" name="Freeform 167"/>
              <p:cNvSpPr>
                <a:spLocks noChangeArrowheads="1"/>
              </p:cNvSpPr>
              <p:nvPr/>
            </p:nvSpPr>
            <p:spPr bwMode="auto">
              <a:xfrm>
                <a:off x="7413625" y="2908300"/>
                <a:ext cx="134938" cy="112713"/>
              </a:xfrm>
              <a:custGeom>
                <a:avLst/>
                <a:gdLst>
                  <a:gd name="T0" fmla="*/ 343 w 376"/>
                  <a:gd name="T1" fmla="*/ 93 h 313"/>
                  <a:gd name="T2" fmla="*/ 343 w 376"/>
                  <a:gd name="T3" fmla="*/ 93 h 313"/>
                  <a:gd name="T4" fmla="*/ 218 w 376"/>
                  <a:gd name="T5" fmla="*/ 281 h 313"/>
                  <a:gd name="T6" fmla="*/ 31 w 376"/>
                  <a:gd name="T7" fmla="*/ 218 h 313"/>
                  <a:gd name="T8" fmla="*/ 125 w 376"/>
                  <a:gd name="T9" fmla="*/ 62 h 313"/>
                  <a:gd name="T10" fmla="*/ 343 w 376"/>
                  <a:gd name="T11" fmla="*/ 93 h 313"/>
                </a:gdLst>
                <a:ahLst/>
                <a:cxnLst>
                  <a:cxn ang="0">
                    <a:pos x="T0" y="T1"/>
                  </a:cxn>
                  <a:cxn ang="0">
                    <a:pos x="T2" y="T3"/>
                  </a:cxn>
                  <a:cxn ang="0">
                    <a:pos x="T4" y="T5"/>
                  </a:cxn>
                  <a:cxn ang="0">
                    <a:pos x="T6" y="T7"/>
                  </a:cxn>
                  <a:cxn ang="0">
                    <a:pos x="T8" y="T9"/>
                  </a:cxn>
                  <a:cxn ang="0">
                    <a:pos x="T10" y="T11"/>
                  </a:cxn>
                </a:cxnLst>
                <a:rect l="0" t="0" r="r" b="b"/>
                <a:pathLst>
                  <a:path w="376" h="313">
                    <a:moveTo>
                      <a:pt x="343" y="93"/>
                    </a:moveTo>
                    <a:lnTo>
                      <a:pt x="343" y="93"/>
                    </a:lnTo>
                    <a:cubicBezTo>
                      <a:pt x="375" y="156"/>
                      <a:pt x="312" y="250"/>
                      <a:pt x="218" y="281"/>
                    </a:cubicBezTo>
                    <a:cubicBezTo>
                      <a:pt x="156" y="312"/>
                      <a:pt x="62" y="281"/>
                      <a:pt x="31" y="218"/>
                    </a:cubicBezTo>
                    <a:cubicBezTo>
                      <a:pt x="0" y="156"/>
                      <a:pt x="62" y="93"/>
                      <a:pt x="125" y="62"/>
                    </a:cubicBezTo>
                    <a:cubicBezTo>
                      <a:pt x="218" y="0"/>
                      <a:pt x="312" y="31"/>
                      <a:pt x="343" y="93"/>
                    </a:cubicBezTo>
                  </a:path>
                </a:pathLst>
              </a:custGeom>
              <a:solidFill>
                <a:srgbClr val="201A19"/>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56" name="Freeform 168"/>
              <p:cNvSpPr>
                <a:spLocks noChangeArrowheads="1"/>
              </p:cNvSpPr>
              <p:nvPr/>
            </p:nvSpPr>
            <p:spPr bwMode="auto">
              <a:xfrm>
                <a:off x="7413625" y="2886075"/>
                <a:ext cx="90488" cy="79375"/>
              </a:xfrm>
              <a:custGeom>
                <a:avLst/>
                <a:gdLst>
                  <a:gd name="T0" fmla="*/ 250 w 251"/>
                  <a:gd name="T1" fmla="*/ 63 h 220"/>
                  <a:gd name="T2" fmla="*/ 250 w 251"/>
                  <a:gd name="T3" fmla="*/ 63 h 220"/>
                  <a:gd name="T4" fmla="*/ 156 w 251"/>
                  <a:gd name="T5" fmla="*/ 188 h 220"/>
                  <a:gd name="T6" fmla="*/ 0 w 251"/>
                  <a:gd name="T7" fmla="*/ 156 h 220"/>
                  <a:gd name="T8" fmla="*/ 93 w 251"/>
                  <a:gd name="T9" fmla="*/ 0 h 220"/>
                  <a:gd name="T10" fmla="*/ 250 w 251"/>
                  <a:gd name="T11" fmla="*/ 63 h 220"/>
                </a:gdLst>
                <a:ahLst/>
                <a:cxnLst>
                  <a:cxn ang="0">
                    <a:pos x="T0" y="T1"/>
                  </a:cxn>
                  <a:cxn ang="0">
                    <a:pos x="T2" y="T3"/>
                  </a:cxn>
                  <a:cxn ang="0">
                    <a:pos x="T4" y="T5"/>
                  </a:cxn>
                  <a:cxn ang="0">
                    <a:pos x="T6" y="T7"/>
                  </a:cxn>
                  <a:cxn ang="0">
                    <a:pos x="T8" y="T9"/>
                  </a:cxn>
                  <a:cxn ang="0">
                    <a:pos x="T10" y="T11"/>
                  </a:cxn>
                </a:cxnLst>
                <a:rect l="0" t="0" r="r" b="b"/>
                <a:pathLst>
                  <a:path w="251" h="220">
                    <a:moveTo>
                      <a:pt x="250" y="63"/>
                    </a:moveTo>
                    <a:lnTo>
                      <a:pt x="250" y="63"/>
                    </a:lnTo>
                    <a:cubicBezTo>
                      <a:pt x="250" y="94"/>
                      <a:pt x="218" y="156"/>
                      <a:pt x="156" y="188"/>
                    </a:cubicBezTo>
                    <a:cubicBezTo>
                      <a:pt x="93" y="219"/>
                      <a:pt x="31" y="188"/>
                      <a:pt x="0" y="156"/>
                    </a:cubicBezTo>
                    <a:cubicBezTo>
                      <a:pt x="0" y="94"/>
                      <a:pt x="31" y="31"/>
                      <a:pt x="93" y="0"/>
                    </a:cubicBezTo>
                    <a:cubicBezTo>
                      <a:pt x="156" y="0"/>
                      <a:pt x="218" y="0"/>
                      <a:pt x="250" y="63"/>
                    </a:cubicBezTo>
                  </a:path>
                </a:pathLst>
              </a:custGeom>
              <a:solidFill>
                <a:srgbClr val="201A19"/>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57" name="Freeform 169"/>
              <p:cNvSpPr>
                <a:spLocks noChangeArrowheads="1"/>
              </p:cNvSpPr>
              <p:nvPr/>
            </p:nvSpPr>
            <p:spPr bwMode="auto">
              <a:xfrm>
                <a:off x="7459663" y="3100388"/>
                <a:ext cx="57150" cy="68262"/>
              </a:xfrm>
              <a:custGeom>
                <a:avLst/>
                <a:gdLst>
                  <a:gd name="T0" fmla="*/ 156 w 157"/>
                  <a:gd name="T1" fmla="*/ 94 h 188"/>
                  <a:gd name="T2" fmla="*/ 156 w 157"/>
                  <a:gd name="T3" fmla="*/ 94 h 188"/>
                  <a:gd name="T4" fmla="*/ 156 w 157"/>
                  <a:gd name="T5" fmla="*/ 94 h 188"/>
                  <a:gd name="T6" fmla="*/ 93 w 157"/>
                  <a:gd name="T7" fmla="*/ 156 h 188"/>
                  <a:gd name="T8" fmla="*/ 0 w 157"/>
                  <a:gd name="T9" fmla="*/ 94 h 188"/>
                  <a:gd name="T10" fmla="*/ 93 w 157"/>
                  <a:gd name="T11" fmla="*/ 31 h 188"/>
                  <a:gd name="T12" fmla="*/ 156 w 157"/>
                  <a:gd name="T13" fmla="*/ 94 h 188"/>
                  <a:gd name="T14" fmla="*/ 156 w 157"/>
                  <a:gd name="T15" fmla="*/ 94 h 188"/>
                  <a:gd name="T16" fmla="*/ 156 w 157"/>
                  <a:gd name="T17" fmla="*/ 94 h 188"/>
                  <a:gd name="T18" fmla="*/ 93 w 157"/>
                  <a:gd name="T19" fmla="*/ 0 h 188"/>
                  <a:gd name="T20" fmla="*/ 0 w 157"/>
                  <a:gd name="T21" fmla="*/ 94 h 188"/>
                  <a:gd name="T22" fmla="*/ 93 w 157"/>
                  <a:gd name="T23" fmla="*/ 187 h 188"/>
                  <a:gd name="T24" fmla="*/ 156 w 157"/>
                  <a:gd name="T25" fmla="*/ 94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7" h="188">
                    <a:moveTo>
                      <a:pt x="156" y="94"/>
                    </a:moveTo>
                    <a:lnTo>
                      <a:pt x="156" y="94"/>
                    </a:lnTo>
                    <a:lnTo>
                      <a:pt x="156" y="94"/>
                    </a:lnTo>
                    <a:cubicBezTo>
                      <a:pt x="156" y="125"/>
                      <a:pt x="125" y="156"/>
                      <a:pt x="93" y="156"/>
                    </a:cubicBezTo>
                    <a:cubicBezTo>
                      <a:pt x="31" y="156"/>
                      <a:pt x="0" y="125"/>
                      <a:pt x="0" y="94"/>
                    </a:cubicBezTo>
                    <a:cubicBezTo>
                      <a:pt x="0" y="62"/>
                      <a:pt x="31" y="31"/>
                      <a:pt x="93" y="31"/>
                    </a:cubicBezTo>
                    <a:cubicBezTo>
                      <a:pt x="125" y="31"/>
                      <a:pt x="156" y="62"/>
                      <a:pt x="156" y="94"/>
                    </a:cubicBezTo>
                    <a:lnTo>
                      <a:pt x="156" y="94"/>
                    </a:lnTo>
                    <a:lnTo>
                      <a:pt x="156" y="94"/>
                    </a:lnTo>
                    <a:cubicBezTo>
                      <a:pt x="156" y="31"/>
                      <a:pt x="125" y="0"/>
                      <a:pt x="93" y="0"/>
                    </a:cubicBezTo>
                    <a:cubicBezTo>
                      <a:pt x="31" y="0"/>
                      <a:pt x="0" y="31"/>
                      <a:pt x="0" y="94"/>
                    </a:cubicBezTo>
                    <a:cubicBezTo>
                      <a:pt x="0" y="156"/>
                      <a:pt x="31" y="187"/>
                      <a:pt x="93" y="187"/>
                    </a:cubicBezTo>
                    <a:cubicBezTo>
                      <a:pt x="125" y="187"/>
                      <a:pt x="156" y="156"/>
                      <a:pt x="156" y="94"/>
                    </a:cubicBezTo>
                  </a:path>
                </a:pathLst>
              </a:custGeom>
              <a:solidFill>
                <a:srgbClr val="A49C4A"/>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58" name="Freeform 170"/>
              <p:cNvSpPr>
                <a:spLocks noChangeArrowheads="1"/>
              </p:cNvSpPr>
              <p:nvPr/>
            </p:nvSpPr>
            <p:spPr bwMode="auto">
              <a:xfrm>
                <a:off x="7413625" y="3133725"/>
                <a:ext cx="371475" cy="315913"/>
              </a:xfrm>
              <a:custGeom>
                <a:avLst/>
                <a:gdLst>
                  <a:gd name="T0" fmla="*/ 875 w 1032"/>
                  <a:gd name="T1" fmla="*/ 93 h 876"/>
                  <a:gd name="T2" fmla="*/ 875 w 1032"/>
                  <a:gd name="T3" fmla="*/ 93 h 876"/>
                  <a:gd name="T4" fmla="*/ 625 w 1032"/>
                  <a:gd name="T5" fmla="*/ 593 h 876"/>
                  <a:gd name="T6" fmla="*/ 125 w 1032"/>
                  <a:gd name="T7" fmla="*/ 843 h 876"/>
                  <a:gd name="T8" fmla="*/ 218 w 1032"/>
                  <a:gd name="T9" fmla="*/ 406 h 876"/>
                  <a:gd name="T10" fmla="*/ 625 w 1032"/>
                  <a:gd name="T11" fmla="*/ 31 h 876"/>
                  <a:gd name="T12" fmla="*/ 875 w 1032"/>
                  <a:gd name="T13" fmla="*/ 93 h 876"/>
                </a:gdLst>
                <a:ahLst/>
                <a:cxnLst>
                  <a:cxn ang="0">
                    <a:pos x="T0" y="T1"/>
                  </a:cxn>
                  <a:cxn ang="0">
                    <a:pos x="T2" y="T3"/>
                  </a:cxn>
                  <a:cxn ang="0">
                    <a:pos x="T4" y="T5"/>
                  </a:cxn>
                  <a:cxn ang="0">
                    <a:pos x="T6" y="T7"/>
                  </a:cxn>
                  <a:cxn ang="0">
                    <a:pos x="T8" y="T9"/>
                  </a:cxn>
                  <a:cxn ang="0">
                    <a:pos x="T10" y="T11"/>
                  </a:cxn>
                  <a:cxn ang="0">
                    <a:pos x="T12" y="T13"/>
                  </a:cxn>
                </a:cxnLst>
                <a:rect l="0" t="0" r="r" b="b"/>
                <a:pathLst>
                  <a:path w="1032" h="876">
                    <a:moveTo>
                      <a:pt x="875" y="93"/>
                    </a:moveTo>
                    <a:lnTo>
                      <a:pt x="875" y="93"/>
                    </a:lnTo>
                    <a:cubicBezTo>
                      <a:pt x="875" y="93"/>
                      <a:pt x="1031" y="281"/>
                      <a:pt x="625" y="593"/>
                    </a:cubicBezTo>
                    <a:cubicBezTo>
                      <a:pt x="218" y="875"/>
                      <a:pt x="250" y="875"/>
                      <a:pt x="125" y="843"/>
                    </a:cubicBezTo>
                    <a:cubicBezTo>
                      <a:pt x="31" y="812"/>
                      <a:pt x="0" y="562"/>
                      <a:pt x="218" y="406"/>
                    </a:cubicBezTo>
                    <a:cubicBezTo>
                      <a:pt x="468" y="218"/>
                      <a:pt x="500" y="62"/>
                      <a:pt x="625" y="31"/>
                    </a:cubicBezTo>
                    <a:cubicBezTo>
                      <a:pt x="750" y="0"/>
                      <a:pt x="843" y="31"/>
                      <a:pt x="875" y="93"/>
                    </a:cubicBezTo>
                  </a:path>
                </a:pathLst>
              </a:custGeom>
              <a:solidFill>
                <a:schemeClr val="accent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59" name="Freeform 171"/>
              <p:cNvSpPr>
                <a:spLocks noChangeArrowheads="1"/>
              </p:cNvSpPr>
              <p:nvPr/>
            </p:nvSpPr>
            <p:spPr bwMode="auto">
              <a:xfrm>
                <a:off x="7380288" y="3155950"/>
                <a:ext cx="146050" cy="236538"/>
              </a:xfrm>
              <a:custGeom>
                <a:avLst/>
                <a:gdLst>
                  <a:gd name="T0" fmla="*/ 250 w 407"/>
                  <a:gd name="T1" fmla="*/ 31 h 657"/>
                  <a:gd name="T2" fmla="*/ 250 w 407"/>
                  <a:gd name="T3" fmla="*/ 31 h 657"/>
                  <a:gd name="T4" fmla="*/ 406 w 407"/>
                  <a:gd name="T5" fmla="*/ 656 h 657"/>
                  <a:gd name="T6" fmla="*/ 0 w 407"/>
                  <a:gd name="T7" fmla="*/ 344 h 657"/>
                  <a:gd name="T8" fmla="*/ 250 w 407"/>
                  <a:gd name="T9" fmla="*/ 31 h 657"/>
                </a:gdLst>
                <a:ahLst/>
                <a:cxnLst>
                  <a:cxn ang="0">
                    <a:pos x="T0" y="T1"/>
                  </a:cxn>
                  <a:cxn ang="0">
                    <a:pos x="T2" y="T3"/>
                  </a:cxn>
                  <a:cxn ang="0">
                    <a:pos x="T4" y="T5"/>
                  </a:cxn>
                  <a:cxn ang="0">
                    <a:pos x="T6" y="T7"/>
                  </a:cxn>
                  <a:cxn ang="0">
                    <a:pos x="T8" y="T9"/>
                  </a:cxn>
                </a:cxnLst>
                <a:rect l="0" t="0" r="r" b="b"/>
                <a:pathLst>
                  <a:path w="407" h="657">
                    <a:moveTo>
                      <a:pt x="250" y="31"/>
                    </a:moveTo>
                    <a:lnTo>
                      <a:pt x="250" y="31"/>
                    </a:lnTo>
                    <a:cubicBezTo>
                      <a:pt x="250" y="31"/>
                      <a:pt x="31" y="313"/>
                      <a:pt x="406" y="656"/>
                    </a:cubicBezTo>
                    <a:cubicBezTo>
                      <a:pt x="406" y="656"/>
                      <a:pt x="0" y="531"/>
                      <a:pt x="0" y="344"/>
                    </a:cubicBezTo>
                    <a:cubicBezTo>
                      <a:pt x="0" y="156"/>
                      <a:pt x="344" y="0"/>
                      <a:pt x="250" y="31"/>
                    </a:cubicBezTo>
                  </a:path>
                </a:pathLst>
              </a:custGeom>
              <a:solidFill>
                <a:srgbClr val="FDC804"/>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60" name="Freeform 172"/>
              <p:cNvSpPr>
                <a:spLocks noChangeArrowheads="1"/>
              </p:cNvSpPr>
              <p:nvPr/>
            </p:nvSpPr>
            <p:spPr bwMode="auto">
              <a:xfrm>
                <a:off x="7605713" y="3155950"/>
                <a:ext cx="134937" cy="134938"/>
              </a:xfrm>
              <a:custGeom>
                <a:avLst/>
                <a:gdLst>
                  <a:gd name="T0" fmla="*/ 344 w 376"/>
                  <a:gd name="T1" fmla="*/ 125 h 376"/>
                  <a:gd name="T2" fmla="*/ 344 w 376"/>
                  <a:gd name="T3" fmla="*/ 125 h 376"/>
                  <a:gd name="T4" fmla="*/ 187 w 376"/>
                  <a:gd name="T5" fmla="*/ 313 h 376"/>
                  <a:gd name="T6" fmla="*/ 31 w 376"/>
                  <a:gd name="T7" fmla="*/ 156 h 376"/>
                  <a:gd name="T8" fmla="*/ 219 w 376"/>
                  <a:gd name="T9" fmla="*/ 0 h 376"/>
                  <a:gd name="T10" fmla="*/ 344 w 376"/>
                  <a:gd name="T11" fmla="*/ 125 h 376"/>
                </a:gdLst>
                <a:ahLst/>
                <a:cxnLst>
                  <a:cxn ang="0">
                    <a:pos x="T0" y="T1"/>
                  </a:cxn>
                  <a:cxn ang="0">
                    <a:pos x="T2" y="T3"/>
                  </a:cxn>
                  <a:cxn ang="0">
                    <a:pos x="T4" y="T5"/>
                  </a:cxn>
                  <a:cxn ang="0">
                    <a:pos x="T6" y="T7"/>
                  </a:cxn>
                  <a:cxn ang="0">
                    <a:pos x="T8" y="T9"/>
                  </a:cxn>
                  <a:cxn ang="0">
                    <a:pos x="T10" y="T11"/>
                  </a:cxn>
                </a:cxnLst>
                <a:rect l="0" t="0" r="r" b="b"/>
                <a:pathLst>
                  <a:path w="376" h="376">
                    <a:moveTo>
                      <a:pt x="344" y="125"/>
                    </a:moveTo>
                    <a:lnTo>
                      <a:pt x="344" y="125"/>
                    </a:lnTo>
                    <a:cubicBezTo>
                      <a:pt x="375" y="188"/>
                      <a:pt x="250" y="313"/>
                      <a:pt x="187" y="313"/>
                    </a:cubicBezTo>
                    <a:cubicBezTo>
                      <a:pt x="31" y="375"/>
                      <a:pt x="0" y="281"/>
                      <a:pt x="31" y="156"/>
                    </a:cubicBezTo>
                    <a:cubicBezTo>
                      <a:pt x="62" y="63"/>
                      <a:pt x="156" y="31"/>
                      <a:pt x="219" y="0"/>
                    </a:cubicBezTo>
                    <a:cubicBezTo>
                      <a:pt x="281" y="0"/>
                      <a:pt x="344" y="125"/>
                      <a:pt x="344" y="125"/>
                    </a:cubicBezTo>
                  </a:path>
                </a:pathLst>
              </a:custGeom>
              <a:solidFill>
                <a:srgbClr val="9A613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61" name="Freeform 173"/>
              <p:cNvSpPr>
                <a:spLocks noChangeArrowheads="1"/>
              </p:cNvSpPr>
              <p:nvPr/>
            </p:nvSpPr>
            <p:spPr bwMode="auto">
              <a:xfrm>
                <a:off x="7559675" y="3279775"/>
                <a:ext cx="203200" cy="90488"/>
              </a:xfrm>
              <a:custGeom>
                <a:avLst/>
                <a:gdLst>
                  <a:gd name="T0" fmla="*/ 0 w 563"/>
                  <a:gd name="T1" fmla="*/ 125 h 251"/>
                  <a:gd name="T2" fmla="*/ 0 w 563"/>
                  <a:gd name="T3" fmla="*/ 125 h 251"/>
                  <a:gd name="T4" fmla="*/ 344 w 563"/>
                  <a:gd name="T5" fmla="*/ 219 h 251"/>
                  <a:gd name="T6" fmla="*/ 437 w 563"/>
                  <a:gd name="T7" fmla="*/ 0 h 251"/>
                  <a:gd name="T8" fmla="*/ 281 w 563"/>
                  <a:gd name="T9" fmla="*/ 94 h 251"/>
                  <a:gd name="T10" fmla="*/ 0 w 563"/>
                  <a:gd name="T11" fmla="*/ 125 h 251"/>
                </a:gdLst>
                <a:ahLst/>
                <a:cxnLst>
                  <a:cxn ang="0">
                    <a:pos x="T0" y="T1"/>
                  </a:cxn>
                  <a:cxn ang="0">
                    <a:pos x="T2" y="T3"/>
                  </a:cxn>
                  <a:cxn ang="0">
                    <a:pos x="T4" y="T5"/>
                  </a:cxn>
                  <a:cxn ang="0">
                    <a:pos x="T6" y="T7"/>
                  </a:cxn>
                  <a:cxn ang="0">
                    <a:pos x="T8" y="T9"/>
                  </a:cxn>
                  <a:cxn ang="0">
                    <a:pos x="T10" y="T11"/>
                  </a:cxn>
                </a:cxnLst>
                <a:rect l="0" t="0" r="r" b="b"/>
                <a:pathLst>
                  <a:path w="563" h="251">
                    <a:moveTo>
                      <a:pt x="0" y="125"/>
                    </a:moveTo>
                    <a:lnTo>
                      <a:pt x="0" y="125"/>
                    </a:lnTo>
                    <a:cubicBezTo>
                      <a:pt x="0" y="125"/>
                      <a:pt x="156" y="250"/>
                      <a:pt x="344" y="219"/>
                    </a:cubicBezTo>
                    <a:cubicBezTo>
                      <a:pt x="562" y="187"/>
                      <a:pt x="437" y="0"/>
                      <a:pt x="437" y="0"/>
                    </a:cubicBezTo>
                    <a:cubicBezTo>
                      <a:pt x="281" y="94"/>
                      <a:pt x="281" y="94"/>
                      <a:pt x="281" y="94"/>
                    </a:cubicBezTo>
                    <a:cubicBezTo>
                      <a:pt x="281" y="94"/>
                      <a:pt x="156" y="187"/>
                      <a:pt x="0" y="125"/>
                    </a:cubicBezTo>
                  </a:path>
                </a:pathLst>
              </a:custGeom>
              <a:solidFill>
                <a:srgbClr val="FDC804"/>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12" name="TextBox 311"/>
            <p:cNvSpPr txBox="1"/>
            <p:nvPr/>
          </p:nvSpPr>
          <p:spPr>
            <a:xfrm>
              <a:off x="7988299" y="4269946"/>
              <a:ext cx="3238501" cy="757130"/>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Segoe UI Semibold" panose="020B0702040204020203" pitchFamily="34" charset="0"/>
                  <a:cs typeface="Segoe UI Semibold" panose="020B0702040204020203" pitchFamily="34" charset="0"/>
                </a:rPr>
                <a:t>Neonatal outcomes</a:t>
              </a:r>
              <a:endParaRPr kumimoji="0" lang="en-US" sz="2400" b="0" i="0" u="none" strike="noStrike" kern="1200" cap="none" spc="0" normalizeH="0" baseline="0" noProof="0" dirty="0">
                <a:ln>
                  <a:noFill/>
                </a:ln>
                <a:solidFill>
                  <a:schemeClr val="bg1"/>
                </a:solidFill>
                <a:effectLst/>
                <a:uLnTx/>
                <a:uFillTx/>
                <a:latin typeface="Segoe UI Semibold" panose="020B0702040204020203" pitchFamily="34" charset="0"/>
                <a:cs typeface="Segoe UI Semibold" panose="020B0702040204020203" pitchFamily="34" charset="0"/>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Segoe UI Semibold" panose="020B0702040204020203" pitchFamily="34" charset="0"/>
                  <a:cs typeface="Segoe UI Semibold" panose="020B0702040204020203" pitchFamily="34" charset="0"/>
                </a:rPr>
                <a:t>Maternal outcomes</a:t>
              </a:r>
            </a:p>
          </p:txBody>
        </p:sp>
      </p:grpSp>
      <p:sp>
        <p:nvSpPr>
          <p:cNvPr id="2" name="TextBox 1">
            <a:extLst>
              <a:ext uri="{FF2B5EF4-FFF2-40B4-BE49-F238E27FC236}">
                <a16:creationId xmlns:a16="http://schemas.microsoft.com/office/drawing/2014/main" id="{3C51A8E9-C94D-4B6C-915B-38CACA7AFAA3}"/>
              </a:ext>
            </a:extLst>
          </p:cNvPr>
          <p:cNvSpPr txBox="1"/>
          <p:nvPr/>
        </p:nvSpPr>
        <p:spPr>
          <a:xfrm>
            <a:off x="267568" y="4778134"/>
            <a:ext cx="2896682" cy="1015663"/>
          </a:xfrm>
          <a:prstGeom prst="rect">
            <a:avLst/>
          </a:prstGeom>
          <a:noFill/>
        </p:spPr>
        <p:txBody>
          <a:bodyPr wrap="square" rtlCol="0">
            <a:spAutoFit/>
          </a:bodyPr>
          <a:lstStyle/>
          <a:p>
            <a:pPr algn="ctr"/>
            <a:r>
              <a:rPr lang="en-US" sz="2000" b="1" dirty="0">
                <a:solidFill>
                  <a:schemeClr val="bg1"/>
                </a:solidFill>
                <a:latin typeface="Segoe UI Semibold" panose="020B0702040204020203" pitchFamily="34" charset="0"/>
                <a:cs typeface="Segoe UI Semibold" panose="020B0702040204020203" pitchFamily="34" charset="0"/>
              </a:rPr>
              <a:t>Affinia Healthcare</a:t>
            </a:r>
          </a:p>
          <a:p>
            <a:pPr algn="ctr"/>
            <a:r>
              <a:rPr lang="en-US" sz="2000" b="1" dirty="0">
                <a:solidFill>
                  <a:schemeClr val="bg1"/>
                </a:solidFill>
                <a:latin typeface="Segoe UI Semibold" panose="020B0702040204020203" pitchFamily="34" charset="0"/>
                <a:cs typeface="Segoe UI Semibold" panose="020B0702040204020203" pitchFamily="34" charset="0"/>
              </a:rPr>
              <a:t>Barnes-Jewish Hospital</a:t>
            </a:r>
          </a:p>
          <a:p>
            <a:pPr algn="ctr"/>
            <a:r>
              <a:rPr lang="en-US" sz="2000" b="1" dirty="0">
                <a:solidFill>
                  <a:schemeClr val="bg1"/>
                </a:solidFill>
                <a:latin typeface="Segoe UI Semibold" panose="020B0702040204020203" pitchFamily="34" charset="0"/>
                <a:cs typeface="Segoe UI Semibold" panose="020B0702040204020203" pitchFamily="34" charset="0"/>
              </a:rPr>
              <a:t>St. Mary’s Hospital</a:t>
            </a:r>
          </a:p>
        </p:txBody>
      </p:sp>
      <p:grpSp>
        <p:nvGrpSpPr>
          <p:cNvPr id="10" name="TLC Group">
            <a:extLst>
              <a:ext uri="{FF2B5EF4-FFF2-40B4-BE49-F238E27FC236}">
                <a16:creationId xmlns:a16="http://schemas.microsoft.com/office/drawing/2014/main" id="{38CE8DDA-D560-4077-9766-0B17086ECD8A}"/>
              </a:ext>
            </a:extLst>
          </p:cNvPr>
          <p:cNvGrpSpPr/>
          <p:nvPr/>
        </p:nvGrpSpPr>
        <p:grpSpPr>
          <a:xfrm>
            <a:off x="3296516" y="3599815"/>
            <a:ext cx="4675445" cy="3189770"/>
            <a:chOff x="4580743" y="3851284"/>
            <a:chExt cx="2817980" cy="2720767"/>
          </a:xfrm>
        </p:grpSpPr>
        <p:grpSp>
          <p:nvGrpSpPr>
            <p:cNvPr id="128" name="Group 127"/>
            <p:cNvGrpSpPr/>
            <p:nvPr/>
          </p:nvGrpSpPr>
          <p:grpSpPr>
            <a:xfrm>
              <a:off x="4817000" y="4525039"/>
              <a:ext cx="2218948" cy="2047012"/>
              <a:chOff x="3983038" y="4224338"/>
              <a:chExt cx="2171700" cy="2003425"/>
            </a:xfrm>
          </p:grpSpPr>
          <p:sp>
            <p:nvSpPr>
              <p:cNvPr id="129" name="Freeform 5"/>
              <p:cNvSpPr>
                <a:spLocks noChangeArrowheads="1"/>
              </p:cNvSpPr>
              <p:nvPr/>
            </p:nvSpPr>
            <p:spPr bwMode="auto">
              <a:xfrm>
                <a:off x="4795785" y="5203752"/>
                <a:ext cx="393700" cy="79375"/>
              </a:xfrm>
              <a:custGeom>
                <a:avLst/>
                <a:gdLst>
                  <a:gd name="T0" fmla="*/ 437 w 1093"/>
                  <a:gd name="T1" fmla="*/ 0 h 220"/>
                  <a:gd name="T2" fmla="*/ 437 w 1093"/>
                  <a:gd name="T3" fmla="*/ 0 h 220"/>
                  <a:gd name="T4" fmla="*/ 750 w 1093"/>
                  <a:gd name="T5" fmla="*/ 63 h 220"/>
                  <a:gd name="T6" fmla="*/ 968 w 1093"/>
                  <a:gd name="T7" fmla="*/ 125 h 220"/>
                  <a:gd name="T8" fmla="*/ 1031 w 1093"/>
                  <a:gd name="T9" fmla="*/ 188 h 220"/>
                  <a:gd name="T10" fmla="*/ 843 w 1093"/>
                  <a:gd name="T11" fmla="*/ 219 h 220"/>
                  <a:gd name="T12" fmla="*/ 625 w 1093"/>
                  <a:gd name="T13" fmla="*/ 219 h 220"/>
                  <a:gd name="T14" fmla="*/ 312 w 1093"/>
                  <a:gd name="T15" fmla="*/ 188 h 220"/>
                  <a:gd name="T16" fmla="*/ 187 w 1093"/>
                  <a:gd name="T17" fmla="*/ 125 h 220"/>
                  <a:gd name="T18" fmla="*/ 0 w 1093"/>
                  <a:gd name="T19" fmla="*/ 63 h 220"/>
                  <a:gd name="T20" fmla="*/ 124 w 1093"/>
                  <a:gd name="T21" fmla="*/ 32 h 220"/>
                  <a:gd name="T22" fmla="*/ 437 w 1093"/>
                  <a:gd name="T23"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3" h="220">
                    <a:moveTo>
                      <a:pt x="437" y="0"/>
                    </a:moveTo>
                    <a:lnTo>
                      <a:pt x="437" y="0"/>
                    </a:lnTo>
                    <a:cubicBezTo>
                      <a:pt x="437" y="0"/>
                      <a:pt x="687" y="32"/>
                      <a:pt x="750" y="63"/>
                    </a:cubicBezTo>
                    <a:cubicBezTo>
                      <a:pt x="781" y="63"/>
                      <a:pt x="906" y="94"/>
                      <a:pt x="968" y="125"/>
                    </a:cubicBezTo>
                    <a:cubicBezTo>
                      <a:pt x="1000" y="157"/>
                      <a:pt x="1092" y="157"/>
                      <a:pt x="1031" y="188"/>
                    </a:cubicBezTo>
                    <a:cubicBezTo>
                      <a:pt x="1000" y="219"/>
                      <a:pt x="875" y="219"/>
                      <a:pt x="843" y="219"/>
                    </a:cubicBezTo>
                    <a:cubicBezTo>
                      <a:pt x="781" y="219"/>
                      <a:pt x="781" y="219"/>
                      <a:pt x="625" y="219"/>
                    </a:cubicBezTo>
                    <a:cubicBezTo>
                      <a:pt x="468" y="219"/>
                      <a:pt x="375" y="219"/>
                      <a:pt x="312" y="188"/>
                    </a:cubicBezTo>
                    <a:cubicBezTo>
                      <a:pt x="250" y="188"/>
                      <a:pt x="250" y="157"/>
                      <a:pt x="187" y="125"/>
                    </a:cubicBezTo>
                    <a:cubicBezTo>
                      <a:pt x="124" y="125"/>
                      <a:pt x="0" y="94"/>
                      <a:pt x="0" y="63"/>
                    </a:cubicBezTo>
                    <a:cubicBezTo>
                      <a:pt x="31" y="32"/>
                      <a:pt x="93" y="32"/>
                      <a:pt x="124" y="32"/>
                    </a:cubicBezTo>
                    <a:cubicBezTo>
                      <a:pt x="124" y="32"/>
                      <a:pt x="218" y="0"/>
                      <a:pt x="437" y="0"/>
                    </a:cubicBezTo>
                  </a:path>
                </a:pathLst>
              </a:custGeom>
              <a:solidFill>
                <a:srgbClr val="2F559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0" name="Freeform 6"/>
              <p:cNvSpPr>
                <a:spLocks noChangeArrowheads="1"/>
              </p:cNvSpPr>
              <p:nvPr/>
            </p:nvSpPr>
            <p:spPr bwMode="auto">
              <a:xfrm>
                <a:off x="4219575" y="5135563"/>
                <a:ext cx="382588" cy="90487"/>
              </a:xfrm>
              <a:custGeom>
                <a:avLst/>
                <a:gdLst>
                  <a:gd name="T0" fmla="*/ 406 w 1063"/>
                  <a:gd name="T1" fmla="*/ 31 h 251"/>
                  <a:gd name="T2" fmla="*/ 406 w 1063"/>
                  <a:gd name="T3" fmla="*/ 31 h 251"/>
                  <a:gd name="T4" fmla="*/ 718 w 1063"/>
                  <a:gd name="T5" fmla="*/ 0 h 251"/>
                  <a:gd name="T6" fmla="*/ 937 w 1063"/>
                  <a:gd name="T7" fmla="*/ 31 h 251"/>
                  <a:gd name="T8" fmla="*/ 1031 w 1063"/>
                  <a:gd name="T9" fmla="*/ 63 h 251"/>
                  <a:gd name="T10" fmla="*/ 843 w 1063"/>
                  <a:gd name="T11" fmla="*/ 156 h 251"/>
                  <a:gd name="T12" fmla="*/ 625 w 1063"/>
                  <a:gd name="T13" fmla="*/ 219 h 251"/>
                  <a:gd name="T14" fmla="*/ 312 w 1063"/>
                  <a:gd name="T15" fmla="*/ 250 h 251"/>
                  <a:gd name="T16" fmla="*/ 187 w 1063"/>
                  <a:gd name="T17" fmla="*/ 219 h 251"/>
                  <a:gd name="T18" fmla="*/ 0 w 1063"/>
                  <a:gd name="T19" fmla="*/ 188 h 251"/>
                  <a:gd name="T20" fmla="*/ 93 w 1063"/>
                  <a:gd name="T21" fmla="*/ 125 h 251"/>
                  <a:gd name="T22" fmla="*/ 406 w 1063"/>
                  <a:gd name="T23" fmla="*/ 3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63" h="251">
                    <a:moveTo>
                      <a:pt x="406" y="31"/>
                    </a:moveTo>
                    <a:lnTo>
                      <a:pt x="406" y="31"/>
                    </a:lnTo>
                    <a:cubicBezTo>
                      <a:pt x="406" y="31"/>
                      <a:pt x="656" y="0"/>
                      <a:pt x="718" y="0"/>
                    </a:cubicBezTo>
                    <a:cubicBezTo>
                      <a:pt x="781" y="31"/>
                      <a:pt x="906" y="31"/>
                      <a:pt x="937" y="31"/>
                    </a:cubicBezTo>
                    <a:cubicBezTo>
                      <a:pt x="1000" y="31"/>
                      <a:pt x="1062" y="31"/>
                      <a:pt x="1031" y="63"/>
                    </a:cubicBezTo>
                    <a:cubicBezTo>
                      <a:pt x="1000" y="125"/>
                      <a:pt x="906" y="125"/>
                      <a:pt x="843" y="156"/>
                    </a:cubicBezTo>
                    <a:cubicBezTo>
                      <a:pt x="781" y="156"/>
                      <a:pt x="781" y="188"/>
                      <a:pt x="625" y="219"/>
                    </a:cubicBezTo>
                    <a:cubicBezTo>
                      <a:pt x="499" y="250"/>
                      <a:pt x="375" y="250"/>
                      <a:pt x="312" y="250"/>
                    </a:cubicBezTo>
                    <a:cubicBezTo>
                      <a:pt x="250" y="250"/>
                      <a:pt x="250" y="219"/>
                      <a:pt x="187" y="219"/>
                    </a:cubicBezTo>
                    <a:cubicBezTo>
                      <a:pt x="125" y="219"/>
                      <a:pt x="0" y="219"/>
                      <a:pt x="0" y="188"/>
                    </a:cubicBezTo>
                    <a:cubicBezTo>
                      <a:pt x="0" y="156"/>
                      <a:pt x="93" y="125"/>
                      <a:pt x="93" y="125"/>
                    </a:cubicBezTo>
                    <a:cubicBezTo>
                      <a:pt x="125" y="125"/>
                      <a:pt x="218" y="94"/>
                      <a:pt x="406" y="31"/>
                    </a:cubicBezTo>
                  </a:path>
                </a:pathLst>
              </a:custGeom>
              <a:solidFill>
                <a:srgbClr val="2F559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1" name="Freeform 7"/>
              <p:cNvSpPr>
                <a:spLocks noChangeArrowheads="1"/>
              </p:cNvSpPr>
              <p:nvPr/>
            </p:nvSpPr>
            <p:spPr bwMode="auto">
              <a:xfrm>
                <a:off x="5354638" y="5135563"/>
                <a:ext cx="382587" cy="90487"/>
              </a:xfrm>
              <a:custGeom>
                <a:avLst/>
                <a:gdLst>
                  <a:gd name="T0" fmla="*/ 656 w 1063"/>
                  <a:gd name="T1" fmla="*/ 31 h 251"/>
                  <a:gd name="T2" fmla="*/ 656 w 1063"/>
                  <a:gd name="T3" fmla="*/ 31 h 251"/>
                  <a:gd name="T4" fmla="*/ 344 w 1063"/>
                  <a:gd name="T5" fmla="*/ 0 h 251"/>
                  <a:gd name="T6" fmla="*/ 125 w 1063"/>
                  <a:gd name="T7" fmla="*/ 31 h 251"/>
                  <a:gd name="T8" fmla="*/ 31 w 1063"/>
                  <a:gd name="T9" fmla="*/ 63 h 251"/>
                  <a:gd name="T10" fmla="*/ 219 w 1063"/>
                  <a:gd name="T11" fmla="*/ 156 h 251"/>
                  <a:gd name="T12" fmla="*/ 437 w 1063"/>
                  <a:gd name="T13" fmla="*/ 219 h 251"/>
                  <a:gd name="T14" fmla="*/ 750 w 1063"/>
                  <a:gd name="T15" fmla="*/ 250 h 251"/>
                  <a:gd name="T16" fmla="*/ 875 w 1063"/>
                  <a:gd name="T17" fmla="*/ 219 h 251"/>
                  <a:gd name="T18" fmla="*/ 1062 w 1063"/>
                  <a:gd name="T19" fmla="*/ 188 h 251"/>
                  <a:gd name="T20" fmla="*/ 969 w 1063"/>
                  <a:gd name="T21" fmla="*/ 125 h 251"/>
                  <a:gd name="T22" fmla="*/ 656 w 1063"/>
                  <a:gd name="T23" fmla="*/ 3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63" h="251">
                    <a:moveTo>
                      <a:pt x="656" y="31"/>
                    </a:moveTo>
                    <a:lnTo>
                      <a:pt x="656" y="31"/>
                    </a:lnTo>
                    <a:cubicBezTo>
                      <a:pt x="656" y="31"/>
                      <a:pt x="375" y="0"/>
                      <a:pt x="344" y="0"/>
                    </a:cubicBezTo>
                    <a:cubicBezTo>
                      <a:pt x="281" y="31"/>
                      <a:pt x="156" y="31"/>
                      <a:pt x="125" y="31"/>
                    </a:cubicBezTo>
                    <a:cubicBezTo>
                      <a:pt x="62" y="31"/>
                      <a:pt x="0" y="31"/>
                      <a:pt x="31" y="63"/>
                    </a:cubicBezTo>
                    <a:cubicBezTo>
                      <a:pt x="62" y="125"/>
                      <a:pt x="156" y="125"/>
                      <a:pt x="219" y="156"/>
                    </a:cubicBezTo>
                    <a:cubicBezTo>
                      <a:pt x="281" y="156"/>
                      <a:pt x="281" y="188"/>
                      <a:pt x="437" y="219"/>
                    </a:cubicBezTo>
                    <a:cubicBezTo>
                      <a:pt x="562" y="250"/>
                      <a:pt x="687" y="250"/>
                      <a:pt x="750" y="250"/>
                    </a:cubicBezTo>
                    <a:cubicBezTo>
                      <a:pt x="812" y="250"/>
                      <a:pt x="812" y="219"/>
                      <a:pt x="875" y="219"/>
                    </a:cubicBezTo>
                    <a:cubicBezTo>
                      <a:pt x="937" y="219"/>
                      <a:pt x="1062" y="219"/>
                      <a:pt x="1062" y="188"/>
                    </a:cubicBezTo>
                    <a:cubicBezTo>
                      <a:pt x="1062" y="156"/>
                      <a:pt x="969" y="125"/>
                      <a:pt x="969" y="125"/>
                    </a:cubicBezTo>
                    <a:cubicBezTo>
                      <a:pt x="937" y="125"/>
                      <a:pt x="844" y="94"/>
                      <a:pt x="656" y="31"/>
                    </a:cubicBezTo>
                  </a:path>
                </a:pathLst>
              </a:custGeom>
              <a:solidFill>
                <a:srgbClr val="2F559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2" name="Freeform 8"/>
              <p:cNvSpPr>
                <a:spLocks noChangeArrowheads="1"/>
              </p:cNvSpPr>
              <p:nvPr/>
            </p:nvSpPr>
            <p:spPr bwMode="auto">
              <a:xfrm>
                <a:off x="4838700" y="6080125"/>
                <a:ext cx="473075" cy="134938"/>
              </a:xfrm>
              <a:custGeom>
                <a:avLst/>
                <a:gdLst>
                  <a:gd name="T0" fmla="*/ 500 w 1313"/>
                  <a:gd name="T1" fmla="*/ 31 h 376"/>
                  <a:gd name="T2" fmla="*/ 500 w 1313"/>
                  <a:gd name="T3" fmla="*/ 31 h 376"/>
                  <a:gd name="T4" fmla="*/ 874 w 1313"/>
                  <a:gd name="T5" fmla="*/ 31 h 376"/>
                  <a:gd name="T6" fmla="*/ 1156 w 1313"/>
                  <a:gd name="T7" fmla="*/ 94 h 376"/>
                  <a:gd name="T8" fmla="*/ 1249 w 1313"/>
                  <a:gd name="T9" fmla="*/ 156 h 376"/>
                  <a:gd name="T10" fmla="*/ 1031 w 1313"/>
                  <a:gd name="T11" fmla="*/ 250 h 376"/>
                  <a:gd name="T12" fmla="*/ 781 w 1313"/>
                  <a:gd name="T13" fmla="*/ 313 h 376"/>
                  <a:gd name="T14" fmla="*/ 407 w 1313"/>
                  <a:gd name="T15" fmla="*/ 375 h 376"/>
                  <a:gd name="T16" fmla="*/ 250 w 1313"/>
                  <a:gd name="T17" fmla="*/ 313 h 376"/>
                  <a:gd name="T18" fmla="*/ 0 w 1313"/>
                  <a:gd name="T19" fmla="*/ 219 h 376"/>
                  <a:gd name="T20" fmla="*/ 125 w 1313"/>
                  <a:gd name="T21" fmla="*/ 156 h 376"/>
                  <a:gd name="T22" fmla="*/ 500 w 1313"/>
                  <a:gd name="T23" fmla="*/ 31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3" h="376">
                    <a:moveTo>
                      <a:pt x="500" y="31"/>
                    </a:moveTo>
                    <a:lnTo>
                      <a:pt x="500" y="31"/>
                    </a:lnTo>
                    <a:cubicBezTo>
                      <a:pt x="500" y="31"/>
                      <a:pt x="812" y="0"/>
                      <a:pt x="874" y="31"/>
                    </a:cubicBezTo>
                    <a:cubicBezTo>
                      <a:pt x="937" y="63"/>
                      <a:pt x="1093" y="63"/>
                      <a:pt x="1156" y="94"/>
                    </a:cubicBezTo>
                    <a:cubicBezTo>
                      <a:pt x="1218" y="94"/>
                      <a:pt x="1312" y="94"/>
                      <a:pt x="1249" y="156"/>
                    </a:cubicBezTo>
                    <a:cubicBezTo>
                      <a:pt x="1218" y="188"/>
                      <a:pt x="1093" y="219"/>
                      <a:pt x="1031" y="250"/>
                    </a:cubicBezTo>
                    <a:cubicBezTo>
                      <a:pt x="968" y="281"/>
                      <a:pt x="968" y="281"/>
                      <a:pt x="781" y="313"/>
                    </a:cubicBezTo>
                    <a:cubicBezTo>
                      <a:pt x="624" y="375"/>
                      <a:pt x="469" y="375"/>
                      <a:pt x="407" y="375"/>
                    </a:cubicBezTo>
                    <a:cubicBezTo>
                      <a:pt x="344" y="344"/>
                      <a:pt x="313" y="313"/>
                      <a:pt x="250" y="313"/>
                    </a:cubicBezTo>
                    <a:cubicBezTo>
                      <a:pt x="157" y="313"/>
                      <a:pt x="0" y="281"/>
                      <a:pt x="0" y="219"/>
                    </a:cubicBezTo>
                    <a:cubicBezTo>
                      <a:pt x="32" y="188"/>
                      <a:pt x="125" y="156"/>
                      <a:pt x="125" y="156"/>
                    </a:cubicBezTo>
                    <a:cubicBezTo>
                      <a:pt x="157" y="156"/>
                      <a:pt x="250" y="94"/>
                      <a:pt x="500" y="31"/>
                    </a:cubicBezTo>
                  </a:path>
                </a:pathLst>
              </a:custGeom>
              <a:solidFill>
                <a:srgbClr val="2F559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3" name="Freeform 9"/>
              <p:cNvSpPr>
                <a:spLocks noChangeArrowheads="1"/>
              </p:cNvSpPr>
              <p:nvPr/>
            </p:nvSpPr>
            <p:spPr bwMode="auto">
              <a:xfrm>
                <a:off x="5692775" y="5551488"/>
                <a:ext cx="461963" cy="134937"/>
              </a:xfrm>
              <a:custGeom>
                <a:avLst/>
                <a:gdLst>
                  <a:gd name="T0" fmla="*/ 500 w 1283"/>
                  <a:gd name="T1" fmla="*/ 32 h 376"/>
                  <a:gd name="T2" fmla="*/ 500 w 1283"/>
                  <a:gd name="T3" fmla="*/ 32 h 376"/>
                  <a:gd name="T4" fmla="*/ 875 w 1283"/>
                  <a:gd name="T5" fmla="*/ 32 h 376"/>
                  <a:gd name="T6" fmla="*/ 1125 w 1283"/>
                  <a:gd name="T7" fmla="*/ 94 h 376"/>
                  <a:gd name="T8" fmla="*/ 1250 w 1283"/>
                  <a:gd name="T9" fmla="*/ 157 h 376"/>
                  <a:gd name="T10" fmla="*/ 1032 w 1283"/>
                  <a:gd name="T11" fmla="*/ 250 h 376"/>
                  <a:gd name="T12" fmla="*/ 782 w 1283"/>
                  <a:gd name="T13" fmla="*/ 313 h 376"/>
                  <a:gd name="T14" fmla="*/ 407 w 1283"/>
                  <a:gd name="T15" fmla="*/ 344 h 376"/>
                  <a:gd name="T16" fmla="*/ 219 w 1283"/>
                  <a:gd name="T17" fmla="*/ 313 h 376"/>
                  <a:gd name="T18" fmla="*/ 0 w 1283"/>
                  <a:gd name="T19" fmla="*/ 219 h 376"/>
                  <a:gd name="T20" fmla="*/ 125 w 1283"/>
                  <a:gd name="T21" fmla="*/ 157 h 376"/>
                  <a:gd name="T22" fmla="*/ 500 w 1283"/>
                  <a:gd name="T23" fmla="*/ 32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3" h="376">
                    <a:moveTo>
                      <a:pt x="500" y="32"/>
                    </a:moveTo>
                    <a:lnTo>
                      <a:pt x="500" y="32"/>
                    </a:lnTo>
                    <a:cubicBezTo>
                      <a:pt x="500" y="32"/>
                      <a:pt x="813" y="0"/>
                      <a:pt x="875" y="32"/>
                    </a:cubicBezTo>
                    <a:cubicBezTo>
                      <a:pt x="938" y="63"/>
                      <a:pt x="1063" y="63"/>
                      <a:pt x="1125" y="94"/>
                    </a:cubicBezTo>
                    <a:cubicBezTo>
                      <a:pt x="1188" y="94"/>
                      <a:pt x="1282" y="94"/>
                      <a:pt x="1250" y="157"/>
                    </a:cubicBezTo>
                    <a:cubicBezTo>
                      <a:pt x="1219" y="188"/>
                      <a:pt x="1094" y="219"/>
                      <a:pt x="1032" y="250"/>
                    </a:cubicBezTo>
                    <a:cubicBezTo>
                      <a:pt x="969" y="282"/>
                      <a:pt x="938" y="282"/>
                      <a:pt x="782" y="313"/>
                    </a:cubicBezTo>
                    <a:cubicBezTo>
                      <a:pt x="594" y="375"/>
                      <a:pt x="469" y="375"/>
                      <a:pt x="407" y="344"/>
                    </a:cubicBezTo>
                    <a:cubicBezTo>
                      <a:pt x="313" y="344"/>
                      <a:pt x="313" y="313"/>
                      <a:pt x="219" y="313"/>
                    </a:cubicBezTo>
                    <a:cubicBezTo>
                      <a:pt x="157" y="313"/>
                      <a:pt x="0" y="282"/>
                      <a:pt x="0" y="219"/>
                    </a:cubicBezTo>
                    <a:cubicBezTo>
                      <a:pt x="0" y="188"/>
                      <a:pt x="94" y="157"/>
                      <a:pt x="125" y="157"/>
                    </a:cubicBezTo>
                    <a:cubicBezTo>
                      <a:pt x="157" y="157"/>
                      <a:pt x="250" y="94"/>
                      <a:pt x="500" y="32"/>
                    </a:cubicBezTo>
                  </a:path>
                </a:pathLst>
              </a:custGeom>
              <a:solidFill>
                <a:srgbClr val="2F559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4" name="Freeform 11"/>
              <p:cNvSpPr>
                <a:spLocks noChangeArrowheads="1"/>
              </p:cNvSpPr>
              <p:nvPr/>
            </p:nvSpPr>
            <p:spPr bwMode="auto">
              <a:xfrm>
                <a:off x="5197475" y="5867400"/>
                <a:ext cx="461963" cy="147638"/>
              </a:xfrm>
              <a:custGeom>
                <a:avLst/>
                <a:gdLst>
                  <a:gd name="T0" fmla="*/ 500 w 1283"/>
                  <a:gd name="T1" fmla="*/ 63 h 408"/>
                  <a:gd name="T2" fmla="*/ 500 w 1283"/>
                  <a:gd name="T3" fmla="*/ 63 h 408"/>
                  <a:gd name="T4" fmla="*/ 875 w 1283"/>
                  <a:gd name="T5" fmla="*/ 32 h 408"/>
                  <a:gd name="T6" fmla="*/ 1125 w 1283"/>
                  <a:gd name="T7" fmla="*/ 94 h 408"/>
                  <a:gd name="T8" fmla="*/ 1250 w 1283"/>
                  <a:gd name="T9" fmla="*/ 157 h 408"/>
                  <a:gd name="T10" fmla="*/ 1032 w 1283"/>
                  <a:gd name="T11" fmla="*/ 282 h 408"/>
                  <a:gd name="T12" fmla="*/ 782 w 1283"/>
                  <a:gd name="T13" fmla="*/ 344 h 408"/>
                  <a:gd name="T14" fmla="*/ 407 w 1283"/>
                  <a:gd name="T15" fmla="*/ 375 h 408"/>
                  <a:gd name="T16" fmla="*/ 219 w 1283"/>
                  <a:gd name="T17" fmla="*/ 344 h 408"/>
                  <a:gd name="T18" fmla="*/ 0 w 1283"/>
                  <a:gd name="T19" fmla="*/ 250 h 408"/>
                  <a:gd name="T20" fmla="*/ 125 w 1283"/>
                  <a:gd name="T21" fmla="*/ 188 h 408"/>
                  <a:gd name="T22" fmla="*/ 500 w 1283"/>
                  <a:gd name="T23" fmla="*/ 63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3" h="408">
                    <a:moveTo>
                      <a:pt x="500" y="63"/>
                    </a:moveTo>
                    <a:lnTo>
                      <a:pt x="500" y="63"/>
                    </a:lnTo>
                    <a:cubicBezTo>
                      <a:pt x="500" y="63"/>
                      <a:pt x="813" y="0"/>
                      <a:pt x="875" y="32"/>
                    </a:cubicBezTo>
                    <a:cubicBezTo>
                      <a:pt x="938" y="63"/>
                      <a:pt x="1063" y="94"/>
                      <a:pt x="1125" y="94"/>
                    </a:cubicBezTo>
                    <a:cubicBezTo>
                      <a:pt x="1188" y="125"/>
                      <a:pt x="1282" y="94"/>
                      <a:pt x="1250" y="157"/>
                    </a:cubicBezTo>
                    <a:cubicBezTo>
                      <a:pt x="1219" y="219"/>
                      <a:pt x="1094" y="250"/>
                      <a:pt x="1032" y="282"/>
                    </a:cubicBezTo>
                    <a:cubicBezTo>
                      <a:pt x="969" y="282"/>
                      <a:pt x="938" y="313"/>
                      <a:pt x="782" y="344"/>
                    </a:cubicBezTo>
                    <a:cubicBezTo>
                      <a:pt x="594" y="375"/>
                      <a:pt x="469" y="407"/>
                      <a:pt x="407" y="375"/>
                    </a:cubicBezTo>
                    <a:cubicBezTo>
                      <a:pt x="313" y="375"/>
                      <a:pt x="313" y="344"/>
                      <a:pt x="219" y="344"/>
                    </a:cubicBezTo>
                    <a:cubicBezTo>
                      <a:pt x="157" y="313"/>
                      <a:pt x="0" y="313"/>
                      <a:pt x="0" y="250"/>
                    </a:cubicBezTo>
                    <a:cubicBezTo>
                      <a:pt x="0" y="188"/>
                      <a:pt x="94" y="188"/>
                      <a:pt x="125" y="188"/>
                    </a:cubicBezTo>
                    <a:cubicBezTo>
                      <a:pt x="157" y="157"/>
                      <a:pt x="250" y="125"/>
                      <a:pt x="500" y="63"/>
                    </a:cubicBezTo>
                  </a:path>
                </a:pathLst>
              </a:custGeom>
              <a:solidFill>
                <a:srgbClr val="2F559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5" name="Freeform 12"/>
              <p:cNvSpPr>
                <a:spLocks noChangeArrowheads="1"/>
              </p:cNvSpPr>
              <p:nvPr/>
            </p:nvSpPr>
            <p:spPr bwMode="auto">
              <a:xfrm>
                <a:off x="4432300" y="5710238"/>
                <a:ext cx="461963" cy="134937"/>
              </a:xfrm>
              <a:custGeom>
                <a:avLst/>
                <a:gdLst>
                  <a:gd name="T0" fmla="*/ 500 w 1283"/>
                  <a:gd name="T1" fmla="*/ 62 h 376"/>
                  <a:gd name="T2" fmla="*/ 500 w 1283"/>
                  <a:gd name="T3" fmla="*/ 62 h 376"/>
                  <a:gd name="T4" fmla="*/ 844 w 1283"/>
                  <a:gd name="T5" fmla="*/ 31 h 376"/>
                  <a:gd name="T6" fmla="*/ 1125 w 1283"/>
                  <a:gd name="T7" fmla="*/ 94 h 376"/>
                  <a:gd name="T8" fmla="*/ 1250 w 1283"/>
                  <a:gd name="T9" fmla="*/ 156 h 376"/>
                  <a:gd name="T10" fmla="*/ 1000 w 1283"/>
                  <a:gd name="T11" fmla="*/ 250 h 376"/>
                  <a:gd name="T12" fmla="*/ 750 w 1283"/>
                  <a:gd name="T13" fmla="*/ 344 h 376"/>
                  <a:gd name="T14" fmla="*/ 375 w 1283"/>
                  <a:gd name="T15" fmla="*/ 375 h 376"/>
                  <a:gd name="T16" fmla="*/ 219 w 1283"/>
                  <a:gd name="T17" fmla="*/ 312 h 376"/>
                  <a:gd name="T18" fmla="*/ 0 w 1283"/>
                  <a:gd name="T19" fmla="*/ 250 h 376"/>
                  <a:gd name="T20" fmla="*/ 125 w 1283"/>
                  <a:gd name="T21" fmla="*/ 156 h 376"/>
                  <a:gd name="T22" fmla="*/ 500 w 1283"/>
                  <a:gd name="T23" fmla="*/ 62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3" h="376">
                    <a:moveTo>
                      <a:pt x="500" y="62"/>
                    </a:moveTo>
                    <a:lnTo>
                      <a:pt x="500" y="62"/>
                    </a:lnTo>
                    <a:cubicBezTo>
                      <a:pt x="500" y="62"/>
                      <a:pt x="781" y="0"/>
                      <a:pt x="844" y="31"/>
                    </a:cubicBezTo>
                    <a:cubicBezTo>
                      <a:pt x="907" y="62"/>
                      <a:pt x="1063" y="62"/>
                      <a:pt x="1125" y="94"/>
                    </a:cubicBezTo>
                    <a:cubicBezTo>
                      <a:pt x="1188" y="94"/>
                      <a:pt x="1282" y="94"/>
                      <a:pt x="1250" y="156"/>
                    </a:cubicBezTo>
                    <a:cubicBezTo>
                      <a:pt x="1219" y="219"/>
                      <a:pt x="1063" y="250"/>
                      <a:pt x="1000" y="250"/>
                    </a:cubicBezTo>
                    <a:cubicBezTo>
                      <a:pt x="938" y="281"/>
                      <a:pt x="938" y="281"/>
                      <a:pt x="750" y="344"/>
                    </a:cubicBezTo>
                    <a:cubicBezTo>
                      <a:pt x="594" y="375"/>
                      <a:pt x="469" y="375"/>
                      <a:pt x="375" y="375"/>
                    </a:cubicBezTo>
                    <a:cubicBezTo>
                      <a:pt x="313" y="344"/>
                      <a:pt x="313" y="344"/>
                      <a:pt x="219" y="312"/>
                    </a:cubicBezTo>
                    <a:cubicBezTo>
                      <a:pt x="125" y="312"/>
                      <a:pt x="0" y="281"/>
                      <a:pt x="0" y="250"/>
                    </a:cubicBezTo>
                    <a:cubicBezTo>
                      <a:pt x="0" y="187"/>
                      <a:pt x="94" y="156"/>
                      <a:pt x="125" y="156"/>
                    </a:cubicBezTo>
                    <a:cubicBezTo>
                      <a:pt x="125" y="156"/>
                      <a:pt x="250" y="125"/>
                      <a:pt x="500" y="62"/>
                    </a:cubicBezTo>
                  </a:path>
                </a:pathLst>
              </a:custGeom>
              <a:solidFill>
                <a:srgbClr val="2F559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6" name="Freeform 13"/>
              <p:cNvSpPr>
                <a:spLocks noChangeArrowheads="1"/>
              </p:cNvSpPr>
              <p:nvPr/>
            </p:nvSpPr>
            <p:spPr bwMode="auto">
              <a:xfrm>
                <a:off x="3983038" y="5821363"/>
                <a:ext cx="461962" cy="134937"/>
              </a:xfrm>
              <a:custGeom>
                <a:avLst/>
                <a:gdLst>
                  <a:gd name="T0" fmla="*/ 500 w 1283"/>
                  <a:gd name="T1" fmla="*/ 32 h 376"/>
                  <a:gd name="T2" fmla="*/ 500 w 1283"/>
                  <a:gd name="T3" fmla="*/ 32 h 376"/>
                  <a:gd name="T4" fmla="*/ 844 w 1283"/>
                  <a:gd name="T5" fmla="*/ 0 h 376"/>
                  <a:gd name="T6" fmla="*/ 1125 w 1283"/>
                  <a:gd name="T7" fmla="*/ 63 h 376"/>
                  <a:gd name="T8" fmla="*/ 1250 w 1283"/>
                  <a:gd name="T9" fmla="*/ 125 h 376"/>
                  <a:gd name="T10" fmla="*/ 1000 w 1283"/>
                  <a:gd name="T11" fmla="*/ 250 h 376"/>
                  <a:gd name="T12" fmla="*/ 750 w 1283"/>
                  <a:gd name="T13" fmla="*/ 313 h 376"/>
                  <a:gd name="T14" fmla="*/ 375 w 1283"/>
                  <a:gd name="T15" fmla="*/ 344 h 376"/>
                  <a:gd name="T16" fmla="*/ 219 w 1283"/>
                  <a:gd name="T17" fmla="*/ 313 h 376"/>
                  <a:gd name="T18" fmla="*/ 0 w 1283"/>
                  <a:gd name="T19" fmla="*/ 219 h 376"/>
                  <a:gd name="T20" fmla="*/ 125 w 1283"/>
                  <a:gd name="T21" fmla="*/ 157 h 376"/>
                  <a:gd name="T22" fmla="*/ 500 w 1283"/>
                  <a:gd name="T23" fmla="*/ 32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3" h="376">
                    <a:moveTo>
                      <a:pt x="500" y="32"/>
                    </a:moveTo>
                    <a:lnTo>
                      <a:pt x="500" y="32"/>
                    </a:lnTo>
                    <a:cubicBezTo>
                      <a:pt x="500" y="32"/>
                      <a:pt x="782" y="0"/>
                      <a:pt x="844" y="0"/>
                    </a:cubicBezTo>
                    <a:cubicBezTo>
                      <a:pt x="907" y="32"/>
                      <a:pt x="1063" y="63"/>
                      <a:pt x="1125" y="63"/>
                    </a:cubicBezTo>
                    <a:cubicBezTo>
                      <a:pt x="1188" y="94"/>
                      <a:pt x="1282" y="63"/>
                      <a:pt x="1250" y="125"/>
                    </a:cubicBezTo>
                    <a:cubicBezTo>
                      <a:pt x="1219" y="188"/>
                      <a:pt x="1063" y="219"/>
                      <a:pt x="1000" y="250"/>
                    </a:cubicBezTo>
                    <a:cubicBezTo>
                      <a:pt x="938" y="282"/>
                      <a:pt x="938" y="282"/>
                      <a:pt x="750" y="313"/>
                    </a:cubicBezTo>
                    <a:cubicBezTo>
                      <a:pt x="594" y="344"/>
                      <a:pt x="469" y="375"/>
                      <a:pt x="375" y="344"/>
                    </a:cubicBezTo>
                    <a:cubicBezTo>
                      <a:pt x="313" y="344"/>
                      <a:pt x="313" y="313"/>
                      <a:pt x="219" y="313"/>
                    </a:cubicBezTo>
                    <a:cubicBezTo>
                      <a:pt x="125" y="282"/>
                      <a:pt x="0" y="282"/>
                      <a:pt x="0" y="219"/>
                    </a:cubicBezTo>
                    <a:cubicBezTo>
                      <a:pt x="0" y="157"/>
                      <a:pt x="94" y="157"/>
                      <a:pt x="125" y="157"/>
                    </a:cubicBezTo>
                    <a:cubicBezTo>
                      <a:pt x="125" y="125"/>
                      <a:pt x="250" y="94"/>
                      <a:pt x="500" y="32"/>
                    </a:cubicBezTo>
                  </a:path>
                </a:pathLst>
              </a:custGeom>
              <a:solidFill>
                <a:srgbClr val="2F559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7" name="Freeform 14"/>
              <p:cNvSpPr>
                <a:spLocks noChangeArrowheads="1"/>
              </p:cNvSpPr>
              <p:nvPr/>
            </p:nvSpPr>
            <p:spPr bwMode="auto">
              <a:xfrm>
                <a:off x="4140200" y="5068888"/>
                <a:ext cx="112713" cy="46037"/>
              </a:xfrm>
              <a:custGeom>
                <a:avLst/>
                <a:gdLst>
                  <a:gd name="T0" fmla="*/ 219 w 313"/>
                  <a:gd name="T1" fmla="*/ 31 h 126"/>
                  <a:gd name="T2" fmla="*/ 219 w 313"/>
                  <a:gd name="T3" fmla="*/ 31 h 126"/>
                  <a:gd name="T4" fmla="*/ 312 w 313"/>
                  <a:gd name="T5" fmla="*/ 93 h 126"/>
                  <a:gd name="T6" fmla="*/ 125 w 313"/>
                  <a:gd name="T7" fmla="*/ 125 h 126"/>
                  <a:gd name="T8" fmla="*/ 0 w 313"/>
                  <a:gd name="T9" fmla="*/ 0 h 126"/>
                  <a:gd name="T10" fmla="*/ 219 w 313"/>
                  <a:gd name="T11" fmla="*/ 31 h 126"/>
                </a:gdLst>
                <a:ahLst/>
                <a:cxnLst>
                  <a:cxn ang="0">
                    <a:pos x="T0" y="T1"/>
                  </a:cxn>
                  <a:cxn ang="0">
                    <a:pos x="T2" y="T3"/>
                  </a:cxn>
                  <a:cxn ang="0">
                    <a:pos x="T4" y="T5"/>
                  </a:cxn>
                  <a:cxn ang="0">
                    <a:pos x="T6" y="T7"/>
                  </a:cxn>
                  <a:cxn ang="0">
                    <a:pos x="T8" y="T9"/>
                  </a:cxn>
                  <a:cxn ang="0">
                    <a:pos x="T10" y="T11"/>
                  </a:cxn>
                </a:cxnLst>
                <a:rect l="0" t="0" r="r" b="b"/>
                <a:pathLst>
                  <a:path w="313" h="126">
                    <a:moveTo>
                      <a:pt x="219" y="31"/>
                    </a:moveTo>
                    <a:lnTo>
                      <a:pt x="219" y="31"/>
                    </a:lnTo>
                    <a:cubicBezTo>
                      <a:pt x="312" y="93"/>
                      <a:pt x="312" y="93"/>
                      <a:pt x="312" y="93"/>
                    </a:cubicBezTo>
                    <a:cubicBezTo>
                      <a:pt x="312" y="93"/>
                      <a:pt x="187" y="125"/>
                      <a:pt x="125" y="125"/>
                    </a:cubicBezTo>
                    <a:cubicBezTo>
                      <a:pt x="62" y="93"/>
                      <a:pt x="31" y="62"/>
                      <a:pt x="0" y="0"/>
                    </a:cubicBezTo>
                    <a:cubicBezTo>
                      <a:pt x="0" y="0"/>
                      <a:pt x="156" y="93"/>
                      <a:pt x="219" y="31"/>
                    </a:cubicBezTo>
                  </a:path>
                </a:pathLst>
              </a:custGeom>
              <a:solidFill>
                <a:srgbClr val="33668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8" name="Freeform 15"/>
              <p:cNvSpPr>
                <a:spLocks noChangeArrowheads="1"/>
              </p:cNvSpPr>
              <p:nvPr/>
            </p:nvSpPr>
            <p:spPr bwMode="auto">
              <a:xfrm>
                <a:off x="5872163" y="4821238"/>
                <a:ext cx="101600" cy="34925"/>
              </a:xfrm>
              <a:custGeom>
                <a:avLst/>
                <a:gdLst>
                  <a:gd name="T0" fmla="*/ 63 w 283"/>
                  <a:gd name="T1" fmla="*/ 0 h 95"/>
                  <a:gd name="T2" fmla="*/ 63 w 283"/>
                  <a:gd name="T3" fmla="*/ 0 h 95"/>
                  <a:gd name="T4" fmla="*/ 0 w 283"/>
                  <a:gd name="T5" fmla="*/ 94 h 95"/>
                  <a:gd name="T6" fmla="*/ 188 w 283"/>
                  <a:gd name="T7" fmla="*/ 94 h 95"/>
                  <a:gd name="T8" fmla="*/ 282 w 283"/>
                  <a:gd name="T9" fmla="*/ 0 h 95"/>
                  <a:gd name="T10" fmla="*/ 63 w 283"/>
                  <a:gd name="T11" fmla="*/ 0 h 95"/>
                </a:gdLst>
                <a:ahLst/>
                <a:cxnLst>
                  <a:cxn ang="0">
                    <a:pos x="T0" y="T1"/>
                  </a:cxn>
                  <a:cxn ang="0">
                    <a:pos x="T2" y="T3"/>
                  </a:cxn>
                  <a:cxn ang="0">
                    <a:pos x="T4" y="T5"/>
                  </a:cxn>
                  <a:cxn ang="0">
                    <a:pos x="T6" y="T7"/>
                  </a:cxn>
                  <a:cxn ang="0">
                    <a:pos x="T8" y="T9"/>
                  </a:cxn>
                  <a:cxn ang="0">
                    <a:pos x="T10" y="T11"/>
                  </a:cxn>
                </a:cxnLst>
                <a:rect l="0" t="0" r="r" b="b"/>
                <a:pathLst>
                  <a:path w="283" h="95">
                    <a:moveTo>
                      <a:pt x="63" y="0"/>
                    </a:moveTo>
                    <a:lnTo>
                      <a:pt x="63" y="0"/>
                    </a:lnTo>
                    <a:cubicBezTo>
                      <a:pt x="0" y="94"/>
                      <a:pt x="0" y="94"/>
                      <a:pt x="0" y="94"/>
                    </a:cubicBezTo>
                    <a:cubicBezTo>
                      <a:pt x="0" y="94"/>
                      <a:pt x="94" y="94"/>
                      <a:pt x="188" y="94"/>
                    </a:cubicBezTo>
                    <a:cubicBezTo>
                      <a:pt x="250" y="63"/>
                      <a:pt x="282" y="31"/>
                      <a:pt x="282" y="0"/>
                    </a:cubicBezTo>
                    <a:cubicBezTo>
                      <a:pt x="282" y="0"/>
                      <a:pt x="125" y="63"/>
                      <a:pt x="63" y="0"/>
                    </a:cubicBezTo>
                  </a:path>
                </a:pathLst>
              </a:custGeom>
              <a:solidFill>
                <a:srgbClr val="33668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0" name="Freeform 65"/>
              <p:cNvSpPr>
                <a:spLocks noChangeArrowheads="1"/>
              </p:cNvSpPr>
              <p:nvPr/>
            </p:nvSpPr>
            <p:spPr bwMode="auto">
              <a:xfrm>
                <a:off x="4849813" y="4686300"/>
                <a:ext cx="280987" cy="608013"/>
              </a:xfrm>
              <a:custGeom>
                <a:avLst/>
                <a:gdLst>
                  <a:gd name="T0" fmla="*/ 655 w 781"/>
                  <a:gd name="T1" fmla="*/ 406 h 1689"/>
                  <a:gd name="T2" fmla="*/ 655 w 781"/>
                  <a:gd name="T3" fmla="*/ 406 h 1689"/>
                  <a:gd name="T4" fmla="*/ 717 w 781"/>
                  <a:gd name="T5" fmla="*/ 1563 h 1689"/>
                  <a:gd name="T6" fmla="*/ 343 w 781"/>
                  <a:gd name="T7" fmla="*/ 656 h 1689"/>
                  <a:gd name="T8" fmla="*/ 156 w 781"/>
                  <a:gd name="T9" fmla="*/ 1469 h 1689"/>
                  <a:gd name="T10" fmla="*/ 93 w 781"/>
                  <a:gd name="T11" fmla="*/ 188 h 1689"/>
                  <a:gd name="T12" fmla="*/ 655 w 781"/>
                  <a:gd name="T13" fmla="*/ 406 h 1689"/>
                </a:gdLst>
                <a:ahLst/>
                <a:cxnLst>
                  <a:cxn ang="0">
                    <a:pos x="T0" y="T1"/>
                  </a:cxn>
                  <a:cxn ang="0">
                    <a:pos x="T2" y="T3"/>
                  </a:cxn>
                  <a:cxn ang="0">
                    <a:pos x="T4" y="T5"/>
                  </a:cxn>
                  <a:cxn ang="0">
                    <a:pos x="T6" y="T7"/>
                  </a:cxn>
                  <a:cxn ang="0">
                    <a:pos x="T8" y="T9"/>
                  </a:cxn>
                  <a:cxn ang="0">
                    <a:pos x="T10" y="T11"/>
                  </a:cxn>
                  <a:cxn ang="0">
                    <a:pos x="T12" y="T13"/>
                  </a:cxn>
                </a:cxnLst>
                <a:rect l="0" t="0" r="r" b="b"/>
                <a:pathLst>
                  <a:path w="781" h="1689">
                    <a:moveTo>
                      <a:pt x="655" y="406"/>
                    </a:moveTo>
                    <a:lnTo>
                      <a:pt x="655" y="406"/>
                    </a:lnTo>
                    <a:cubicBezTo>
                      <a:pt x="655" y="406"/>
                      <a:pt x="780" y="1219"/>
                      <a:pt x="717" y="1563"/>
                    </a:cubicBezTo>
                    <a:cubicBezTo>
                      <a:pt x="717" y="1563"/>
                      <a:pt x="437" y="844"/>
                      <a:pt x="343" y="656"/>
                    </a:cubicBezTo>
                    <a:cubicBezTo>
                      <a:pt x="343" y="656"/>
                      <a:pt x="187" y="1250"/>
                      <a:pt x="156" y="1469"/>
                    </a:cubicBezTo>
                    <a:cubicBezTo>
                      <a:pt x="93" y="1688"/>
                      <a:pt x="0" y="406"/>
                      <a:pt x="93" y="188"/>
                    </a:cubicBezTo>
                    <a:cubicBezTo>
                      <a:pt x="156" y="0"/>
                      <a:pt x="655" y="406"/>
                      <a:pt x="655" y="406"/>
                    </a:cubicBezTo>
                  </a:path>
                </a:pathLst>
              </a:custGeom>
              <a:solidFill>
                <a:srgbClr val="6A4324"/>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1" name="Freeform 66"/>
              <p:cNvSpPr>
                <a:spLocks noChangeArrowheads="1"/>
              </p:cNvSpPr>
              <p:nvPr/>
            </p:nvSpPr>
            <p:spPr bwMode="auto">
              <a:xfrm>
                <a:off x="4816475" y="4821238"/>
                <a:ext cx="314325" cy="280987"/>
              </a:xfrm>
              <a:custGeom>
                <a:avLst/>
                <a:gdLst>
                  <a:gd name="T0" fmla="*/ 780 w 875"/>
                  <a:gd name="T1" fmla="*/ 188 h 782"/>
                  <a:gd name="T2" fmla="*/ 780 w 875"/>
                  <a:gd name="T3" fmla="*/ 188 h 782"/>
                  <a:gd name="T4" fmla="*/ 811 w 875"/>
                  <a:gd name="T5" fmla="*/ 94 h 782"/>
                  <a:gd name="T6" fmla="*/ 874 w 875"/>
                  <a:gd name="T7" fmla="*/ 656 h 782"/>
                  <a:gd name="T8" fmla="*/ 0 w 875"/>
                  <a:gd name="T9" fmla="*/ 656 h 782"/>
                  <a:gd name="T10" fmla="*/ 31 w 875"/>
                  <a:gd name="T11" fmla="*/ 0 h 782"/>
                  <a:gd name="T12" fmla="*/ 780 w 875"/>
                  <a:gd name="T13" fmla="*/ 188 h 782"/>
                </a:gdLst>
                <a:ahLst/>
                <a:cxnLst>
                  <a:cxn ang="0">
                    <a:pos x="T0" y="T1"/>
                  </a:cxn>
                  <a:cxn ang="0">
                    <a:pos x="T2" y="T3"/>
                  </a:cxn>
                  <a:cxn ang="0">
                    <a:pos x="T4" y="T5"/>
                  </a:cxn>
                  <a:cxn ang="0">
                    <a:pos x="T6" y="T7"/>
                  </a:cxn>
                  <a:cxn ang="0">
                    <a:pos x="T8" y="T9"/>
                  </a:cxn>
                  <a:cxn ang="0">
                    <a:pos x="T10" y="T11"/>
                  </a:cxn>
                  <a:cxn ang="0">
                    <a:pos x="T12" y="T13"/>
                  </a:cxn>
                </a:cxnLst>
                <a:rect l="0" t="0" r="r" b="b"/>
                <a:pathLst>
                  <a:path w="875" h="782">
                    <a:moveTo>
                      <a:pt x="780" y="188"/>
                    </a:moveTo>
                    <a:lnTo>
                      <a:pt x="780" y="188"/>
                    </a:lnTo>
                    <a:cubicBezTo>
                      <a:pt x="780" y="188"/>
                      <a:pt x="811" y="63"/>
                      <a:pt x="811" y="94"/>
                    </a:cubicBezTo>
                    <a:cubicBezTo>
                      <a:pt x="811" y="188"/>
                      <a:pt x="874" y="500"/>
                      <a:pt x="874" y="656"/>
                    </a:cubicBezTo>
                    <a:cubicBezTo>
                      <a:pt x="874" y="656"/>
                      <a:pt x="250" y="781"/>
                      <a:pt x="0" y="656"/>
                    </a:cubicBezTo>
                    <a:cubicBezTo>
                      <a:pt x="31" y="0"/>
                      <a:pt x="31" y="0"/>
                      <a:pt x="31" y="0"/>
                    </a:cubicBezTo>
                    <a:lnTo>
                      <a:pt x="780" y="188"/>
                    </a:lnTo>
                  </a:path>
                </a:pathLst>
              </a:custGeom>
              <a:solidFill>
                <a:srgbClr val="B5521E"/>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2" name="Freeform 67"/>
              <p:cNvSpPr>
                <a:spLocks noChangeArrowheads="1"/>
              </p:cNvSpPr>
              <p:nvPr/>
            </p:nvSpPr>
            <p:spPr bwMode="auto">
              <a:xfrm>
                <a:off x="4803775" y="4449763"/>
                <a:ext cx="349250" cy="539750"/>
              </a:xfrm>
              <a:custGeom>
                <a:avLst/>
                <a:gdLst>
                  <a:gd name="T0" fmla="*/ 717 w 968"/>
                  <a:gd name="T1" fmla="*/ 719 h 1501"/>
                  <a:gd name="T2" fmla="*/ 717 w 968"/>
                  <a:gd name="T3" fmla="*/ 719 h 1501"/>
                  <a:gd name="T4" fmla="*/ 874 w 968"/>
                  <a:gd name="T5" fmla="*/ 1437 h 1501"/>
                  <a:gd name="T6" fmla="*/ 62 w 968"/>
                  <a:gd name="T7" fmla="*/ 1375 h 1501"/>
                  <a:gd name="T8" fmla="*/ 31 w 968"/>
                  <a:gd name="T9" fmla="*/ 906 h 1501"/>
                  <a:gd name="T10" fmla="*/ 218 w 968"/>
                  <a:gd name="T11" fmla="*/ 500 h 1501"/>
                  <a:gd name="T12" fmla="*/ 250 w 968"/>
                  <a:gd name="T13" fmla="*/ 187 h 1501"/>
                  <a:gd name="T14" fmla="*/ 656 w 968"/>
                  <a:gd name="T15" fmla="*/ 94 h 1501"/>
                  <a:gd name="T16" fmla="*/ 717 w 968"/>
                  <a:gd name="T17" fmla="*/ 719 h 1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8" h="1501">
                    <a:moveTo>
                      <a:pt x="717" y="719"/>
                    </a:moveTo>
                    <a:lnTo>
                      <a:pt x="717" y="719"/>
                    </a:lnTo>
                    <a:cubicBezTo>
                      <a:pt x="749" y="906"/>
                      <a:pt x="874" y="875"/>
                      <a:pt x="874" y="1437"/>
                    </a:cubicBezTo>
                    <a:cubicBezTo>
                      <a:pt x="874" y="1437"/>
                      <a:pt x="281" y="1500"/>
                      <a:pt x="62" y="1375"/>
                    </a:cubicBezTo>
                    <a:cubicBezTo>
                      <a:pt x="62" y="1375"/>
                      <a:pt x="0" y="1219"/>
                      <a:pt x="31" y="906"/>
                    </a:cubicBezTo>
                    <a:cubicBezTo>
                      <a:pt x="31" y="656"/>
                      <a:pt x="187" y="594"/>
                      <a:pt x="218" y="500"/>
                    </a:cubicBezTo>
                    <a:cubicBezTo>
                      <a:pt x="218" y="344"/>
                      <a:pt x="250" y="219"/>
                      <a:pt x="250" y="187"/>
                    </a:cubicBezTo>
                    <a:cubicBezTo>
                      <a:pt x="281" y="31"/>
                      <a:pt x="562" y="0"/>
                      <a:pt x="656" y="94"/>
                    </a:cubicBezTo>
                    <a:cubicBezTo>
                      <a:pt x="656" y="94"/>
                      <a:pt x="967" y="187"/>
                      <a:pt x="717" y="719"/>
                    </a:cubicBezTo>
                  </a:path>
                </a:pathLst>
              </a:custGeom>
              <a:solidFill>
                <a:srgbClr val="B5521E"/>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3" name="Freeform 68"/>
              <p:cNvSpPr>
                <a:spLocks noChangeArrowheads="1"/>
              </p:cNvSpPr>
              <p:nvPr/>
            </p:nvSpPr>
            <p:spPr bwMode="auto">
              <a:xfrm>
                <a:off x="4984750" y="4460875"/>
                <a:ext cx="269875" cy="315913"/>
              </a:xfrm>
              <a:custGeom>
                <a:avLst/>
                <a:gdLst>
                  <a:gd name="T0" fmla="*/ 125 w 750"/>
                  <a:gd name="T1" fmla="*/ 63 h 876"/>
                  <a:gd name="T2" fmla="*/ 125 w 750"/>
                  <a:gd name="T3" fmla="*/ 63 h 876"/>
                  <a:gd name="T4" fmla="*/ 280 w 750"/>
                  <a:gd name="T5" fmla="*/ 875 h 876"/>
                  <a:gd name="T6" fmla="*/ 249 w 750"/>
                  <a:gd name="T7" fmla="*/ 406 h 876"/>
                  <a:gd name="T8" fmla="*/ 0 w 750"/>
                  <a:gd name="T9" fmla="*/ 188 h 876"/>
                  <a:gd name="T10" fmla="*/ 125 w 750"/>
                  <a:gd name="T11" fmla="*/ 63 h 876"/>
                </a:gdLst>
                <a:ahLst/>
                <a:cxnLst>
                  <a:cxn ang="0">
                    <a:pos x="T0" y="T1"/>
                  </a:cxn>
                  <a:cxn ang="0">
                    <a:pos x="T2" y="T3"/>
                  </a:cxn>
                  <a:cxn ang="0">
                    <a:pos x="T4" y="T5"/>
                  </a:cxn>
                  <a:cxn ang="0">
                    <a:pos x="T6" y="T7"/>
                  </a:cxn>
                  <a:cxn ang="0">
                    <a:pos x="T8" y="T9"/>
                  </a:cxn>
                  <a:cxn ang="0">
                    <a:pos x="T10" y="T11"/>
                  </a:cxn>
                </a:cxnLst>
                <a:rect l="0" t="0" r="r" b="b"/>
                <a:pathLst>
                  <a:path w="750" h="876">
                    <a:moveTo>
                      <a:pt x="125" y="63"/>
                    </a:moveTo>
                    <a:lnTo>
                      <a:pt x="125" y="63"/>
                    </a:lnTo>
                    <a:cubicBezTo>
                      <a:pt x="125" y="63"/>
                      <a:pt x="749" y="437"/>
                      <a:pt x="280" y="875"/>
                    </a:cubicBezTo>
                    <a:cubicBezTo>
                      <a:pt x="280" y="875"/>
                      <a:pt x="467" y="531"/>
                      <a:pt x="249" y="406"/>
                    </a:cubicBezTo>
                    <a:cubicBezTo>
                      <a:pt x="93" y="344"/>
                      <a:pt x="0" y="188"/>
                      <a:pt x="0" y="188"/>
                    </a:cubicBezTo>
                    <a:cubicBezTo>
                      <a:pt x="0" y="156"/>
                      <a:pt x="62" y="0"/>
                      <a:pt x="125" y="63"/>
                    </a:cubicBezTo>
                  </a:path>
                </a:pathLst>
              </a:custGeom>
              <a:solidFill>
                <a:srgbClr val="B5521E"/>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4" name="Freeform 69"/>
              <p:cNvSpPr>
                <a:spLocks noChangeArrowheads="1"/>
              </p:cNvSpPr>
              <p:nvPr/>
            </p:nvSpPr>
            <p:spPr bwMode="auto">
              <a:xfrm>
                <a:off x="4951413" y="4438650"/>
                <a:ext cx="46037" cy="79375"/>
              </a:xfrm>
              <a:custGeom>
                <a:avLst/>
                <a:gdLst>
                  <a:gd name="T0" fmla="*/ 62 w 126"/>
                  <a:gd name="T1" fmla="*/ 0 h 219"/>
                  <a:gd name="T2" fmla="*/ 62 w 126"/>
                  <a:gd name="T3" fmla="*/ 0 h 219"/>
                  <a:gd name="T4" fmla="*/ 125 w 126"/>
                  <a:gd name="T5" fmla="*/ 93 h 219"/>
                  <a:gd name="T6" fmla="*/ 31 w 126"/>
                  <a:gd name="T7" fmla="*/ 187 h 219"/>
                  <a:gd name="T8" fmla="*/ 0 w 126"/>
                  <a:gd name="T9" fmla="*/ 0 h 219"/>
                  <a:gd name="T10" fmla="*/ 62 w 126"/>
                  <a:gd name="T11" fmla="*/ 0 h 219"/>
                </a:gdLst>
                <a:ahLst/>
                <a:cxnLst>
                  <a:cxn ang="0">
                    <a:pos x="T0" y="T1"/>
                  </a:cxn>
                  <a:cxn ang="0">
                    <a:pos x="T2" y="T3"/>
                  </a:cxn>
                  <a:cxn ang="0">
                    <a:pos x="T4" y="T5"/>
                  </a:cxn>
                  <a:cxn ang="0">
                    <a:pos x="T6" y="T7"/>
                  </a:cxn>
                  <a:cxn ang="0">
                    <a:pos x="T8" y="T9"/>
                  </a:cxn>
                  <a:cxn ang="0">
                    <a:pos x="T10" y="T11"/>
                  </a:cxn>
                </a:cxnLst>
                <a:rect l="0" t="0" r="r" b="b"/>
                <a:pathLst>
                  <a:path w="126" h="219">
                    <a:moveTo>
                      <a:pt x="62" y="0"/>
                    </a:moveTo>
                    <a:lnTo>
                      <a:pt x="62" y="0"/>
                    </a:lnTo>
                    <a:cubicBezTo>
                      <a:pt x="125" y="93"/>
                      <a:pt x="125" y="93"/>
                      <a:pt x="125" y="93"/>
                    </a:cubicBezTo>
                    <a:cubicBezTo>
                      <a:pt x="125" y="93"/>
                      <a:pt x="62" y="218"/>
                      <a:pt x="31" y="187"/>
                    </a:cubicBezTo>
                    <a:cubicBezTo>
                      <a:pt x="0" y="187"/>
                      <a:pt x="0" y="0"/>
                      <a:pt x="0" y="0"/>
                    </a:cubicBezTo>
                    <a:lnTo>
                      <a:pt x="62" y="0"/>
                    </a:lnTo>
                  </a:path>
                </a:pathLst>
              </a:custGeom>
              <a:solidFill>
                <a:srgbClr val="6A4324"/>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5" name="Freeform 70"/>
              <p:cNvSpPr>
                <a:spLocks noChangeArrowheads="1"/>
              </p:cNvSpPr>
              <p:nvPr/>
            </p:nvSpPr>
            <p:spPr bwMode="auto">
              <a:xfrm>
                <a:off x="4894263" y="4246563"/>
                <a:ext cx="179387" cy="247650"/>
              </a:xfrm>
              <a:custGeom>
                <a:avLst/>
                <a:gdLst>
                  <a:gd name="T0" fmla="*/ 375 w 500"/>
                  <a:gd name="T1" fmla="*/ 125 h 689"/>
                  <a:gd name="T2" fmla="*/ 375 w 500"/>
                  <a:gd name="T3" fmla="*/ 125 h 689"/>
                  <a:gd name="T4" fmla="*/ 343 w 500"/>
                  <a:gd name="T5" fmla="*/ 500 h 689"/>
                  <a:gd name="T6" fmla="*/ 0 w 500"/>
                  <a:gd name="T7" fmla="*/ 375 h 689"/>
                  <a:gd name="T8" fmla="*/ 187 w 500"/>
                  <a:gd name="T9" fmla="*/ 63 h 689"/>
                  <a:gd name="T10" fmla="*/ 375 w 500"/>
                  <a:gd name="T11" fmla="*/ 125 h 689"/>
                </a:gdLst>
                <a:ahLst/>
                <a:cxnLst>
                  <a:cxn ang="0">
                    <a:pos x="T0" y="T1"/>
                  </a:cxn>
                  <a:cxn ang="0">
                    <a:pos x="T2" y="T3"/>
                  </a:cxn>
                  <a:cxn ang="0">
                    <a:pos x="T4" y="T5"/>
                  </a:cxn>
                  <a:cxn ang="0">
                    <a:pos x="T6" y="T7"/>
                  </a:cxn>
                  <a:cxn ang="0">
                    <a:pos x="T8" y="T9"/>
                  </a:cxn>
                  <a:cxn ang="0">
                    <a:pos x="T10" y="T11"/>
                  </a:cxn>
                </a:cxnLst>
                <a:rect l="0" t="0" r="r" b="b"/>
                <a:pathLst>
                  <a:path w="500" h="689">
                    <a:moveTo>
                      <a:pt x="375" y="125"/>
                    </a:moveTo>
                    <a:lnTo>
                      <a:pt x="375" y="125"/>
                    </a:lnTo>
                    <a:cubicBezTo>
                      <a:pt x="499" y="219"/>
                      <a:pt x="375" y="438"/>
                      <a:pt x="343" y="500"/>
                    </a:cubicBezTo>
                    <a:cubicBezTo>
                      <a:pt x="156" y="688"/>
                      <a:pt x="31" y="563"/>
                      <a:pt x="0" y="375"/>
                    </a:cubicBezTo>
                    <a:cubicBezTo>
                      <a:pt x="0" y="188"/>
                      <a:pt x="93" y="94"/>
                      <a:pt x="187" y="63"/>
                    </a:cubicBezTo>
                    <a:cubicBezTo>
                      <a:pt x="281" y="0"/>
                      <a:pt x="375" y="125"/>
                      <a:pt x="375" y="125"/>
                    </a:cubicBezTo>
                  </a:path>
                </a:pathLst>
              </a:custGeom>
              <a:solidFill>
                <a:srgbClr val="9A613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6" name="Freeform 71"/>
              <p:cNvSpPr>
                <a:spLocks noChangeArrowheads="1"/>
              </p:cNvSpPr>
              <p:nvPr/>
            </p:nvSpPr>
            <p:spPr bwMode="auto">
              <a:xfrm>
                <a:off x="4894263" y="4246563"/>
                <a:ext cx="201612" cy="214312"/>
              </a:xfrm>
              <a:custGeom>
                <a:avLst/>
                <a:gdLst>
                  <a:gd name="T0" fmla="*/ 218 w 562"/>
                  <a:gd name="T1" fmla="*/ 32 h 595"/>
                  <a:gd name="T2" fmla="*/ 218 w 562"/>
                  <a:gd name="T3" fmla="*/ 32 h 595"/>
                  <a:gd name="T4" fmla="*/ 0 w 562"/>
                  <a:gd name="T5" fmla="*/ 219 h 595"/>
                  <a:gd name="T6" fmla="*/ 281 w 562"/>
                  <a:gd name="T7" fmla="*/ 313 h 595"/>
                  <a:gd name="T8" fmla="*/ 218 w 562"/>
                  <a:gd name="T9" fmla="*/ 532 h 595"/>
                  <a:gd name="T10" fmla="*/ 406 w 562"/>
                  <a:gd name="T11" fmla="*/ 563 h 595"/>
                  <a:gd name="T12" fmla="*/ 218 w 562"/>
                  <a:gd name="T13" fmla="*/ 32 h 595"/>
                </a:gdLst>
                <a:ahLst/>
                <a:cxnLst>
                  <a:cxn ang="0">
                    <a:pos x="T0" y="T1"/>
                  </a:cxn>
                  <a:cxn ang="0">
                    <a:pos x="T2" y="T3"/>
                  </a:cxn>
                  <a:cxn ang="0">
                    <a:pos x="T4" y="T5"/>
                  </a:cxn>
                  <a:cxn ang="0">
                    <a:pos x="T6" y="T7"/>
                  </a:cxn>
                  <a:cxn ang="0">
                    <a:pos x="T8" y="T9"/>
                  </a:cxn>
                  <a:cxn ang="0">
                    <a:pos x="T10" y="T11"/>
                  </a:cxn>
                  <a:cxn ang="0">
                    <a:pos x="T12" y="T13"/>
                  </a:cxn>
                </a:cxnLst>
                <a:rect l="0" t="0" r="r" b="b"/>
                <a:pathLst>
                  <a:path w="562" h="595">
                    <a:moveTo>
                      <a:pt x="218" y="32"/>
                    </a:moveTo>
                    <a:lnTo>
                      <a:pt x="218" y="32"/>
                    </a:lnTo>
                    <a:cubicBezTo>
                      <a:pt x="218" y="32"/>
                      <a:pt x="62" y="32"/>
                      <a:pt x="0" y="219"/>
                    </a:cubicBezTo>
                    <a:cubicBezTo>
                      <a:pt x="0" y="219"/>
                      <a:pt x="156" y="344"/>
                      <a:pt x="281" y="313"/>
                    </a:cubicBezTo>
                    <a:cubicBezTo>
                      <a:pt x="281" y="313"/>
                      <a:pt x="281" y="500"/>
                      <a:pt x="218" y="532"/>
                    </a:cubicBezTo>
                    <a:cubicBezTo>
                      <a:pt x="156" y="563"/>
                      <a:pt x="250" y="594"/>
                      <a:pt x="406" y="563"/>
                    </a:cubicBezTo>
                    <a:cubicBezTo>
                      <a:pt x="561" y="532"/>
                      <a:pt x="561" y="0"/>
                      <a:pt x="218" y="32"/>
                    </a:cubicBezTo>
                  </a:path>
                </a:pathLst>
              </a:custGeom>
              <a:solidFill>
                <a:srgbClr val="201A19"/>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7" name="Freeform 72"/>
              <p:cNvSpPr>
                <a:spLocks noChangeArrowheads="1"/>
              </p:cNvSpPr>
              <p:nvPr/>
            </p:nvSpPr>
            <p:spPr bwMode="auto">
              <a:xfrm>
                <a:off x="4579938" y="4471988"/>
                <a:ext cx="192087" cy="258762"/>
              </a:xfrm>
              <a:custGeom>
                <a:avLst/>
                <a:gdLst>
                  <a:gd name="T0" fmla="*/ 156 w 532"/>
                  <a:gd name="T1" fmla="*/ 188 h 720"/>
                  <a:gd name="T2" fmla="*/ 156 w 532"/>
                  <a:gd name="T3" fmla="*/ 188 h 720"/>
                  <a:gd name="T4" fmla="*/ 531 w 532"/>
                  <a:gd name="T5" fmla="*/ 719 h 720"/>
                  <a:gd name="T6" fmla="*/ 31 w 532"/>
                  <a:gd name="T7" fmla="*/ 344 h 720"/>
                  <a:gd name="T8" fmla="*/ 156 w 532"/>
                  <a:gd name="T9" fmla="*/ 188 h 720"/>
                </a:gdLst>
                <a:ahLst/>
                <a:cxnLst>
                  <a:cxn ang="0">
                    <a:pos x="T0" y="T1"/>
                  </a:cxn>
                  <a:cxn ang="0">
                    <a:pos x="T2" y="T3"/>
                  </a:cxn>
                  <a:cxn ang="0">
                    <a:pos x="T4" y="T5"/>
                  </a:cxn>
                  <a:cxn ang="0">
                    <a:pos x="T6" y="T7"/>
                  </a:cxn>
                  <a:cxn ang="0">
                    <a:pos x="T8" y="T9"/>
                  </a:cxn>
                </a:cxnLst>
                <a:rect l="0" t="0" r="r" b="b"/>
                <a:pathLst>
                  <a:path w="532" h="720">
                    <a:moveTo>
                      <a:pt x="156" y="188"/>
                    </a:moveTo>
                    <a:lnTo>
                      <a:pt x="156" y="188"/>
                    </a:lnTo>
                    <a:cubicBezTo>
                      <a:pt x="156" y="188"/>
                      <a:pt x="156" y="500"/>
                      <a:pt x="531" y="719"/>
                    </a:cubicBezTo>
                    <a:cubicBezTo>
                      <a:pt x="531" y="719"/>
                      <a:pt x="0" y="500"/>
                      <a:pt x="31" y="344"/>
                    </a:cubicBezTo>
                    <a:cubicBezTo>
                      <a:pt x="31" y="344"/>
                      <a:pt x="31" y="0"/>
                      <a:pt x="156" y="188"/>
                    </a:cubicBezTo>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8" name="Freeform 73"/>
              <p:cNvSpPr>
                <a:spLocks noChangeArrowheads="1"/>
              </p:cNvSpPr>
              <p:nvPr/>
            </p:nvSpPr>
            <p:spPr bwMode="auto">
              <a:xfrm>
                <a:off x="4421188" y="4471988"/>
                <a:ext cx="225425" cy="360362"/>
              </a:xfrm>
              <a:custGeom>
                <a:avLst/>
                <a:gdLst>
                  <a:gd name="T0" fmla="*/ 281 w 626"/>
                  <a:gd name="T1" fmla="*/ 282 h 1001"/>
                  <a:gd name="T2" fmla="*/ 281 w 626"/>
                  <a:gd name="T3" fmla="*/ 282 h 1001"/>
                  <a:gd name="T4" fmla="*/ 625 w 626"/>
                  <a:gd name="T5" fmla="*/ 1000 h 1001"/>
                  <a:gd name="T6" fmla="*/ 94 w 626"/>
                  <a:gd name="T7" fmla="*/ 406 h 1001"/>
                  <a:gd name="T8" fmla="*/ 281 w 626"/>
                  <a:gd name="T9" fmla="*/ 282 h 1001"/>
                </a:gdLst>
                <a:ahLst/>
                <a:cxnLst>
                  <a:cxn ang="0">
                    <a:pos x="T0" y="T1"/>
                  </a:cxn>
                  <a:cxn ang="0">
                    <a:pos x="T2" y="T3"/>
                  </a:cxn>
                  <a:cxn ang="0">
                    <a:pos x="T4" y="T5"/>
                  </a:cxn>
                  <a:cxn ang="0">
                    <a:pos x="T6" y="T7"/>
                  </a:cxn>
                  <a:cxn ang="0">
                    <a:pos x="T8" y="T9"/>
                  </a:cxn>
                </a:cxnLst>
                <a:rect l="0" t="0" r="r" b="b"/>
                <a:pathLst>
                  <a:path w="626" h="1001">
                    <a:moveTo>
                      <a:pt x="281" y="282"/>
                    </a:moveTo>
                    <a:lnTo>
                      <a:pt x="281" y="282"/>
                    </a:lnTo>
                    <a:cubicBezTo>
                      <a:pt x="281" y="282"/>
                      <a:pt x="188" y="657"/>
                      <a:pt x="625" y="1000"/>
                    </a:cubicBezTo>
                    <a:cubicBezTo>
                      <a:pt x="625" y="1000"/>
                      <a:pt x="0" y="625"/>
                      <a:pt x="94" y="406"/>
                    </a:cubicBezTo>
                    <a:cubicBezTo>
                      <a:pt x="94" y="406"/>
                      <a:pt x="219" y="0"/>
                      <a:pt x="281" y="282"/>
                    </a:cubicBezTo>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9" name="Freeform 74"/>
              <p:cNvSpPr>
                <a:spLocks noChangeArrowheads="1"/>
              </p:cNvSpPr>
              <p:nvPr/>
            </p:nvSpPr>
            <p:spPr bwMode="auto">
              <a:xfrm>
                <a:off x="4252913" y="4651375"/>
                <a:ext cx="269875" cy="585788"/>
              </a:xfrm>
              <a:custGeom>
                <a:avLst/>
                <a:gdLst>
                  <a:gd name="T0" fmla="*/ 94 w 751"/>
                  <a:gd name="T1" fmla="*/ 188 h 1626"/>
                  <a:gd name="T2" fmla="*/ 94 w 751"/>
                  <a:gd name="T3" fmla="*/ 188 h 1626"/>
                  <a:gd name="T4" fmla="*/ 63 w 751"/>
                  <a:gd name="T5" fmla="*/ 1500 h 1626"/>
                  <a:gd name="T6" fmla="*/ 406 w 751"/>
                  <a:gd name="T7" fmla="*/ 625 h 1626"/>
                  <a:gd name="T8" fmla="*/ 625 w 751"/>
                  <a:gd name="T9" fmla="*/ 1407 h 1626"/>
                  <a:gd name="T10" fmla="*/ 688 w 751"/>
                  <a:gd name="T11" fmla="*/ 188 h 1626"/>
                  <a:gd name="T12" fmla="*/ 94 w 751"/>
                  <a:gd name="T13" fmla="*/ 188 h 1626"/>
                </a:gdLst>
                <a:ahLst/>
                <a:cxnLst>
                  <a:cxn ang="0">
                    <a:pos x="T0" y="T1"/>
                  </a:cxn>
                  <a:cxn ang="0">
                    <a:pos x="T2" y="T3"/>
                  </a:cxn>
                  <a:cxn ang="0">
                    <a:pos x="T4" y="T5"/>
                  </a:cxn>
                  <a:cxn ang="0">
                    <a:pos x="T6" y="T7"/>
                  </a:cxn>
                  <a:cxn ang="0">
                    <a:pos x="T8" y="T9"/>
                  </a:cxn>
                  <a:cxn ang="0">
                    <a:pos x="T10" y="T11"/>
                  </a:cxn>
                  <a:cxn ang="0">
                    <a:pos x="T12" y="T13"/>
                  </a:cxn>
                </a:cxnLst>
                <a:rect l="0" t="0" r="r" b="b"/>
                <a:pathLst>
                  <a:path w="751" h="1626">
                    <a:moveTo>
                      <a:pt x="94" y="188"/>
                    </a:moveTo>
                    <a:lnTo>
                      <a:pt x="94" y="188"/>
                    </a:lnTo>
                    <a:cubicBezTo>
                      <a:pt x="94" y="188"/>
                      <a:pt x="0" y="1157"/>
                      <a:pt x="63" y="1500"/>
                    </a:cubicBezTo>
                    <a:cubicBezTo>
                      <a:pt x="63" y="1500"/>
                      <a:pt x="313" y="813"/>
                      <a:pt x="406" y="625"/>
                    </a:cubicBezTo>
                    <a:cubicBezTo>
                      <a:pt x="406" y="625"/>
                      <a:pt x="563" y="1219"/>
                      <a:pt x="625" y="1407"/>
                    </a:cubicBezTo>
                    <a:cubicBezTo>
                      <a:pt x="657" y="1625"/>
                      <a:pt x="750" y="407"/>
                      <a:pt x="688" y="188"/>
                    </a:cubicBezTo>
                    <a:cubicBezTo>
                      <a:pt x="594" y="0"/>
                      <a:pt x="94" y="188"/>
                      <a:pt x="94" y="188"/>
                    </a:cubicBezTo>
                  </a:path>
                </a:pathLst>
              </a:custGeom>
              <a:solidFill>
                <a:srgbClr val="6A4324"/>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0" name="Freeform 75"/>
              <p:cNvSpPr>
                <a:spLocks noChangeArrowheads="1"/>
              </p:cNvSpPr>
              <p:nvPr/>
            </p:nvSpPr>
            <p:spPr bwMode="auto">
              <a:xfrm>
                <a:off x="4252913" y="4764088"/>
                <a:ext cx="258762" cy="280987"/>
              </a:xfrm>
              <a:custGeom>
                <a:avLst/>
                <a:gdLst>
                  <a:gd name="T0" fmla="*/ 94 w 720"/>
                  <a:gd name="T1" fmla="*/ 0 h 782"/>
                  <a:gd name="T2" fmla="*/ 94 w 720"/>
                  <a:gd name="T3" fmla="*/ 0 h 782"/>
                  <a:gd name="T4" fmla="*/ 63 w 720"/>
                  <a:gd name="T5" fmla="*/ 156 h 782"/>
                  <a:gd name="T6" fmla="*/ 0 w 720"/>
                  <a:gd name="T7" fmla="*/ 687 h 782"/>
                  <a:gd name="T8" fmla="*/ 719 w 720"/>
                  <a:gd name="T9" fmla="*/ 656 h 782"/>
                  <a:gd name="T10" fmla="*/ 688 w 720"/>
                  <a:gd name="T11" fmla="*/ 31 h 782"/>
                  <a:gd name="T12" fmla="*/ 94 w 720"/>
                  <a:gd name="T13" fmla="*/ 0 h 782"/>
                </a:gdLst>
                <a:ahLst/>
                <a:cxnLst>
                  <a:cxn ang="0">
                    <a:pos x="T0" y="T1"/>
                  </a:cxn>
                  <a:cxn ang="0">
                    <a:pos x="T2" y="T3"/>
                  </a:cxn>
                  <a:cxn ang="0">
                    <a:pos x="T4" y="T5"/>
                  </a:cxn>
                  <a:cxn ang="0">
                    <a:pos x="T6" y="T7"/>
                  </a:cxn>
                  <a:cxn ang="0">
                    <a:pos x="T8" y="T9"/>
                  </a:cxn>
                  <a:cxn ang="0">
                    <a:pos x="T10" y="T11"/>
                  </a:cxn>
                  <a:cxn ang="0">
                    <a:pos x="T12" y="T13"/>
                  </a:cxn>
                </a:cxnLst>
                <a:rect l="0" t="0" r="r" b="b"/>
                <a:pathLst>
                  <a:path w="720" h="782">
                    <a:moveTo>
                      <a:pt x="94" y="0"/>
                    </a:moveTo>
                    <a:lnTo>
                      <a:pt x="94" y="0"/>
                    </a:lnTo>
                    <a:cubicBezTo>
                      <a:pt x="94" y="0"/>
                      <a:pt x="63" y="125"/>
                      <a:pt x="63" y="156"/>
                    </a:cubicBezTo>
                    <a:cubicBezTo>
                      <a:pt x="63" y="250"/>
                      <a:pt x="32" y="531"/>
                      <a:pt x="0" y="687"/>
                    </a:cubicBezTo>
                    <a:cubicBezTo>
                      <a:pt x="0" y="687"/>
                      <a:pt x="469" y="781"/>
                      <a:pt x="719" y="656"/>
                    </a:cubicBezTo>
                    <a:cubicBezTo>
                      <a:pt x="688" y="31"/>
                      <a:pt x="688" y="31"/>
                      <a:pt x="688" y="31"/>
                    </a:cubicBezTo>
                    <a:lnTo>
                      <a:pt x="94" y="0"/>
                    </a:lnTo>
                  </a:path>
                </a:pathLst>
              </a:custGeom>
              <a:solidFill>
                <a:srgbClr val="F19425"/>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1" name="Freeform 76"/>
              <p:cNvSpPr>
                <a:spLocks noChangeArrowheads="1"/>
              </p:cNvSpPr>
              <p:nvPr/>
            </p:nvSpPr>
            <p:spPr bwMode="auto">
              <a:xfrm>
                <a:off x="4252913" y="4460875"/>
                <a:ext cx="404812" cy="415925"/>
              </a:xfrm>
              <a:custGeom>
                <a:avLst/>
                <a:gdLst>
                  <a:gd name="T0" fmla="*/ 313 w 1126"/>
                  <a:gd name="T1" fmla="*/ 469 h 1157"/>
                  <a:gd name="T2" fmla="*/ 313 w 1126"/>
                  <a:gd name="T3" fmla="*/ 469 h 1157"/>
                  <a:gd name="T4" fmla="*/ 0 w 1126"/>
                  <a:gd name="T5" fmla="*/ 781 h 1157"/>
                  <a:gd name="T6" fmla="*/ 594 w 1126"/>
                  <a:gd name="T7" fmla="*/ 1156 h 1157"/>
                  <a:gd name="T8" fmla="*/ 1063 w 1126"/>
                  <a:gd name="T9" fmla="*/ 344 h 1157"/>
                  <a:gd name="T10" fmla="*/ 782 w 1126"/>
                  <a:gd name="T11" fmla="*/ 63 h 1157"/>
                  <a:gd name="T12" fmla="*/ 313 w 1126"/>
                  <a:gd name="T13" fmla="*/ 469 h 1157"/>
                </a:gdLst>
                <a:ahLst/>
                <a:cxnLst>
                  <a:cxn ang="0">
                    <a:pos x="T0" y="T1"/>
                  </a:cxn>
                  <a:cxn ang="0">
                    <a:pos x="T2" y="T3"/>
                  </a:cxn>
                  <a:cxn ang="0">
                    <a:pos x="T4" y="T5"/>
                  </a:cxn>
                  <a:cxn ang="0">
                    <a:pos x="T6" y="T7"/>
                  </a:cxn>
                  <a:cxn ang="0">
                    <a:pos x="T8" y="T9"/>
                  </a:cxn>
                  <a:cxn ang="0">
                    <a:pos x="T10" y="T11"/>
                  </a:cxn>
                  <a:cxn ang="0">
                    <a:pos x="T12" y="T13"/>
                  </a:cxn>
                </a:cxnLst>
                <a:rect l="0" t="0" r="r" b="b"/>
                <a:pathLst>
                  <a:path w="1126" h="1157">
                    <a:moveTo>
                      <a:pt x="313" y="469"/>
                    </a:moveTo>
                    <a:lnTo>
                      <a:pt x="313" y="469"/>
                    </a:lnTo>
                    <a:cubicBezTo>
                      <a:pt x="219" y="563"/>
                      <a:pt x="32" y="719"/>
                      <a:pt x="0" y="781"/>
                    </a:cubicBezTo>
                    <a:cubicBezTo>
                      <a:pt x="0" y="781"/>
                      <a:pt x="375" y="1156"/>
                      <a:pt x="594" y="1156"/>
                    </a:cubicBezTo>
                    <a:cubicBezTo>
                      <a:pt x="594" y="1156"/>
                      <a:pt x="1000" y="469"/>
                      <a:pt x="1063" y="344"/>
                    </a:cubicBezTo>
                    <a:cubicBezTo>
                      <a:pt x="1125" y="219"/>
                      <a:pt x="907" y="0"/>
                      <a:pt x="782" y="63"/>
                    </a:cubicBezTo>
                    <a:cubicBezTo>
                      <a:pt x="782" y="63"/>
                      <a:pt x="657" y="94"/>
                      <a:pt x="313" y="469"/>
                    </a:cubicBezTo>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2" name="Freeform 77"/>
              <p:cNvSpPr>
                <a:spLocks noChangeArrowheads="1"/>
              </p:cNvSpPr>
              <p:nvPr/>
            </p:nvSpPr>
            <p:spPr bwMode="auto">
              <a:xfrm>
                <a:off x="4568825" y="4483100"/>
                <a:ext cx="57150" cy="57150"/>
              </a:xfrm>
              <a:custGeom>
                <a:avLst/>
                <a:gdLst>
                  <a:gd name="T0" fmla="*/ 125 w 158"/>
                  <a:gd name="T1" fmla="*/ 0 h 157"/>
                  <a:gd name="T2" fmla="*/ 125 w 158"/>
                  <a:gd name="T3" fmla="*/ 0 h 157"/>
                  <a:gd name="T4" fmla="*/ 0 w 158"/>
                  <a:gd name="T5" fmla="*/ 31 h 157"/>
                  <a:gd name="T6" fmla="*/ 32 w 158"/>
                  <a:gd name="T7" fmla="*/ 156 h 157"/>
                  <a:gd name="T8" fmla="*/ 157 w 158"/>
                  <a:gd name="T9" fmla="*/ 31 h 157"/>
                  <a:gd name="T10" fmla="*/ 125 w 158"/>
                  <a:gd name="T11" fmla="*/ 0 h 157"/>
                </a:gdLst>
                <a:ahLst/>
                <a:cxnLst>
                  <a:cxn ang="0">
                    <a:pos x="T0" y="T1"/>
                  </a:cxn>
                  <a:cxn ang="0">
                    <a:pos x="T2" y="T3"/>
                  </a:cxn>
                  <a:cxn ang="0">
                    <a:pos x="T4" y="T5"/>
                  </a:cxn>
                  <a:cxn ang="0">
                    <a:pos x="T6" y="T7"/>
                  </a:cxn>
                  <a:cxn ang="0">
                    <a:pos x="T8" y="T9"/>
                  </a:cxn>
                  <a:cxn ang="0">
                    <a:pos x="T10" y="T11"/>
                  </a:cxn>
                </a:cxnLst>
                <a:rect l="0" t="0" r="r" b="b"/>
                <a:pathLst>
                  <a:path w="158" h="157">
                    <a:moveTo>
                      <a:pt x="125" y="0"/>
                    </a:moveTo>
                    <a:lnTo>
                      <a:pt x="125" y="0"/>
                    </a:lnTo>
                    <a:cubicBezTo>
                      <a:pt x="0" y="31"/>
                      <a:pt x="0" y="31"/>
                      <a:pt x="0" y="31"/>
                    </a:cubicBezTo>
                    <a:lnTo>
                      <a:pt x="32" y="156"/>
                    </a:lnTo>
                    <a:cubicBezTo>
                      <a:pt x="63" y="156"/>
                      <a:pt x="157" y="31"/>
                      <a:pt x="157" y="31"/>
                    </a:cubicBezTo>
                    <a:lnTo>
                      <a:pt x="125" y="0"/>
                    </a:lnTo>
                  </a:path>
                </a:pathLst>
              </a:custGeom>
              <a:solidFill>
                <a:srgbClr val="6A3A2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3" name="Freeform 78"/>
              <p:cNvSpPr>
                <a:spLocks noChangeArrowheads="1"/>
              </p:cNvSpPr>
              <p:nvPr/>
            </p:nvSpPr>
            <p:spPr bwMode="auto">
              <a:xfrm>
                <a:off x="4579938" y="4325938"/>
                <a:ext cx="168275" cy="214312"/>
              </a:xfrm>
              <a:custGeom>
                <a:avLst/>
                <a:gdLst>
                  <a:gd name="T0" fmla="*/ 187 w 469"/>
                  <a:gd name="T1" fmla="*/ 0 h 595"/>
                  <a:gd name="T2" fmla="*/ 187 w 469"/>
                  <a:gd name="T3" fmla="*/ 0 h 595"/>
                  <a:gd name="T4" fmla="*/ 31 w 469"/>
                  <a:gd name="T5" fmla="*/ 344 h 595"/>
                  <a:gd name="T6" fmla="*/ 343 w 469"/>
                  <a:gd name="T7" fmla="*/ 438 h 595"/>
                  <a:gd name="T8" fmla="*/ 374 w 469"/>
                  <a:gd name="T9" fmla="*/ 94 h 595"/>
                  <a:gd name="T10" fmla="*/ 187 w 469"/>
                  <a:gd name="T11" fmla="*/ 0 h 595"/>
                </a:gdLst>
                <a:ahLst/>
                <a:cxnLst>
                  <a:cxn ang="0">
                    <a:pos x="T0" y="T1"/>
                  </a:cxn>
                  <a:cxn ang="0">
                    <a:pos x="T2" y="T3"/>
                  </a:cxn>
                  <a:cxn ang="0">
                    <a:pos x="T4" y="T5"/>
                  </a:cxn>
                  <a:cxn ang="0">
                    <a:pos x="T6" y="T7"/>
                  </a:cxn>
                  <a:cxn ang="0">
                    <a:pos x="T8" y="T9"/>
                  </a:cxn>
                  <a:cxn ang="0">
                    <a:pos x="T10" y="T11"/>
                  </a:cxn>
                </a:cxnLst>
                <a:rect l="0" t="0" r="r" b="b"/>
                <a:pathLst>
                  <a:path w="469" h="595">
                    <a:moveTo>
                      <a:pt x="187" y="0"/>
                    </a:moveTo>
                    <a:lnTo>
                      <a:pt x="187" y="0"/>
                    </a:lnTo>
                    <a:cubicBezTo>
                      <a:pt x="31" y="31"/>
                      <a:pt x="0" y="281"/>
                      <a:pt x="31" y="344"/>
                    </a:cubicBezTo>
                    <a:cubicBezTo>
                      <a:pt x="62" y="594"/>
                      <a:pt x="218" y="563"/>
                      <a:pt x="343" y="438"/>
                    </a:cubicBezTo>
                    <a:cubicBezTo>
                      <a:pt x="468" y="281"/>
                      <a:pt x="437" y="188"/>
                      <a:pt x="374" y="94"/>
                    </a:cubicBezTo>
                    <a:cubicBezTo>
                      <a:pt x="343" y="0"/>
                      <a:pt x="187" y="0"/>
                      <a:pt x="187" y="0"/>
                    </a:cubicBezTo>
                  </a:path>
                </a:pathLst>
              </a:custGeom>
              <a:solidFill>
                <a:srgbClr val="9A613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4" name="Freeform 79"/>
              <p:cNvSpPr>
                <a:spLocks noChangeArrowheads="1"/>
              </p:cNvSpPr>
              <p:nvPr/>
            </p:nvSpPr>
            <p:spPr bwMode="auto">
              <a:xfrm>
                <a:off x="4556125" y="4281488"/>
                <a:ext cx="192088" cy="158750"/>
              </a:xfrm>
              <a:custGeom>
                <a:avLst/>
                <a:gdLst>
                  <a:gd name="T0" fmla="*/ 94 w 532"/>
                  <a:gd name="T1" fmla="*/ 438 h 439"/>
                  <a:gd name="T2" fmla="*/ 94 w 532"/>
                  <a:gd name="T3" fmla="*/ 438 h 439"/>
                  <a:gd name="T4" fmla="*/ 94 w 532"/>
                  <a:gd name="T5" fmla="*/ 125 h 439"/>
                  <a:gd name="T6" fmla="*/ 437 w 532"/>
                  <a:gd name="T7" fmla="*/ 62 h 439"/>
                  <a:gd name="T8" fmla="*/ 500 w 532"/>
                  <a:gd name="T9" fmla="*/ 344 h 439"/>
                  <a:gd name="T10" fmla="*/ 313 w 532"/>
                  <a:gd name="T11" fmla="*/ 313 h 439"/>
                  <a:gd name="T12" fmla="*/ 219 w 532"/>
                  <a:gd name="T13" fmla="*/ 344 h 439"/>
                  <a:gd name="T14" fmla="*/ 156 w 532"/>
                  <a:gd name="T15" fmla="*/ 281 h 439"/>
                  <a:gd name="T16" fmla="*/ 125 w 532"/>
                  <a:gd name="T17" fmla="*/ 406 h 439"/>
                  <a:gd name="T18" fmla="*/ 94 w 532"/>
                  <a:gd name="T19" fmla="*/ 438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2" h="439">
                    <a:moveTo>
                      <a:pt x="94" y="438"/>
                    </a:moveTo>
                    <a:lnTo>
                      <a:pt x="94" y="438"/>
                    </a:lnTo>
                    <a:cubicBezTo>
                      <a:pt x="94" y="438"/>
                      <a:pt x="0" y="250"/>
                      <a:pt x="94" y="125"/>
                    </a:cubicBezTo>
                    <a:cubicBezTo>
                      <a:pt x="219" y="31"/>
                      <a:pt x="375" y="0"/>
                      <a:pt x="437" y="62"/>
                    </a:cubicBezTo>
                    <a:cubicBezTo>
                      <a:pt x="531" y="188"/>
                      <a:pt x="500" y="344"/>
                      <a:pt x="500" y="344"/>
                    </a:cubicBezTo>
                    <a:cubicBezTo>
                      <a:pt x="500" y="344"/>
                      <a:pt x="469" y="313"/>
                      <a:pt x="313" y="313"/>
                    </a:cubicBezTo>
                    <a:cubicBezTo>
                      <a:pt x="188" y="313"/>
                      <a:pt x="219" y="344"/>
                      <a:pt x="219" y="344"/>
                    </a:cubicBezTo>
                    <a:cubicBezTo>
                      <a:pt x="219" y="344"/>
                      <a:pt x="219" y="281"/>
                      <a:pt x="156" y="281"/>
                    </a:cubicBezTo>
                    <a:cubicBezTo>
                      <a:pt x="125" y="281"/>
                      <a:pt x="125" y="375"/>
                      <a:pt x="125" y="406"/>
                    </a:cubicBezTo>
                    <a:cubicBezTo>
                      <a:pt x="156" y="438"/>
                      <a:pt x="94" y="438"/>
                      <a:pt x="94" y="438"/>
                    </a:cubicBezTo>
                  </a:path>
                </a:pathLst>
              </a:custGeom>
              <a:solidFill>
                <a:srgbClr val="201A19"/>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5" name="Freeform 80"/>
              <p:cNvSpPr>
                <a:spLocks noChangeArrowheads="1"/>
              </p:cNvSpPr>
              <p:nvPr/>
            </p:nvSpPr>
            <p:spPr bwMode="auto">
              <a:xfrm>
                <a:off x="4579938" y="4257675"/>
                <a:ext cx="134937" cy="68263"/>
              </a:xfrm>
              <a:custGeom>
                <a:avLst/>
                <a:gdLst>
                  <a:gd name="T0" fmla="*/ 93 w 375"/>
                  <a:gd name="T1" fmla="*/ 187 h 188"/>
                  <a:gd name="T2" fmla="*/ 93 w 375"/>
                  <a:gd name="T3" fmla="*/ 187 h 188"/>
                  <a:gd name="T4" fmla="*/ 31 w 375"/>
                  <a:gd name="T5" fmla="*/ 93 h 188"/>
                  <a:gd name="T6" fmla="*/ 250 w 375"/>
                  <a:gd name="T7" fmla="*/ 0 h 188"/>
                  <a:gd name="T8" fmla="*/ 250 w 375"/>
                  <a:gd name="T9" fmla="*/ 156 h 188"/>
                  <a:gd name="T10" fmla="*/ 93 w 375"/>
                  <a:gd name="T11" fmla="*/ 187 h 188"/>
                </a:gdLst>
                <a:ahLst/>
                <a:cxnLst>
                  <a:cxn ang="0">
                    <a:pos x="T0" y="T1"/>
                  </a:cxn>
                  <a:cxn ang="0">
                    <a:pos x="T2" y="T3"/>
                  </a:cxn>
                  <a:cxn ang="0">
                    <a:pos x="T4" y="T5"/>
                  </a:cxn>
                  <a:cxn ang="0">
                    <a:pos x="T6" y="T7"/>
                  </a:cxn>
                  <a:cxn ang="0">
                    <a:pos x="T8" y="T9"/>
                  </a:cxn>
                  <a:cxn ang="0">
                    <a:pos x="T10" y="T11"/>
                  </a:cxn>
                </a:cxnLst>
                <a:rect l="0" t="0" r="r" b="b"/>
                <a:pathLst>
                  <a:path w="375" h="188">
                    <a:moveTo>
                      <a:pt x="93" y="187"/>
                    </a:moveTo>
                    <a:lnTo>
                      <a:pt x="93" y="187"/>
                    </a:lnTo>
                    <a:cubicBezTo>
                      <a:pt x="93" y="187"/>
                      <a:pt x="0" y="187"/>
                      <a:pt x="31" y="93"/>
                    </a:cubicBezTo>
                    <a:cubicBezTo>
                      <a:pt x="93" y="0"/>
                      <a:pt x="218" y="0"/>
                      <a:pt x="250" y="0"/>
                    </a:cubicBezTo>
                    <a:cubicBezTo>
                      <a:pt x="312" y="31"/>
                      <a:pt x="374" y="124"/>
                      <a:pt x="250" y="156"/>
                    </a:cubicBezTo>
                    <a:lnTo>
                      <a:pt x="93" y="187"/>
                    </a:lnTo>
                  </a:path>
                </a:pathLst>
              </a:custGeom>
              <a:solidFill>
                <a:srgbClr val="201A19"/>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6" name="Freeform 81"/>
              <p:cNvSpPr>
                <a:spLocks noChangeArrowheads="1"/>
              </p:cNvSpPr>
              <p:nvPr/>
            </p:nvSpPr>
            <p:spPr bwMode="auto">
              <a:xfrm>
                <a:off x="5130800" y="4449763"/>
                <a:ext cx="304800" cy="157162"/>
              </a:xfrm>
              <a:custGeom>
                <a:avLst/>
                <a:gdLst>
                  <a:gd name="T0" fmla="*/ 625 w 845"/>
                  <a:gd name="T1" fmla="*/ 94 h 438"/>
                  <a:gd name="T2" fmla="*/ 625 w 845"/>
                  <a:gd name="T3" fmla="*/ 94 h 438"/>
                  <a:gd name="T4" fmla="*/ 0 w 845"/>
                  <a:gd name="T5" fmla="*/ 281 h 438"/>
                  <a:gd name="T6" fmla="*/ 625 w 845"/>
                  <a:gd name="T7" fmla="*/ 281 h 438"/>
                  <a:gd name="T8" fmla="*/ 625 w 845"/>
                  <a:gd name="T9" fmla="*/ 94 h 438"/>
                </a:gdLst>
                <a:ahLst/>
                <a:cxnLst>
                  <a:cxn ang="0">
                    <a:pos x="T0" y="T1"/>
                  </a:cxn>
                  <a:cxn ang="0">
                    <a:pos x="T2" y="T3"/>
                  </a:cxn>
                  <a:cxn ang="0">
                    <a:pos x="T4" y="T5"/>
                  </a:cxn>
                  <a:cxn ang="0">
                    <a:pos x="T6" y="T7"/>
                  </a:cxn>
                  <a:cxn ang="0">
                    <a:pos x="T8" y="T9"/>
                  </a:cxn>
                </a:cxnLst>
                <a:rect l="0" t="0" r="r" b="b"/>
                <a:pathLst>
                  <a:path w="845" h="438">
                    <a:moveTo>
                      <a:pt x="625" y="94"/>
                    </a:moveTo>
                    <a:lnTo>
                      <a:pt x="625" y="94"/>
                    </a:lnTo>
                    <a:cubicBezTo>
                      <a:pt x="625" y="94"/>
                      <a:pt x="437" y="344"/>
                      <a:pt x="0" y="281"/>
                    </a:cubicBezTo>
                    <a:cubicBezTo>
                      <a:pt x="0" y="281"/>
                      <a:pt x="562" y="437"/>
                      <a:pt x="625" y="281"/>
                    </a:cubicBezTo>
                    <a:cubicBezTo>
                      <a:pt x="625" y="281"/>
                      <a:pt x="844" y="0"/>
                      <a:pt x="625" y="94"/>
                    </a:cubicBezTo>
                  </a:path>
                </a:pathLst>
              </a:custGeom>
              <a:solidFill>
                <a:schemeClr val="accent4"/>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7" name="Freeform 82"/>
              <p:cNvSpPr>
                <a:spLocks noChangeArrowheads="1"/>
              </p:cNvSpPr>
              <p:nvPr/>
            </p:nvSpPr>
            <p:spPr bwMode="auto">
              <a:xfrm>
                <a:off x="5287963" y="4438650"/>
                <a:ext cx="236537" cy="327025"/>
              </a:xfrm>
              <a:custGeom>
                <a:avLst/>
                <a:gdLst>
                  <a:gd name="T0" fmla="*/ 469 w 658"/>
                  <a:gd name="T1" fmla="*/ 250 h 907"/>
                  <a:gd name="T2" fmla="*/ 469 w 658"/>
                  <a:gd name="T3" fmla="*/ 250 h 907"/>
                  <a:gd name="T4" fmla="*/ 0 w 658"/>
                  <a:gd name="T5" fmla="*/ 906 h 907"/>
                  <a:gd name="T6" fmla="*/ 625 w 658"/>
                  <a:gd name="T7" fmla="*/ 437 h 907"/>
                  <a:gd name="T8" fmla="*/ 469 w 658"/>
                  <a:gd name="T9" fmla="*/ 250 h 907"/>
                </a:gdLst>
                <a:ahLst/>
                <a:cxnLst>
                  <a:cxn ang="0">
                    <a:pos x="T0" y="T1"/>
                  </a:cxn>
                  <a:cxn ang="0">
                    <a:pos x="T2" y="T3"/>
                  </a:cxn>
                  <a:cxn ang="0">
                    <a:pos x="T4" y="T5"/>
                  </a:cxn>
                  <a:cxn ang="0">
                    <a:pos x="T6" y="T7"/>
                  </a:cxn>
                  <a:cxn ang="0">
                    <a:pos x="T8" y="T9"/>
                  </a:cxn>
                </a:cxnLst>
                <a:rect l="0" t="0" r="r" b="b"/>
                <a:pathLst>
                  <a:path w="658" h="907">
                    <a:moveTo>
                      <a:pt x="469" y="250"/>
                    </a:moveTo>
                    <a:lnTo>
                      <a:pt x="469" y="250"/>
                    </a:lnTo>
                    <a:cubicBezTo>
                      <a:pt x="469" y="250"/>
                      <a:pt x="469" y="625"/>
                      <a:pt x="0" y="906"/>
                    </a:cubicBezTo>
                    <a:cubicBezTo>
                      <a:pt x="0" y="906"/>
                      <a:pt x="657" y="656"/>
                      <a:pt x="625" y="437"/>
                    </a:cubicBezTo>
                    <a:cubicBezTo>
                      <a:pt x="625" y="437"/>
                      <a:pt x="594" y="0"/>
                      <a:pt x="469" y="250"/>
                    </a:cubicBezTo>
                  </a:path>
                </a:pathLst>
              </a:custGeom>
              <a:solidFill>
                <a:schemeClr val="accent4"/>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8" name="Freeform 83"/>
              <p:cNvSpPr>
                <a:spLocks noChangeArrowheads="1"/>
              </p:cNvSpPr>
              <p:nvPr/>
            </p:nvSpPr>
            <p:spPr bwMode="auto">
              <a:xfrm>
                <a:off x="5434013" y="4651375"/>
                <a:ext cx="269875" cy="585788"/>
              </a:xfrm>
              <a:custGeom>
                <a:avLst/>
                <a:gdLst>
                  <a:gd name="T0" fmla="*/ 656 w 751"/>
                  <a:gd name="T1" fmla="*/ 188 h 1626"/>
                  <a:gd name="T2" fmla="*/ 656 w 751"/>
                  <a:gd name="T3" fmla="*/ 188 h 1626"/>
                  <a:gd name="T4" fmla="*/ 687 w 751"/>
                  <a:gd name="T5" fmla="*/ 1500 h 1626"/>
                  <a:gd name="T6" fmla="*/ 343 w 751"/>
                  <a:gd name="T7" fmla="*/ 625 h 1626"/>
                  <a:gd name="T8" fmla="*/ 125 w 751"/>
                  <a:gd name="T9" fmla="*/ 1407 h 1626"/>
                  <a:gd name="T10" fmla="*/ 62 w 751"/>
                  <a:gd name="T11" fmla="*/ 188 h 1626"/>
                  <a:gd name="T12" fmla="*/ 656 w 751"/>
                  <a:gd name="T13" fmla="*/ 188 h 1626"/>
                </a:gdLst>
                <a:ahLst/>
                <a:cxnLst>
                  <a:cxn ang="0">
                    <a:pos x="T0" y="T1"/>
                  </a:cxn>
                  <a:cxn ang="0">
                    <a:pos x="T2" y="T3"/>
                  </a:cxn>
                  <a:cxn ang="0">
                    <a:pos x="T4" y="T5"/>
                  </a:cxn>
                  <a:cxn ang="0">
                    <a:pos x="T6" y="T7"/>
                  </a:cxn>
                  <a:cxn ang="0">
                    <a:pos x="T8" y="T9"/>
                  </a:cxn>
                  <a:cxn ang="0">
                    <a:pos x="T10" y="T11"/>
                  </a:cxn>
                  <a:cxn ang="0">
                    <a:pos x="T12" y="T13"/>
                  </a:cxn>
                </a:cxnLst>
                <a:rect l="0" t="0" r="r" b="b"/>
                <a:pathLst>
                  <a:path w="751" h="1626">
                    <a:moveTo>
                      <a:pt x="656" y="188"/>
                    </a:moveTo>
                    <a:lnTo>
                      <a:pt x="656" y="188"/>
                    </a:lnTo>
                    <a:cubicBezTo>
                      <a:pt x="656" y="188"/>
                      <a:pt x="750" y="1157"/>
                      <a:pt x="687" y="1500"/>
                    </a:cubicBezTo>
                    <a:cubicBezTo>
                      <a:pt x="687" y="1500"/>
                      <a:pt x="437" y="813"/>
                      <a:pt x="343" y="625"/>
                    </a:cubicBezTo>
                    <a:cubicBezTo>
                      <a:pt x="343" y="625"/>
                      <a:pt x="187" y="1219"/>
                      <a:pt x="125" y="1407"/>
                    </a:cubicBezTo>
                    <a:cubicBezTo>
                      <a:pt x="93" y="1625"/>
                      <a:pt x="0" y="407"/>
                      <a:pt x="62" y="188"/>
                    </a:cubicBezTo>
                    <a:cubicBezTo>
                      <a:pt x="156" y="0"/>
                      <a:pt x="656" y="188"/>
                      <a:pt x="656" y="188"/>
                    </a:cubicBezTo>
                  </a:path>
                </a:pathLst>
              </a:custGeom>
              <a:solidFill>
                <a:srgbClr val="F4B183"/>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9" name="Freeform 84"/>
              <p:cNvSpPr>
                <a:spLocks noChangeArrowheads="1"/>
              </p:cNvSpPr>
              <p:nvPr/>
            </p:nvSpPr>
            <p:spPr bwMode="auto">
              <a:xfrm>
                <a:off x="5445125" y="4764088"/>
                <a:ext cx="258763" cy="280987"/>
              </a:xfrm>
              <a:custGeom>
                <a:avLst/>
                <a:gdLst>
                  <a:gd name="T0" fmla="*/ 625 w 720"/>
                  <a:gd name="T1" fmla="*/ 0 h 782"/>
                  <a:gd name="T2" fmla="*/ 625 w 720"/>
                  <a:gd name="T3" fmla="*/ 0 h 782"/>
                  <a:gd name="T4" fmla="*/ 656 w 720"/>
                  <a:gd name="T5" fmla="*/ 156 h 782"/>
                  <a:gd name="T6" fmla="*/ 719 w 720"/>
                  <a:gd name="T7" fmla="*/ 687 h 782"/>
                  <a:gd name="T8" fmla="*/ 0 w 720"/>
                  <a:gd name="T9" fmla="*/ 656 h 782"/>
                  <a:gd name="T10" fmla="*/ 31 w 720"/>
                  <a:gd name="T11" fmla="*/ 31 h 782"/>
                  <a:gd name="T12" fmla="*/ 625 w 720"/>
                  <a:gd name="T13" fmla="*/ 0 h 782"/>
                </a:gdLst>
                <a:ahLst/>
                <a:cxnLst>
                  <a:cxn ang="0">
                    <a:pos x="T0" y="T1"/>
                  </a:cxn>
                  <a:cxn ang="0">
                    <a:pos x="T2" y="T3"/>
                  </a:cxn>
                  <a:cxn ang="0">
                    <a:pos x="T4" y="T5"/>
                  </a:cxn>
                  <a:cxn ang="0">
                    <a:pos x="T6" y="T7"/>
                  </a:cxn>
                  <a:cxn ang="0">
                    <a:pos x="T8" y="T9"/>
                  </a:cxn>
                  <a:cxn ang="0">
                    <a:pos x="T10" y="T11"/>
                  </a:cxn>
                  <a:cxn ang="0">
                    <a:pos x="T12" y="T13"/>
                  </a:cxn>
                </a:cxnLst>
                <a:rect l="0" t="0" r="r" b="b"/>
                <a:pathLst>
                  <a:path w="720" h="782">
                    <a:moveTo>
                      <a:pt x="625" y="0"/>
                    </a:moveTo>
                    <a:lnTo>
                      <a:pt x="625" y="0"/>
                    </a:lnTo>
                    <a:cubicBezTo>
                      <a:pt x="625" y="0"/>
                      <a:pt x="656" y="125"/>
                      <a:pt x="656" y="156"/>
                    </a:cubicBezTo>
                    <a:cubicBezTo>
                      <a:pt x="656" y="250"/>
                      <a:pt x="687" y="531"/>
                      <a:pt x="719" y="687"/>
                    </a:cubicBezTo>
                    <a:cubicBezTo>
                      <a:pt x="719" y="687"/>
                      <a:pt x="219" y="781"/>
                      <a:pt x="0" y="656"/>
                    </a:cubicBezTo>
                    <a:cubicBezTo>
                      <a:pt x="31" y="31"/>
                      <a:pt x="31" y="31"/>
                      <a:pt x="31" y="31"/>
                    </a:cubicBezTo>
                    <a:lnTo>
                      <a:pt x="625" y="0"/>
                    </a:lnTo>
                  </a:path>
                </a:pathLst>
              </a:custGeom>
              <a:solidFill>
                <a:srgbClr val="90C045"/>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0" name="Freeform 85"/>
              <p:cNvSpPr>
                <a:spLocks noChangeArrowheads="1"/>
              </p:cNvSpPr>
              <p:nvPr/>
            </p:nvSpPr>
            <p:spPr bwMode="auto">
              <a:xfrm>
                <a:off x="5332413" y="4416425"/>
                <a:ext cx="360362" cy="439738"/>
              </a:xfrm>
              <a:custGeom>
                <a:avLst/>
                <a:gdLst>
                  <a:gd name="T0" fmla="*/ 750 w 1001"/>
                  <a:gd name="T1" fmla="*/ 562 h 1220"/>
                  <a:gd name="T2" fmla="*/ 750 w 1001"/>
                  <a:gd name="T3" fmla="*/ 562 h 1220"/>
                  <a:gd name="T4" fmla="*/ 1000 w 1001"/>
                  <a:gd name="T5" fmla="*/ 938 h 1220"/>
                  <a:gd name="T6" fmla="*/ 313 w 1001"/>
                  <a:gd name="T7" fmla="*/ 1188 h 1220"/>
                  <a:gd name="T8" fmla="*/ 32 w 1001"/>
                  <a:gd name="T9" fmla="*/ 281 h 1220"/>
                  <a:gd name="T10" fmla="*/ 344 w 1001"/>
                  <a:gd name="T11" fmla="*/ 63 h 1220"/>
                  <a:gd name="T12" fmla="*/ 750 w 1001"/>
                  <a:gd name="T13" fmla="*/ 562 h 1220"/>
                </a:gdLst>
                <a:ahLst/>
                <a:cxnLst>
                  <a:cxn ang="0">
                    <a:pos x="T0" y="T1"/>
                  </a:cxn>
                  <a:cxn ang="0">
                    <a:pos x="T2" y="T3"/>
                  </a:cxn>
                  <a:cxn ang="0">
                    <a:pos x="T4" y="T5"/>
                  </a:cxn>
                  <a:cxn ang="0">
                    <a:pos x="T6" y="T7"/>
                  </a:cxn>
                  <a:cxn ang="0">
                    <a:pos x="T8" y="T9"/>
                  </a:cxn>
                  <a:cxn ang="0">
                    <a:pos x="T10" y="T11"/>
                  </a:cxn>
                  <a:cxn ang="0">
                    <a:pos x="T12" y="T13"/>
                  </a:cxn>
                </a:cxnLst>
                <a:rect l="0" t="0" r="r" b="b"/>
                <a:pathLst>
                  <a:path w="1001" h="1220">
                    <a:moveTo>
                      <a:pt x="750" y="562"/>
                    </a:moveTo>
                    <a:lnTo>
                      <a:pt x="750" y="562"/>
                    </a:lnTo>
                    <a:cubicBezTo>
                      <a:pt x="782" y="688"/>
                      <a:pt x="969" y="875"/>
                      <a:pt x="1000" y="938"/>
                    </a:cubicBezTo>
                    <a:cubicBezTo>
                      <a:pt x="1000" y="938"/>
                      <a:pt x="563" y="1219"/>
                      <a:pt x="313" y="1188"/>
                    </a:cubicBezTo>
                    <a:cubicBezTo>
                      <a:pt x="313" y="1188"/>
                      <a:pt x="63" y="438"/>
                      <a:pt x="32" y="281"/>
                    </a:cubicBezTo>
                    <a:cubicBezTo>
                      <a:pt x="0" y="156"/>
                      <a:pt x="250" y="0"/>
                      <a:pt x="344" y="63"/>
                    </a:cubicBezTo>
                    <a:cubicBezTo>
                      <a:pt x="344" y="63"/>
                      <a:pt x="469" y="125"/>
                      <a:pt x="750" y="562"/>
                    </a:cubicBezTo>
                  </a:path>
                </a:pathLst>
              </a:custGeom>
              <a:solidFill>
                <a:schemeClr val="accent4"/>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1" name="Freeform 86"/>
              <p:cNvSpPr>
                <a:spLocks noChangeArrowheads="1"/>
              </p:cNvSpPr>
              <p:nvPr/>
            </p:nvSpPr>
            <p:spPr bwMode="auto">
              <a:xfrm>
                <a:off x="5365750" y="4427538"/>
                <a:ext cx="57150" cy="68262"/>
              </a:xfrm>
              <a:custGeom>
                <a:avLst/>
                <a:gdLst>
                  <a:gd name="T0" fmla="*/ 31 w 157"/>
                  <a:gd name="T1" fmla="*/ 0 h 189"/>
                  <a:gd name="T2" fmla="*/ 31 w 157"/>
                  <a:gd name="T3" fmla="*/ 0 h 189"/>
                  <a:gd name="T4" fmla="*/ 156 w 157"/>
                  <a:gd name="T5" fmla="*/ 63 h 189"/>
                  <a:gd name="T6" fmla="*/ 94 w 157"/>
                  <a:gd name="T7" fmla="*/ 188 h 189"/>
                  <a:gd name="T8" fmla="*/ 0 w 157"/>
                  <a:gd name="T9" fmla="*/ 32 h 189"/>
                  <a:gd name="T10" fmla="*/ 31 w 157"/>
                  <a:gd name="T11" fmla="*/ 0 h 189"/>
                </a:gdLst>
                <a:ahLst/>
                <a:cxnLst>
                  <a:cxn ang="0">
                    <a:pos x="T0" y="T1"/>
                  </a:cxn>
                  <a:cxn ang="0">
                    <a:pos x="T2" y="T3"/>
                  </a:cxn>
                  <a:cxn ang="0">
                    <a:pos x="T4" y="T5"/>
                  </a:cxn>
                  <a:cxn ang="0">
                    <a:pos x="T6" y="T7"/>
                  </a:cxn>
                  <a:cxn ang="0">
                    <a:pos x="T8" y="T9"/>
                  </a:cxn>
                  <a:cxn ang="0">
                    <a:pos x="T10" y="T11"/>
                  </a:cxn>
                </a:cxnLst>
                <a:rect l="0" t="0" r="r" b="b"/>
                <a:pathLst>
                  <a:path w="157" h="189">
                    <a:moveTo>
                      <a:pt x="31" y="0"/>
                    </a:moveTo>
                    <a:lnTo>
                      <a:pt x="31" y="0"/>
                    </a:lnTo>
                    <a:cubicBezTo>
                      <a:pt x="156" y="63"/>
                      <a:pt x="156" y="63"/>
                      <a:pt x="156" y="63"/>
                    </a:cubicBezTo>
                    <a:cubicBezTo>
                      <a:pt x="156" y="63"/>
                      <a:pt x="125" y="188"/>
                      <a:pt x="94" y="188"/>
                    </a:cubicBezTo>
                    <a:cubicBezTo>
                      <a:pt x="63" y="188"/>
                      <a:pt x="0" y="32"/>
                      <a:pt x="0" y="32"/>
                    </a:cubicBezTo>
                    <a:lnTo>
                      <a:pt x="31" y="0"/>
                    </a:lnTo>
                  </a:path>
                </a:pathLst>
              </a:custGeom>
              <a:solidFill>
                <a:srgbClr val="6A3A2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2" name="Freeform 87"/>
              <p:cNvSpPr>
                <a:spLocks noChangeArrowheads="1"/>
              </p:cNvSpPr>
              <p:nvPr/>
            </p:nvSpPr>
            <p:spPr bwMode="auto">
              <a:xfrm>
                <a:off x="5265738" y="4246563"/>
                <a:ext cx="169862" cy="236537"/>
              </a:xfrm>
              <a:custGeom>
                <a:avLst/>
                <a:gdLst>
                  <a:gd name="T0" fmla="*/ 312 w 470"/>
                  <a:gd name="T1" fmla="*/ 63 h 658"/>
                  <a:gd name="T2" fmla="*/ 312 w 470"/>
                  <a:gd name="T3" fmla="*/ 63 h 658"/>
                  <a:gd name="T4" fmla="*/ 406 w 470"/>
                  <a:gd name="T5" fmla="*/ 407 h 658"/>
                  <a:gd name="T6" fmla="*/ 94 w 470"/>
                  <a:gd name="T7" fmla="*/ 438 h 658"/>
                  <a:gd name="T8" fmla="*/ 94 w 470"/>
                  <a:gd name="T9" fmla="*/ 94 h 658"/>
                  <a:gd name="T10" fmla="*/ 312 w 470"/>
                  <a:gd name="T11" fmla="*/ 63 h 658"/>
                </a:gdLst>
                <a:ahLst/>
                <a:cxnLst>
                  <a:cxn ang="0">
                    <a:pos x="T0" y="T1"/>
                  </a:cxn>
                  <a:cxn ang="0">
                    <a:pos x="T2" y="T3"/>
                  </a:cxn>
                  <a:cxn ang="0">
                    <a:pos x="T4" y="T5"/>
                  </a:cxn>
                  <a:cxn ang="0">
                    <a:pos x="T6" y="T7"/>
                  </a:cxn>
                  <a:cxn ang="0">
                    <a:pos x="T8" y="T9"/>
                  </a:cxn>
                  <a:cxn ang="0">
                    <a:pos x="T10" y="T11"/>
                  </a:cxn>
                </a:cxnLst>
                <a:rect l="0" t="0" r="r" b="b"/>
                <a:pathLst>
                  <a:path w="470" h="658">
                    <a:moveTo>
                      <a:pt x="312" y="63"/>
                    </a:moveTo>
                    <a:lnTo>
                      <a:pt x="312" y="63"/>
                    </a:lnTo>
                    <a:cubicBezTo>
                      <a:pt x="469" y="125"/>
                      <a:pt x="437" y="344"/>
                      <a:pt x="406" y="407"/>
                    </a:cubicBezTo>
                    <a:cubicBezTo>
                      <a:pt x="344" y="657"/>
                      <a:pt x="187" y="594"/>
                      <a:pt x="94" y="438"/>
                    </a:cubicBezTo>
                    <a:cubicBezTo>
                      <a:pt x="0" y="282"/>
                      <a:pt x="31" y="156"/>
                      <a:pt x="94" y="94"/>
                    </a:cubicBezTo>
                    <a:cubicBezTo>
                      <a:pt x="156" y="0"/>
                      <a:pt x="312" y="63"/>
                      <a:pt x="312" y="63"/>
                    </a:cubicBezTo>
                  </a:path>
                </a:pathLst>
              </a:custGeom>
              <a:solidFill>
                <a:schemeClr val="accent2">
                  <a:lumMod val="60000"/>
                  <a:lumOff val="40000"/>
                </a:schemeClr>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3" name="Freeform 88"/>
              <p:cNvSpPr>
                <a:spLocks noChangeArrowheads="1"/>
              </p:cNvSpPr>
              <p:nvPr/>
            </p:nvSpPr>
            <p:spPr bwMode="auto">
              <a:xfrm>
                <a:off x="5276850" y="4224338"/>
                <a:ext cx="192088" cy="157162"/>
              </a:xfrm>
              <a:custGeom>
                <a:avLst/>
                <a:gdLst>
                  <a:gd name="T0" fmla="*/ 375 w 532"/>
                  <a:gd name="T1" fmla="*/ 437 h 438"/>
                  <a:gd name="T2" fmla="*/ 375 w 532"/>
                  <a:gd name="T3" fmla="*/ 437 h 438"/>
                  <a:gd name="T4" fmla="*/ 438 w 532"/>
                  <a:gd name="T5" fmla="*/ 125 h 438"/>
                  <a:gd name="T6" fmla="*/ 125 w 532"/>
                  <a:gd name="T7" fmla="*/ 62 h 438"/>
                  <a:gd name="T8" fmla="*/ 0 w 532"/>
                  <a:gd name="T9" fmla="*/ 281 h 438"/>
                  <a:gd name="T10" fmla="*/ 250 w 532"/>
                  <a:gd name="T11" fmla="*/ 218 h 438"/>
                  <a:gd name="T12" fmla="*/ 281 w 532"/>
                  <a:gd name="T13" fmla="*/ 344 h 438"/>
                  <a:gd name="T14" fmla="*/ 344 w 532"/>
                  <a:gd name="T15" fmla="*/ 281 h 438"/>
                  <a:gd name="T16" fmla="*/ 344 w 532"/>
                  <a:gd name="T17" fmla="*/ 406 h 438"/>
                  <a:gd name="T18" fmla="*/ 375 w 532"/>
                  <a:gd name="T19" fmla="*/ 437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2" h="438">
                    <a:moveTo>
                      <a:pt x="375" y="437"/>
                    </a:moveTo>
                    <a:lnTo>
                      <a:pt x="375" y="437"/>
                    </a:lnTo>
                    <a:cubicBezTo>
                      <a:pt x="375" y="437"/>
                      <a:pt x="531" y="250"/>
                      <a:pt x="438" y="125"/>
                    </a:cubicBezTo>
                    <a:cubicBezTo>
                      <a:pt x="344" y="0"/>
                      <a:pt x="219" y="31"/>
                      <a:pt x="125" y="62"/>
                    </a:cubicBezTo>
                    <a:cubicBezTo>
                      <a:pt x="0" y="156"/>
                      <a:pt x="0" y="281"/>
                      <a:pt x="0" y="281"/>
                    </a:cubicBezTo>
                    <a:cubicBezTo>
                      <a:pt x="0" y="281"/>
                      <a:pt x="156" y="344"/>
                      <a:pt x="250" y="218"/>
                    </a:cubicBezTo>
                    <a:cubicBezTo>
                      <a:pt x="313" y="94"/>
                      <a:pt x="281" y="344"/>
                      <a:pt x="281" y="344"/>
                    </a:cubicBezTo>
                    <a:cubicBezTo>
                      <a:pt x="281" y="344"/>
                      <a:pt x="281" y="281"/>
                      <a:pt x="344" y="281"/>
                    </a:cubicBezTo>
                    <a:cubicBezTo>
                      <a:pt x="375" y="312"/>
                      <a:pt x="375" y="406"/>
                      <a:pt x="344" y="406"/>
                    </a:cubicBezTo>
                    <a:cubicBezTo>
                      <a:pt x="344" y="437"/>
                      <a:pt x="375" y="437"/>
                      <a:pt x="375" y="437"/>
                    </a:cubicBezTo>
                  </a:path>
                </a:pathLst>
              </a:custGeom>
              <a:solidFill>
                <a:srgbClr val="201A19"/>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4" name="Freeform 89"/>
              <p:cNvSpPr>
                <a:spLocks noChangeArrowheads="1"/>
              </p:cNvSpPr>
              <p:nvPr/>
            </p:nvSpPr>
            <p:spPr bwMode="auto">
              <a:xfrm>
                <a:off x="5343525" y="4246563"/>
                <a:ext cx="168275" cy="247650"/>
              </a:xfrm>
              <a:custGeom>
                <a:avLst/>
                <a:gdLst>
                  <a:gd name="T0" fmla="*/ 62 w 469"/>
                  <a:gd name="T1" fmla="*/ 0 h 689"/>
                  <a:gd name="T2" fmla="*/ 62 w 469"/>
                  <a:gd name="T3" fmla="*/ 0 h 689"/>
                  <a:gd name="T4" fmla="*/ 312 w 469"/>
                  <a:gd name="T5" fmla="*/ 188 h 689"/>
                  <a:gd name="T6" fmla="*/ 406 w 469"/>
                  <a:gd name="T7" fmla="*/ 469 h 689"/>
                  <a:gd name="T8" fmla="*/ 468 w 469"/>
                  <a:gd name="T9" fmla="*/ 688 h 689"/>
                  <a:gd name="T10" fmla="*/ 312 w 469"/>
                  <a:gd name="T11" fmla="*/ 625 h 689"/>
                  <a:gd name="T12" fmla="*/ 156 w 469"/>
                  <a:gd name="T13" fmla="*/ 657 h 689"/>
                  <a:gd name="T14" fmla="*/ 125 w 469"/>
                  <a:gd name="T15" fmla="*/ 500 h 689"/>
                  <a:gd name="T16" fmla="*/ 31 w 469"/>
                  <a:gd name="T17" fmla="*/ 125 h 689"/>
                  <a:gd name="T18" fmla="*/ 62 w 469"/>
                  <a:gd name="T19" fmla="*/ 0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9" h="689">
                    <a:moveTo>
                      <a:pt x="62" y="0"/>
                    </a:moveTo>
                    <a:lnTo>
                      <a:pt x="62" y="0"/>
                    </a:lnTo>
                    <a:cubicBezTo>
                      <a:pt x="62" y="0"/>
                      <a:pt x="250" y="0"/>
                      <a:pt x="312" y="188"/>
                    </a:cubicBezTo>
                    <a:cubicBezTo>
                      <a:pt x="406" y="407"/>
                      <a:pt x="312" y="438"/>
                      <a:pt x="406" y="469"/>
                    </a:cubicBezTo>
                    <a:cubicBezTo>
                      <a:pt x="468" y="500"/>
                      <a:pt x="468" y="688"/>
                      <a:pt x="468" y="688"/>
                    </a:cubicBezTo>
                    <a:cubicBezTo>
                      <a:pt x="468" y="688"/>
                      <a:pt x="375" y="594"/>
                      <a:pt x="312" y="625"/>
                    </a:cubicBezTo>
                    <a:cubicBezTo>
                      <a:pt x="250" y="657"/>
                      <a:pt x="187" y="657"/>
                      <a:pt x="156" y="657"/>
                    </a:cubicBezTo>
                    <a:cubicBezTo>
                      <a:pt x="125" y="625"/>
                      <a:pt x="62" y="594"/>
                      <a:pt x="125" y="500"/>
                    </a:cubicBezTo>
                    <a:cubicBezTo>
                      <a:pt x="187" y="438"/>
                      <a:pt x="0" y="313"/>
                      <a:pt x="31" y="125"/>
                    </a:cubicBezTo>
                    <a:lnTo>
                      <a:pt x="62" y="0"/>
                    </a:lnTo>
                  </a:path>
                </a:pathLst>
              </a:custGeom>
              <a:solidFill>
                <a:srgbClr val="201A19"/>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5" name="Freeform 90"/>
              <p:cNvSpPr>
                <a:spLocks noChangeArrowheads="1"/>
              </p:cNvSpPr>
              <p:nvPr/>
            </p:nvSpPr>
            <p:spPr bwMode="auto">
              <a:xfrm>
                <a:off x="5276850" y="5394325"/>
                <a:ext cx="280988" cy="608013"/>
              </a:xfrm>
              <a:custGeom>
                <a:avLst/>
                <a:gdLst>
                  <a:gd name="T0" fmla="*/ 125 w 782"/>
                  <a:gd name="T1" fmla="*/ 437 h 1688"/>
                  <a:gd name="T2" fmla="*/ 125 w 782"/>
                  <a:gd name="T3" fmla="*/ 437 h 1688"/>
                  <a:gd name="T4" fmla="*/ 94 w 782"/>
                  <a:gd name="T5" fmla="*/ 1594 h 1688"/>
                  <a:gd name="T6" fmla="*/ 438 w 782"/>
                  <a:gd name="T7" fmla="*/ 656 h 1688"/>
                  <a:gd name="T8" fmla="*/ 656 w 782"/>
                  <a:gd name="T9" fmla="*/ 1500 h 1688"/>
                  <a:gd name="T10" fmla="*/ 719 w 782"/>
                  <a:gd name="T11" fmla="*/ 219 h 1688"/>
                  <a:gd name="T12" fmla="*/ 125 w 782"/>
                  <a:gd name="T13" fmla="*/ 437 h 1688"/>
                </a:gdLst>
                <a:ahLst/>
                <a:cxnLst>
                  <a:cxn ang="0">
                    <a:pos x="T0" y="T1"/>
                  </a:cxn>
                  <a:cxn ang="0">
                    <a:pos x="T2" y="T3"/>
                  </a:cxn>
                  <a:cxn ang="0">
                    <a:pos x="T4" y="T5"/>
                  </a:cxn>
                  <a:cxn ang="0">
                    <a:pos x="T6" y="T7"/>
                  </a:cxn>
                  <a:cxn ang="0">
                    <a:pos x="T8" y="T9"/>
                  </a:cxn>
                  <a:cxn ang="0">
                    <a:pos x="T10" y="T11"/>
                  </a:cxn>
                  <a:cxn ang="0">
                    <a:pos x="T12" y="T13"/>
                  </a:cxn>
                </a:cxnLst>
                <a:rect l="0" t="0" r="r" b="b"/>
                <a:pathLst>
                  <a:path w="782" h="1688">
                    <a:moveTo>
                      <a:pt x="125" y="437"/>
                    </a:moveTo>
                    <a:lnTo>
                      <a:pt x="125" y="437"/>
                    </a:lnTo>
                    <a:cubicBezTo>
                      <a:pt x="125" y="437"/>
                      <a:pt x="0" y="1219"/>
                      <a:pt x="94" y="1594"/>
                    </a:cubicBezTo>
                    <a:cubicBezTo>
                      <a:pt x="94" y="1594"/>
                      <a:pt x="344" y="844"/>
                      <a:pt x="438" y="656"/>
                    </a:cubicBezTo>
                    <a:cubicBezTo>
                      <a:pt x="438" y="656"/>
                      <a:pt x="625" y="1281"/>
                      <a:pt x="656" y="1500"/>
                    </a:cubicBezTo>
                    <a:cubicBezTo>
                      <a:pt x="719" y="1687"/>
                      <a:pt x="781" y="437"/>
                      <a:pt x="719" y="219"/>
                    </a:cubicBezTo>
                    <a:cubicBezTo>
                      <a:pt x="656" y="0"/>
                      <a:pt x="125" y="437"/>
                      <a:pt x="125" y="437"/>
                    </a:cubicBezTo>
                  </a:path>
                </a:pathLst>
              </a:custGeom>
              <a:solidFill>
                <a:srgbClr val="6A4324"/>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6" name="Freeform 91"/>
              <p:cNvSpPr>
                <a:spLocks noChangeArrowheads="1"/>
              </p:cNvSpPr>
              <p:nvPr/>
            </p:nvSpPr>
            <p:spPr bwMode="auto">
              <a:xfrm>
                <a:off x="5287963" y="5529263"/>
                <a:ext cx="304800" cy="280987"/>
              </a:xfrm>
              <a:custGeom>
                <a:avLst/>
                <a:gdLst>
                  <a:gd name="T0" fmla="*/ 94 w 845"/>
                  <a:gd name="T1" fmla="*/ 187 h 782"/>
                  <a:gd name="T2" fmla="*/ 94 w 845"/>
                  <a:gd name="T3" fmla="*/ 187 h 782"/>
                  <a:gd name="T4" fmla="*/ 63 w 845"/>
                  <a:gd name="T5" fmla="*/ 94 h 782"/>
                  <a:gd name="T6" fmla="*/ 0 w 845"/>
                  <a:gd name="T7" fmla="*/ 687 h 782"/>
                  <a:gd name="T8" fmla="*/ 844 w 845"/>
                  <a:gd name="T9" fmla="*/ 656 h 782"/>
                  <a:gd name="T10" fmla="*/ 844 w 845"/>
                  <a:gd name="T11" fmla="*/ 0 h 782"/>
                  <a:gd name="T12" fmla="*/ 94 w 845"/>
                  <a:gd name="T13" fmla="*/ 187 h 782"/>
                </a:gdLst>
                <a:ahLst/>
                <a:cxnLst>
                  <a:cxn ang="0">
                    <a:pos x="T0" y="T1"/>
                  </a:cxn>
                  <a:cxn ang="0">
                    <a:pos x="T2" y="T3"/>
                  </a:cxn>
                  <a:cxn ang="0">
                    <a:pos x="T4" y="T5"/>
                  </a:cxn>
                  <a:cxn ang="0">
                    <a:pos x="T6" y="T7"/>
                  </a:cxn>
                  <a:cxn ang="0">
                    <a:pos x="T8" y="T9"/>
                  </a:cxn>
                  <a:cxn ang="0">
                    <a:pos x="T10" y="T11"/>
                  </a:cxn>
                  <a:cxn ang="0">
                    <a:pos x="T12" y="T13"/>
                  </a:cxn>
                </a:cxnLst>
                <a:rect l="0" t="0" r="r" b="b"/>
                <a:pathLst>
                  <a:path w="845" h="782">
                    <a:moveTo>
                      <a:pt x="94" y="187"/>
                    </a:moveTo>
                    <a:lnTo>
                      <a:pt x="94" y="187"/>
                    </a:lnTo>
                    <a:lnTo>
                      <a:pt x="63" y="94"/>
                    </a:lnTo>
                    <a:cubicBezTo>
                      <a:pt x="32" y="219"/>
                      <a:pt x="0" y="500"/>
                      <a:pt x="0" y="687"/>
                    </a:cubicBezTo>
                    <a:cubicBezTo>
                      <a:pt x="0" y="687"/>
                      <a:pt x="594" y="781"/>
                      <a:pt x="844" y="656"/>
                    </a:cubicBezTo>
                    <a:cubicBezTo>
                      <a:pt x="844" y="0"/>
                      <a:pt x="844" y="0"/>
                      <a:pt x="844" y="0"/>
                    </a:cubicBezTo>
                    <a:lnTo>
                      <a:pt x="94" y="187"/>
                    </a:lnTo>
                  </a:path>
                </a:pathLst>
              </a:custGeom>
              <a:solidFill>
                <a:srgbClr val="90C045"/>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7" name="Freeform 92"/>
              <p:cNvSpPr>
                <a:spLocks noChangeArrowheads="1"/>
              </p:cNvSpPr>
              <p:nvPr/>
            </p:nvSpPr>
            <p:spPr bwMode="auto">
              <a:xfrm>
                <a:off x="5265738" y="5157788"/>
                <a:ext cx="338137" cy="550862"/>
              </a:xfrm>
              <a:custGeom>
                <a:avLst/>
                <a:gdLst>
                  <a:gd name="T0" fmla="*/ 219 w 938"/>
                  <a:gd name="T1" fmla="*/ 750 h 1532"/>
                  <a:gd name="T2" fmla="*/ 219 w 938"/>
                  <a:gd name="T3" fmla="*/ 750 h 1532"/>
                  <a:gd name="T4" fmla="*/ 62 w 938"/>
                  <a:gd name="T5" fmla="*/ 1468 h 1532"/>
                  <a:gd name="T6" fmla="*/ 875 w 938"/>
                  <a:gd name="T7" fmla="*/ 1375 h 1532"/>
                  <a:gd name="T8" fmla="*/ 937 w 938"/>
                  <a:gd name="T9" fmla="*/ 906 h 1532"/>
                  <a:gd name="T10" fmla="*/ 750 w 938"/>
                  <a:gd name="T11" fmla="*/ 531 h 1532"/>
                  <a:gd name="T12" fmla="*/ 719 w 938"/>
                  <a:gd name="T13" fmla="*/ 187 h 1532"/>
                  <a:gd name="T14" fmla="*/ 312 w 938"/>
                  <a:gd name="T15" fmla="*/ 93 h 1532"/>
                  <a:gd name="T16" fmla="*/ 219 w 938"/>
                  <a:gd name="T17" fmla="*/ 750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8" h="1532">
                    <a:moveTo>
                      <a:pt x="219" y="750"/>
                    </a:moveTo>
                    <a:lnTo>
                      <a:pt x="219" y="750"/>
                    </a:lnTo>
                    <a:cubicBezTo>
                      <a:pt x="219" y="937"/>
                      <a:pt x="94" y="875"/>
                      <a:pt x="62" y="1468"/>
                    </a:cubicBezTo>
                    <a:cubicBezTo>
                      <a:pt x="62" y="1468"/>
                      <a:pt x="656" y="1531"/>
                      <a:pt x="875" y="1375"/>
                    </a:cubicBezTo>
                    <a:cubicBezTo>
                      <a:pt x="875" y="1375"/>
                      <a:pt x="937" y="1218"/>
                      <a:pt x="937" y="906"/>
                    </a:cubicBezTo>
                    <a:cubicBezTo>
                      <a:pt x="906" y="656"/>
                      <a:pt x="750" y="593"/>
                      <a:pt x="750" y="531"/>
                    </a:cubicBezTo>
                    <a:cubicBezTo>
                      <a:pt x="719" y="343"/>
                      <a:pt x="719" y="250"/>
                      <a:pt x="719" y="187"/>
                    </a:cubicBezTo>
                    <a:cubicBezTo>
                      <a:pt x="687" y="62"/>
                      <a:pt x="375" y="0"/>
                      <a:pt x="312" y="93"/>
                    </a:cubicBezTo>
                    <a:cubicBezTo>
                      <a:pt x="312" y="93"/>
                      <a:pt x="0" y="218"/>
                      <a:pt x="219" y="750"/>
                    </a:cubicBezTo>
                  </a:path>
                </a:pathLst>
              </a:custGeom>
              <a:solidFill>
                <a:srgbClr val="90C045"/>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8" name="Freeform 93"/>
              <p:cNvSpPr>
                <a:spLocks noChangeArrowheads="1"/>
              </p:cNvSpPr>
              <p:nvPr/>
            </p:nvSpPr>
            <p:spPr bwMode="auto">
              <a:xfrm>
                <a:off x="5287963" y="5203825"/>
                <a:ext cx="236537" cy="585788"/>
              </a:xfrm>
              <a:custGeom>
                <a:avLst/>
                <a:gdLst>
                  <a:gd name="T0" fmla="*/ 313 w 658"/>
                  <a:gd name="T1" fmla="*/ 156 h 1626"/>
                  <a:gd name="T2" fmla="*/ 313 w 658"/>
                  <a:gd name="T3" fmla="*/ 156 h 1626"/>
                  <a:gd name="T4" fmla="*/ 313 w 658"/>
                  <a:gd name="T5" fmla="*/ 406 h 1626"/>
                  <a:gd name="T6" fmla="*/ 438 w 658"/>
                  <a:gd name="T7" fmla="*/ 500 h 1626"/>
                  <a:gd name="T8" fmla="*/ 282 w 658"/>
                  <a:gd name="T9" fmla="*/ 750 h 1626"/>
                  <a:gd name="T10" fmla="*/ 657 w 658"/>
                  <a:gd name="T11" fmla="*/ 1281 h 1626"/>
                  <a:gd name="T12" fmla="*/ 657 w 658"/>
                  <a:gd name="T13" fmla="*/ 1625 h 1626"/>
                  <a:gd name="T14" fmla="*/ 0 w 658"/>
                  <a:gd name="T15" fmla="*/ 1593 h 1626"/>
                  <a:gd name="T16" fmla="*/ 63 w 658"/>
                  <a:gd name="T17" fmla="*/ 906 h 1626"/>
                  <a:gd name="T18" fmla="*/ 157 w 658"/>
                  <a:gd name="T19" fmla="*/ 625 h 1626"/>
                  <a:gd name="T20" fmla="*/ 125 w 658"/>
                  <a:gd name="T21" fmla="*/ 468 h 1626"/>
                  <a:gd name="T22" fmla="*/ 157 w 658"/>
                  <a:gd name="T23" fmla="*/ 250 h 1626"/>
                  <a:gd name="T24" fmla="*/ 313 w 658"/>
                  <a:gd name="T25" fmla="*/ 156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8" h="1626">
                    <a:moveTo>
                      <a:pt x="313" y="156"/>
                    </a:moveTo>
                    <a:lnTo>
                      <a:pt x="313" y="156"/>
                    </a:lnTo>
                    <a:cubicBezTo>
                      <a:pt x="313" y="156"/>
                      <a:pt x="313" y="156"/>
                      <a:pt x="313" y="406"/>
                    </a:cubicBezTo>
                    <a:cubicBezTo>
                      <a:pt x="313" y="406"/>
                      <a:pt x="438" y="468"/>
                      <a:pt x="438" y="500"/>
                    </a:cubicBezTo>
                    <a:cubicBezTo>
                      <a:pt x="438" y="593"/>
                      <a:pt x="282" y="656"/>
                      <a:pt x="282" y="750"/>
                    </a:cubicBezTo>
                    <a:cubicBezTo>
                      <a:pt x="282" y="875"/>
                      <a:pt x="657" y="1156"/>
                      <a:pt x="657" y="1281"/>
                    </a:cubicBezTo>
                    <a:cubicBezTo>
                      <a:pt x="625" y="1406"/>
                      <a:pt x="625" y="1562"/>
                      <a:pt x="657" y="1625"/>
                    </a:cubicBezTo>
                    <a:cubicBezTo>
                      <a:pt x="0" y="1593"/>
                      <a:pt x="0" y="1593"/>
                      <a:pt x="0" y="1593"/>
                    </a:cubicBezTo>
                    <a:cubicBezTo>
                      <a:pt x="0" y="1593"/>
                      <a:pt x="32" y="1250"/>
                      <a:pt x="63" y="906"/>
                    </a:cubicBezTo>
                    <a:cubicBezTo>
                      <a:pt x="94" y="812"/>
                      <a:pt x="157" y="718"/>
                      <a:pt x="157" y="625"/>
                    </a:cubicBezTo>
                    <a:cubicBezTo>
                      <a:pt x="188" y="562"/>
                      <a:pt x="125" y="500"/>
                      <a:pt x="125" y="468"/>
                    </a:cubicBezTo>
                    <a:cubicBezTo>
                      <a:pt x="125" y="343"/>
                      <a:pt x="157" y="281"/>
                      <a:pt x="157" y="250"/>
                    </a:cubicBezTo>
                    <a:cubicBezTo>
                      <a:pt x="188" y="93"/>
                      <a:pt x="344" y="0"/>
                      <a:pt x="313" y="156"/>
                    </a:cubicBezTo>
                  </a:path>
                </a:pathLst>
              </a:custGeom>
              <a:solidFill>
                <a:srgbClr val="90C045"/>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9" name="Freeform 94"/>
              <p:cNvSpPr>
                <a:spLocks noChangeArrowheads="1"/>
              </p:cNvSpPr>
              <p:nvPr/>
            </p:nvSpPr>
            <p:spPr bwMode="auto">
              <a:xfrm>
                <a:off x="5153025" y="5168900"/>
                <a:ext cx="282575" cy="327025"/>
              </a:xfrm>
              <a:custGeom>
                <a:avLst/>
                <a:gdLst>
                  <a:gd name="T0" fmla="*/ 625 w 783"/>
                  <a:gd name="T1" fmla="*/ 62 h 907"/>
                  <a:gd name="T2" fmla="*/ 625 w 783"/>
                  <a:gd name="T3" fmla="*/ 62 h 907"/>
                  <a:gd name="T4" fmla="*/ 500 w 783"/>
                  <a:gd name="T5" fmla="*/ 906 h 907"/>
                  <a:gd name="T6" fmla="*/ 532 w 783"/>
                  <a:gd name="T7" fmla="*/ 406 h 907"/>
                  <a:gd name="T8" fmla="*/ 782 w 783"/>
                  <a:gd name="T9" fmla="*/ 219 h 907"/>
                  <a:gd name="T10" fmla="*/ 625 w 783"/>
                  <a:gd name="T11" fmla="*/ 62 h 907"/>
                </a:gdLst>
                <a:ahLst/>
                <a:cxnLst>
                  <a:cxn ang="0">
                    <a:pos x="T0" y="T1"/>
                  </a:cxn>
                  <a:cxn ang="0">
                    <a:pos x="T2" y="T3"/>
                  </a:cxn>
                  <a:cxn ang="0">
                    <a:pos x="T4" y="T5"/>
                  </a:cxn>
                  <a:cxn ang="0">
                    <a:pos x="T6" y="T7"/>
                  </a:cxn>
                  <a:cxn ang="0">
                    <a:pos x="T8" y="T9"/>
                  </a:cxn>
                  <a:cxn ang="0">
                    <a:pos x="T10" y="T11"/>
                  </a:cxn>
                </a:cxnLst>
                <a:rect l="0" t="0" r="r" b="b"/>
                <a:pathLst>
                  <a:path w="783" h="907">
                    <a:moveTo>
                      <a:pt x="625" y="62"/>
                    </a:moveTo>
                    <a:lnTo>
                      <a:pt x="625" y="62"/>
                    </a:lnTo>
                    <a:cubicBezTo>
                      <a:pt x="625" y="62"/>
                      <a:pt x="0" y="469"/>
                      <a:pt x="500" y="906"/>
                    </a:cubicBezTo>
                    <a:cubicBezTo>
                      <a:pt x="500" y="906"/>
                      <a:pt x="282" y="531"/>
                      <a:pt x="532" y="406"/>
                    </a:cubicBezTo>
                    <a:cubicBezTo>
                      <a:pt x="688" y="344"/>
                      <a:pt x="782" y="219"/>
                      <a:pt x="782" y="219"/>
                    </a:cubicBezTo>
                    <a:cubicBezTo>
                      <a:pt x="782" y="156"/>
                      <a:pt x="719" y="0"/>
                      <a:pt x="625" y="62"/>
                    </a:cubicBezTo>
                  </a:path>
                </a:pathLst>
              </a:custGeom>
              <a:solidFill>
                <a:srgbClr val="90C045"/>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0" name="Freeform 95"/>
              <p:cNvSpPr>
                <a:spLocks noChangeArrowheads="1"/>
              </p:cNvSpPr>
              <p:nvPr/>
            </p:nvSpPr>
            <p:spPr bwMode="auto">
              <a:xfrm>
                <a:off x="5411788" y="5146675"/>
                <a:ext cx="57150" cy="79375"/>
              </a:xfrm>
              <a:custGeom>
                <a:avLst/>
                <a:gdLst>
                  <a:gd name="T0" fmla="*/ 94 w 157"/>
                  <a:gd name="T1" fmla="*/ 0 h 220"/>
                  <a:gd name="T2" fmla="*/ 94 w 157"/>
                  <a:gd name="T3" fmla="*/ 0 h 220"/>
                  <a:gd name="T4" fmla="*/ 0 w 157"/>
                  <a:gd name="T5" fmla="*/ 125 h 220"/>
                  <a:gd name="T6" fmla="*/ 125 w 157"/>
                  <a:gd name="T7" fmla="*/ 219 h 220"/>
                  <a:gd name="T8" fmla="*/ 125 w 157"/>
                  <a:gd name="T9" fmla="*/ 32 h 220"/>
                  <a:gd name="T10" fmla="*/ 94 w 157"/>
                  <a:gd name="T11" fmla="*/ 0 h 220"/>
                </a:gdLst>
                <a:ahLst/>
                <a:cxnLst>
                  <a:cxn ang="0">
                    <a:pos x="T0" y="T1"/>
                  </a:cxn>
                  <a:cxn ang="0">
                    <a:pos x="T2" y="T3"/>
                  </a:cxn>
                  <a:cxn ang="0">
                    <a:pos x="T4" y="T5"/>
                  </a:cxn>
                  <a:cxn ang="0">
                    <a:pos x="T6" y="T7"/>
                  </a:cxn>
                  <a:cxn ang="0">
                    <a:pos x="T8" y="T9"/>
                  </a:cxn>
                  <a:cxn ang="0">
                    <a:pos x="T10" y="T11"/>
                  </a:cxn>
                </a:cxnLst>
                <a:rect l="0" t="0" r="r" b="b"/>
                <a:pathLst>
                  <a:path w="157" h="220">
                    <a:moveTo>
                      <a:pt x="94" y="0"/>
                    </a:moveTo>
                    <a:lnTo>
                      <a:pt x="94" y="0"/>
                    </a:lnTo>
                    <a:cubicBezTo>
                      <a:pt x="0" y="125"/>
                      <a:pt x="0" y="125"/>
                      <a:pt x="0" y="125"/>
                    </a:cubicBezTo>
                    <a:cubicBezTo>
                      <a:pt x="0" y="125"/>
                      <a:pt x="94" y="219"/>
                      <a:pt x="125" y="219"/>
                    </a:cubicBezTo>
                    <a:cubicBezTo>
                      <a:pt x="156" y="188"/>
                      <a:pt x="125" y="32"/>
                      <a:pt x="125" y="32"/>
                    </a:cubicBezTo>
                    <a:lnTo>
                      <a:pt x="94" y="0"/>
                    </a:lnTo>
                  </a:path>
                </a:pathLst>
              </a:custGeom>
              <a:solidFill>
                <a:srgbClr val="6A4324"/>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1" name="Freeform 96"/>
              <p:cNvSpPr>
                <a:spLocks noChangeArrowheads="1"/>
              </p:cNvSpPr>
              <p:nvPr/>
            </p:nvSpPr>
            <p:spPr bwMode="auto">
              <a:xfrm>
                <a:off x="5343525" y="4967288"/>
                <a:ext cx="180975" cy="236537"/>
              </a:xfrm>
              <a:custGeom>
                <a:avLst/>
                <a:gdLst>
                  <a:gd name="T0" fmla="*/ 93 w 501"/>
                  <a:gd name="T1" fmla="*/ 94 h 658"/>
                  <a:gd name="T2" fmla="*/ 93 w 501"/>
                  <a:gd name="T3" fmla="*/ 94 h 658"/>
                  <a:gd name="T4" fmla="*/ 156 w 501"/>
                  <a:gd name="T5" fmla="*/ 469 h 658"/>
                  <a:gd name="T6" fmla="*/ 468 w 501"/>
                  <a:gd name="T7" fmla="*/ 344 h 658"/>
                  <a:gd name="T8" fmla="*/ 312 w 501"/>
                  <a:gd name="T9" fmla="*/ 32 h 658"/>
                  <a:gd name="T10" fmla="*/ 93 w 501"/>
                  <a:gd name="T11" fmla="*/ 94 h 658"/>
                </a:gdLst>
                <a:ahLst/>
                <a:cxnLst>
                  <a:cxn ang="0">
                    <a:pos x="T0" y="T1"/>
                  </a:cxn>
                  <a:cxn ang="0">
                    <a:pos x="T2" y="T3"/>
                  </a:cxn>
                  <a:cxn ang="0">
                    <a:pos x="T4" y="T5"/>
                  </a:cxn>
                  <a:cxn ang="0">
                    <a:pos x="T6" y="T7"/>
                  </a:cxn>
                  <a:cxn ang="0">
                    <a:pos x="T8" y="T9"/>
                  </a:cxn>
                  <a:cxn ang="0">
                    <a:pos x="T10" y="T11"/>
                  </a:cxn>
                </a:cxnLst>
                <a:rect l="0" t="0" r="r" b="b"/>
                <a:pathLst>
                  <a:path w="501" h="658">
                    <a:moveTo>
                      <a:pt x="93" y="94"/>
                    </a:moveTo>
                    <a:lnTo>
                      <a:pt x="93" y="94"/>
                    </a:lnTo>
                    <a:cubicBezTo>
                      <a:pt x="0" y="188"/>
                      <a:pt x="125" y="438"/>
                      <a:pt x="156" y="469"/>
                    </a:cubicBezTo>
                    <a:cubicBezTo>
                      <a:pt x="343" y="657"/>
                      <a:pt x="468" y="532"/>
                      <a:pt x="468" y="344"/>
                    </a:cubicBezTo>
                    <a:cubicBezTo>
                      <a:pt x="500" y="188"/>
                      <a:pt x="406" y="94"/>
                      <a:pt x="312" y="32"/>
                    </a:cubicBezTo>
                    <a:cubicBezTo>
                      <a:pt x="218" y="0"/>
                      <a:pt x="93" y="94"/>
                      <a:pt x="93" y="94"/>
                    </a:cubicBezTo>
                  </a:path>
                </a:pathLst>
              </a:custGeom>
              <a:solidFill>
                <a:srgbClr val="9A613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2" name="Freeform 97"/>
              <p:cNvSpPr>
                <a:spLocks noChangeArrowheads="1"/>
              </p:cNvSpPr>
              <p:nvPr/>
            </p:nvSpPr>
            <p:spPr bwMode="auto">
              <a:xfrm>
                <a:off x="5321300" y="4956175"/>
                <a:ext cx="192088" cy="225425"/>
              </a:xfrm>
              <a:custGeom>
                <a:avLst/>
                <a:gdLst>
                  <a:gd name="T0" fmla="*/ 344 w 532"/>
                  <a:gd name="T1" fmla="*/ 63 h 626"/>
                  <a:gd name="T2" fmla="*/ 344 w 532"/>
                  <a:gd name="T3" fmla="*/ 63 h 626"/>
                  <a:gd name="T4" fmla="*/ 531 w 532"/>
                  <a:gd name="T5" fmla="*/ 219 h 626"/>
                  <a:gd name="T6" fmla="*/ 250 w 532"/>
                  <a:gd name="T7" fmla="*/ 344 h 626"/>
                  <a:gd name="T8" fmla="*/ 344 w 532"/>
                  <a:gd name="T9" fmla="*/ 531 h 626"/>
                  <a:gd name="T10" fmla="*/ 125 w 532"/>
                  <a:gd name="T11" fmla="*/ 563 h 626"/>
                  <a:gd name="T12" fmla="*/ 344 w 532"/>
                  <a:gd name="T13" fmla="*/ 63 h 626"/>
                </a:gdLst>
                <a:ahLst/>
                <a:cxnLst>
                  <a:cxn ang="0">
                    <a:pos x="T0" y="T1"/>
                  </a:cxn>
                  <a:cxn ang="0">
                    <a:pos x="T2" y="T3"/>
                  </a:cxn>
                  <a:cxn ang="0">
                    <a:pos x="T4" y="T5"/>
                  </a:cxn>
                  <a:cxn ang="0">
                    <a:pos x="T6" y="T7"/>
                  </a:cxn>
                  <a:cxn ang="0">
                    <a:pos x="T8" y="T9"/>
                  </a:cxn>
                  <a:cxn ang="0">
                    <a:pos x="T10" y="T11"/>
                  </a:cxn>
                  <a:cxn ang="0">
                    <a:pos x="T12" y="T13"/>
                  </a:cxn>
                </a:cxnLst>
                <a:rect l="0" t="0" r="r" b="b"/>
                <a:pathLst>
                  <a:path w="532" h="626">
                    <a:moveTo>
                      <a:pt x="344" y="63"/>
                    </a:moveTo>
                    <a:lnTo>
                      <a:pt x="344" y="63"/>
                    </a:lnTo>
                    <a:cubicBezTo>
                      <a:pt x="344" y="63"/>
                      <a:pt x="500" y="63"/>
                      <a:pt x="531" y="219"/>
                    </a:cubicBezTo>
                    <a:cubicBezTo>
                      <a:pt x="531" y="219"/>
                      <a:pt x="406" y="344"/>
                      <a:pt x="250" y="344"/>
                    </a:cubicBezTo>
                    <a:cubicBezTo>
                      <a:pt x="250" y="344"/>
                      <a:pt x="281" y="500"/>
                      <a:pt x="344" y="531"/>
                    </a:cubicBezTo>
                    <a:cubicBezTo>
                      <a:pt x="406" y="594"/>
                      <a:pt x="281" y="625"/>
                      <a:pt x="125" y="563"/>
                    </a:cubicBezTo>
                    <a:cubicBezTo>
                      <a:pt x="0" y="531"/>
                      <a:pt x="0" y="0"/>
                      <a:pt x="344" y="63"/>
                    </a:cubicBezTo>
                  </a:path>
                </a:pathLst>
              </a:custGeom>
              <a:solidFill>
                <a:srgbClr val="201A19"/>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3" name="Freeform 98"/>
              <p:cNvSpPr>
                <a:spLocks noChangeArrowheads="1"/>
              </p:cNvSpPr>
              <p:nvPr/>
            </p:nvSpPr>
            <p:spPr bwMode="auto">
              <a:xfrm>
                <a:off x="4905375" y="5608638"/>
                <a:ext cx="280988" cy="619125"/>
              </a:xfrm>
              <a:custGeom>
                <a:avLst/>
                <a:gdLst>
                  <a:gd name="T0" fmla="*/ 655 w 781"/>
                  <a:gd name="T1" fmla="*/ 437 h 1719"/>
                  <a:gd name="T2" fmla="*/ 655 w 781"/>
                  <a:gd name="T3" fmla="*/ 437 h 1719"/>
                  <a:gd name="T4" fmla="*/ 686 w 781"/>
                  <a:gd name="T5" fmla="*/ 1593 h 1719"/>
                  <a:gd name="T6" fmla="*/ 344 w 781"/>
                  <a:gd name="T7" fmla="*/ 687 h 1719"/>
                  <a:gd name="T8" fmla="*/ 125 w 781"/>
                  <a:gd name="T9" fmla="*/ 1500 h 1719"/>
                  <a:gd name="T10" fmla="*/ 62 w 781"/>
                  <a:gd name="T11" fmla="*/ 218 h 1719"/>
                  <a:gd name="T12" fmla="*/ 655 w 781"/>
                  <a:gd name="T13" fmla="*/ 437 h 1719"/>
                </a:gdLst>
                <a:ahLst/>
                <a:cxnLst>
                  <a:cxn ang="0">
                    <a:pos x="T0" y="T1"/>
                  </a:cxn>
                  <a:cxn ang="0">
                    <a:pos x="T2" y="T3"/>
                  </a:cxn>
                  <a:cxn ang="0">
                    <a:pos x="T4" y="T5"/>
                  </a:cxn>
                  <a:cxn ang="0">
                    <a:pos x="T6" y="T7"/>
                  </a:cxn>
                  <a:cxn ang="0">
                    <a:pos x="T8" y="T9"/>
                  </a:cxn>
                  <a:cxn ang="0">
                    <a:pos x="T10" y="T11"/>
                  </a:cxn>
                  <a:cxn ang="0">
                    <a:pos x="T12" y="T13"/>
                  </a:cxn>
                </a:cxnLst>
                <a:rect l="0" t="0" r="r" b="b"/>
                <a:pathLst>
                  <a:path w="781" h="1719">
                    <a:moveTo>
                      <a:pt x="655" y="437"/>
                    </a:moveTo>
                    <a:lnTo>
                      <a:pt x="655" y="437"/>
                    </a:lnTo>
                    <a:cubicBezTo>
                      <a:pt x="655" y="437"/>
                      <a:pt x="780" y="1250"/>
                      <a:pt x="686" y="1593"/>
                    </a:cubicBezTo>
                    <a:cubicBezTo>
                      <a:pt x="686" y="1593"/>
                      <a:pt x="436" y="875"/>
                      <a:pt x="344" y="687"/>
                    </a:cubicBezTo>
                    <a:cubicBezTo>
                      <a:pt x="344" y="687"/>
                      <a:pt x="187" y="1281"/>
                      <a:pt x="125" y="1500"/>
                    </a:cubicBezTo>
                    <a:cubicBezTo>
                      <a:pt x="94" y="1718"/>
                      <a:pt x="0" y="437"/>
                      <a:pt x="62" y="218"/>
                    </a:cubicBezTo>
                    <a:cubicBezTo>
                      <a:pt x="125" y="0"/>
                      <a:pt x="655" y="437"/>
                      <a:pt x="655" y="437"/>
                    </a:cubicBezTo>
                  </a:path>
                </a:pathLst>
              </a:custGeom>
              <a:solidFill>
                <a:srgbClr val="F4B183"/>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4" name="Freeform 99"/>
              <p:cNvSpPr>
                <a:spLocks noChangeArrowheads="1"/>
              </p:cNvSpPr>
              <p:nvPr/>
            </p:nvSpPr>
            <p:spPr bwMode="auto">
              <a:xfrm>
                <a:off x="4872038" y="5754688"/>
                <a:ext cx="303212" cy="280987"/>
              </a:xfrm>
              <a:custGeom>
                <a:avLst/>
                <a:gdLst>
                  <a:gd name="T0" fmla="*/ 749 w 844"/>
                  <a:gd name="T1" fmla="*/ 187 h 782"/>
                  <a:gd name="T2" fmla="*/ 749 w 844"/>
                  <a:gd name="T3" fmla="*/ 187 h 782"/>
                  <a:gd name="T4" fmla="*/ 780 w 844"/>
                  <a:gd name="T5" fmla="*/ 94 h 782"/>
                  <a:gd name="T6" fmla="*/ 843 w 844"/>
                  <a:gd name="T7" fmla="*/ 656 h 782"/>
                  <a:gd name="T8" fmla="*/ 0 w 844"/>
                  <a:gd name="T9" fmla="*/ 656 h 782"/>
                  <a:gd name="T10" fmla="*/ 31 w 844"/>
                  <a:gd name="T11" fmla="*/ 0 h 782"/>
                  <a:gd name="T12" fmla="*/ 749 w 844"/>
                  <a:gd name="T13" fmla="*/ 187 h 782"/>
                </a:gdLst>
                <a:ahLst/>
                <a:cxnLst>
                  <a:cxn ang="0">
                    <a:pos x="T0" y="T1"/>
                  </a:cxn>
                  <a:cxn ang="0">
                    <a:pos x="T2" y="T3"/>
                  </a:cxn>
                  <a:cxn ang="0">
                    <a:pos x="T4" y="T5"/>
                  </a:cxn>
                  <a:cxn ang="0">
                    <a:pos x="T6" y="T7"/>
                  </a:cxn>
                  <a:cxn ang="0">
                    <a:pos x="T8" y="T9"/>
                  </a:cxn>
                  <a:cxn ang="0">
                    <a:pos x="T10" y="T11"/>
                  </a:cxn>
                  <a:cxn ang="0">
                    <a:pos x="T12" y="T13"/>
                  </a:cxn>
                </a:cxnLst>
                <a:rect l="0" t="0" r="r" b="b"/>
                <a:pathLst>
                  <a:path w="844" h="782">
                    <a:moveTo>
                      <a:pt x="749" y="187"/>
                    </a:moveTo>
                    <a:lnTo>
                      <a:pt x="749" y="187"/>
                    </a:lnTo>
                    <a:cubicBezTo>
                      <a:pt x="749" y="187"/>
                      <a:pt x="780" y="62"/>
                      <a:pt x="780" y="94"/>
                    </a:cubicBezTo>
                    <a:cubicBezTo>
                      <a:pt x="812" y="187"/>
                      <a:pt x="843" y="500"/>
                      <a:pt x="843" y="656"/>
                    </a:cubicBezTo>
                    <a:cubicBezTo>
                      <a:pt x="843" y="656"/>
                      <a:pt x="250" y="781"/>
                      <a:pt x="0" y="656"/>
                    </a:cubicBezTo>
                    <a:cubicBezTo>
                      <a:pt x="31" y="0"/>
                      <a:pt x="31" y="0"/>
                      <a:pt x="31" y="0"/>
                    </a:cubicBezTo>
                    <a:lnTo>
                      <a:pt x="749" y="187"/>
                    </a:lnTo>
                  </a:path>
                </a:pathLst>
              </a:custGeom>
              <a:solidFill>
                <a:srgbClr val="FDC804"/>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5" name="Freeform 100"/>
              <p:cNvSpPr>
                <a:spLocks noChangeArrowheads="1"/>
              </p:cNvSpPr>
              <p:nvPr/>
            </p:nvSpPr>
            <p:spPr bwMode="auto">
              <a:xfrm>
                <a:off x="4860925" y="5383213"/>
                <a:ext cx="336550" cy="539750"/>
              </a:xfrm>
              <a:custGeom>
                <a:avLst/>
                <a:gdLst>
                  <a:gd name="T0" fmla="*/ 718 w 937"/>
                  <a:gd name="T1" fmla="*/ 718 h 1501"/>
                  <a:gd name="T2" fmla="*/ 718 w 937"/>
                  <a:gd name="T3" fmla="*/ 718 h 1501"/>
                  <a:gd name="T4" fmla="*/ 874 w 937"/>
                  <a:gd name="T5" fmla="*/ 1437 h 1501"/>
                  <a:gd name="T6" fmla="*/ 62 w 937"/>
                  <a:gd name="T7" fmla="*/ 1375 h 1501"/>
                  <a:gd name="T8" fmla="*/ 0 w 937"/>
                  <a:gd name="T9" fmla="*/ 906 h 1501"/>
                  <a:gd name="T10" fmla="*/ 187 w 937"/>
                  <a:gd name="T11" fmla="*/ 500 h 1501"/>
                  <a:gd name="T12" fmla="*/ 219 w 937"/>
                  <a:gd name="T13" fmla="*/ 187 h 1501"/>
                  <a:gd name="T14" fmla="*/ 624 w 937"/>
                  <a:gd name="T15" fmla="*/ 93 h 1501"/>
                  <a:gd name="T16" fmla="*/ 718 w 937"/>
                  <a:gd name="T17" fmla="*/ 718 h 1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7" h="1501">
                    <a:moveTo>
                      <a:pt x="718" y="718"/>
                    </a:moveTo>
                    <a:lnTo>
                      <a:pt x="718" y="718"/>
                    </a:lnTo>
                    <a:cubicBezTo>
                      <a:pt x="718" y="906"/>
                      <a:pt x="843" y="875"/>
                      <a:pt x="874" y="1437"/>
                    </a:cubicBezTo>
                    <a:cubicBezTo>
                      <a:pt x="874" y="1437"/>
                      <a:pt x="281" y="1500"/>
                      <a:pt x="62" y="1375"/>
                    </a:cubicBezTo>
                    <a:cubicBezTo>
                      <a:pt x="62" y="1375"/>
                      <a:pt x="0" y="1218"/>
                      <a:pt x="0" y="906"/>
                    </a:cubicBezTo>
                    <a:cubicBezTo>
                      <a:pt x="31" y="656"/>
                      <a:pt x="187" y="593"/>
                      <a:pt x="187" y="500"/>
                    </a:cubicBezTo>
                    <a:cubicBezTo>
                      <a:pt x="219" y="312"/>
                      <a:pt x="219" y="218"/>
                      <a:pt x="219" y="187"/>
                    </a:cubicBezTo>
                    <a:cubicBezTo>
                      <a:pt x="250" y="31"/>
                      <a:pt x="561" y="0"/>
                      <a:pt x="624" y="93"/>
                    </a:cubicBezTo>
                    <a:cubicBezTo>
                      <a:pt x="624" y="93"/>
                      <a:pt x="936" y="187"/>
                      <a:pt x="718" y="718"/>
                    </a:cubicBezTo>
                  </a:path>
                </a:pathLst>
              </a:custGeom>
              <a:solidFill>
                <a:srgbClr val="FDC804"/>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6" name="Freeform 101"/>
              <p:cNvSpPr>
                <a:spLocks noChangeArrowheads="1"/>
              </p:cNvSpPr>
              <p:nvPr/>
            </p:nvSpPr>
            <p:spPr bwMode="auto">
              <a:xfrm>
                <a:off x="5029200" y="5394325"/>
                <a:ext cx="280988" cy="315913"/>
              </a:xfrm>
              <a:custGeom>
                <a:avLst/>
                <a:gdLst>
                  <a:gd name="T0" fmla="*/ 155 w 781"/>
                  <a:gd name="T1" fmla="*/ 62 h 876"/>
                  <a:gd name="T2" fmla="*/ 155 w 781"/>
                  <a:gd name="T3" fmla="*/ 62 h 876"/>
                  <a:gd name="T4" fmla="*/ 311 w 781"/>
                  <a:gd name="T5" fmla="*/ 875 h 876"/>
                  <a:gd name="T6" fmla="*/ 249 w 781"/>
                  <a:gd name="T7" fmla="*/ 406 h 876"/>
                  <a:gd name="T8" fmla="*/ 31 w 781"/>
                  <a:gd name="T9" fmla="*/ 187 h 876"/>
                  <a:gd name="T10" fmla="*/ 155 w 781"/>
                  <a:gd name="T11" fmla="*/ 62 h 876"/>
                </a:gdLst>
                <a:ahLst/>
                <a:cxnLst>
                  <a:cxn ang="0">
                    <a:pos x="T0" y="T1"/>
                  </a:cxn>
                  <a:cxn ang="0">
                    <a:pos x="T2" y="T3"/>
                  </a:cxn>
                  <a:cxn ang="0">
                    <a:pos x="T4" y="T5"/>
                  </a:cxn>
                  <a:cxn ang="0">
                    <a:pos x="T6" y="T7"/>
                  </a:cxn>
                  <a:cxn ang="0">
                    <a:pos x="T8" y="T9"/>
                  </a:cxn>
                  <a:cxn ang="0">
                    <a:pos x="T10" y="T11"/>
                  </a:cxn>
                </a:cxnLst>
                <a:rect l="0" t="0" r="r" b="b"/>
                <a:pathLst>
                  <a:path w="781" h="876">
                    <a:moveTo>
                      <a:pt x="155" y="62"/>
                    </a:moveTo>
                    <a:lnTo>
                      <a:pt x="155" y="62"/>
                    </a:lnTo>
                    <a:cubicBezTo>
                      <a:pt x="155" y="62"/>
                      <a:pt x="780" y="437"/>
                      <a:pt x="311" y="875"/>
                    </a:cubicBezTo>
                    <a:cubicBezTo>
                      <a:pt x="311" y="875"/>
                      <a:pt x="499" y="531"/>
                      <a:pt x="249" y="406"/>
                    </a:cubicBezTo>
                    <a:cubicBezTo>
                      <a:pt x="92" y="344"/>
                      <a:pt x="31" y="187"/>
                      <a:pt x="31" y="187"/>
                    </a:cubicBezTo>
                    <a:cubicBezTo>
                      <a:pt x="0" y="156"/>
                      <a:pt x="61" y="0"/>
                      <a:pt x="155" y="62"/>
                    </a:cubicBezTo>
                  </a:path>
                </a:pathLst>
              </a:custGeom>
              <a:solidFill>
                <a:srgbClr val="FDC804"/>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7" name="Freeform 102"/>
              <p:cNvSpPr>
                <a:spLocks noChangeArrowheads="1"/>
              </p:cNvSpPr>
              <p:nvPr/>
            </p:nvSpPr>
            <p:spPr bwMode="auto">
              <a:xfrm>
                <a:off x="4995863" y="5372100"/>
                <a:ext cx="55562" cy="79375"/>
              </a:xfrm>
              <a:custGeom>
                <a:avLst/>
                <a:gdLst>
                  <a:gd name="T0" fmla="*/ 62 w 156"/>
                  <a:gd name="T1" fmla="*/ 0 h 220"/>
                  <a:gd name="T2" fmla="*/ 62 w 156"/>
                  <a:gd name="T3" fmla="*/ 0 h 220"/>
                  <a:gd name="T4" fmla="*/ 155 w 156"/>
                  <a:gd name="T5" fmla="*/ 94 h 220"/>
                  <a:gd name="T6" fmla="*/ 31 w 156"/>
                  <a:gd name="T7" fmla="*/ 188 h 220"/>
                  <a:gd name="T8" fmla="*/ 31 w 156"/>
                  <a:gd name="T9" fmla="*/ 0 h 220"/>
                  <a:gd name="T10" fmla="*/ 62 w 156"/>
                  <a:gd name="T11" fmla="*/ 0 h 220"/>
                </a:gdLst>
                <a:ahLst/>
                <a:cxnLst>
                  <a:cxn ang="0">
                    <a:pos x="T0" y="T1"/>
                  </a:cxn>
                  <a:cxn ang="0">
                    <a:pos x="T2" y="T3"/>
                  </a:cxn>
                  <a:cxn ang="0">
                    <a:pos x="T4" y="T5"/>
                  </a:cxn>
                  <a:cxn ang="0">
                    <a:pos x="T6" y="T7"/>
                  </a:cxn>
                  <a:cxn ang="0">
                    <a:pos x="T8" y="T9"/>
                  </a:cxn>
                  <a:cxn ang="0">
                    <a:pos x="T10" y="T11"/>
                  </a:cxn>
                </a:cxnLst>
                <a:rect l="0" t="0" r="r" b="b"/>
                <a:pathLst>
                  <a:path w="156" h="220">
                    <a:moveTo>
                      <a:pt x="62" y="0"/>
                    </a:moveTo>
                    <a:lnTo>
                      <a:pt x="62" y="0"/>
                    </a:lnTo>
                    <a:cubicBezTo>
                      <a:pt x="155" y="94"/>
                      <a:pt x="155" y="94"/>
                      <a:pt x="155" y="94"/>
                    </a:cubicBezTo>
                    <a:cubicBezTo>
                      <a:pt x="155" y="94"/>
                      <a:pt x="62" y="219"/>
                      <a:pt x="31" y="188"/>
                    </a:cubicBezTo>
                    <a:cubicBezTo>
                      <a:pt x="0" y="188"/>
                      <a:pt x="31" y="0"/>
                      <a:pt x="31" y="0"/>
                    </a:cubicBezTo>
                    <a:lnTo>
                      <a:pt x="62" y="0"/>
                    </a:lnTo>
                  </a:path>
                </a:pathLst>
              </a:custGeom>
              <a:solidFill>
                <a:schemeClr val="accent2">
                  <a:lumMod val="75000"/>
                </a:schemeClr>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8" name="Freeform 103"/>
              <p:cNvSpPr>
                <a:spLocks noChangeArrowheads="1"/>
              </p:cNvSpPr>
              <p:nvPr/>
            </p:nvSpPr>
            <p:spPr bwMode="auto">
              <a:xfrm>
                <a:off x="4940300" y="5180013"/>
                <a:ext cx="179388" cy="247650"/>
              </a:xfrm>
              <a:custGeom>
                <a:avLst/>
                <a:gdLst>
                  <a:gd name="T0" fmla="*/ 405 w 500"/>
                  <a:gd name="T1" fmla="*/ 125 h 689"/>
                  <a:gd name="T2" fmla="*/ 405 w 500"/>
                  <a:gd name="T3" fmla="*/ 125 h 689"/>
                  <a:gd name="T4" fmla="*/ 342 w 500"/>
                  <a:gd name="T5" fmla="*/ 500 h 689"/>
                  <a:gd name="T6" fmla="*/ 31 w 500"/>
                  <a:gd name="T7" fmla="*/ 375 h 689"/>
                  <a:gd name="T8" fmla="*/ 187 w 500"/>
                  <a:gd name="T9" fmla="*/ 63 h 689"/>
                  <a:gd name="T10" fmla="*/ 405 w 500"/>
                  <a:gd name="T11" fmla="*/ 125 h 689"/>
                </a:gdLst>
                <a:ahLst/>
                <a:cxnLst>
                  <a:cxn ang="0">
                    <a:pos x="T0" y="T1"/>
                  </a:cxn>
                  <a:cxn ang="0">
                    <a:pos x="T2" y="T3"/>
                  </a:cxn>
                  <a:cxn ang="0">
                    <a:pos x="T4" y="T5"/>
                  </a:cxn>
                  <a:cxn ang="0">
                    <a:pos x="T6" y="T7"/>
                  </a:cxn>
                  <a:cxn ang="0">
                    <a:pos x="T8" y="T9"/>
                  </a:cxn>
                  <a:cxn ang="0">
                    <a:pos x="T10" y="T11"/>
                  </a:cxn>
                </a:cxnLst>
                <a:rect l="0" t="0" r="r" b="b"/>
                <a:pathLst>
                  <a:path w="500" h="689">
                    <a:moveTo>
                      <a:pt x="405" y="125"/>
                    </a:moveTo>
                    <a:lnTo>
                      <a:pt x="405" y="125"/>
                    </a:lnTo>
                    <a:cubicBezTo>
                      <a:pt x="499" y="219"/>
                      <a:pt x="374" y="438"/>
                      <a:pt x="342" y="500"/>
                    </a:cubicBezTo>
                    <a:cubicBezTo>
                      <a:pt x="187" y="688"/>
                      <a:pt x="31" y="563"/>
                      <a:pt x="31" y="375"/>
                    </a:cubicBezTo>
                    <a:cubicBezTo>
                      <a:pt x="0" y="188"/>
                      <a:pt x="93" y="94"/>
                      <a:pt x="187" y="63"/>
                    </a:cubicBezTo>
                    <a:cubicBezTo>
                      <a:pt x="281" y="0"/>
                      <a:pt x="405" y="125"/>
                      <a:pt x="405" y="125"/>
                    </a:cubicBezTo>
                  </a:path>
                </a:pathLst>
              </a:custGeom>
              <a:solidFill>
                <a:srgbClr val="F4B183"/>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9" name="Freeform 104"/>
              <p:cNvSpPr>
                <a:spLocks noChangeArrowheads="1"/>
              </p:cNvSpPr>
              <p:nvPr/>
            </p:nvSpPr>
            <p:spPr bwMode="auto">
              <a:xfrm>
                <a:off x="4951413" y="5180013"/>
                <a:ext cx="190500" cy="214312"/>
              </a:xfrm>
              <a:custGeom>
                <a:avLst/>
                <a:gdLst>
                  <a:gd name="T0" fmla="*/ 187 w 531"/>
                  <a:gd name="T1" fmla="*/ 31 h 595"/>
                  <a:gd name="T2" fmla="*/ 187 w 531"/>
                  <a:gd name="T3" fmla="*/ 31 h 595"/>
                  <a:gd name="T4" fmla="*/ 0 w 531"/>
                  <a:gd name="T5" fmla="*/ 219 h 595"/>
                  <a:gd name="T6" fmla="*/ 280 w 531"/>
                  <a:gd name="T7" fmla="*/ 313 h 595"/>
                  <a:gd name="T8" fmla="*/ 187 w 531"/>
                  <a:gd name="T9" fmla="*/ 531 h 595"/>
                  <a:gd name="T10" fmla="*/ 405 w 531"/>
                  <a:gd name="T11" fmla="*/ 563 h 595"/>
                  <a:gd name="T12" fmla="*/ 187 w 531"/>
                  <a:gd name="T13" fmla="*/ 31 h 595"/>
                </a:gdLst>
                <a:ahLst/>
                <a:cxnLst>
                  <a:cxn ang="0">
                    <a:pos x="T0" y="T1"/>
                  </a:cxn>
                  <a:cxn ang="0">
                    <a:pos x="T2" y="T3"/>
                  </a:cxn>
                  <a:cxn ang="0">
                    <a:pos x="T4" y="T5"/>
                  </a:cxn>
                  <a:cxn ang="0">
                    <a:pos x="T6" y="T7"/>
                  </a:cxn>
                  <a:cxn ang="0">
                    <a:pos x="T8" y="T9"/>
                  </a:cxn>
                  <a:cxn ang="0">
                    <a:pos x="T10" y="T11"/>
                  </a:cxn>
                  <a:cxn ang="0">
                    <a:pos x="T12" y="T13"/>
                  </a:cxn>
                </a:cxnLst>
                <a:rect l="0" t="0" r="r" b="b"/>
                <a:pathLst>
                  <a:path w="531" h="595">
                    <a:moveTo>
                      <a:pt x="187" y="31"/>
                    </a:moveTo>
                    <a:lnTo>
                      <a:pt x="187" y="31"/>
                    </a:lnTo>
                    <a:cubicBezTo>
                      <a:pt x="187" y="31"/>
                      <a:pt x="31" y="31"/>
                      <a:pt x="0" y="219"/>
                    </a:cubicBezTo>
                    <a:cubicBezTo>
                      <a:pt x="0" y="219"/>
                      <a:pt x="125" y="344"/>
                      <a:pt x="280" y="313"/>
                    </a:cubicBezTo>
                    <a:cubicBezTo>
                      <a:pt x="280" y="313"/>
                      <a:pt x="280" y="500"/>
                      <a:pt x="187" y="531"/>
                    </a:cubicBezTo>
                    <a:cubicBezTo>
                      <a:pt x="125" y="563"/>
                      <a:pt x="250" y="594"/>
                      <a:pt x="405" y="563"/>
                    </a:cubicBezTo>
                    <a:cubicBezTo>
                      <a:pt x="530" y="500"/>
                      <a:pt x="530" y="0"/>
                      <a:pt x="187" y="31"/>
                    </a:cubicBezTo>
                  </a:path>
                </a:pathLst>
              </a:custGeom>
              <a:solidFill>
                <a:srgbClr val="201A19"/>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0" name="Freeform 105"/>
              <p:cNvSpPr>
                <a:spLocks noChangeArrowheads="1"/>
              </p:cNvSpPr>
              <p:nvPr/>
            </p:nvSpPr>
            <p:spPr bwMode="auto">
              <a:xfrm>
                <a:off x="5006975" y="5203825"/>
                <a:ext cx="157163" cy="269875"/>
              </a:xfrm>
              <a:custGeom>
                <a:avLst/>
                <a:gdLst>
                  <a:gd name="T0" fmla="*/ 155 w 438"/>
                  <a:gd name="T1" fmla="*/ 0 h 751"/>
                  <a:gd name="T2" fmla="*/ 155 w 438"/>
                  <a:gd name="T3" fmla="*/ 0 h 751"/>
                  <a:gd name="T4" fmla="*/ 343 w 438"/>
                  <a:gd name="T5" fmla="*/ 250 h 751"/>
                  <a:gd name="T6" fmla="*/ 374 w 438"/>
                  <a:gd name="T7" fmla="*/ 531 h 751"/>
                  <a:gd name="T8" fmla="*/ 374 w 438"/>
                  <a:gd name="T9" fmla="*/ 750 h 751"/>
                  <a:gd name="T10" fmla="*/ 249 w 438"/>
                  <a:gd name="T11" fmla="*/ 656 h 751"/>
                  <a:gd name="T12" fmla="*/ 124 w 438"/>
                  <a:gd name="T13" fmla="*/ 656 h 751"/>
                  <a:gd name="T14" fmla="*/ 94 w 438"/>
                  <a:gd name="T15" fmla="*/ 531 h 751"/>
                  <a:gd name="T16" fmla="*/ 94 w 438"/>
                  <a:gd name="T17" fmla="*/ 125 h 751"/>
                  <a:gd name="T18" fmla="*/ 155 w 438"/>
                  <a:gd name="T19" fmla="*/ 0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8" h="751">
                    <a:moveTo>
                      <a:pt x="155" y="0"/>
                    </a:moveTo>
                    <a:lnTo>
                      <a:pt x="155" y="0"/>
                    </a:lnTo>
                    <a:cubicBezTo>
                      <a:pt x="155" y="0"/>
                      <a:pt x="312" y="31"/>
                      <a:pt x="343" y="250"/>
                    </a:cubicBezTo>
                    <a:cubicBezTo>
                      <a:pt x="374" y="468"/>
                      <a:pt x="312" y="500"/>
                      <a:pt x="374" y="531"/>
                    </a:cubicBezTo>
                    <a:cubicBezTo>
                      <a:pt x="437" y="593"/>
                      <a:pt x="374" y="750"/>
                      <a:pt x="374" y="750"/>
                    </a:cubicBezTo>
                    <a:cubicBezTo>
                      <a:pt x="374" y="750"/>
                      <a:pt x="312" y="625"/>
                      <a:pt x="249" y="656"/>
                    </a:cubicBezTo>
                    <a:cubicBezTo>
                      <a:pt x="187" y="656"/>
                      <a:pt x="155" y="656"/>
                      <a:pt x="124" y="656"/>
                    </a:cubicBezTo>
                    <a:cubicBezTo>
                      <a:pt x="94" y="656"/>
                      <a:pt x="31" y="593"/>
                      <a:pt x="94" y="531"/>
                    </a:cubicBezTo>
                    <a:cubicBezTo>
                      <a:pt x="155" y="437"/>
                      <a:pt x="0" y="281"/>
                      <a:pt x="94" y="125"/>
                    </a:cubicBezTo>
                    <a:lnTo>
                      <a:pt x="155" y="0"/>
                    </a:lnTo>
                  </a:path>
                </a:pathLst>
              </a:custGeom>
              <a:solidFill>
                <a:srgbClr val="201A19"/>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1" name="Freeform 106"/>
              <p:cNvSpPr>
                <a:spLocks noChangeArrowheads="1"/>
              </p:cNvSpPr>
              <p:nvPr/>
            </p:nvSpPr>
            <p:spPr bwMode="auto">
              <a:xfrm>
                <a:off x="4522788" y="5237163"/>
                <a:ext cx="269875" cy="619125"/>
              </a:xfrm>
              <a:custGeom>
                <a:avLst/>
                <a:gdLst>
                  <a:gd name="T0" fmla="*/ 94 w 751"/>
                  <a:gd name="T1" fmla="*/ 438 h 1720"/>
                  <a:gd name="T2" fmla="*/ 94 w 751"/>
                  <a:gd name="T3" fmla="*/ 438 h 1720"/>
                  <a:gd name="T4" fmla="*/ 63 w 751"/>
                  <a:gd name="T5" fmla="*/ 1594 h 1720"/>
                  <a:gd name="T6" fmla="*/ 407 w 751"/>
                  <a:gd name="T7" fmla="*/ 657 h 1720"/>
                  <a:gd name="T8" fmla="*/ 625 w 751"/>
                  <a:gd name="T9" fmla="*/ 1500 h 1720"/>
                  <a:gd name="T10" fmla="*/ 688 w 751"/>
                  <a:gd name="T11" fmla="*/ 219 h 1720"/>
                  <a:gd name="T12" fmla="*/ 94 w 751"/>
                  <a:gd name="T13" fmla="*/ 438 h 1720"/>
                </a:gdLst>
                <a:ahLst/>
                <a:cxnLst>
                  <a:cxn ang="0">
                    <a:pos x="T0" y="T1"/>
                  </a:cxn>
                  <a:cxn ang="0">
                    <a:pos x="T2" y="T3"/>
                  </a:cxn>
                  <a:cxn ang="0">
                    <a:pos x="T4" y="T5"/>
                  </a:cxn>
                  <a:cxn ang="0">
                    <a:pos x="T6" y="T7"/>
                  </a:cxn>
                  <a:cxn ang="0">
                    <a:pos x="T8" y="T9"/>
                  </a:cxn>
                  <a:cxn ang="0">
                    <a:pos x="T10" y="T11"/>
                  </a:cxn>
                  <a:cxn ang="0">
                    <a:pos x="T12" y="T13"/>
                  </a:cxn>
                </a:cxnLst>
                <a:rect l="0" t="0" r="r" b="b"/>
                <a:pathLst>
                  <a:path w="751" h="1720">
                    <a:moveTo>
                      <a:pt x="94" y="438"/>
                    </a:moveTo>
                    <a:lnTo>
                      <a:pt x="94" y="438"/>
                    </a:lnTo>
                    <a:cubicBezTo>
                      <a:pt x="94" y="438"/>
                      <a:pt x="0" y="1219"/>
                      <a:pt x="63" y="1594"/>
                    </a:cubicBezTo>
                    <a:cubicBezTo>
                      <a:pt x="63" y="1594"/>
                      <a:pt x="313" y="875"/>
                      <a:pt x="407" y="657"/>
                    </a:cubicBezTo>
                    <a:cubicBezTo>
                      <a:pt x="407" y="657"/>
                      <a:pt x="594" y="1282"/>
                      <a:pt x="625" y="1500"/>
                    </a:cubicBezTo>
                    <a:cubicBezTo>
                      <a:pt x="688" y="1719"/>
                      <a:pt x="750" y="438"/>
                      <a:pt x="688" y="219"/>
                    </a:cubicBezTo>
                    <a:cubicBezTo>
                      <a:pt x="625" y="0"/>
                      <a:pt x="94" y="438"/>
                      <a:pt x="94" y="438"/>
                    </a:cubicBezTo>
                  </a:path>
                </a:pathLst>
              </a:custGeom>
              <a:solidFill>
                <a:srgbClr val="6A4324"/>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2" name="Freeform 107"/>
              <p:cNvSpPr>
                <a:spLocks noChangeArrowheads="1"/>
              </p:cNvSpPr>
              <p:nvPr/>
            </p:nvSpPr>
            <p:spPr bwMode="auto">
              <a:xfrm>
                <a:off x="4522788" y="5383213"/>
                <a:ext cx="315912" cy="280987"/>
              </a:xfrm>
              <a:custGeom>
                <a:avLst/>
                <a:gdLst>
                  <a:gd name="T0" fmla="*/ 94 w 876"/>
                  <a:gd name="T1" fmla="*/ 187 h 782"/>
                  <a:gd name="T2" fmla="*/ 94 w 876"/>
                  <a:gd name="T3" fmla="*/ 187 h 782"/>
                  <a:gd name="T4" fmla="*/ 63 w 876"/>
                  <a:gd name="T5" fmla="*/ 93 h 782"/>
                  <a:gd name="T6" fmla="*/ 0 w 876"/>
                  <a:gd name="T7" fmla="*/ 656 h 782"/>
                  <a:gd name="T8" fmla="*/ 875 w 876"/>
                  <a:gd name="T9" fmla="*/ 625 h 782"/>
                  <a:gd name="T10" fmla="*/ 844 w 876"/>
                  <a:gd name="T11" fmla="*/ 0 h 782"/>
                  <a:gd name="T12" fmla="*/ 94 w 876"/>
                  <a:gd name="T13" fmla="*/ 187 h 782"/>
                </a:gdLst>
                <a:ahLst/>
                <a:cxnLst>
                  <a:cxn ang="0">
                    <a:pos x="T0" y="T1"/>
                  </a:cxn>
                  <a:cxn ang="0">
                    <a:pos x="T2" y="T3"/>
                  </a:cxn>
                  <a:cxn ang="0">
                    <a:pos x="T4" y="T5"/>
                  </a:cxn>
                  <a:cxn ang="0">
                    <a:pos x="T6" y="T7"/>
                  </a:cxn>
                  <a:cxn ang="0">
                    <a:pos x="T8" y="T9"/>
                  </a:cxn>
                  <a:cxn ang="0">
                    <a:pos x="T10" y="T11"/>
                  </a:cxn>
                  <a:cxn ang="0">
                    <a:pos x="T12" y="T13"/>
                  </a:cxn>
                </a:cxnLst>
                <a:rect l="0" t="0" r="r" b="b"/>
                <a:pathLst>
                  <a:path w="876" h="782">
                    <a:moveTo>
                      <a:pt x="94" y="187"/>
                    </a:moveTo>
                    <a:lnTo>
                      <a:pt x="94" y="187"/>
                    </a:lnTo>
                    <a:cubicBezTo>
                      <a:pt x="94" y="187"/>
                      <a:pt x="63" y="62"/>
                      <a:pt x="63" y="93"/>
                    </a:cubicBezTo>
                    <a:cubicBezTo>
                      <a:pt x="32" y="187"/>
                      <a:pt x="0" y="500"/>
                      <a:pt x="0" y="656"/>
                    </a:cubicBezTo>
                    <a:cubicBezTo>
                      <a:pt x="0" y="656"/>
                      <a:pt x="625" y="781"/>
                      <a:pt x="875" y="625"/>
                    </a:cubicBezTo>
                    <a:cubicBezTo>
                      <a:pt x="844" y="0"/>
                      <a:pt x="844" y="0"/>
                      <a:pt x="844" y="0"/>
                    </a:cubicBezTo>
                    <a:lnTo>
                      <a:pt x="94" y="187"/>
                    </a:lnTo>
                  </a:path>
                </a:pathLst>
              </a:custGeom>
              <a:solidFill>
                <a:srgbClr val="F19425"/>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3" name="Freeform 108"/>
              <p:cNvSpPr>
                <a:spLocks noChangeArrowheads="1"/>
              </p:cNvSpPr>
              <p:nvPr/>
            </p:nvSpPr>
            <p:spPr bwMode="auto">
              <a:xfrm>
                <a:off x="4500563" y="5000625"/>
                <a:ext cx="349250" cy="550863"/>
              </a:xfrm>
              <a:custGeom>
                <a:avLst/>
                <a:gdLst>
                  <a:gd name="T0" fmla="*/ 250 w 970"/>
                  <a:gd name="T1" fmla="*/ 750 h 1532"/>
                  <a:gd name="T2" fmla="*/ 250 w 970"/>
                  <a:gd name="T3" fmla="*/ 750 h 1532"/>
                  <a:gd name="T4" fmla="*/ 62 w 970"/>
                  <a:gd name="T5" fmla="*/ 1469 h 1532"/>
                  <a:gd name="T6" fmla="*/ 875 w 970"/>
                  <a:gd name="T7" fmla="*/ 1375 h 1532"/>
                  <a:gd name="T8" fmla="*/ 937 w 970"/>
                  <a:gd name="T9" fmla="*/ 938 h 1532"/>
                  <a:gd name="T10" fmla="*/ 750 w 970"/>
                  <a:gd name="T11" fmla="*/ 531 h 1532"/>
                  <a:gd name="T12" fmla="*/ 719 w 970"/>
                  <a:gd name="T13" fmla="*/ 219 h 1532"/>
                  <a:gd name="T14" fmla="*/ 312 w 970"/>
                  <a:gd name="T15" fmla="*/ 125 h 1532"/>
                  <a:gd name="T16" fmla="*/ 250 w 970"/>
                  <a:gd name="T17" fmla="*/ 750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0" h="1532">
                    <a:moveTo>
                      <a:pt x="250" y="750"/>
                    </a:moveTo>
                    <a:lnTo>
                      <a:pt x="250" y="750"/>
                    </a:lnTo>
                    <a:cubicBezTo>
                      <a:pt x="219" y="938"/>
                      <a:pt x="94" y="906"/>
                      <a:pt x="62" y="1469"/>
                    </a:cubicBezTo>
                    <a:cubicBezTo>
                      <a:pt x="62" y="1469"/>
                      <a:pt x="656" y="1531"/>
                      <a:pt x="875" y="1375"/>
                    </a:cubicBezTo>
                    <a:cubicBezTo>
                      <a:pt x="875" y="1375"/>
                      <a:pt x="969" y="1219"/>
                      <a:pt x="937" y="938"/>
                    </a:cubicBezTo>
                    <a:cubicBezTo>
                      <a:pt x="906" y="688"/>
                      <a:pt x="750" y="594"/>
                      <a:pt x="750" y="531"/>
                    </a:cubicBezTo>
                    <a:cubicBezTo>
                      <a:pt x="719" y="344"/>
                      <a:pt x="719" y="250"/>
                      <a:pt x="719" y="219"/>
                    </a:cubicBezTo>
                    <a:cubicBezTo>
                      <a:pt x="687" y="63"/>
                      <a:pt x="375" y="0"/>
                      <a:pt x="312" y="125"/>
                    </a:cubicBezTo>
                    <a:cubicBezTo>
                      <a:pt x="312" y="125"/>
                      <a:pt x="0" y="219"/>
                      <a:pt x="250" y="750"/>
                    </a:cubicBezTo>
                  </a:path>
                </a:pathLst>
              </a:custGeom>
              <a:solidFill>
                <a:srgbClr val="F19425"/>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4" name="Freeform 109"/>
              <p:cNvSpPr>
                <a:spLocks noChangeArrowheads="1"/>
              </p:cNvSpPr>
              <p:nvPr/>
            </p:nvSpPr>
            <p:spPr bwMode="auto">
              <a:xfrm>
                <a:off x="4387850" y="5011738"/>
                <a:ext cx="282575" cy="327025"/>
              </a:xfrm>
              <a:custGeom>
                <a:avLst/>
                <a:gdLst>
                  <a:gd name="T0" fmla="*/ 625 w 783"/>
                  <a:gd name="T1" fmla="*/ 63 h 908"/>
                  <a:gd name="T2" fmla="*/ 625 w 783"/>
                  <a:gd name="T3" fmla="*/ 63 h 908"/>
                  <a:gd name="T4" fmla="*/ 500 w 783"/>
                  <a:gd name="T5" fmla="*/ 907 h 908"/>
                  <a:gd name="T6" fmla="*/ 532 w 783"/>
                  <a:gd name="T7" fmla="*/ 438 h 908"/>
                  <a:gd name="T8" fmla="*/ 782 w 783"/>
                  <a:gd name="T9" fmla="*/ 219 h 908"/>
                  <a:gd name="T10" fmla="*/ 625 w 783"/>
                  <a:gd name="T11" fmla="*/ 63 h 908"/>
                </a:gdLst>
                <a:ahLst/>
                <a:cxnLst>
                  <a:cxn ang="0">
                    <a:pos x="T0" y="T1"/>
                  </a:cxn>
                  <a:cxn ang="0">
                    <a:pos x="T2" y="T3"/>
                  </a:cxn>
                  <a:cxn ang="0">
                    <a:pos x="T4" y="T5"/>
                  </a:cxn>
                  <a:cxn ang="0">
                    <a:pos x="T6" y="T7"/>
                  </a:cxn>
                  <a:cxn ang="0">
                    <a:pos x="T8" y="T9"/>
                  </a:cxn>
                  <a:cxn ang="0">
                    <a:pos x="T10" y="T11"/>
                  </a:cxn>
                </a:cxnLst>
                <a:rect l="0" t="0" r="r" b="b"/>
                <a:pathLst>
                  <a:path w="783" h="908">
                    <a:moveTo>
                      <a:pt x="625" y="63"/>
                    </a:moveTo>
                    <a:lnTo>
                      <a:pt x="625" y="63"/>
                    </a:lnTo>
                    <a:cubicBezTo>
                      <a:pt x="625" y="63"/>
                      <a:pt x="0" y="469"/>
                      <a:pt x="500" y="907"/>
                    </a:cubicBezTo>
                    <a:cubicBezTo>
                      <a:pt x="500" y="907"/>
                      <a:pt x="282" y="532"/>
                      <a:pt x="532" y="438"/>
                    </a:cubicBezTo>
                    <a:cubicBezTo>
                      <a:pt x="688" y="344"/>
                      <a:pt x="782" y="219"/>
                      <a:pt x="782" y="219"/>
                    </a:cubicBezTo>
                    <a:cubicBezTo>
                      <a:pt x="782" y="157"/>
                      <a:pt x="719" y="0"/>
                      <a:pt x="625" y="63"/>
                    </a:cubicBezTo>
                  </a:path>
                </a:pathLst>
              </a:custGeom>
              <a:solidFill>
                <a:srgbClr val="F19425"/>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5" name="Freeform 110"/>
              <p:cNvSpPr>
                <a:spLocks noChangeArrowheads="1"/>
              </p:cNvSpPr>
              <p:nvPr/>
            </p:nvSpPr>
            <p:spPr bwMode="auto">
              <a:xfrm>
                <a:off x="4646613" y="5000625"/>
                <a:ext cx="57150" cy="68263"/>
              </a:xfrm>
              <a:custGeom>
                <a:avLst/>
                <a:gdLst>
                  <a:gd name="T0" fmla="*/ 94 w 157"/>
                  <a:gd name="T1" fmla="*/ 0 h 189"/>
                  <a:gd name="T2" fmla="*/ 94 w 157"/>
                  <a:gd name="T3" fmla="*/ 0 h 189"/>
                  <a:gd name="T4" fmla="*/ 0 w 157"/>
                  <a:gd name="T5" fmla="*/ 94 h 189"/>
                  <a:gd name="T6" fmla="*/ 125 w 157"/>
                  <a:gd name="T7" fmla="*/ 188 h 189"/>
                  <a:gd name="T8" fmla="*/ 125 w 157"/>
                  <a:gd name="T9" fmla="*/ 0 h 189"/>
                  <a:gd name="T10" fmla="*/ 94 w 157"/>
                  <a:gd name="T11" fmla="*/ 0 h 189"/>
                </a:gdLst>
                <a:ahLst/>
                <a:cxnLst>
                  <a:cxn ang="0">
                    <a:pos x="T0" y="T1"/>
                  </a:cxn>
                  <a:cxn ang="0">
                    <a:pos x="T2" y="T3"/>
                  </a:cxn>
                  <a:cxn ang="0">
                    <a:pos x="T4" y="T5"/>
                  </a:cxn>
                  <a:cxn ang="0">
                    <a:pos x="T6" y="T7"/>
                  </a:cxn>
                  <a:cxn ang="0">
                    <a:pos x="T8" y="T9"/>
                  </a:cxn>
                  <a:cxn ang="0">
                    <a:pos x="T10" y="T11"/>
                  </a:cxn>
                </a:cxnLst>
                <a:rect l="0" t="0" r="r" b="b"/>
                <a:pathLst>
                  <a:path w="157" h="189">
                    <a:moveTo>
                      <a:pt x="94" y="0"/>
                    </a:moveTo>
                    <a:lnTo>
                      <a:pt x="94" y="0"/>
                    </a:lnTo>
                    <a:cubicBezTo>
                      <a:pt x="0" y="94"/>
                      <a:pt x="0" y="94"/>
                      <a:pt x="0" y="94"/>
                    </a:cubicBezTo>
                    <a:cubicBezTo>
                      <a:pt x="0" y="94"/>
                      <a:pt x="94" y="188"/>
                      <a:pt x="125" y="188"/>
                    </a:cubicBezTo>
                    <a:cubicBezTo>
                      <a:pt x="156" y="156"/>
                      <a:pt x="125" y="0"/>
                      <a:pt x="125" y="0"/>
                    </a:cubicBezTo>
                    <a:lnTo>
                      <a:pt x="94" y="0"/>
                    </a:lnTo>
                  </a:path>
                </a:pathLst>
              </a:custGeom>
              <a:solidFill>
                <a:srgbClr val="6A4324"/>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6" name="Freeform 111"/>
              <p:cNvSpPr>
                <a:spLocks noChangeArrowheads="1"/>
              </p:cNvSpPr>
              <p:nvPr/>
            </p:nvSpPr>
            <p:spPr bwMode="auto">
              <a:xfrm>
                <a:off x="4579938" y="4810125"/>
                <a:ext cx="180975" cy="236538"/>
              </a:xfrm>
              <a:custGeom>
                <a:avLst/>
                <a:gdLst>
                  <a:gd name="T0" fmla="*/ 93 w 501"/>
                  <a:gd name="T1" fmla="*/ 125 h 657"/>
                  <a:gd name="T2" fmla="*/ 93 w 501"/>
                  <a:gd name="T3" fmla="*/ 125 h 657"/>
                  <a:gd name="T4" fmla="*/ 156 w 501"/>
                  <a:gd name="T5" fmla="*/ 469 h 657"/>
                  <a:gd name="T6" fmla="*/ 468 w 501"/>
                  <a:gd name="T7" fmla="*/ 375 h 657"/>
                  <a:gd name="T8" fmla="*/ 312 w 501"/>
                  <a:gd name="T9" fmla="*/ 31 h 657"/>
                  <a:gd name="T10" fmla="*/ 93 w 501"/>
                  <a:gd name="T11" fmla="*/ 125 h 657"/>
                </a:gdLst>
                <a:ahLst/>
                <a:cxnLst>
                  <a:cxn ang="0">
                    <a:pos x="T0" y="T1"/>
                  </a:cxn>
                  <a:cxn ang="0">
                    <a:pos x="T2" y="T3"/>
                  </a:cxn>
                  <a:cxn ang="0">
                    <a:pos x="T4" y="T5"/>
                  </a:cxn>
                  <a:cxn ang="0">
                    <a:pos x="T6" y="T7"/>
                  </a:cxn>
                  <a:cxn ang="0">
                    <a:pos x="T8" y="T9"/>
                  </a:cxn>
                  <a:cxn ang="0">
                    <a:pos x="T10" y="T11"/>
                  </a:cxn>
                </a:cxnLst>
                <a:rect l="0" t="0" r="r" b="b"/>
                <a:pathLst>
                  <a:path w="501" h="657">
                    <a:moveTo>
                      <a:pt x="93" y="125"/>
                    </a:moveTo>
                    <a:lnTo>
                      <a:pt x="93" y="125"/>
                    </a:lnTo>
                    <a:cubicBezTo>
                      <a:pt x="0" y="219"/>
                      <a:pt x="125" y="437"/>
                      <a:pt x="156" y="469"/>
                    </a:cubicBezTo>
                    <a:cubicBezTo>
                      <a:pt x="343" y="656"/>
                      <a:pt x="468" y="562"/>
                      <a:pt x="468" y="375"/>
                    </a:cubicBezTo>
                    <a:cubicBezTo>
                      <a:pt x="500" y="187"/>
                      <a:pt x="406" y="94"/>
                      <a:pt x="312" y="31"/>
                    </a:cubicBezTo>
                    <a:cubicBezTo>
                      <a:pt x="218" y="0"/>
                      <a:pt x="93" y="125"/>
                      <a:pt x="93" y="125"/>
                    </a:cubicBezTo>
                  </a:path>
                </a:pathLst>
              </a:custGeom>
              <a:solidFill>
                <a:srgbClr val="9A613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7" name="Freeform 112"/>
              <p:cNvSpPr>
                <a:spLocks noChangeArrowheads="1"/>
              </p:cNvSpPr>
              <p:nvPr/>
            </p:nvSpPr>
            <p:spPr bwMode="auto">
              <a:xfrm>
                <a:off x="4568825" y="4799013"/>
                <a:ext cx="169863" cy="203200"/>
              </a:xfrm>
              <a:custGeom>
                <a:avLst/>
                <a:gdLst>
                  <a:gd name="T0" fmla="*/ 188 w 470"/>
                  <a:gd name="T1" fmla="*/ 562 h 563"/>
                  <a:gd name="T2" fmla="*/ 188 w 470"/>
                  <a:gd name="T3" fmla="*/ 562 h 563"/>
                  <a:gd name="T4" fmla="*/ 32 w 470"/>
                  <a:gd name="T5" fmla="*/ 250 h 563"/>
                  <a:gd name="T6" fmla="*/ 250 w 470"/>
                  <a:gd name="T7" fmla="*/ 0 h 563"/>
                  <a:gd name="T8" fmla="*/ 469 w 470"/>
                  <a:gd name="T9" fmla="*/ 187 h 563"/>
                  <a:gd name="T10" fmla="*/ 313 w 470"/>
                  <a:gd name="T11" fmla="*/ 250 h 563"/>
                  <a:gd name="T12" fmla="*/ 250 w 470"/>
                  <a:gd name="T13" fmla="*/ 343 h 563"/>
                  <a:gd name="T14" fmla="*/ 188 w 470"/>
                  <a:gd name="T15" fmla="*/ 343 h 563"/>
                  <a:gd name="T16" fmla="*/ 219 w 470"/>
                  <a:gd name="T17" fmla="*/ 437 h 563"/>
                  <a:gd name="T18" fmla="*/ 188 w 470"/>
                  <a:gd name="T19" fmla="*/ 562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0" h="563">
                    <a:moveTo>
                      <a:pt x="188" y="562"/>
                    </a:moveTo>
                    <a:lnTo>
                      <a:pt x="188" y="562"/>
                    </a:lnTo>
                    <a:cubicBezTo>
                      <a:pt x="188" y="562"/>
                      <a:pt x="0" y="406"/>
                      <a:pt x="32" y="250"/>
                    </a:cubicBezTo>
                    <a:cubicBezTo>
                      <a:pt x="63" y="125"/>
                      <a:pt x="157" y="0"/>
                      <a:pt x="250" y="0"/>
                    </a:cubicBezTo>
                    <a:cubicBezTo>
                      <a:pt x="406" y="0"/>
                      <a:pt x="469" y="187"/>
                      <a:pt x="469" y="187"/>
                    </a:cubicBezTo>
                    <a:cubicBezTo>
                      <a:pt x="469" y="187"/>
                      <a:pt x="438" y="156"/>
                      <a:pt x="313" y="250"/>
                    </a:cubicBezTo>
                    <a:cubicBezTo>
                      <a:pt x="219" y="312"/>
                      <a:pt x="250" y="343"/>
                      <a:pt x="250" y="343"/>
                    </a:cubicBezTo>
                    <a:cubicBezTo>
                      <a:pt x="250" y="343"/>
                      <a:pt x="219" y="281"/>
                      <a:pt x="188" y="343"/>
                    </a:cubicBezTo>
                    <a:cubicBezTo>
                      <a:pt x="157" y="375"/>
                      <a:pt x="219" y="437"/>
                      <a:pt x="219" y="437"/>
                    </a:cubicBezTo>
                    <a:cubicBezTo>
                      <a:pt x="250" y="468"/>
                      <a:pt x="188" y="562"/>
                      <a:pt x="188" y="562"/>
                    </a:cubicBezTo>
                  </a:path>
                </a:pathLst>
              </a:custGeom>
              <a:solidFill>
                <a:srgbClr val="201A19"/>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8" name="Freeform 113"/>
              <p:cNvSpPr>
                <a:spLocks noChangeArrowheads="1"/>
              </p:cNvSpPr>
              <p:nvPr/>
            </p:nvSpPr>
            <p:spPr bwMode="auto">
              <a:xfrm>
                <a:off x="4556125" y="4775200"/>
                <a:ext cx="101600" cy="112713"/>
              </a:xfrm>
              <a:custGeom>
                <a:avLst/>
                <a:gdLst>
                  <a:gd name="T0" fmla="*/ 94 w 282"/>
                  <a:gd name="T1" fmla="*/ 281 h 314"/>
                  <a:gd name="T2" fmla="*/ 94 w 282"/>
                  <a:gd name="T3" fmla="*/ 281 h 314"/>
                  <a:gd name="T4" fmla="*/ 0 w 282"/>
                  <a:gd name="T5" fmla="*/ 219 h 314"/>
                  <a:gd name="T6" fmla="*/ 125 w 282"/>
                  <a:gd name="T7" fmla="*/ 31 h 314"/>
                  <a:gd name="T8" fmla="*/ 219 w 282"/>
                  <a:gd name="T9" fmla="*/ 156 h 314"/>
                  <a:gd name="T10" fmla="*/ 94 w 282"/>
                  <a:gd name="T11" fmla="*/ 281 h 314"/>
                </a:gdLst>
                <a:ahLst/>
                <a:cxnLst>
                  <a:cxn ang="0">
                    <a:pos x="T0" y="T1"/>
                  </a:cxn>
                  <a:cxn ang="0">
                    <a:pos x="T2" y="T3"/>
                  </a:cxn>
                  <a:cxn ang="0">
                    <a:pos x="T4" y="T5"/>
                  </a:cxn>
                  <a:cxn ang="0">
                    <a:pos x="T6" y="T7"/>
                  </a:cxn>
                  <a:cxn ang="0">
                    <a:pos x="T8" y="T9"/>
                  </a:cxn>
                  <a:cxn ang="0">
                    <a:pos x="T10" y="T11"/>
                  </a:cxn>
                </a:cxnLst>
                <a:rect l="0" t="0" r="r" b="b"/>
                <a:pathLst>
                  <a:path w="282" h="314">
                    <a:moveTo>
                      <a:pt x="94" y="281"/>
                    </a:moveTo>
                    <a:lnTo>
                      <a:pt x="94" y="281"/>
                    </a:lnTo>
                    <a:cubicBezTo>
                      <a:pt x="94" y="281"/>
                      <a:pt x="31" y="313"/>
                      <a:pt x="0" y="219"/>
                    </a:cubicBezTo>
                    <a:cubicBezTo>
                      <a:pt x="0" y="125"/>
                      <a:pt x="63" y="63"/>
                      <a:pt x="125" y="31"/>
                    </a:cubicBezTo>
                    <a:cubicBezTo>
                      <a:pt x="156" y="0"/>
                      <a:pt x="281" y="63"/>
                      <a:pt x="219" y="156"/>
                    </a:cubicBezTo>
                    <a:lnTo>
                      <a:pt x="94" y="281"/>
                    </a:lnTo>
                  </a:path>
                </a:pathLst>
              </a:custGeom>
              <a:solidFill>
                <a:srgbClr val="201A19"/>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9" name="Freeform 114"/>
              <p:cNvSpPr>
                <a:spLocks noChangeArrowheads="1"/>
              </p:cNvSpPr>
              <p:nvPr/>
            </p:nvSpPr>
            <p:spPr bwMode="auto">
              <a:xfrm>
                <a:off x="4073525" y="5338763"/>
                <a:ext cx="282575" cy="608012"/>
              </a:xfrm>
              <a:custGeom>
                <a:avLst/>
                <a:gdLst>
                  <a:gd name="T0" fmla="*/ 125 w 783"/>
                  <a:gd name="T1" fmla="*/ 187 h 1688"/>
                  <a:gd name="T2" fmla="*/ 125 w 783"/>
                  <a:gd name="T3" fmla="*/ 187 h 1688"/>
                  <a:gd name="T4" fmla="*/ 94 w 783"/>
                  <a:gd name="T5" fmla="*/ 1562 h 1688"/>
                  <a:gd name="T6" fmla="*/ 438 w 783"/>
                  <a:gd name="T7" fmla="*/ 656 h 1688"/>
                  <a:gd name="T8" fmla="*/ 657 w 783"/>
                  <a:gd name="T9" fmla="*/ 1468 h 1688"/>
                  <a:gd name="T10" fmla="*/ 719 w 783"/>
                  <a:gd name="T11" fmla="*/ 187 h 1688"/>
                  <a:gd name="T12" fmla="*/ 125 w 783"/>
                  <a:gd name="T13" fmla="*/ 187 h 1688"/>
                </a:gdLst>
                <a:ahLst/>
                <a:cxnLst>
                  <a:cxn ang="0">
                    <a:pos x="T0" y="T1"/>
                  </a:cxn>
                  <a:cxn ang="0">
                    <a:pos x="T2" y="T3"/>
                  </a:cxn>
                  <a:cxn ang="0">
                    <a:pos x="T4" y="T5"/>
                  </a:cxn>
                  <a:cxn ang="0">
                    <a:pos x="T6" y="T7"/>
                  </a:cxn>
                  <a:cxn ang="0">
                    <a:pos x="T8" y="T9"/>
                  </a:cxn>
                  <a:cxn ang="0">
                    <a:pos x="T10" y="T11"/>
                  </a:cxn>
                  <a:cxn ang="0">
                    <a:pos x="T12" y="T13"/>
                  </a:cxn>
                </a:cxnLst>
                <a:rect l="0" t="0" r="r" b="b"/>
                <a:pathLst>
                  <a:path w="783" h="1688">
                    <a:moveTo>
                      <a:pt x="125" y="187"/>
                    </a:moveTo>
                    <a:lnTo>
                      <a:pt x="125" y="187"/>
                    </a:lnTo>
                    <a:cubicBezTo>
                      <a:pt x="125" y="187"/>
                      <a:pt x="0" y="1187"/>
                      <a:pt x="94" y="1562"/>
                    </a:cubicBezTo>
                    <a:cubicBezTo>
                      <a:pt x="94" y="1562"/>
                      <a:pt x="344" y="843"/>
                      <a:pt x="438" y="656"/>
                    </a:cubicBezTo>
                    <a:cubicBezTo>
                      <a:pt x="438" y="656"/>
                      <a:pt x="594" y="1250"/>
                      <a:pt x="657" y="1468"/>
                    </a:cubicBezTo>
                    <a:cubicBezTo>
                      <a:pt x="688" y="1687"/>
                      <a:pt x="782" y="406"/>
                      <a:pt x="719" y="187"/>
                    </a:cubicBezTo>
                    <a:cubicBezTo>
                      <a:pt x="657" y="0"/>
                      <a:pt x="125" y="187"/>
                      <a:pt x="125" y="187"/>
                    </a:cubicBezTo>
                  </a:path>
                </a:pathLst>
              </a:custGeom>
              <a:solidFill>
                <a:srgbClr val="6A4324"/>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0" name="Freeform 115"/>
              <p:cNvSpPr>
                <a:spLocks noChangeArrowheads="1"/>
              </p:cNvSpPr>
              <p:nvPr/>
            </p:nvSpPr>
            <p:spPr bwMode="auto">
              <a:xfrm>
                <a:off x="4084638" y="5462588"/>
                <a:ext cx="258762" cy="282575"/>
              </a:xfrm>
              <a:custGeom>
                <a:avLst/>
                <a:gdLst>
                  <a:gd name="T0" fmla="*/ 63 w 720"/>
                  <a:gd name="T1" fmla="*/ 94 h 783"/>
                  <a:gd name="T2" fmla="*/ 63 w 720"/>
                  <a:gd name="T3" fmla="*/ 94 h 783"/>
                  <a:gd name="T4" fmla="*/ 63 w 720"/>
                  <a:gd name="T5" fmla="*/ 125 h 783"/>
                  <a:gd name="T6" fmla="*/ 0 w 720"/>
                  <a:gd name="T7" fmla="*/ 688 h 783"/>
                  <a:gd name="T8" fmla="*/ 719 w 720"/>
                  <a:gd name="T9" fmla="*/ 657 h 783"/>
                  <a:gd name="T10" fmla="*/ 719 w 720"/>
                  <a:gd name="T11" fmla="*/ 0 h 783"/>
                  <a:gd name="T12" fmla="*/ 63 w 720"/>
                  <a:gd name="T13" fmla="*/ 94 h 783"/>
                </a:gdLst>
                <a:ahLst/>
                <a:cxnLst>
                  <a:cxn ang="0">
                    <a:pos x="T0" y="T1"/>
                  </a:cxn>
                  <a:cxn ang="0">
                    <a:pos x="T2" y="T3"/>
                  </a:cxn>
                  <a:cxn ang="0">
                    <a:pos x="T4" y="T5"/>
                  </a:cxn>
                  <a:cxn ang="0">
                    <a:pos x="T6" y="T7"/>
                  </a:cxn>
                  <a:cxn ang="0">
                    <a:pos x="T8" y="T9"/>
                  </a:cxn>
                  <a:cxn ang="0">
                    <a:pos x="T10" y="T11"/>
                  </a:cxn>
                  <a:cxn ang="0">
                    <a:pos x="T12" y="T13"/>
                  </a:cxn>
                </a:cxnLst>
                <a:rect l="0" t="0" r="r" b="b"/>
                <a:pathLst>
                  <a:path w="720" h="783">
                    <a:moveTo>
                      <a:pt x="63" y="94"/>
                    </a:moveTo>
                    <a:lnTo>
                      <a:pt x="63" y="94"/>
                    </a:lnTo>
                    <a:cubicBezTo>
                      <a:pt x="63" y="94"/>
                      <a:pt x="63" y="94"/>
                      <a:pt x="63" y="125"/>
                    </a:cubicBezTo>
                    <a:cubicBezTo>
                      <a:pt x="32" y="219"/>
                      <a:pt x="0" y="532"/>
                      <a:pt x="0" y="688"/>
                    </a:cubicBezTo>
                    <a:cubicBezTo>
                      <a:pt x="0" y="688"/>
                      <a:pt x="469" y="782"/>
                      <a:pt x="719" y="657"/>
                    </a:cubicBezTo>
                    <a:cubicBezTo>
                      <a:pt x="719" y="0"/>
                      <a:pt x="719" y="0"/>
                      <a:pt x="719" y="0"/>
                    </a:cubicBezTo>
                    <a:lnTo>
                      <a:pt x="63" y="94"/>
                    </a:lnTo>
                  </a:path>
                </a:pathLst>
              </a:custGeom>
              <a:solidFill>
                <a:srgbClr val="2DA9D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1" name="Freeform 116"/>
              <p:cNvSpPr>
                <a:spLocks noChangeArrowheads="1"/>
              </p:cNvSpPr>
              <p:nvPr/>
            </p:nvSpPr>
            <p:spPr bwMode="auto">
              <a:xfrm>
                <a:off x="4219575" y="5113338"/>
                <a:ext cx="315913" cy="168275"/>
              </a:xfrm>
              <a:custGeom>
                <a:avLst/>
                <a:gdLst>
                  <a:gd name="T0" fmla="*/ 218 w 876"/>
                  <a:gd name="T1" fmla="*/ 93 h 469"/>
                  <a:gd name="T2" fmla="*/ 218 w 876"/>
                  <a:gd name="T3" fmla="*/ 93 h 469"/>
                  <a:gd name="T4" fmla="*/ 875 w 876"/>
                  <a:gd name="T5" fmla="*/ 312 h 469"/>
                  <a:gd name="T6" fmla="*/ 218 w 876"/>
                  <a:gd name="T7" fmla="*/ 281 h 469"/>
                  <a:gd name="T8" fmla="*/ 218 w 876"/>
                  <a:gd name="T9" fmla="*/ 93 h 469"/>
                </a:gdLst>
                <a:ahLst/>
                <a:cxnLst>
                  <a:cxn ang="0">
                    <a:pos x="T0" y="T1"/>
                  </a:cxn>
                  <a:cxn ang="0">
                    <a:pos x="T2" y="T3"/>
                  </a:cxn>
                  <a:cxn ang="0">
                    <a:pos x="T4" y="T5"/>
                  </a:cxn>
                  <a:cxn ang="0">
                    <a:pos x="T6" y="T7"/>
                  </a:cxn>
                  <a:cxn ang="0">
                    <a:pos x="T8" y="T9"/>
                  </a:cxn>
                </a:cxnLst>
                <a:rect l="0" t="0" r="r" b="b"/>
                <a:pathLst>
                  <a:path w="876" h="469">
                    <a:moveTo>
                      <a:pt x="218" y="93"/>
                    </a:moveTo>
                    <a:lnTo>
                      <a:pt x="218" y="93"/>
                    </a:lnTo>
                    <a:cubicBezTo>
                      <a:pt x="218" y="93"/>
                      <a:pt x="406" y="343"/>
                      <a:pt x="875" y="312"/>
                    </a:cubicBezTo>
                    <a:cubicBezTo>
                      <a:pt x="875" y="312"/>
                      <a:pt x="281" y="468"/>
                      <a:pt x="218" y="281"/>
                    </a:cubicBezTo>
                    <a:cubicBezTo>
                      <a:pt x="218" y="281"/>
                      <a:pt x="0" y="0"/>
                      <a:pt x="218" y="93"/>
                    </a:cubicBez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2" name="Freeform 117"/>
              <p:cNvSpPr>
                <a:spLocks noChangeArrowheads="1"/>
              </p:cNvSpPr>
              <p:nvPr/>
            </p:nvSpPr>
            <p:spPr bwMode="auto">
              <a:xfrm>
                <a:off x="4080312" y="5102225"/>
                <a:ext cx="274201" cy="557669"/>
              </a:xfrm>
              <a:custGeom>
                <a:avLst/>
                <a:gdLst>
                  <a:gd name="T0" fmla="*/ 62 w 720"/>
                  <a:gd name="T1" fmla="*/ 750 h 1220"/>
                  <a:gd name="T2" fmla="*/ 62 w 720"/>
                  <a:gd name="T3" fmla="*/ 750 h 1220"/>
                  <a:gd name="T4" fmla="*/ 0 w 720"/>
                  <a:gd name="T5" fmla="*/ 1094 h 1220"/>
                  <a:gd name="T6" fmla="*/ 719 w 720"/>
                  <a:gd name="T7" fmla="*/ 1063 h 1220"/>
                  <a:gd name="T8" fmla="*/ 625 w 720"/>
                  <a:gd name="T9" fmla="*/ 188 h 1220"/>
                  <a:gd name="T10" fmla="*/ 219 w 720"/>
                  <a:gd name="T11" fmla="*/ 94 h 1220"/>
                  <a:gd name="T12" fmla="*/ 62 w 720"/>
                  <a:gd name="T13" fmla="*/ 750 h 1220"/>
                </a:gdLst>
                <a:ahLst/>
                <a:cxnLst>
                  <a:cxn ang="0">
                    <a:pos x="T0" y="T1"/>
                  </a:cxn>
                  <a:cxn ang="0">
                    <a:pos x="T2" y="T3"/>
                  </a:cxn>
                  <a:cxn ang="0">
                    <a:pos x="T4" y="T5"/>
                  </a:cxn>
                  <a:cxn ang="0">
                    <a:pos x="T6" y="T7"/>
                  </a:cxn>
                  <a:cxn ang="0">
                    <a:pos x="T8" y="T9"/>
                  </a:cxn>
                  <a:cxn ang="0">
                    <a:pos x="T10" y="T11"/>
                  </a:cxn>
                  <a:cxn ang="0">
                    <a:pos x="T12" y="T13"/>
                  </a:cxn>
                </a:cxnLst>
                <a:rect l="0" t="0" r="r" b="b"/>
                <a:pathLst>
                  <a:path w="720" h="1220">
                    <a:moveTo>
                      <a:pt x="62" y="750"/>
                    </a:moveTo>
                    <a:lnTo>
                      <a:pt x="62" y="750"/>
                    </a:lnTo>
                    <a:cubicBezTo>
                      <a:pt x="62" y="875"/>
                      <a:pt x="0" y="1032"/>
                      <a:pt x="0" y="1094"/>
                    </a:cubicBezTo>
                    <a:cubicBezTo>
                      <a:pt x="0" y="1094"/>
                      <a:pt x="500" y="1219"/>
                      <a:pt x="719" y="1063"/>
                    </a:cubicBezTo>
                    <a:cubicBezTo>
                      <a:pt x="719" y="1063"/>
                      <a:pt x="625" y="344"/>
                      <a:pt x="625" y="188"/>
                    </a:cubicBezTo>
                    <a:cubicBezTo>
                      <a:pt x="594" y="63"/>
                      <a:pt x="281" y="0"/>
                      <a:pt x="219" y="94"/>
                    </a:cubicBezTo>
                    <a:cubicBezTo>
                      <a:pt x="219" y="94"/>
                      <a:pt x="125" y="219"/>
                      <a:pt x="62" y="750"/>
                    </a:cubicBez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3" name="Freeform 118"/>
              <p:cNvSpPr>
                <a:spLocks noChangeArrowheads="1"/>
              </p:cNvSpPr>
              <p:nvPr/>
            </p:nvSpPr>
            <p:spPr bwMode="auto">
              <a:xfrm>
                <a:off x="4005263" y="5113338"/>
                <a:ext cx="225425" cy="280987"/>
              </a:xfrm>
              <a:custGeom>
                <a:avLst/>
                <a:gdLst>
                  <a:gd name="T0" fmla="*/ 469 w 626"/>
                  <a:gd name="T1" fmla="*/ 62 h 782"/>
                  <a:gd name="T2" fmla="*/ 469 w 626"/>
                  <a:gd name="T3" fmla="*/ 62 h 782"/>
                  <a:gd name="T4" fmla="*/ 0 w 626"/>
                  <a:gd name="T5" fmla="*/ 781 h 782"/>
                  <a:gd name="T6" fmla="*/ 375 w 626"/>
                  <a:gd name="T7" fmla="*/ 406 h 782"/>
                  <a:gd name="T8" fmla="*/ 594 w 626"/>
                  <a:gd name="T9" fmla="*/ 187 h 782"/>
                  <a:gd name="T10" fmla="*/ 469 w 626"/>
                  <a:gd name="T11" fmla="*/ 62 h 782"/>
                </a:gdLst>
                <a:ahLst/>
                <a:cxnLst>
                  <a:cxn ang="0">
                    <a:pos x="T0" y="T1"/>
                  </a:cxn>
                  <a:cxn ang="0">
                    <a:pos x="T2" y="T3"/>
                  </a:cxn>
                  <a:cxn ang="0">
                    <a:pos x="T4" y="T5"/>
                  </a:cxn>
                  <a:cxn ang="0">
                    <a:pos x="T6" y="T7"/>
                  </a:cxn>
                  <a:cxn ang="0">
                    <a:pos x="T8" y="T9"/>
                  </a:cxn>
                  <a:cxn ang="0">
                    <a:pos x="T10" y="T11"/>
                  </a:cxn>
                </a:cxnLst>
                <a:rect l="0" t="0" r="r" b="b"/>
                <a:pathLst>
                  <a:path w="626" h="782">
                    <a:moveTo>
                      <a:pt x="469" y="62"/>
                    </a:moveTo>
                    <a:lnTo>
                      <a:pt x="469" y="62"/>
                    </a:lnTo>
                    <a:cubicBezTo>
                      <a:pt x="469" y="62"/>
                      <a:pt x="156" y="343"/>
                      <a:pt x="0" y="781"/>
                    </a:cubicBezTo>
                    <a:cubicBezTo>
                      <a:pt x="0" y="781"/>
                      <a:pt x="187" y="500"/>
                      <a:pt x="375" y="406"/>
                    </a:cubicBezTo>
                    <a:cubicBezTo>
                      <a:pt x="531" y="312"/>
                      <a:pt x="594" y="187"/>
                      <a:pt x="594" y="187"/>
                    </a:cubicBezTo>
                    <a:cubicBezTo>
                      <a:pt x="625" y="156"/>
                      <a:pt x="562" y="0"/>
                      <a:pt x="469" y="62"/>
                    </a:cubicBez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4" name="Freeform 119"/>
              <p:cNvSpPr>
                <a:spLocks noChangeArrowheads="1"/>
              </p:cNvSpPr>
              <p:nvPr/>
            </p:nvSpPr>
            <p:spPr bwMode="auto">
              <a:xfrm>
                <a:off x="3983038" y="5394325"/>
                <a:ext cx="46037" cy="79375"/>
              </a:xfrm>
              <a:custGeom>
                <a:avLst/>
                <a:gdLst>
                  <a:gd name="T0" fmla="*/ 63 w 126"/>
                  <a:gd name="T1" fmla="*/ 0 h 220"/>
                  <a:gd name="T2" fmla="*/ 63 w 126"/>
                  <a:gd name="T3" fmla="*/ 0 h 220"/>
                  <a:gd name="T4" fmla="*/ 94 w 126"/>
                  <a:gd name="T5" fmla="*/ 125 h 220"/>
                  <a:gd name="T6" fmla="*/ 63 w 126"/>
                  <a:gd name="T7" fmla="*/ 125 h 220"/>
                  <a:gd name="T8" fmla="*/ 32 w 126"/>
                  <a:gd name="T9" fmla="*/ 94 h 220"/>
                  <a:gd name="T10" fmla="*/ 32 w 126"/>
                  <a:gd name="T11" fmla="*/ 187 h 220"/>
                  <a:gd name="T12" fmla="*/ 0 w 126"/>
                  <a:gd name="T13" fmla="*/ 187 h 220"/>
                  <a:gd name="T14" fmla="*/ 0 w 126"/>
                  <a:gd name="T15" fmla="*/ 94 h 220"/>
                  <a:gd name="T16" fmla="*/ 63 w 126"/>
                  <a:gd name="T17"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220">
                    <a:moveTo>
                      <a:pt x="63" y="0"/>
                    </a:moveTo>
                    <a:lnTo>
                      <a:pt x="63" y="0"/>
                    </a:lnTo>
                    <a:cubicBezTo>
                      <a:pt x="63" y="0"/>
                      <a:pt x="63" y="94"/>
                      <a:pt x="94" y="125"/>
                    </a:cubicBezTo>
                    <a:cubicBezTo>
                      <a:pt x="125" y="125"/>
                      <a:pt x="63" y="156"/>
                      <a:pt x="63" y="125"/>
                    </a:cubicBezTo>
                    <a:cubicBezTo>
                      <a:pt x="63" y="94"/>
                      <a:pt x="32" y="94"/>
                      <a:pt x="32" y="94"/>
                    </a:cubicBezTo>
                    <a:cubicBezTo>
                      <a:pt x="32" y="94"/>
                      <a:pt x="32" y="156"/>
                      <a:pt x="32" y="187"/>
                    </a:cubicBezTo>
                    <a:cubicBezTo>
                      <a:pt x="32" y="219"/>
                      <a:pt x="0" y="187"/>
                      <a:pt x="0" y="187"/>
                    </a:cubicBezTo>
                    <a:cubicBezTo>
                      <a:pt x="0" y="156"/>
                      <a:pt x="0" y="125"/>
                      <a:pt x="0" y="94"/>
                    </a:cubicBezTo>
                    <a:cubicBezTo>
                      <a:pt x="0" y="62"/>
                      <a:pt x="32" y="0"/>
                      <a:pt x="63" y="0"/>
                    </a:cubicBezTo>
                  </a:path>
                </a:pathLst>
              </a:custGeom>
              <a:solidFill>
                <a:srgbClr val="754C28"/>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5" name="Freeform 120"/>
              <p:cNvSpPr>
                <a:spLocks noChangeArrowheads="1"/>
              </p:cNvSpPr>
              <p:nvPr/>
            </p:nvSpPr>
            <p:spPr bwMode="auto">
              <a:xfrm>
                <a:off x="4208463" y="5091113"/>
                <a:ext cx="57150" cy="79375"/>
              </a:xfrm>
              <a:custGeom>
                <a:avLst/>
                <a:gdLst>
                  <a:gd name="T0" fmla="*/ 94 w 158"/>
                  <a:gd name="T1" fmla="*/ 0 h 220"/>
                  <a:gd name="T2" fmla="*/ 94 w 158"/>
                  <a:gd name="T3" fmla="*/ 0 h 220"/>
                  <a:gd name="T4" fmla="*/ 0 w 158"/>
                  <a:gd name="T5" fmla="*/ 125 h 220"/>
                  <a:gd name="T6" fmla="*/ 125 w 158"/>
                  <a:gd name="T7" fmla="*/ 188 h 220"/>
                  <a:gd name="T8" fmla="*/ 125 w 158"/>
                  <a:gd name="T9" fmla="*/ 0 h 220"/>
                  <a:gd name="T10" fmla="*/ 94 w 158"/>
                  <a:gd name="T11" fmla="*/ 0 h 220"/>
                </a:gdLst>
                <a:ahLst/>
                <a:cxnLst>
                  <a:cxn ang="0">
                    <a:pos x="T0" y="T1"/>
                  </a:cxn>
                  <a:cxn ang="0">
                    <a:pos x="T2" y="T3"/>
                  </a:cxn>
                  <a:cxn ang="0">
                    <a:pos x="T4" y="T5"/>
                  </a:cxn>
                  <a:cxn ang="0">
                    <a:pos x="T6" y="T7"/>
                  </a:cxn>
                  <a:cxn ang="0">
                    <a:pos x="T8" y="T9"/>
                  </a:cxn>
                  <a:cxn ang="0">
                    <a:pos x="T10" y="T11"/>
                  </a:cxn>
                </a:cxnLst>
                <a:rect l="0" t="0" r="r" b="b"/>
                <a:pathLst>
                  <a:path w="158" h="220">
                    <a:moveTo>
                      <a:pt x="94" y="0"/>
                    </a:moveTo>
                    <a:lnTo>
                      <a:pt x="94" y="0"/>
                    </a:lnTo>
                    <a:cubicBezTo>
                      <a:pt x="0" y="125"/>
                      <a:pt x="0" y="125"/>
                      <a:pt x="0" y="125"/>
                    </a:cubicBezTo>
                    <a:cubicBezTo>
                      <a:pt x="0" y="125"/>
                      <a:pt x="94" y="219"/>
                      <a:pt x="125" y="188"/>
                    </a:cubicBezTo>
                    <a:cubicBezTo>
                      <a:pt x="157" y="188"/>
                      <a:pt x="125" y="0"/>
                      <a:pt x="125" y="0"/>
                    </a:cubicBezTo>
                    <a:lnTo>
                      <a:pt x="94" y="0"/>
                    </a:lnTo>
                  </a:path>
                </a:pathLst>
              </a:custGeom>
              <a:solidFill>
                <a:srgbClr val="754C28"/>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6" name="Freeform 121"/>
              <p:cNvSpPr>
                <a:spLocks noChangeArrowheads="1"/>
              </p:cNvSpPr>
              <p:nvPr/>
            </p:nvSpPr>
            <p:spPr bwMode="auto">
              <a:xfrm>
                <a:off x="4140200" y="4910138"/>
                <a:ext cx="180975" cy="236537"/>
              </a:xfrm>
              <a:custGeom>
                <a:avLst/>
                <a:gdLst>
                  <a:gd name="T0" fmla="*/ 94 w 501"/>
                  <a:gd name="T1" fmla="*/ 94 h 657"/>
                  <a:gd name="T2" fmla="*/ 94 w 501"/>
                  <a:gd name="T3" fmla="*/ 94 h 657"/>
                  <a:gd name="T4" fmla="*/ 156 w 501"/>
                  <a:gd name="T5" fmla="*/ 469 h 657"/>
                  <a:gd name="T6" fmla="*/ 469 w 501"/>
                  <a:gd name="T7" fmla="*/ 344 h 657"/>
                  <a:gd name="T8" fmla="*/ 312 w 501"/>
                  <a:gd name="T9" fmla="*/ 31 h 657"/>
                  <a:gd name="T10" fmla="*/ 94 w 501"/>
                  <a:gd name="T11" fmla="*/ 94 h 657"/>
                </a:gdLst>
                <a:ahLst/>
                <a:cxnLst>
                  <a:cxn ang="0">
                    <a:pos x="T0" y="T1"/>
                  </a:cxn>
                  <a:cxn ang="0">
                    <a:pos x="T2" y="T3"/>
                  </a:cxn>
                  <a:cxn ang="0">
                    <a:pos x="T4" y="T5"/>
                  </a:cxn>
                  <a:cxn ang="0">
                    <a:pos x="T6" y="T7"/>
                  </a:cxn>
                  <a:cxn ang="0">
                    <a:pos x="T8" y="T9"/>
                  </a:cxn>
                  <a:cxn ang="0">
                    <a:pos x="T10" y="T11"/>
                  </a:cxn>
                </a:cxnLst>
                <a:rect l="0" t="0" r="r" b="b"/>
                <a:pathLst>
                  <a:path w="501" h="657">
                    <a:moveTo>
                      <a:pt x="94" y="94"/>
                    </a:moveTo>
                    <a:lnTo>
                      <a:pt x="94" y="94"/>
                    </a:lnTo>
                    <a:cubicBezTo>
                      <a:pt x="0" y="188"/>
                      <a:pt x="125" y="438"/>
                      <a:pt x="156" y="469"/>
                    </a:cubicBezTo>
                    <a:cubicBezTo>
                      <a:pt x="312" y="656"/>
                      <a:pt x="469" y="531"/>
                      <a:pt x="469" y="344"/>
                    </a:cubicBezTo>
                    <a:cubicBezTo>
                      <a:pt x="500" y="156"/>
                      <a:pt x="406" y="94"/>
                      <a:pt x="312" y="31"/>
                    </a:cubicBezTo>
                    <a:cubicBezTo>
                      <a:pt x="219" y="0"/>
                      <a:pt x="94" y="94"/>
                      <a:pt x="94" y="94"/>
                    </a:cubicBezTo>
                  </a:path>
                </a:pathLst>
              </a:custGeom>
              <a:solidFill>
                <a:srgbClr val="A97B4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7" name="Freeform 122"/>
              <p:cNvSpPr>
                <a:spLocks noChangeArrowheads="1"/>
              </p:cNvSpPr>
              <p:nvPr/>
            </p:nvSpPr>
            <p:spPr bwMode="auto">
              <a:xfrm>
                <a:off x="4117975" y="4899025"/>
                <a:ext cx="192088" cy="225425"/>
              </a:xfrm>
              <a:custGeom>
                <a:avLst/>
                <a:gdLst>
                  <a:gd name="T0" fmla="*/ 344 w 533"/>
                  <a:gd name="T1" fmla="*/ 62 h 626"/>
                  <a:gd name="T2" fmla="*/ 344 w 533"/>
                  <a:gd name="T3" fmla="*/ 62 h 626"/>
                  <a:gd name="T4" fmla="*/ 532 w 533"/>
                  <a:gd name="T5" fmla="*/ 219 h 626"/>
                  <a:gd name="T6" fmla="*/ 250 w 533"/>
                  <a:gd name="T7" fmla="*/ 344 h 626"/>
                  <a:gd name="T8" fmla="*/ 344 w 533"/>
                  <a:gd name="T9" fmla="*/ 531 h 626"/>
                  <a:gd name="T10" fmla="*/ 125 w 533"/>
                  <a:gd name="T11" fmla="*/ 562 h 626"/>
                  <a:gd name="T12" fmla="*/ 344 w 533"/>
                  <a:gd name="T13" fmla="*/ 62 h 626"/>
                </a:gdLst>
                <a:ahLst/>
                <a:cxnLst>
                  <a:cxn ang="0">
                    <a:pos x="T0" y="T1"/>
                  </a:cxn>
                  <a:cxn ang="0">
                    <a:pos x="T2" y="T3"/>
                  </a:cxn>
                  <a:cxn ang="0">
                    <a:pos x="T4" y="T5"/>
                  </a:cxn>
                  <a:cxn ang="0">
                    <a:pos x="T6" y="T7"/>
                  </a:cxn>
                  <a:cxn ang="0">
                    <a:pos x="T8" y="T9"/>
                  </a:cxn>
                  <a:cxn ang="0">
                    <a:pos x="T10" y="T11"/>
                  </a:cxn>
                  <a:cxn ang="0">
                    <a:pos x="T12" y="T13"/>
                  </a:cxn>
                </a:cxnLst>
                <a:rect l="0" t="0" r="r" b="b"/>
                <a:pathLst>
                  <a:path w="533" h="626">
                    <a:moveTo>
                      <a:pt x="344" y="62"/>
                    </a:moveTo>
                    <a:lnTo>
                      <a:pt x="344" y="62"/>
                    </a:lnTo>
                    <a:cubicBezTo>
                      <a:pt x="344" y="62"/>
                      <a:pt x="500" y="62"/>
                      <a:pt x="532" y="219"/>
                    </a:cubicBezTo>
                    <a:cubicBezTo>
                      <a:pt x="532" y="219"/>
                      <a:pt x="407" y="344"/>
                      <a:pt x="250" y="344"/>
                    </a:cubicBezTo>
                    <a:cubicBezTo>
                      <a:pt x="250" y="344"/>
                      <a:pt x="282" y="500"/>
                      <a:pt x="344" y="531"/>
                    </a:cubicBezTo>
                    <a:cubicBezTo>
                      <a:pt x="407" y="562"/>
                      <a:pt x="282" y="625"/>
                      <a:pt x="125" y="562"/>
                    </a:cubicBezTo>
                    <a:cubicBezTo>
                      <a:pt x="0" y="531"/>
                      <a:pt x="0" y="0"/>
                      <a:pt x="344" y="62"/>
                    </a:cubicBezTo>
                  </a:path>
                </a:pathLst>
              </a:custGeom>
              <a:solidFill>
                <a:srgbClr val="221F20"/>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8" name="Freeform 123"/>
              <p:cNvSpPr>
                <a:spLocks noChangeArrowheads="1"/>
              </p:cNvSpPr>
              <p:nvPr/>
            </p:nvSpPr>
            <p:spPr bwMode="auto">
              <a:xfrm>
                <a:off x="4511675" y="5203825"/>
                <a:ext cx="90488" cy="46038"/>
              </a:xfrm>
              <a:custGeom>
                <a:avLst/>
                <a:gdLst>
                  <a:gd name="T0" fmla="*/ 31 w 251"/>
                  <a:gd name="T1" fmla="*/ 62 h 126"/>
                  <a:gd name="T2" fmla="*/ 31 w 251"/>
                  <a:gd name="T3" fmla="*/ 62 h 126"/>
                  <a:gd name="T4" fmla="*/ 94 w 251"/>
                  <a:gd name="T5" fmla="*/ 31 h 126"/>
                  <a:gd name="T6" fmla="*/ 125 w 251"/>
                  <a:gd name="T7" fmla="*/ 0 h 126"/>
                  <a:gd name="T8" fmla="*/ 94 w 251"/>
                  <a:gd name="T9" fmla="*/ 62 h 126"/>
                  <a:gd name="T10" fmla="*/ 219 w 251"/>
                  <a:gd name="T11" fmla="*/ 62 h 126"/>
                  <a:gd name="T12" fmla="*/ 125 w 251"/>
                  <a:gd name="T13" fmla="*/ 125 h 126"/>
                  <a:gd name="T14" fmla="*/ 31 w 251"/>
                  <a:gd name="T15" fmla="*/ 62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1" h="126">
                    <a:moveTo>
                      <a:pt x="31" y="62"/>
                    </a:moveTo>
                    <a:lnTo>
                      <a:pt x="31" y="62"/>
                    </a:lnTo>
                    <a:cubicBezTo>
                      <a:pt x="31" y="62"/>
                      <a:pt x="63" y="31"/>
                      <a:pt x="94" y="31"/>
                    </a:cubicBezTo>
                    <a:cubicBezTo>
                      <a:pt x="94" y="0"/>
                      <a:pt x="94" y="0"/>
                      <a:pt x="125" y="0"/>
                    </a:cubicBezTo>
                    <a:cubicBezTo>
                      <a:pt x="125" y="31"/>
                      <a:pt x="125" y="62"/>
                      <a:pt x="94" y="62"/>
                    </a:cubicBezTo>
                    <a:cubicBezTo>
                      <a:pt x="94" y="62"/>
                      <a:pt x="188" y="62"/>
                      <a:pt x="219" y="62"/>
                    </a:cubicBezTo>
                    <a:cubicBezTo>
                      <a:pt x="250" y="31"/>
                      <a:pt x="219" y="93"/>
                      <a:pt x="125" y="125"/>
                    </a:cubicBezTo>
                    <a:cubicBezTo>
                      <a:pt x="0" y="125"/>
                      <a:pt x="31" y="62"/>
                      <a:pt x="31" y="62"/>
                    </a:cubicBezTo>
                  </a:path>
                </a:pathLst>
              </a:custGeom>
              <a:solidFill>
                <a:srgbClr val="A97B4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9" name="Freeform 124"/>
              <p:cNvSpPr>
                <a:spLocks noChangeArrowheads="1"/>
              </p:cNvSpPr>
              <p:nvPr/>
            </p:nvSpPr>
            <p:spPr bwMode="auto">
              <a:xfrm>
                <a:off x="5761038" y="5080000"/>
                <a:ext cx="280987" cy="608013"/>
              </a:xfrm>
              <a:custGeom>
                <a:avLst/>
                <a:gdLst>
                  <a:gd name="T0" fmla="*/ 687 w 782"/>
                  <a:gd name="T1" fmla="*/ 219 h 1688"/>
                  <a:gd name="T2" fmla="*/ 687 w 782"/>
                  <a:gd name="T3" fmla="*/ 219 h 1688"/>
                  <a:gd name="T4" fmla="*/ 719 w 782"/>
                  <a:gd name="T5" fmla="*/ 1562 h 1688"/>
                  <a:gd name="T6" fmla="*/ 344 w 782"/>
                  <a:gd name="T7" fmla="*/ 656 h 1688"/>
                  <a:gd name="T8" fmla="*/ 125 w 782"/>
                  <a:gd name="T9" fmla="*/ 1469 h 1688"/>
                  <a:gd name="T10" fmla="*/ 94 w 782"/>
                  <a:gd name="T11" fmla="*/ 219 h 1688"/>
                  <a:gd name="T12" fmla="*/ 687 w 782"/>
                  <a:gd name="T13" fmla="*/ 219 h 1688"/>
                </a:gdLst>
                <a:ahLst/>
                <a:cxnLst>
                  <a:cxn ang="0">
                    <a:pos x="T0" y="T1"/>
                  </a:cxn>
                  <a:cxn ang="0">
                    <a:pos x="T2" y="T3"/>
                  </a:cxn>
                  <a:cxn ang="0">
                    <a:pos x="T4" y="T5"/>
                  </a:cxn>
                  <a:cxn ang="0">
                    <a:pos x="T6" y="T7"/>
                  </a:cxn>
                  <a:cxn ang="0">
                    <a:pos x="T8" y="T9"/>
                  </a:cxn>
                  <a:cxn ang="0">
                    <a:pos x="T10" y="T11"/>
                  </a:cxn>
                  <a:cxn ang="0">
                    <a:pos x="T12" y="T13"/>
                  </a:cxn>
                </a:cxnLst>
                <a:rect l="0" t="0" r="r" b="b"/>
                <a:pathLst>
                  <a:path w="782" h="1688">
                    <a:moveTo>
                      <a:pt x="687" y="219"/>
                    </a:moveTo>
                    <a:lnTo>
                      <a:pt x="687" y="219"/>
                    </a:lnTo>
                    <a:cubicBezTo>
                      <a:pt x="687" y="219"/>
                      <a:pt x="781" y="1219"/>
                      <a:pt x="719" y="1562"/>
                    </a:cubicBezTo>
                    <a:cubicBezTo>
                      <a:pt x="719" y="1562"/>
                      <a:pt x="437" y="844"/>
                      <a:pt x="344" y="656"/>
                    </a:cubicBezTo>
                    <a:cubicBezTo>
                      <a:pt x="344" y="656"/>
                      <a:pt x="187" y="1250"/>
                      <a:pt x="125" y="1469"/>
                    </a:cubicBezTo>
                    <a:cubicBezTo>
                      <a:pt x="94" y="1687"/>
                      <a:pt x="0" y="406"/>
                      <a:pt x="94" y="219"/>
                    </a:cubicBezTo>
                    <a:cubicBezTo>
                      <a:pt x="156" y="0"/>
                      <a:pt x="687" y="219"/>
                      <a:pt x="687" y="219"/>
                    </a:cubicBezTo>
                  </a:path>
                </a:pathLst>
              </a:custGeom>
              <a:solidFill>
                <a:srgbClr val="754C28"/>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0" name="Freeform 125"/>
              <p:cNvSpPr>
                <a:spLocks noChangeArrowheads="1"/>
              </p:cNvSpPr>
              <p:nvPr/>
            </p:nvSpPr>
            <p:spPr bwMode="auto">
              <a:xfrm>
                <a:off x="5772150" y="5214938"/>
                <a:ext cx="258763" cy="269875"/>
              </a:xfrm>
              <a:custGeom>
                <a:avLst/>
                <a:gdLst>
                  <a:gd name="T0" fmla="*/ 656 w 720"/>
                  <a:gd name="T1" fmla="*/ 62 h 751"/>
                  <a:gd name="T2" fmla="*/ 656 w 720"/>
                  <a:gd name="T3" fmla="*/ 62 h 751"/>
                  <a:gd name="T4" fmla="*/ 656 w 720"/>
                  <a:gd name="T5" fmla="*/ 94 h 751"/>
                  <a:gd name="T6" fmla="*/ 719 w 720"/>
                  <a:gd name="T7" fmla="*/ 656 h 751"/>
                  <a:gd name="T8" fmla="*/ 0 w 720"/>
                  <a:gd name="T9" fmla="*/ 625 h 751"/>
                  <a:gd name="T10" fmla="*/ 31 w 720"/>
                  <a:gd name="T11" fmla="*/ 0 h 751"/>
                  <a:gd name="T12" fmla="*/ 656 w 720"/>
                  <a:gd name="T13" fmla="*/ 62 h 751"/>
                </a:gdLst>
                <a:ahLst/>
                <a:cxnLst>
                  <a:cxn ang="0">
                    <a:pos x="T0" y="T1"/>
                  </a:cxn>
                  <a:cxn ang="0">
                    <a:pos x="T2" y="T3"/>
                  </a:cxn>
                  <a:cxn ang="0">
                    <a:pos x="T4" y="T5"/>
                  </a:cxn>
                  <a:cxn ang="0">
                    <a:pos x="T6" y="T7"/>
                  </a:cxn>
                  <a:cxn ang="0">
                    <a:pos x="T8" y="T9"/>
                  </a:cxn>
                  <a:cxn ang="0">
                    <a:pos x="T10" y="T11"/>
                  </a:cxn>
                  <a:cxn ang="0">
                    <a:pos x="T12" y="T13"/>
                  </a:cxn>
                </a:cxnLst>
                <a:rect l="0" t="0" r="r" b="b"/>
                <a:pathLst>
                  <a:path w="720" h="751">
                    <a:moveTo>
                      <a:pt x="656" y="62"/>
                    </a:moveTo>
                    <a:lnTo>
                      <a:pt x="656" y="62"/>
                    </a:lnTo>
                    <a:lnTo>
                      <a:pt x="656" y="94"/>
                    </a:lnTo>
                    <a:cubicBezTo>
                      <a:pt x="688" y="187"/>
                      <a:pt x="719" y="500"/>
                      <a:pt x="719" y="656"/>
                    </a:cubicBezTo>
                    <a:cubicBezTo>
                      <a:pt x="719" y="656"/>
                      <a:pt x="250" y="750"/>
                      <a:pt x="0" y="625"/>
                    </a:cubicBezTo>
                    <a:cubicBezTo>
                      <a:pt x="31" y="0"/>
                      <a:pt x="31" y="0"/>
                      <a:pt x="31" y="0"/>
                    </a:cubicBezTo>
                    <a:lnTo>
                      <a:pt x="656" y="62"/>
                    </a:lnTo>
                  </a:path>
                </a:pathLst>
              </a:custGeom>
              <a:solidFill>
                <a:srgbClr val="2DA9D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1" name="Freeform 126"/>
              <p:cNvSpPr>
                <a:spLocks noChangeArrowheads="1"/>
              </p:cNvSpPr>
              <p:nvPr/>
            </p:nvSpPr>
            <p:spPr bwMode="auto">
              <a:xfrm>
                <a:off x="5591175" y="4854575"/>
                <a:ext cx="304800" cy="169863"/>
              </a:xfrm>
              <a:custGeom>
                <a:avLst/>
                <a:gdLst>
                  <a:gd name="T0" fmla="*/ 625 w 845"/>
                  <a:gd name="T1" fmla="*/ 125 h 470"/>
                  <a:gd name="T2" fmla="*/ 625 w 845"/>
                  <a:gd name="T3" fmla="*/ 125 h 470"/>
                  <a:gd name="T4" fmla="*/ 0 w 845"/>
                  <a:gd name="T5" fmla="*/ 312 h 470"/>
                  <a:gd name="T6" fmla="*/ 656 w 845"/>
                  <a:gd name="T7" fmla="*/ 312 h 470"/>
                  <a:gd name="T8" fmla="*/ 625 w 845"/>
                  <a:gd name="T9" fmla="*/ 125 h 470"/>
                </a:gdLst>
                <a:ahLst/>
                <a:cxnLst>
                  <a:cxn ang="0">
                    <a:pos x="T0" y="T1"/>
                  </a:cxn>
                  <a:cxn ang="0">
                    <a:pos x="T2" y="T3"/>
                  </a:cxn>
                  <a:cxn ang="0">
                    <a:pos x="T4" y="T5"/>
                  </a:cxn>
                  <a:cxn ang="0">
                    <a:pos x="T6" y="T7"/>
                  </a:cxn>
                  <a:cxn ang="0">
                    <a:pos x="T8" y="T9"/>
                  </a:cxn>
                </a:cxnLst>
                <a:rect l="0" t="0" r="r" b="b"/>
                <a:pathLst>
                  <a:path w="845" h="470">
                    <a:moveTo>
                      <a:pt x="625" y="125"/>
                    </a:moveTo>
                    <a:lnTo>
                      <a:pt x="625" y="125"/>
                    </a:lnTo>
                    <a:cubicBezTo>
                      <a:pt x="625" y="125"/>
                      <a:pt x="438" y="375"/>
                      <a:pt x="0" y="312"/>
                    </a:cubicBezTo>
                    <a:cubicBezTo>
                      <a:pt x="0" y="312"/>
                      <a:pt x="563" y="469"/>
                      <a:pt x="656" y="312"/>
                    </a:cubicBezTo>
                    <a:cubicBezTo>
                      <a:pt x="656" y="312"/>
                      <a:pt x="844" y="0"/>
                      <a:pt x="625" y="125"/>
                    </a:cubicBez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2" name="Freeform 127"/>
              <p:cNvSpPr>
                <a:spLocks noChangeArrowheads="1"/>
              </p:cNvSpPr>
              <p:nvPr/>
            </p:nvSpPr>
            <p:spPr bwMode="auto">
              <a:xfrm>
                <a:off x="5761038" y="4843463"/>
                <a:ext cx="269875" cy="561975"/>
              </a:xfrm>
              <a:custGeom>
                <a:avLst/>
                <a:gdLst>
                  <a:gd name="T0" fmla="*/ 656 w 751"/>
                  <a:gd name="T1" fmla="*/ 750 h 1563"/>
                  <a:gd name="T2" fmla="*/ 656 w 751"/>
                  <a:gd name="T3" fmla="*/ 750 h 1563"/>
                  <a:gd name="T4" fmla="*/ 750 w 751"/>
                  <a:gd name="T5" fmla="*/ 1437 h 1563"/>
                  <a:gd name="T6" fmla="*/ 0 w 751"/>
                  <a:gd name="T7" fmla="*/ 1406 h 1563"/>
                  <a:gd name="T8" fmla="*/ 125 w 751"/>
                  <a:gd name="T9" fmla="*/ 187 h 1563"/>
                  <a:gd name="T10" fmla="*/ 531 w 751"/>
                  <a:gd name="T11" fmla="*/ 93 h 1563"/>
                  <a:gd name="T12" fmla="*/ 656 w 751"/>
                  <a:gd name="T13" fmla="*/ 750 h 1563"/>
                </a:gdLst>
                <a:ahLst/>
                <a:cxnLst>
                  <a:cxn ang="0">
                    <a:pos x="T0" y="T1"/>
                  </a:cxn>
                  <a:cxn ang="0">
                    <a:pos x="T2" y="T3"/>
                  </a:cxn>
                  <a:cxn ang="0">
                    <a:pos x="T4" y="T5"/>
                  </a:cxn>
                  <a:cxn ang="0">
                    <a:pos x="T6" y="T7"/>
                  </a:cxn>
                  <a:cxn ang="0">
                    <a:pos x="T8" y="T9"/>
                  </a:cxn>
                  <a:cxn ang="0">
                    <a:pos x="T10" y="T11"/>
                  </a:cxn>
                  <a:cxn ang="0">
                    <a:pos x="T12" y="T13"/>
                  </a:cxn>
                </a:cxnLst>
                <a:rect l="0" t="0" r="r" b="b"/>
                <a:pathLst>
                  <a:path w="751" h="1563">
                    <a:moveTo>
                      <a:pt x="656" y="750"/>
                    </a:moveTo>
                    <a:lnTo>
                      <a:pt x="656" y="750"/>
                    </a:lnTo>
                    <a:cubicBezTo>
                      <a:pt x="687" y="875"/>
                      <a:pt x="750" y="1375"/>
                      <a:pt x="750" y="1437"/>
                    </a:cubicBezTo>
                    <a:cubicBezTo>
                      <a:pt x="750" y="1437"/>
                      <a:pt x="219" y="1562"/>
                      <a:pt x="0" y="1406"/>
                    </a:cubicBezTo>
                    <a:cubicBezTo>
                      <a:pt x="0" y="1406"/>
                      <a:pt x="94" y="343"/>
                      <a:pt x="125" y="187"/>
                    </a:cubicBezTo>
                    <a:cubicBezTo>
                      <a:pt x="125" y="62"/>
                      <a:pt x="437" y="0"/>
                      <a:pt x="531" y="93"/>
                    </a:cubicBezTo>
                    <a:cubicBezTo>
                      <a:pt x="531" y="93"/>
                      <a:pt x="594" y="218"/>
                      <a:pt x="656" y="750"/>
                    </a:cubicBez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3" name="Freeform 128"/>
              <p:cNvSpPr>
                <a:spLocks noChangeArrowheads="1"/>
              </p:cNvSpPr>
              <p:nvPr/>
            </p:nvSpPr>
            <p:spPr bwMode="auto">
              <a:xfrm>
                <a:off x="5895975" y="4854575"/>
                <a:ext cx="214313" cy="292100"/>
              </a:xfrm>
              <a:custGeom>
                <a:avLst/>
                <a:gdLst>
                  <a:gd name="T0" fmla="*/ 125 w 595"/>
                  <a:gd name="T1" fmla="*/ 62 h 813"/>
                  <a:gd name="T2" fmla="*/ 125 w 595"/>
                  <a:gd name="T3" fmla="*/ 62 h 813"/>
                  <a:gd name="T4" fmla="*/ 594 w 595"/>
                  <a:gd name="T5" fmla="*/ 812 h 813"/>
                  <a:gd name="T6" fmla="*/ 250 w 595"/>
                  <a:gd name="T7" fmla="*/ 437 h 813"/>
                  <a:gd name="T8" fmla="*/ 0 w 595"/>
                  <a:gd name="T9" fmla="*/ 219 h 813"/>
                  <a:gd name="T10" fmla="*/ 125 w 595"/>
                  <a:gd name="T11" fmla="*/ 62 h 813"/>
                </a:gdLst>
                <a:ahLst/>
                <a:cxnLst>
                  <a:cxn ang="0">
                    <a:pos x="T0" y="T1"/>
                  </a:cxn>
                  <a:cxn ang="0">
                    <a:pos x="T2" y="T3"/>
                  </a:cxn>
                  <a:cxn ang="0">
                    <a:pos x="T4" y="T5"/>
                  </a:cxn>
                  <a:cxn ang="0">
                    <a:pos x="T6" y="T7"/>
                  </a:cxn>
                  <a:cxn ang="0">
                    <a:pos x="T8" y="T9"/>
                  </a:cxn>
                  <a:cxn ang="0">
                    <a:pos x="T10" y="T11"/>
                  </a:cxn>
                </a:cxnLst>
                <a:rect l="0" t="0" r="r" b="b"/>
                <a:pathLst>
                  <a:path w="595" h="813">
                    <a:moveTo>
                      <a:pt x="125" y="62"/>
                    </a:moveTo>
                    <a:lnTo>
                      <a:pt x="125" y="62"/>
                    </a:lnTo>
                    <a:cubicBezTo>
                      <a:pt x="125" y="62"/>
                      <a:pt x="437" y="375"/>
                      <a:pt x="594" y="812"/>
                    </a:cubicBezTo>
                    <a:cubicBezTo>
                      <a:pt x="594" y="812"/>
                      <a:pt x="406" y="531"/>
                      <a:pt x="250" y="437"/>
                    </a:cubicBezTo>
                    <a:cubicBezTo>
                      <a:pt x="94" y="344"/>
                      <a:pt x="0" y="219"/>
                      <a:pt x="0" y="219"/>
                    </a:cubicBezTo>
                    <a:cubicBezTo>
                      <a:pt x="0" y="156"/>
                      <a:pt x="31" y="0"/>
                      <a:pt x="125" y="62"/>
                    </a:cubicBez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4" name="Freeform 129"/>
              <p:cNvSpPr>
                <a:spLocks noChangeArrowheads="1"/>
              </p:cNvSpPr>
              <p:nvPr/>
            </p:nvSpPr>
            <p:spPr bwMode="auto">
              <a:xfrm>
                <a:off x="6097588" y="5135563"/>
                <a:ext cx="34925" cy="90487"/>
              </a:xfrm>
              <a:custGeom>
                <a:avLst/>
                <a:gdLst>
                  <a:gd name="T0" fmla="*/ 32 w 95"/>
                  <a:gd name="T1" fmla="*/ 0 h 251"/>
                  <a:gd name="T2" fmla="*/ 32 w 95"/>
                  <a:gd name="T3" fmla="*/ 0 h 251"/>
                  <a:gd name="T4" fmla="*/ 0 w 95"/>
                  <a:gd name="T5" fmla="*/ 125 h 251"/>
                  <a:gd name="T6" fmla="*/ 32 w 95"/>
                  <a:gd name="T7" fmla="*/ 125 h 251"/>
                  <a:gd name="T8" fmla="*/ 63 w 95"/>
                  <a:gd name="T9" fmla="*/ 94 h 251"/>
                  <a:gd name="T10" fmla="*/ 63 w 95"/>
                  <a:gd name="T11" fmla="*/ 188 h 251"/>
                  <a:gd name="T12" fmla="*/ 94 w 95"/>
                  <a:gd name="T13" fmla="*/ 188 h 251"/>
                  <a:gd name="T14" fmla="*/ 94 w 95"/>
                  <a:gd name="T15" fmla="*/ 94 h 251"/>
                  <a:gd name="T16" fmla="*/ 32 w 95"/>
                  <a:gd name="T17" fmla="*/ 0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251">
                    <a:moveTo>
                      <a:pt x="32" y="0"/>
                    </a:moveTo>
                    <a:lnTo>
                      <a:pt x="32" y="0"/>
                    </a:lnTo>
                    <a:cubicBezTo>
                      <a:pt x="32" y="0"/>
                      <a:pt x="32" y="125"/>
                      <a:pt x="0" y="125"/>
                    </a:cubicBezTo>
                    <a:cubicBezTo>
                      <a:pt x="0" y="156"/>
                      <a:pt x="32" y="156"/>
                      <a:pt x="32" y="125"/>
                    </a:cubicBezTo>
                    <a:cubicBezTo>
                      <a:pt x="63" y="125"/>
                      <a:pt x="63" y="94"/>
                      <a:pt x="63" y="94"/>
                    </a:cubicBezTo>
                    <a:cubicBezTo>
                      <a:pt x="63" y="94"/>
                      <a:pt x="63" y="156"/>
                      <a:pt x="63" y="188"/>
                    </a:cubicBezTo>
                    <a:cubicBezTo>
                      <a:pt x="63" y="250"/>
                      <a:pt x="94" y="219"/>
                      <a:pt x="94" y="188"/>
                    </a:cubicBezTo>
                    <a:cubicBezTo>
                      <a:pt x="94" y="188"/>
                      <a:pt x="94" y="125"/>
                      <a:pt x="94" y="94"/>
                    </a:cubicBezTo>
                    <a:cubicBezTo>
                      <a:pt x="94" y="94"/>
                      <a:pt x="63" y="0"/>
                      <a:pt x="32" y="0"/>
                    </a:cubicBezTo>
                  </a:path>
                </a:pathLst>
              </a:custGeom>
              <a:solidFill>
                <a:srgbClr val="754C28"/>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5" name="Freeform 130"/>
              <p:cNvSpPr>
                <a:spLocks noChangeArrowheads="1"/>
              </p:cNvSpPr>
              <p:nvPr/>
            </p:nvSpPr>
            <p:spPr bwMode="auto">
              <a:xfrm>
                <a:off x="5827713" y="4854575"/>
                <a:ext cx="90487" cy="258763"/>
              </a:xfrm>
              <a:custGeom>
                <a:avLst/>
                <a:gdLst>
                  <a:gd name="T0" fmla="*/ 188 w 251"/>
                  <a:gd name="T1" fmla="*/ 62 h 720"/>
                  <a:gd name="T2" fmla="*/ 219 w 251"/>
                  <a:gd name="T3" fmla="*/ 125 h 720"/>
                  <a:gd name="T4" fmla="*/ 94 w 251"/>
                  <a:gd name="T5" fmla="*/ 562 h 720"/>
                  <a:gd name="T6" fmla="*/ 32 w 251"/>
                  <a:gd name="T7" fmla="*/ 687 h 720"/>
                  <a:gd name="T8" fmla="*/ 32 w 251"/>
                  <a:gd name="T9" fmla="*/ 687 h 720"/>
                  <a:gd name="T10" fmla="*/ 32 w 251"/>
                  <a:gd name="T11" fmla="*/ 687 h 720"/>
                  <a:gd name="T12" fmla="*/ 32 w 251"/>
                  <a:gd name="T13" fmla="*/ 687 h 720"/>
                  <a:gd name="T14" fmla="*/ 32 w 251"/>
                  <a:gd name="T15" fmla="*/ 687 h 720"/>
                  <a:gd name="T16" fmla="*/ 32 w 251"/>
                  <a:gd name="T17" fmla="*/ 687 h 720"/>
                  <a:gd name="T18" fmla="*/ 32 w 251"/>
                  <a:gd name="T19" fmla="*/ 687 h 720"/>
                  <a:gd name="T20" fmla="*/ 32 w 251"/>
                  <a:gd name="T21" fmla="*/ 687 h 720"/>
                  <a:gd name="T22" fmla="*/ 63 w 251"/>
                  <a:gd name="T23" fmla="*/ 687 h 720"/>
                  <a:gd name="T24" fmla="*/ 63 w 251"/>
                  <a:gd name="T25" fmla="*/ 687 h 720"/>
                  <a:gd name="T26" fmla="*/ 32 w 251"/>
                  <a:gd name="T27" fmla="*/ 687 h 720"/>
                  <a:gd name="T28" fmla="*/ 32 w 251"/>
                  <a:gd name="T29" fmla="*/ 687 h 720"/>
                  <a:gd name="T30" fmla="*/ 63 w 251"/>
                  <a:gd name="T31" fmla="*/ 687 h 720"/>
                  <a:gd name="T32" fmla="*/ 63 w 251"/>
                  <a:gd name="T33" fmla="*/ 687 h 720"/>
                  <a:gd name="T34" fmla="*/ 63 w 251"/>
                  <a:gd name="T35" fmla="*/ 687 h 720"/>
                  <a:gd name="T36" fmla="*/ 63 w 251"/>
                  <a:gd name="T37" fmla="*/ 500 h 720"/>
                  <a:gd name="T38" fmla="*/ 63 w 251"/>
                  <a:gd name="T39" fmla="*/ 219 h 720"/>
                  <a:gd name="T40" fmla="*/ 94 w 251"/>
                  <a:gd name="T41" fmla="*/ 94 h 720"/>
                  <a:gd name="T42" fmla="*/ 157 w 251"/>
                  <a:gd name="T43" fmla="*/ 62 h 720"/>
                  <a:gd name="T44" fmla="*/ 94 w 251"/>
                  <a:gd name="T45" fmla="*/ 62 h 720"/>
                  <a:gd name="T46" fmla="*/ 32 w 251"/>
                  <a:gd name="T47" fmla="*/ 156 h 720"/>
                  <a:gd name="T48" fmla="*/ 0 w 251"/>
                  <a:gd name="T49" fmla="*/ 500 h 720"/>
                  <a:gd name="T50" fmla="*/ 0 w 251"/>
                  <a:gd name="T51" fmla="*/ 719 h 720"/>
                  <a:gd name="T52" fmla="*/ 32 w 251"/>
                  <a:gd name="T53" fmla="*/ 719 h 720"/>
                  <a:gd name="T54" fmla="*/ 32 w 251"/>
                  <a:gd name="T55" fmla="*/ 719 h 720"/>
                  <a:gd name="T56" fmla="*/ 63 w 251"/>
                  <a:gd name="T57" fmla="*/ 719 h 720"/>
                  <a:gd name="T58" fmla="*/ 219 w 251"/>
                  <a:gd name="T59" fmla="*/ 344 h 720"/>
                  <a:gd name="T60" fmla="*/ 250 w 251"/>
                  <a:gd name="T61" fmla="*/ 31 h 720"/>
                  <a:gd name="T62" fmla="*/ 188 w 251"/>
                  <a:gd name="T63" fmla="*/ 62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1" h="720">
                    <a:moveTo>
                      <a:pt x="188" y="62"/>
                    </a:moveTo>
                    <a:lnTo>
                      <a:pt x="188" y="62"/>
                    </a:lnTo>
                    <a:lnTo>
                      <a:pt x="219" y="62"/>
                    </a:lnTo>
                    <a:cubicBezTo>
                      <a:pt x="219" y="62"/>
                      <a:pt x="219" y="94"/>
                      <a:pt x="219" y="125"/>
                    </a:cubicBezTo>
                    <a:cubicBezTo>
                      <a:pt x="219" y="156"/>
                      <a:pt x="188" y="250"/>
                      <a:pt x="157" y="344"/>
                    </a:cubicBezTo>
                    <a:cubicBezTo>
                      <a:pt x="125" y="437"/>
                      <a:pt x="94" y="500"/>
                      <a:pt x="94" y="562"/>
                    </a:cubicBezTo>
                    <a:cubicBezTo>
                      <a:pt x="63" y="625"/>
                      <a:pt x="32" y="656"/>
                      <a:pt x="32" y="687"/>
                    </a:cubicBezTo>
                    <a:lnTo>
                      <a:pt x="32" y="687"/>
                    </a:lnTo>
                    <a:lnTo>
                      <a:pt x="32" y="687"/>
                    </a:lnTo>
                    <a:lnTo>
                      <a:pt x="32" y="687"/>
                    </a:lnTo>
                    <a:lnTo>
                      <a:pt x="32" y="687"/>
                    </a:lnTo>
                    <a:lnTo>
                      <a:pt x="32" y="687"/>
                    </a:lnTo>
                    <a:lnTo>
                      <a:pt x="32" y="687"/>
                    </a:lnTo>
                    <a:lnTo>
                      <a:pt x="32" y="687"/>
                    </a:lnTo>
                    <a:lnTo>
                      <a:pt x="32" y="687"/>
                    </a:lnTo>
                    <a:lnTo>
                      <a:pt x="32" y="687"/>
                    </a:lnTo>
                    <a:lnTo>
                      <a:pt x="32" y="687"/>
                    </a:lnTo>
                    <a:lnTo>
                      <a:pt x="32" y="687"/>
                    </a:lnTo>
                    <a:lnTo>
                      <a:pt x="32" y="687"/>
                    </a:lnTo>
                    <a:lnTo>
                      <a:pt x="32" y="687"/>
                    </a:lnTo>
                    <a:cubicBezTo>
                      <a:pt x="63" y="687"/>
                      <a:pt x="63" y="687"/>
                      <a:pt x="63" y="687"/>
                    </a:cubicBezTo>
                    <a:cubicBezTo>
                      <a:pt x="32" y="687"/>
                      <a:pt x="32" y="687"/>
                      <a:pt x="32" y="687"/>
                    </a:cubicBezTo>
                    <a:lnTo>
                      <a:pt x="32" y="687"/>
                    </a:lnTo>
                    <a:cubicBezTo>
                      <a:pt x="63" y="687"/>
                      <a:pt x="63" y="687"/>
                      <a:pt x="63" y="687"/>
                    </a:cubicBezTo>
                    <a:cubicBezTo>
                      <a:pt x="32" y="687"/>
                      <a:pt x="32" y="687"/>
                      <a:pt x="32" y="687"/>
                    </a:cubicBezTo>
                    <a:cubicBezTo>
                      <a:pt x="63" y="687"/>
                      <a:pt x="63" y="687"/>
                      <a:pt x="63" y="687"/>
                    </a:cubicBezTo>
                    <a:lnTo>
                      <a:pt x="63" y="687"/>
                    </a:lnTo>
                    <a:cubicBezTo>
                      <a:pt x="32" y="687"/>
                      <a:pt x="32" y="687"/>
                      <a:pt x="32" y="687"/>
                    </a:cubicBezTo>
                    <a:cubicBezTo>
                      <a:pt x="63" y="687"/>
                      <a:pt x="63" y="687"/>
                      <a:pt x="63" y="687"/>
                    </a:cubicBezTo>
                    <a:cubicBezTo>
                      <a:pt x="32" y="687"/>
                      <a:pt x="32" y="687"/>
                      <a:pt x="32" y="687"/>
                    </a:cubicBezTo>
                    <a:cubicBezTo>
                      <a:pt x="63" y="687"/>
                      <a:pt x="63" y="687"/>
                      <a:pt x="63" y="687"/>
                    </a:cubicBezTo>
                    <a:lnTo>
                      <a:pt x="63" y="687"/>
                    </a:lnTo>
                    <a:cubicBezTo>
                      <a:pt x="32" y="687"/>
                      <a:pt x="32" y="687"/>
                      <a:pt x="32" y="687"/>
                    </a:cubicBezTo>
                    <a:cubicBezTo>
                      <a:pt x="63" y="687"/>
                      <a:pt x="63" y="687"/>
                      <a:pt x="63" y="687"/>
                    </a:cubicBezTo>
                    <a:cubicBezTo>
                      <a:pt x="32" y="687"/>
                      <a:pt x="32" y="687"/>
                      <a:pt x="32" y="687"/>
                    </a:cubicBezTo>
                    <a:cubicBezTo>
                      <a:pt x="63" y="687"/>
                      <a:pt x="63" y="687"/>
                      <a:pt x="63" y="687"/>
                    </a:cubicBezTo>
                    <a:cubicBezTo>
                      <a:pt x="63" y="687"/>
                      <a:pt x="63" y="687"/>
                      <a:pt x="63" y="625"/>
                    </a:cubicBezTo>
                    <a:cubicBezTo>
                      <a:pt x="63" y="594"/>
                      <a:pt x="63" y="562"/>
                      <a:pt x="63" y="500"/>
                    </a:cubicBezTo>
                    <a:cubicBezTo>
                      <a:pt x="63" y="437"/>
                      <a:pt x="63" y="344"/>
                      <a:pt x="63" y="281"/>
                    </a:cubicBezTo>
                    <a:cubicBezTo>
                      <a:pt x="63" y="281"/>
                      <a:pt x="63" y="250"/>
                      <a:pt x="63" y="219"/>
                    </a:cubicBezTo>
                    <a:cubicBezTo>
                      <a:pt x="63" y="187"/>
                      <a:pt x="63" y="187"/>
                      <a:pt x="63" y="187"/>
                    </a:cubicBezTo>
                    <a:cubicBezTo>
                      <a:pt x="63" y="156"/>
                      <a:pt x="94" y="125"/>
                      <a:pt x="94" y="94"/>
                    </a:cubicBezTo>
                    <a:lnTo>
                      <a:pt x="94" y="94"/>
                    </a:lnTo>
                    <a:cubicBezTo>
                      <a:pt x="125" y="94"/>
                      <a:pt x="125" y="62"/>
                      <a:pt x="157" y="62"/>
                    </a:cubicBezTo>
                    <a:cubicBezTo>
                      <a:pt x="125" y="31"/>
                      <a:pt x="125" y="31"/>
                      <a:pt x="125" y="31"/>
                    </a:cubicBezTo>
                    <a:cubicBezTo>
                      <a:pt x="125" y="31"/>
                      <a:pt x="94" y="31"/>
                      <a:pt x="94" y="62"/>
                    </a:cubicBezTo>
                    <a:cubicBezTo>
                      <a:pt x="63" y="62"/>
                      <a:pt x="63" y="94"/>
                      <a:pt x="32" y="94"/>
                    </a:cubicBezTo>
                    <a:cubicBezTo>
                      <a:pt x="32" y="125"/>
                      <a:pt x="32" y="156"/>
                      <a:pt x="32" y="156"/>
                    </a:cubicBezTo>
                    <a:cubicBezTo>
                      <a:pt x="32" y="187"/>
                      <a:pt x="32" y="187"/>
                      <a:pt x="32" y="219"/>
                    </a:cubicBezTo>
                    <a:cubicBezTo>
                      <a:pt x="0" y="281"/>
                      <a:pt x="0" y="406"/>
                      <a:pt x="0" y="500"/>
                    </a:cubicBezTo>
                    <a:cubicBezTo>
                      <a:pt x="0" y="594"/>
                      <a:pt x="0" y="719"/>
                      <a:pt x="0" y="719"/>
                    </a:cubicBezTo>
                    <a:lnTo>
                      <a:pt x="0" y="719"/>
                    </a:lnTo>
                    <a:lnTo>
                      <a:pt x="0" y="719"/>
                    </a:lnTo>
                    <a:cubicBezTo>
                      <a:pt x="0" y="719"/>
                      <a:pt x="0" y="719"/>
                      <a:pt x="32" y="719"/>
                    </a:cubicBezTo>
                    <a:lnTo>
                      <a:pt x="32" y="719"/>
                    </a:lnTo>
                    <a:lnTo>
                      <a:pt x="32" y="719"/>
                    </a:lnTo>
                    <a:lnTo>
                      <a:pt x="63" y="719"/>
                    </a:lnTo>
                    <a:lnTo>
                      <a:pt x="63" y="719"/>
                    </a:lnTo>
                    <a:cubicBezTo>
                      <a:pt x="63" y="687"/>
                      <a:pt x="94" y="656"/>
                      <a:pt x="125" y="594"/>
                    </a:cubicBezTo>
                    <a:cubicBezTo>
                      <a:pt x="157" y="531"/>
                      <a:pt x="188" y="437"/>
                      <a:pt x="219" y="344"/>
                    </a:cubicBezTo>
                    <a:cubicBezTo>
                      <a:pt x="250" y="281"/>
                      <a:pt x="250" y="187"/>
                      <a:pt x="250" y="125"/>
                    </a:cubicBezTo>
                    <a:cubicBezTo>
                      <a:pt x="250" y="94"/>
                      <a:pt x="250" y="62"/>
                      <a:pt x="250" y="31"/>
                    </a:cubicBezTo>
                    <a:cubicBezTo>
                      <a:pt x="250" y="31"/>
                      <a:pt x="219" y="0"/>
                      <a:pt x="188" y="0"/>
                    </a:cubicBezTo>
                    <a:cubicBezTo>
                      <a:pt x="188" y="62"/>
                      <a:pt x="188" y="62"/>
                      <a:pt x="188" y="62"/>
                    </a:cubicBezTo>
                  </a:path>
                </a:pathLst>
              </a:custGeom>
              <a:solidFill>
                <a:srgbClr val="E5E7E8"/>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6" name="Freeform 131"/>
              <p:cNvSpPr>
                <a:spLocks noChangeArrowheads="1"/>
              </p:cNvSpPr>
              <p:nvPr/>
            </p:nvSpPr>
            <p:spPr bwMode="auto">
              <a:xfrm>
                <a:off x="5861050" y="4843463"/>
                <a:ext cx="46038" cy="68262"/>
              </a:xfrm>
              <a:custGeom>
                <a:avLst/>
                <a:gdLst>
                  <a:gd name="T0" fmla="*/ 63 w 126"/>
                  <a:gd name="T1" fmla="*/ 0 h 188"/>
                  <a:gd name="T2" fmla="*/ 63 w 126"/>
                  <a:gd name="T3" fmla="*/ 0 h 188"/>
                  <a:gd name="T4" fmla="*/ 125 w 126"/>
                  <a:gd name="T5" fmla="*/ 93 h 188"/>
                  <a:gd name="T6" fmla="*/ 0 w 126"/>
                  <a:gd name="T7" fmla="*/ 187 h 188"/>
                  <a:gd name="T8" fmla="*/ 0 w 126"/>
                  <a:gd name="T9" fmla="*/ 0 h 188"/>
                  <a:gd name="T10" fmla="*/ 63 w 126"/>
                  <a:gd name="T11" fmla="*/ 0 h 188"/>
                </a:gdLst>
                <a:ahLst/>
                <a:cxnLst>
                  <a:cxn ang="0">
                    <a:pos x="T0" y="T1"/>
                  </a:cxn>
                  <a:cxn ang="0">
                    <a:pos x="T2" y="T3"/>
                  </a:cxn>
                  <a:cxn ang="0">
                    <a:pos x="T4" y="T5"/>
                  </a:cxn>
                  <a:cxn ang="0">
                    <a:pos x="T6" y="T7"/>
                  </a:cxn>
                  <a:cxn ang="0">
                    <a:pos x="T8" y="T9"/>
                  </a:cxn>
                  <a:cxn ang="0">
                    <a:pos x="T10" y="T11"/>
                  </a:cxn>
                </a:cxnLst>
                <a:rect l="0" t="0" r="r" b="b"/>
                <a:pathLst>
                  <a:path w="126" h="188">
                    <a:moveTo>
                      <a:pt x="63" y="0"/>
                    </a:moveTo>
                    <a:lnTo>
                      <a:pt x="63" y="0"/>
                    </a:lnTo>
                    <a:cubicBezTo>
                      <a:pt x="125" y="93"/>
                      <a:pt x="125" y="93"/>
                      <a:pt x="125" y="93"/>
                    </a:cubicBezTo>
                    <a:cubicBezTo>
                      <a:pt x="125" y="93"/>
                      <a:pt x="31" y="187"/>
                      <a:pt x="0" y="187"/>
                    </a:cubicBezTo>
                    <a:cubicBezTo>
                      <a:pt x="0" y="156"/>
                      <a:pt x="0" y="0"/>
                      <a:pt x="0" y="0"/>
                    </a:cubicBezTo>
                    <a:lnTo>
                      <a:pt x="63" y="0"/>
                    </a:lnTo>
                  </a:path>
                </a:pathLst>
              </a:custGeom>
              <a:solidFill>
                <a:srgbClr val="754C28"/>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7" name="Freeform 132"/>
              <p:cNvSpPr>
                <a:spLocks noChangeArrowheads="1"/>
              </p:cNvSpPr>
              <p:nvPr/>
            </p:nvSpPr>
            <p:spPr bwMode="auto">
              <a:xfrm>
                <a:off x="5805488" y="4651375"/>
                <a:ext cx="169862" cy="236538"/>
              </a:xfrm>
              <a:custGeom>
                <a:avLst/>
                <a:gdLst>
                  <a:gd name="T0" fmla="*/ 375 w 470"/>
                  <a:gd name="T1" fmla="*/ 125 h 658"/>
                  <a:gd name="T2" fmla="*/ 375 w 470"/>
                  <a:gd name="T3" fmla="*/ 125 h 658"/>
                  <a:gd name="T4" fmla="*/ 344 w 470"/>
                  <a:gd name="T5" fmla="*/ 469 h 658"/>
                  <a:gd name="T6" fmla="*/ 0 w 470"/>
                  <a:gd name="T7" fmla="*/ 375 h 658"/>
                  <a:gd name="T8" fmla="*/ 156 w 470"/>
                  <a:gd name="T9" fmla="*/ 63 h 658"/>
                  <a:gd name="T10" fmla="*/ 375 w 470"/>
                  <a:gd name="T11" fmla="*/ 125 h 658"/>
                </a:gdLst>
                <a:ahLst/>
                <a:cxnLst>
                  <a:cxn ang="0">
                    <a:pos x="T0" y="T1"/>
                  </a:cxn>
                  <a:cxn ang="0">
                    <a:pos x="T2" y="T3"/>
                  </a:cxn>
                  <a:cxn ang="0">
                    <a:pos x="T4" y="T5"/>
                  </a:cxn>
                  <a:cxn ang="0">
                    <a:pos x="T6" y="T7"/>
                  </a:cxn>
                  <a:cxn ang="0">
                    <a:pos x="T8" y="T9"/>
                  </a:cxn>
                  <a:cxn ang="0">
                    <a:pos x="T10" y="T11"/>
                  </a:cxn>
                </a:cxnLst>
                <a:rect l="0" t="0" r="r" b="b"/>
                <a:pathLst>
                  <a:path w="470" h="658">
                    <a:moveTo>
                      <a:pt x="375" y="125"/>
                    </a:moveTo>
                    <a:lnTo>
                      <a:pt x="375" y="125"/>
                    </a:lnTo>
                    <a:cubicBezTo>
                      <a:pt x="469" y="219"/>
                      <a:pt x="375" y="438"/>
                      <a:pt x="344" y="469"/>
                    </a:cubicBezTo>
                    <a:cubicBezTo>
                      <a:pt x="156" y="657"/>
                      <a:pt x="31" y="563"/>
                      <a:pt x="0" y="375"/>
                    </a:cubicBezTo>
                    <a:cubicBezTo>
                      <a:pt x="0" y="188"/>
                      <a:pt x="62" y="94"/>
                      <a:pt x="156" y="63"/>
                    </a:cubicBezTo>
                    <a:cubicBezTo>
                      <a:pt x="250" y="0"/>
                      <a:pt x="375" y="125"/>
                      <a:pt x="375" y="125"/>
                    </a:cubicBezTo>
                  </a:path>
                </a:pathLst>
              </a:custGeom>
              <a:solidFill>
                <a:srgbClr val="A97B4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8" name="Freeform 133"/>
              <p:cNvSpPr>
                <a:spLocks noChangeArrowheads="1"/>
              </p:cNvSpPr>
              <p:nvPr/>
            </p:nvSpPr>
            <p:spPr bwMode="auto">
              <a:xfrm>
                <a:off x="5805488" y="4640263"/>
                <a:ext cx="203200" cy="225425"/>
              </a:xfrm>
              <a:custGeom>
                <a:avLst/>
                <a:gdLst>
                  <a:gd name="T0" fmla="*/ 187 w 563"/>
                  <a:gd name="T1" fmla="*/ 63 h 626"/>
                  <a:gd name="T2" fmla="*/ 187 w 563"/>
                  <a:gd name="T3" fmla="*/ 63 h 626"/>
                  <a:gd name="T4" fmla="*/ 0 w 563"/>
                  <a:gd name="T5" fmla="*/ 250 h 626"/>
                  <a:gd name="T6" fmla="*/ 281 w 563"/>
                  <a:gd name="T7" fmla="*/ 344 h 626"/>
                  <a:gd name="T8" fmla="*/ 219 w 563"/>
                  <a:gd name="T9" fmla="*/ 563 h 626"/>
                  <a:gd name="T10" fmla="*/ 406 w 563"/>
                  <a:gd name="T11" fmla="*/ 594 h 626"/>
                  <a:gd name="T12" fmla="*/ 187 w 563"/>
                  <a:gd name="T13" fmla="*/ 63 h 626"/>
                </a:gdLst>
                <a:ahLst/>
                <a:cxnLst>
                  <a:cxn ang="0">
                    <a:pos x="T0" y="T1"/>
                  </a:cxn>
                  <a:cxn ang="0">
                    <a:pos x="T2" y="T3"/>
                  </a:cxn>
                  <a:cxn ang="0">
                    <a:pos x="T4" y="T5"/>
                  </a:cxn>
                  <a:cxn ang="0">
                    <a:pos x="T6" y="T7"/>
                  </a:cxn>
                  <a:cxn ang="0">
                    <a:pos x="T8" y="T9"/>
                  </a:cxn>
                  <a:cxn ang="0">
                    <a:pos x="T10" y="T11"/>
                  </a:cxn>
                  <a:cxn ang="0">
                    <a:pos x="T12" y="T13"/>
                  </a:cxn>
                </a:cxnLst>
                <a:rect l="0" t="0" r="r" b="b"/>
                <a:pathLst>
                  <a:path w="563" h="626">
                    <a:moveTo>
                      <a:pt x="187" y="63"/>
                    </a:moveTo>
                    <a:lnTo>
                      <a:pt x="187" y="63"/>
                    </a:lnTo>
                    <a:cubicBezTo>
                      <a:pt x="187" y="63"/>
                      <a:pt x="31" y="63"/>
                      <a:pt x="0" y="250"/>
                    </a:cubicBezTo>
                    <a:cubicBezTo>
                      <a:pt x="0" y="250"/>
                      <a:pt x="156" y="344"/>
                      <a:pt x="281" y="344"/>
                    </a:cubicBezTo>
                    <a:cubicBezTo>
                      <a:pt x="281" y="344"/>
                      <a:pt x="281" y="500"/>
                      <a:pt x="219" y="563"/>
                    </a:cubicBezTo>
                    <a:cubicBezTo>
                      <a:pt x="156" y="594"/>
                      <a:pt x="250" y="625"/>
                      <a:pt x="406" y="594"/>
                    </a:cubicBezTo>
                    <a:cubicBezTo>
                      <a:pt x="562" y="531"/>
                      <a:pt x="531" y="0"/>
                      <a:pt x="187" y="63"/>
                    </a:cubicBezTo>
                  </a:path>
                </a:pathLst>
              </a:custGeom>
              <a:solidFill>
                <a:srgbClr val="221F20"/>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9" name="Freeform 134"/>
              <p:cNvSpPr>
                <a:spLocks noChangeArrowheads="1"/>
              </p:cNvSpPr>
              <p:nvPr/>
            </p:nvSpPr>
            <p:spPr bwMode="auto">
              <a:xfrm>
                <a:off x="5524500" y="4956175"/>
                <a:ext cx="79375" cy="34925"/>
              </a:xfrm>
              <a:custGeom>
                <a:avLst/>
                <a:gdLst>
                  <a:gd name="T0" fmla="*/ 218 w 219"/>
                  <a:gd name="T1" fmla="*/ 31 h 95"/>
                  <a:gd name="T2" fmla="*/ 218 w 219"/>
                  <a:gd name="T3" fmla="*/ 31 h 95"/>
                  <a:gd name="T4" fmla="*/ 156 w 219"/>
                  <a:gd name="T5" fmla="*/ 0 h 95"/>
                  <a:gd name="T6" fmla="*/ 125 w 219"/>
                  <a:gd name="T7" fmla="*/ 0 h 95"/>
                  <a:gd name="T8" fmla="*/ 125 w 219"/>
                  <a:gd name="T9" fmla="*/ 31 h 95"/>
                  <a:gd name="T10" fmla="*/ 31 w 219"/>
                  <a:gd name="T11" fmla="*/ 31 h 95"/>
                  <a:gd name="T12" fmla="*/ 125 w 219"/>
                  <a:gd name="T13" fmla="*/ 94 h 95"/>
                  <a:gd name="T14" fmla="*/ 218 w 219"/>
                  <a:gd name="T15" fmla="*/ 31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9" h="95">
                    <a:moveTo>
                      <a:pt x="218" y="31"/>
                    </a:moveTo>
                    <a:lnTo>
                      <a:pt x="218" y="31"/>
                    </a:lnTo>
                    <a:lnTo>
                      <a:pt x="156" y="0"/>
                    </a:lnTo>
                    <a:cubicBezTo>
                      <a:pt x="125" y="0"/>
                      <a:pt x="125" y="0"/>
                      <a:pt x="125" y="0"/>
                    </a:cubicBezTo>
                    <a:cubicBezTo>
                      <a:pt x="93" y="0"/>
                      <a:pt x="93" y="31"/>
                      <a:pt x="125" y="31"/>
                    </a:cubicBezTo>
                    <a:cubicBezTo>
                      <a:pt x="156" y="31"/>
                      <a:pt x="31" y="63"/>
                      <a:pt x="31" y="31"/>
                    </a:cubicBezTo>
                    <a:cubicBezTo>
                      <a:pt x="0" y="0"/>
                      <a:pt x="0" y="94"/>
                      <a:pt x="125" y="94"/>
                    </a:cubicBezTo>
                    <a:cubicBezTo>
                      <a:pt x="218" y="94"/>
                      <a:pt x="218" y="31"/>
                      <a:pt x="218" y="31"/>
                    </a:cubicBezTo>
                  </a:path>
                </a:pathLst>
              </a:custGeom>
              <a:solidFill>
                <a:srgbClr val="A97B4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88" name="TextBox 287"/>
            <p:cNvSpPr txBox="1"/>
            <p:nvPr/>
          </p:nvSpPr>
          <p:spPr>
            <a:xfrm>
              <a:off x="4580743" y="3851284"/>
              <a:ext cx="2817980" cy="60380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Segoe UI Semibold" panose="020B0702040204020203" pitchFamily="34" charset="0"/>
                  <a:cs typeface="Segoe UI Semibold" panose="020B0702040204020203" pitchFamily="34" charset="0"/>
                </a:rPr>
                <a:t>EleVATE Group Prenatal Care and Standard Group Prenatal Care</a:t>
              </a:r>
            </a:p>
          </p:txBody>
        </p:sp>
        <p:sp>
          <p:nvSpPr>
            <p:cNvPr id="293" name="TextBox 292"/>
            <p:cNvSpPr txBox="1"/>
            <p:nvPr/>
          </p:nvSpPr>
          <p:spPr>
            <a:xfrm>
              <a:off x="4668980" y="4194948"/>
              <a:ext cx="211916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Calibri"/>
              </a:endParaRPr>
            </a:p>
          </p:txBody>
        </p:sp>
      </p:grpSp>
      <p:sp>
        <p:nvSpPr>
          <p:cNvPr id="15" name="Title 14">
            <a:extLst>
              <a:ext uri="{FF2B5EF4-FFF2-40B4-BE49-F238E27FC236}">
                <a16:creationId xmlns:a16="http://schemas.microsoft.com/office/drawing/2014/main" id="{9727AD22-0F4E-40BA-BC33-14FF998AB126}"/>
              </a:ext>
            </a:extLst>
          </p:cNvPr>
          <p:cNvSpPr>
            <a:spLocks noGrp="1"/>
          </p:cNvSpPr>
          <p:nvPr>
            <p:ph type="title"/>
          </p:nvPr>
        </p:nvSpPr>
        <p:spPr>
          <a:xfrm>
            <a:off x="670622" y="364811"/>
            <a:ext cx="10515600" cy="1325563"/>
          </a:xfrm>
        </p:spPr>
        <p:txBody>
          <a:bodyPr>
            <a:normAutofit/>
          </a:bodyPr>
          <a:lstStyle/>
          <a:p>
            <a:r>
              <a:rPr lang="en-US" sz="4300" dirty="0">
                <a:latin typeface="Arial" panose="020B0604020202020204" pitchFamily="34" charset="0"/>
                <a:cs typeface="Arial" panose="020B0604020202020204" pitchFamily="34" charset="0"/>
              </a:rPr>
              <a:t>EleVATE Pilot: 2016-2019</a:t>
            </a:r>
            <a:endParaRPr lang="en-US" sz="4300" dirty="0">
              <a:latin typeface="Segoe UI Semibold" panose="020B0702040204020203" pitchFamily="34" charset="0"/>
              <a:cs typeface="Segoe UI Semibold" panose="020B0702040204020203" pitchFamily="34" charset="0"/>
            </a:endParaRPr>
          </a:p>
        </p:txBody>
      </p:sp>
    </p:spTree>
    <p:custDataLst>
      <p:tags r:id="rId1"/>
    </p:custDataLst>
    <p:extLst>
      <p:ext uri="{BB962C8B-B14F-4D97-AF65-F5344CB8AC3E}">
        <p14:creationId xmlns:p14="http://schemas.microsoft.com/office/powerpoint/2010/main" val="1268928443"/>
      </p:ext>
    </p:extLst>
  </p:cSld>
  <p:clrMapOvr>
    <a:masterClrMapping/>
  </p:clrMapOvr>
  <mc:AlternateContent xmlns:mc="http://schemas.openxmlformats.org/markup-compatibility/2006" xmlns:p14="http://schemas.microsoft.com/office/powerpoint/2010/main">
    <mc:Choice Requires="p14">
      <p:transition spd="med" p14:dur="700" advTm="78658">
        <p:fade/>
      </p:transition>
    </mc:Choice>
    <mc:Fallback xmlns="">
      <p:transition spd="med" advTm="7865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wipe(left)">
                                      <p:cBhvr>
                                        <p:cTn id="22" dur="2000"/>
                                        <p:tgtEl>
                                          <p:spTgt spid="7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1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E180D4A7-C9FB-4DFB-919C-405C955672EB}">
      <p14:showEvtLst xmlns:p14="http://schemas.microsoft.com/office/powerpoint/2010/main">
        <p14:playEvt time="0" objId="20"/>
        <p14:stopEvt time="73993" objId="20"/>
      </p14:showEvtLst>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463AFF28-9D91-A6F2-36DF-0D0EB9D29ABC}"/>
              </a:ext>
            </a:extLst>
          </p:cNvPr>
          <p:cNvGrpSpPr>
            <a:grpSpLocks noChangeAspect="1"/>
          </p:cNvGrpSpPr>
          <p:nvPr/>
        </p:nvGrpSpPr>
        <p:grpSpPr>
          <a:xfrm>
            <a:off x="990935" y="793066"/>
            <a:ext cx="3793329" cy="2468880"/>
            <a:chOff x="779492" y="783282"/>
            <a:chExt cx="3989068" cy="2596276"/>
          </a:xfrm>
        </p:grpSpPr>
        <p:sp>
          <p:nvSpPr>
            <p:cNvPr id="2" name="Oval 1">
              <a:extLst>
                <a:ext uri="{FF2B5EF4-FFF2-40B4-BE49-F238E27FC236}">
                  <a16:creationId xmlns:a16="http://schemas.microsoft.com/office/drawing/2014/main" id="{C617033E-4B00-1A6F-38E3-8924EDB0A132}"/>
                </a:ext>
              </a:extLst>
            </p:cNvPr>
            <p:cNvSpPr/>
            <p:nvPr/>
          </p:nvSpPr>
          <p:spPr>
            <a:xfrm>
              <a:off x="779492" y="783282"/>
              <a:ext cx="3989068" cy="2596276"/>
            </a:xfrm>
            <a:prstGeom prst="ellipse">
              <a:avLst/>
            </a:prstGeom>
            <a:solidFill>
              <a:srgbClr val="FFF2CC"/>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8" name="Group 397">
              <a:extLst>
                <a:ext uri="{FF2B5EF4-FFF2-40B4-BE49-F238E27FC236}">
                  <a16:creationId xmlns:a16="http://schemas.microsoft.com/office/drawing/2014/main" id="{D5824D41-236E-A5CD-42BD-65C7EAE68C97}"/>
                </a:ext>
              </a:extLst>
            </p:cNvPr>
            <p:cNvGrpSpPr>
              <a:grpSpLocks noChangeAspect="1"/>
            </p:cNvGrpSpPr>
            <p:nvPr/>
          </p:nvGrpSpPr>
          <p:grpSpPr>
            <a:xfrm>
              <a:off x="2734029" y="1066156"/>
              <a:ext cx="1649454" cy="2011680"/>
              <a:chOff x="2767296" y="667963"/>
              <a:chExt cx="2168122" cy="2644250"/>
            </a:xfrm>
          </p:grpSpPr>
          <p:grpSp>
            <p:nvGrpSpPr>
              <p:cNvPr id="194" name="Group 193">
                <a:extLst>
                  <a:ext uri="{FF2B5EF4-FFF2-40B4-BE49-F238E27FC236}">
                    <a16:creationId xmlns:a16="http://schemas.microsoft.com/office/drawing/2014/main" id="{354B148F-AD2E-7021-0830-55B2AF6EBCED}"/>
                  </a:ext>
                </a:extLst>
              </p:cNvPr>
              <p:cNvGrpSpPr/>
              <p:nvPr/>
            </p:nvGrpSpPr>
            <p:grpSpPr>
              <a:xfrm flipH="1">
                <a:off x="4292994" y="1914410"/>
                <a:ext cx="642424" cy="1138451"/>
                <a:chOff x="2970192" y="4239649"/>
                <a:chExt cx="741187" cy="1291522"/>
              </a:xfrm>
            </p:grpSpPr>
            <p:sp>
              <p:nvSpPr>
                <p:cNvPr id="235" name="Freeform 11">
                  <a:extLst>
                    <a:ext uri="{FF2B5EF4-FFF2-40B4-BE49-F238E27FC236}">
                      <a16:creationId xmlns:a16="http://schemas.microsoft.com/office/drawing/2014/main" id="{72E77825-69D7-02AE-BB5F-1315D911E28D}"/>
                    </a:ext>
                  </a:extLst>
                </p:cNvPr>
                <p:cNvSpPr>
                  <a:spLocks noChangeArrowheads="1"/>
                </p:cNvSpPr>
                <p:nvPr/>
              </p:nvSpPr>
              <p:spPr bwMode="auto">
                <a:xfrm>
                  <a:off x="3035249" y="5351093"/>
                  <a:ext cx="676130" cy="180078"/>
                </a:xfrm>
                <a:custGeom>
                  <a:avLst/>
                  <a:gdLst>
                    <a:gd name="T0" fmla="*/ 500 w 1283"/>
                    <a:gd name="T1" fmla="*/ 63 h 408"/>
                    <a:gd name="T2" fmla="*/ 500 w 1283"/>
                    <a:gd name="T3" fmla="*/ 63 h 408"/>
                    <a:gd name="T4" fmla="*/ 875 w 1283"/>
                    <a:gd name="T5" fmla="*/ 32 h 408"/>
                    <a:gd name="T6" fmla="*/ 1125 w 1283"/>
                    <a:gd name="T7" fmla="*/ 94 h 408"/>
                    <a:gd name="T8" fmla="*/ 1250 w 1283"/>
                    <a:gd name="T9" fmla="*/ 157 h 408"/>
                    <a:gd name="T10" fmla="*/ 1032 w 1283"/>
                    <a:gd name="T11" fmla="*/ 282 h 408"/>
                    <a:gd name="T12" fmla="*/ 782 w 1283"/>
                    <a:gd name="T13" fmla="*/ 344 h 408"/>
                    <a:gd name="T14" fmla="*/ 407 w 1283"/>
                    <a:gd name="T15" fmla="*/ 375 h 408"/>
                    <a:gd name="T16" fmla="*/ 219 w 1283"/>
                    <a:gd name="T17" fmla="*/ 344 h 408"/>
                    <a:gd name="T18" fmla="*/ 0 w 1283"/>
                    <a:gd name="T19" fmla="*/ 250 h 408"/>
                    <a:gd name="T20" fmla="*/ 125 w 1283"/>
                    <a:gd name="T21" fmla="*/ 188 h 408"/>
                    <a:gd name="T22" fmla="*/ 500 w 1283"/>
                    <a:gd name="T23" fmla="*/ 63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3" h="408">
                      <a:moveTo>
                        <a:pt x="500" y="63"/>
                      </a:moveTo>
                      <a:lnTo>
                        <a:pt x="500" y="63"/>
                      </a:lnTo>
                      <a:cubicBezTo>
                        <a:pt x="500" y="63"/>
                        <a:pt x="813" y="0"/>
                        <a:pt x="875" y="32"/>
                      </a:cubicBezTo>
                      <a:cubicBezTo>
                        <a:pt x="938" y="63"/>
                        <a:pt x="1063" y="94"/>
                        <a:pt x="1125" y="94"/>
                      </a:cubicBezTo>
                      <a:cubicBezTo>
                        <a:pt x="1188" y="125"/>
                        <a:pt x="1282" y="94"/>
                        <a:pt x="1250" y="157"/>
                      </a:cubicBezTo>
                      <a:cubicBezTo>
                        <a:pt x="1219" y="219"/>
                        <a:pt x="1094" y="250"/>
                        <a:pt x="1032" y="282"/>
                      </a:cubicBezTo>
                      <a:cubicBezTo>
                        <a:pt x="969" y="282"/>
                        <a:pt x="938" y="313"/>
                        <a:pt x="782" y="344"/>
                      </a:cubicBezTo>
                      <a:cubicBezTo>
                        <a:pt x="594" y="375"/>
                        <a:pt x="469" y="407"/>
                        <a:pt x="407" y="375"/>
                      </a:cubicBezTo>
                      <a:cubicBezTo>
                        <a:pt x="313" y="375"/>
                        <a:pt x="313" y="344"/>
                        <a:pt x="219" y="344"/>
                      </a:cubicBezTo>
                      <a:cubicBezTo>
                        <a:pt x="157" y="313"/>
                        <a:pt x="0" y="313"/>
                        <a:pt x="0" y="250"/>
                      </a:cubicBezTo>
                      <a:cubicBezTo>
                        <a:pt x="0" y="188"/>
                        <a:pt x="94" y="188"/>
                        <a:pt x="125" y="188"/>
                      </a:cubicBezTo>
                      <a:cubicBezTo>
                        <a:pt x="157" y="157"/>
                        <a:pt x="250" y="125"/>
                        <a:pt x="500" y="63"/>
                      </a:cubicBezTo>
                    </a:path>
                  </a:pathLst>
                </a:custGeom>
                <a:solidFill>
                  <a:srgbClr val="2F559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236" name="Freeform 90">
                  <a:extLst>
                    <a:ext uri="{FF2B5EF4-FFF2-40B4-BE49-F238E27FC236}">
                      <a16:creationId xmlns:a16="http://schemas.microsoft.com/office/drawing/2014/main" id="{AD8EA299-2B6B-E8D7-5C59-8ECA1BCD654F}"/>
                    </a:ext>
                  </a:extLst>
                </p:cNvPr>
                <p:cNvSpPr>
                  <a:spLocks noChangeArrowheads="1"/>
                </p:cNvSpPr>
                <p:nvPr/>
              </p:nvSpPr>
              <p:spPr bwMode="auto">
                <a:xfrm>
                  <a:off x="3151422" y="4774071"/>
                  <a:ext cx="411255" cy="741608"/>
                </a:xfrm>
                <a:custGeom>
                  <a:avLst/>
                  <a:gdLst>
                    <a:gd name="T0" fmla="*/ 125 w 782"/>
                    <a:gd name="T1" fmla="*/ 437 h 1688"/>
                    <a:gd name="T2" fmla="*/ 125 w 782"/>
                    <a:gd name="T3" fmla="*/ 437 h 1688"/>
                    <a:gd name="T4" fmla="*/ 94 w 782"/>
                    <a:gd name="T5" fmla="*/ 1594 h 1688"/>
                    <a:gd name="T6" fmla="*/ 438 w 782"/>
                    <a:gd name="T7" fmla="*/ 656 h 1688"/>
                    <a:gd name="T8" fmla="*/ 656 w 782"/>
                    <a:gd name="T9" fmla="*/ 1500 h 1688"/>
                    <a:gd name="T10" fmla="*/ 719 w 782"/>
                    <a:gd name="T11" fmla="*/ 219 h 1688"/>
                    <a:gd name="T12" fmla="*/ 125 w 782"/>
                    <a:gd name="T13" fmla="*/ 437 h 1688"/>
                  </a:gdLst>
                  <a:ahLst/>
                  <a:cxnLst>
                    <a:cxn ang="0">
                      <a:pos x="T0" y="T1"/>
                    </a:cxn>
                    <a:cxn ang="0">
                      <a:pos x="T2" y="T3"/>
                    </a:cxn>
                    <a:cxn ang="0">
                      <a:pos x="T4" y="T5"/>
                    </a:cxn>
                    <a:cxn ang="0">
                      <a:pos x="T6" y="T7"/>
                    </a:cxn>
                    <a:cxn ang="0">
                      <a:pos x="T8" y="T9"/>
                    </a:cxn>
                    <a:cxn ang="0">
                      <a:pos x="T10" y="T11"/>
                    </a:cxn>
                    <a:cxn ang="0">
                      <a:pos x="T12" y="T13"/>
                    </a:cxn>
                  </a:cxnLst>
                  <a:rect l="0" t="0" r="r" b="b"/>
                  <a:pathLst>
                    <a:path w="782" h="1688">
                      <a:moveTo>
                        <a:pt x="125" y="437"/>
                      </a:moveTo>
                      <a:lnTo>
                        <a:pt x="125" y="437"/>
                      </a:lnTo>
                      <a:cubicBezTo>
                        <a:pt x="125" y="437"/>
                        <a:pt x="0" y="1219"/>
                        <a:pt x="94" y="1594"/>
                      </a:cubicBezTo>
                      <a:cubicBezTo>
                        <a:pt x="94" y="1594"/>
                        <a:pt x="344" y="844"/>
                        <a:pt x="438" y="656"/>
                      </a:cubicBezTo>
                      <a:cubicBezTo>
                        <a:pt x="438" y="656"/>
                        <a:pt x="625" y="1281"/>
                        <a:pt x="656" y="1500"/>
                      </a:cubicBezTo>
                      <a:cubicBezTo>
                        <a:pt x="719" y="1687"/>
                        <a:pt x="781" y="437"/>
                        <a:pt x="719" y="219"/>
                      </a:cubicBezTo>
                      <a:cubicBezTo>
                        <a:pt x="656" y="0"/>
                        <a:pt x="125" y="437"/>
                        <a:pt x="125" y="437"/>
                      </a:cubicBezTo>
                    </a:path>
                  </a:pathLst>
                </a:custGeom>
                <a:solidFill>
                  <a:srgbClr val="6A432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237" name="Freeform 91">
                  <a:extLst>
                    <a:ext uri="{FF2B5EF4-FFF2-40B4-BE49-F238E27FC236}">
                      <a16:creationId xmlns:a16="http://schemas.microsoft.com/office/drawing/2014/main" id="{F913378F-302F-2026-E95B-3D76109CE83A}"/>
                    </a:ext>
                  </a:extLst>
                </p:cNvPr>
                <p:cNvSpPr>
                  <a:spLocks noChangeArrowheads="1"/>
                </p:cNvSpPr>
                <p:nvPr/>
              </p:nvSpPr>
              <p:spPr bwMode="auto">
                <a:xfrm>
                  <a:off x="3167687" y="4938659"/>
                  <a:ext cx="446106" cy="342727"/>
                </a:xfrm>
                <a:custGeom>
                  <a:avLst/>
                  <a:gdLst>
                    <a:gd name="T0" fmla="*/ 94 w 845"/>
                    <a:gd name="T1" fmla="*/ 187 h 782"/>
                    <a:gd name="T2" fmla="*/ 94 w 845"/>
                    <a:gd name="T3" fmla="*/ 187 h 782"/>
                    <a:gd name="T4" fmla="*/ 63 w 845"/>
                    <a:gd name="T5" fmla="*/ 94 h 782"/>
                    <a:gd name="T6" fmla="*/ 0 w 845"/>
                    <a:gd name="T7" fmla="*/ 687 h 782"/>
                    <a:gd name="T8" fmla="*/ 844 w 845"/>
                    <a:gd name="T9" fmla="*/ 656 h 782"/>
                    <a:gd name="T10" fmla="*/ 844 w 845"/>
                    <a:gd name="T11" fmla="*/ 0 h 782"/>
                    <a:gd name="T12" fmla="*/ 94 w 845"/>
                    <a:gd name="T13" fmla="*/ 187 h 782"/>
                  </a:gdLst>
                  <a:ahLst/>
                  <a:cxnLst>
                    <a:cxn ang="0">
                      <a:pos x="T0" y="T1"/>
                    </a:cxn>
                    <a:cxn ang="0">
                      <a:pos x="T2" y="T3"/>
                    </a:cxn>
                    <a:cxn ang="0">
                      <a:pos x="T4" y="T5"/>
                    </a:cxn>
                    <a:cxn ang="0">
                      <a:pos x="T6" y="T7"/>
                    </a:cxn>
                    <a:cxn ang="0">
                      <a:pos x="T8" y="T9"/>
                    </a:cxn>
                    <a:cxn ang="0">
                      <a:pos x="T10" y="T11"/>
                    </a:cxn>
                    <a:cxn ang="0">
                      <a:pos x="T12" y="T13"/>
                    </a:cxn>
                  </a:cxnLst>
                  <a:rect l="0" t="0" r="r" b="b"/>
                  <a:pathLst>
                    <a:path w="845" h="782">
                      <a:moveTo>
                        <a:pt x="94" y="187"/>
                      </a:moveTo>
                      <a:lnTo>
                        <a:pt x="94" y="187"/>
                      </a:lnTo>
                      <a:lnTo>
                        <a:pt x="63" y="94"/>
                      </a:lnTo>
                      <a:cubicBezTo>
                        <a:pt x="32" y="219"/>
                        <a:pt x="0" y="500"/>
                        <a:pt x="0" y="687"/>
                      </a:cubicBezTo>
                      <a:cubicBezTo>
                        <a:pt x="0" y="687"/>
                        <a:pt x="594" y="781"/>
                        <a:pt x="844" y="656"/>
                      </a:cubicBezTo>
                      <a:cubicBezTo>
                        <a:pt x="844" y="0"/>
                        <a:pt x="844" y="0"/>
                        <a:pt x="844" y="0"/>
                      </a:cubicBezTo>
                      <a:lnTo>
                        <a:pt x="94" y="187"/>
                      </a:lnTo>
                    </a:path>
                  </a:pathLst>
                </a:custGeom>
                <a:solidFill>
                  <a:srgbClr val="90C04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238" name="Freeform 92">
                  <a:extLst>
                    <a:ext uri="{FF2B5EF4-FFF2-40B4-BE49-F238E27FC236}">
                      <a16:creationId xmlns:a16="http://schemas.microsoft.com/office/drawing/2014/main" id="{E2A3B323-866F-C655-6556-5788B6132138}"/>
                    </a:ext>
                  </a:extLst>
                </p:cNvPr>
                <p:cNvSpPr>
                  <a:spLocks noChangeArrowheads="1"/>
                </p:cNvSpPr>
                <p:nvPr/>
              </p:nvSpPr>
              <p:spPr bwMode="auto">
                <a:xfrm>
                  <a:off x="3135159" y="4485562"/>
                  <a:ext cx="494898" cy="671900"/>
                </a:xfrm>
                <a:custGeom>
                  <a:avLst/>
                  <a:gdLst>
                    <a:gd name="T0" fmla="*/ 219 w 938"/>
                    <a:gd name="T1" fmla="*/ 750 h 1532"/>
                    <a:gd name="T2" fmla="*/ 219 w 938"/>
                    <a:gd name="T3" fmla="*/ 750 h 1532"/>
                    <a:gd name="T4" fmla="*/ 62 w 938"/>
                    <a:gd name="T5" fmla="*/ 1468 h 1532"/>
                    <a:gd name="T6" fmla="*/ 875 w 938"/>
                    <a:gd name="T7" fmla="*/ 1375 h 1532"/>
                    <a:gd name="T8" fmla="*/ 937 w 938"/>
                    <a:gd name="T9" fmla="*/ 906 h 1532"/>
                    <a:gd name="T10" fmla="*/ 750 w 938"/>
                    <a:gd name="T11" fmla="*/ 531 h 1532"/>
                    <a:gd name="T12" fmla="*/ 719 w 938"/>
                    <a:gd name="T13" fmla="*/ 187 h 1532"/>
                    <a:gd name="T14" fmla="*/ 312 w 938"/>
                    <a:gd name="T15" fmla="*/ 93 h 1532"/>
                    <a:gd name="T16" fmla="*/ 219 w 938"/>
                    <a:gd name="T17" fmla="*/ 750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8" h="1532">
                      <a:moveTo>
                        <a:pt x="219" y="750"/>
                      </a:moveTo>
                      <a:lnTo>
                        <a:pt x="219" y="750"/>
                      </a:lnTo>
                      <a:cubicBezTo>
                        <a:pt x="219" y="937"/>
                        <a:pt x="94" y="875"/>
                        <a:pt x="62" y="1468"/>
                      </a:cubicBezTo>
                      <a:cubicBezTo>
                        <a:pt x="62" y="1468"/>
                        <a:pt x="656" y="1531"/>
                        <a:pt x="875" y="1375"/>
                      </a:cubicBezTo>
                      <a:cubicBezTo>
                        <a:pt x="875" y="1375"/>
                        <a:pt x="937" y="1218"/>
                        <a:pt x="937" y="906"/>
                      </a:cubicBezTo>
                      <a:cubicBezTo>
                        <a:pt x="906" y="656"/>
                        <a:pt x="750" y="593"/>
                        <a:pt x="750" y="531"/>
                      </a:cubicBezTo>
                      <a:cubicBezTo>
                        <a:pt x="719" y="343"/>
                        <a:pt x="719" y="250"/>
                        <a:pt x="719" y="187"/>
                      </a:cubicBezTo>
                      <a:cubicBezTo>
                        <a:pt x="687" y="62"/>
                        <a:pt x="375" y="0"/>
                        <a:pt x="312" y="93"/>
                      </a:cubicBezTo>
                      <a:cubicBezTo>
                        <a:pt x="312" y="93"/>
                        <a:pt x="0" y="218"/>
                        <a:pt x="219" y="750"/>
                      </a:cubicBezTo>
                    </a:path>
                  </a:pathLst>
                </a:custGeom>
                <a:solidFill>
                  <a:srgbClr val="90C04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239" name="Freeform 93">
                  <a:extLst>
                    <a:ext uri="{FF2B5EF4-FFF2-40B4-BE49-F238E27FC236}">
                      <a16:creationId xmlns:a16="http://schemas.microsoft.com/office/drawing/2014/main" id="{AD75981A-31B9-FCA2-571B-C29D72A699B4}"/>
                    </a:ext>
                  </a:extLst>
                </p:cNvPr>
                <p:cNvSpPr>
                  <a:spLocks noChangeArrowheads="1"/>
                </p:cNvSpPr>
                <p:nvPr/>
              </p:nvSpPr>
              <p:spPr bwMode="auto">
                <a:xfrm>
                  <a:off x="3167687" y="4541714"/>
                  <a:ext cx="346196" cy="714500"/>
                </a:xfrm>
                <a:custGeom>
                  <a:avLst/>
                  <a:gdLst>
                    <a:gd name="T0" fmla="*/ 313 w 658"/>
                    <a:gd name="T1" fmla="*/ 156 h 1626"/>
                    <a:gd name="T2" fmla="*/ 313 w 658"/>
                    <a:gd name="T3" fmla="*/ 156 h 1626"/>
                    <a:gd name="T4" fmla="*/ 313 w 658"/>
                    <a:gd name="T5" fmla="*/ 406 h 1626"/>
                    <a:gd name="T6" fmla="*/ 438 w 658"/>
                    <a:gd name="T7" fmla="*/ 500 h 1626"/>
                    <a:gd name="T8" fmla="*/ 282 w 658"/>
                    <a:gd name="T9" fmla="*/ 750 h 1626"/>
                    <a:gd name="T10" fmla="*/ 657 w 658"/>
                    <a:gd name="T11" fmla="*/ 1281 h 1626"/>
                    <a:gd name="T12" fmla="*/ 657 w 658"/>
                    <a:gd name="T13" fmla="*/ 1625 h 1626"/>
                    <a:gd name="T14" fmla="*/ 0 w 658"/>
                    <a:gd name="T15" fmla="*/ 1593 h 1626"/>
                    <a:gd name="T16" fmla="*/ 63 w 658"/>
                    <a:gd name="T17" fmla="*/ 906 h 1626"/>
                    <a:gd name="T18" fmla="*/ 157 w 658"/>
                    <a:gd name="T19" fmla="*/ 625 h 1626"/>
                    <a:gd name="T20" fmla="*/ 125 w 658"/>
                    <a:gd name="T21" fmla="*/ 468 h 1626"/>
                    <a:gd name="T22" fmla="*/ 157 w 658"/>
                    <a:gd name="T23" fmla="*/ 250 h 1626"/>
                    <a:gd name="T24" fmla="*/ 313 w 658"/>
                    <a:gd name="T25" fmla="*/ 156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8" h="1626">
                      <a:moveTo>
                        <a:pt x="313" y="156"/>
                      </a:moveTo>
                      <a:lnTo>
                        <a:pt x="313" y="156"/>
                      </a:lnTo>
                      <a:cubicBezTo>
                        <a:pt x="313" y="156"/>
                        <a:pt x="313" y="156"/>
                        <a:pt x="313" y="406"/>
                      </a:cubicBezTo>
                      <a:cubicBezTo>
                        <a:pt x="313" y="406"/>
                        <a:pt x="438" y="468"/>
                        <a:pt x="438" y="500"/>
                      </a:cubicBezTo>
                      <a:cubicBezTo>
                        <a:pt x="438" y="593"/>
                        <a:pt x="282" y="656"/>
                        <a:pt x="282" y="750"/>
                      </a:cubicBezTo>
                      <a:cubicBezTo>
                        <a:pt x="282" y="875"/>
                        <a:pt x="657" y="1156"/>
                        <a:pt x="657" y="1281"/>
                      </a:cubicBezTo>
                      <a:cubicBezTo>
                        <a:pt x="625" y="1406"/>
                        <a:pt x="625" y="1562"/>
                        <a:pt x="657" y="1625"/>
                      </a:cubicBezTo>
                      <a:cubicBezTo>
                        <a:pt x="0" y="1593"/>
                        <a:pt x="0" y="1593"/>
                        <a:pt x="0" y="1593"/>
                      </a:cubicBezTo>
                      <a:cubicBezTo>
                        <a:pt x="0" y="1593"/>
                        <a:pt x="32" y="1250"/>
                        <a:pt x="63" y="906"/>
                      </a:cubicBezTo>
                      <a:cubicBezTo>
                        <a:pt x="94" y="812"/>
                        <a:pt x="157" y="718"/>
                        <a:pt x="157" y="625"/>
                      </a:cubicBezTo>
                      <a:cubicBezTo>
                        <a:pt x="188" y="562"/>
                        <a:pt x="125" y="500"/>
                        <a:pt x="125" y="468"/>
                      </a:cubicBezTo>
                      <a:cubicBezTo>
                        <a:pt x="125" y="343"/>
                        <a:pt x="157" y="281"/>
                        <a:pt x="157" y="250"/>
                      </a:cubicBezTo>
                      <a:cubicBezTo>
                        <a:pt x="188" y="93"/>
                        <a:pt x="344" y="0"/>
                        <a:pt x="313" y="156"/>
                      </a:cubicBezTo>
                    </a:path>
                  </a:pathLst>
                </a:custGeom>
                <a:solidFill>
                  <a:srgbClr val="90C04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240" name="Freeform 94">
                  <a:extLst>
                    <a:ext uri="{FF2B5EF4-FFF2-40B4-BE49-F238E27FC236}">
                      <a16:creationId xmlns:a16="http://schemas.microsoft.com/office/drawing/2014/main" id="{3B7FAE0F-9067-4235-630F-FC42B2DA7A73}"/>
                    </a:ext>
                  </a:extLst>
                </p:cNvPr>
                <p:cNvSpPr>
                  <a:spLocks noChangeArrowheads="1"/>
                </p:cNvSpPr>
                <p:nvPr/>
              </p:nvSpPr>
              <p:spPr bwMode="auto">
                <a:xfrm>
                  <a:off x="2970192" y="4499115"/>
                  <a:ext cx="413577" cy="398880"/>
                </a:xfrm>
                <a:custGeom>
                  <a:avLst/>
                  <a:gdLst>
                    <a:gd name="T0" fmla="*/ 625 w 783"/>
                    <a:gd name="T1" fmla="*/ 62 h 907"/>
                    <a:gd name="T2" fmla="*/ 625 w 783"/>
                    <a:gd name="T3" fmla="*/ 62 h 907"/>
                    <a:gd name="T4" fmla="*/ 500 w 783"/>
                    <a:gd name="T5" fmla="*/ 906 h 907"/>
                    <a:gd name="T6" fmla="*/ 532 w 783"/>
                    <a:gd name="T7" fmla="*/ 406 h 907"/>
                    <a:gd name="T8" fmla="*/ 782 w 783"/>
                    <a:gd name="T9" fmla="*/ 219 h 907"/>
                    <a:gd name="T10" fmla="*/ 625 w 783"/>
                    <a:gd name="T11" fmla="*/ 62 h 907"/>
                  </a:gdLst>
                  <a:ahLst/>
                  <a:cxnLst>
                    <a:cxn ang="0">
                      <a:pos x="T0" y="T1"/>
                    </a:cxn>
                    <a:cxn ang="0">
                      <a:pos x="T2" y="T3"/>
                    </a:cxn>
                    <a:cxn ang="0">
                      <a:pos x="T4" y="T5"/>
                    </a:cxn>
                    <a:cxn ang="0">
                      <a:pos x="T6" y="T7"/>
                    </a:cxn>
                    <a:cxn ang="0">
                      <a:pos x="T8" y="T9"/>
                    </a:cxn>
                    <a:cxn ang="0">
                      <a:pos x="T10" y="T11"/>
                    </a:cxn>
                  </a:cxnLst>
                  <a:rect l="0" t="0" r="r" b="b"/>
                  <a:pathLst>
                    <a:path w="783" h="907">
                      <a:moveTo>
                        <a:pt x="625" y="62"/>
                      </a:moveTo>
                      <a:lnTo>
                        <a:pt x="625" y="62"/>
                      </a:lnTo>
                      <a:cubicBezTo>
                        <a:pt x="625" y="62"/>
                        <a:pt x="0" y="469"/>
                        <a:pt x="500" y="906"/>
                      </a:cubicBezTo>
                      <a:cubicBezTo>
                        <a:pt x="500" y="906"/>
                        <a:pt x="282" y="531"/>
                        <a:pt x="532" y="406"/>
                      </a:cubicBezTo>
                      <a:cubicBezTo>
                        <a:pt x="688" y="344"/>
                        <a:pt x="782" y="219"/>
                        <a:pt x="782" y="219"/>
                      </a:cubicBezTo>
                      <a:cubicBezTo>
                        <a:pt x="782" y="156"/>
                        <a:pt x="719" y="0"/>
                        <a:pt x="625" y="62"/>
                      </a:cubicBezTo>
                    </a:path>
                  </a:pathLst>
                </a:custGeom>
                <a:solidFill>
                  <a:srgbClr val="90C04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241" name="Freeform 95">
                  <a:extLst>
                    <a:ext uri="{FF2B5EF4-FFF2-40B4-BE49-F238E27FC236}">
                      <a16:creationId xmlns:a16="http://schemas.microsoft.com/office/drawing/2014/main" id="{89042E75-99FD-BAD3-DAB3-017CF29273EB}"/>
                    </a:ext>
                  </a:extLst>
                </p:cNvPr>
                <p:cNvSpPr>
                  <a:spLocks noChangeArrowheads="1"/>
                </p:cNvSpPr>
                <p:nvPr/>
              </p:nvSpPr>
              <p:spPr bwMode="auto">
                <a:xfrm>
                  <a:off x="3348918" y="4472007"/>
                  <a:ext cx="83645" cy="96816"/>
                </a:xfrm>
                <a:custGeom>
                  <a:avLst/>
                  <a:gdLst>
                    <a:gd name="T0" fmla="*/ 94 w 157"/>
                    <a:gd name="T1" fmla="*/ 0 h 220"/>
                    <a:gd name="T2" fmla="*/ 94 w 157"/>
                    <a:gd name="T3" fmla="*/ 0 h 220"/>
                    <a:gd name="T4" fmla="*/ 0 w 157"/>
                    <a:gd name="T5" fmla="*/ 125 h 220"/>
                    <a:gd name="T6" fmla="*/ 125 w 157"/>
                    <a:gd name="T7" fmla="*/ 219 h 220"/>
                    <a:gd name="T8" fmla="*/ 125 w 157"/>
                    <a:gd name="T9" fmla="*/ 32 h 220"/>
                    <a:gd name="T10" fmla="*/ 94 w 157"/>
                    <a:gd name="T11" fmla="*/ 0 h 220"/>
                  </a:gdLst>
                  <a:ahLst/>
                  <a:cxnLst>
                    <a:cxn ang="0">
                      <a:pos x="T0" y="T1"/>
                    </a:cxn>
                    <a:cxn ang="0">
                      <a:pos x="T2" y="T3"/>
                    </a:cxn>
                    <a:cxn ang="0">
                      <a:pos x="T4" y="T5"/>
                    </a:cxn>
                    <a:cxn ang="0">
                      <a:pos x="T6" y="T7"/>
                    </a:cxn>
                    <a:cxn ang="0">
                      <a:pos x="T8" y="T9"/>
                    </a:cxn>
                    <a:cxn ang="0">
                      <a:pos x="T10" y="T11"/>
                    </a:cxn>
                  </a:cxnLst>
                  <a:rect l="0" t="0" r="r" b="b"/>
                  <a:pathLst>
                    <a:path w="157" h="220">
                      <a:moveTo>
                        <a:pt x="94" y="0"/>
                      </a:moveTo>
                      <a:lnTo>
                        <a:pt x="94" y="0"/>
                      </a:lnTo>
                      <a:cubicBezTo>
                        <a:pt x="0" y="125"/>
                        <a:pt x="0" y="125"/>
                        <a:pt x="0" y="125"/>
                      </a:cubicBezTo>
                      <a:cubicBezTo>
                        <a:pt x="0" y="125"/>
                        <a:pt x="94" y="219"/>
                        <a:pt x="125" y="219"/>
                      </a:cubicBezTo>
                      <a:cubicBezTo>
                        <a:pt x="156" y="188"/>
                        <a:pt x="125" y="32"/>
                        <a:pt x="125" y="32"/>
                      </a:cubicBezTo>
                      <a:lnTo>
                        <a:pt x="94" y="0"/>
                      </a:lnTo>
                    </a:path>
                  </a:pathLst>
                </a:custGeom>
                <a:solidFill>
                  <a:srgbClr val="6A432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242" name="Freeform 96">
                  <a:extLst>
                    <a:ext uri="{FF2B5EF4-FFF2-40B4-BE49-F238E27FC236}">
                      <a16:creationId xmlns:a16="http://schemas.microsoft.com/office/drawing/2014/main" id="{26D08D7F-B9DB-6821-50A9-B220F75A9C00}"/>
                    </a:ext>
                  </a:extLst>
                </p:cNvPr>
                <p:cNvSpPr>
                  <a:spLocks noChangeArrowheads="1"/>
                </p:cNvSpPr>
                <p:nvPr/>
              </p:nvSpPr>
              <p:spPr bwMode="auto">
                <a:xfrm>
                  <a:off x="3249008" y="4253204"/>
                  <a:ext cx="264875" cy="288510"/>
                </a:xfrm>
                <a:custGeom>
                  <a:avLst/>
                  <a:gdLst>
                    <a:gd name="T0" fmla="*/ 93 w 501"/>
                    <a:gd name="T1" fmla="*/ 94 h 658"/>
                    <a:gd name="T2" fmla="*/ 93 w 501"/>
                    <a:gd name="T3" fmla="*/ 94 h 658"/>
                    <a:gd name="T4" fmla="*/ 156 w 501"/>
                    <a:gd name="T5" fmla="*/ 469 h 658"/>
                    <a:gd name="T6" fmla="*/ 468 w 501"/>
                    <a:gd name="T7" fmla="*/ 344 h 658"/>
                    <a:gd name="T8" fmla="*/ 312 w 501"/>
                    <a:gd name="T9" fmla="*/ 32 h 658"/>
                    <a:gd name="T10" fmla="*/ 93 w 501"/>
                    <a:gd name="T11" fmla="*/ 94 h 658"/>
                  </a:gdLst>
                  <a:ahLst/>
                  <a:cxnLst>
                    <a:cxn ang="0">
                      <a:pos x="T0" y="T1"/>
                    </a:cxn>
                    <a:cxn ang="0">
                      <a:pos x="T2" y="T3"/>
                    </a:cxn>
                    <a:cxn ang="0">
                      <a:pos x="T4" y="T5"/>
                    </a:cxn>
                    <a:cxn ang="0">
                      <a:pos x="T6" y="T7"/>
                    </a:cxn>
                    <a:cxn ang="0">
                      <a:pos x="T8" y="T9"/>
                    </a:cxn>
                    <a:cxn ang="0">
                      <a:pos x="T10" y="T11"/>
                    </a:cxn>
                  </a:cxnLst>
                  <a:rect l="0" t="0" r="r" b="b"/>
                  <a:pathLst>
                    <a:path w="501" h="658">
                      <a:moveTo>
                        <a:pt x="93" y="94"/>
                      </a:moveTo>
                      <a:lnTo>
                        <a:pt x="93" y="94"/>
                      </a:lnTo>
                      <a:cubicBezTo>
                        <a:pt x="0" y="188"/>
                        <a:pt x="125" y="438"/>
                        <a:pt x="156" y="469"/>
                      </a:cubicBezTo>
                      <a:cubicBezTo>
                        <a:pt x="343" y="657"/>
                        <a:pt x="468" y="532"/>
                        <a:pt x="468" y="344"/>
                      </a:cubicBezTo>
                      <a:cubicBezTo>
                        <a:pt x="500" y="188"/>
                        <a:pt x="406" y="94"/>
                        <a:pt x="312" y="32"/>
                      </a:cubicBezTo>
                      <a:cubicBezTo>
                        <a:pt x="218" y="0"/>
                        <a:pt x="93" y="94"/>
                        <a:pt x="93" y="94"/>
                      </a:cubicBezTo>
                    </a:path>
                  </a:pathLst>
                </a:custGeom>
                <a:solidFill>
                  <a:srgbClr val="9A613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243" name="Freeform 97">
                  <a:extLst>
                    <a:ext uri="{FF2B5EF4-FFF2-40B4-BE49-F238E27FC236}">
                      <a16:creationId xmlns:a16="http://schemas.microsoft.com/office/drawing/2014/main" id="{8B83A5AF-8284-F981-CEF3-D9B14D7E5917}"/>
                    </a:ext>
                  </a:extLst>
                </p:cNvPr>
                <p:cNvSpPr>
                  <a:spLocks noChangeArrowheads="1"/>
                </p:cNvSpPr>
                <p:nvPr/>
              </p:nvSpPr>
              <p:spPr bwMode="auto">
                <a:xfrm>
                  <a:off x="3216479" y="4239649"/>
                  <a:ext cx="281140" cy="274956"/>
                </a:xfrm>
                <a:custGeom>
                  <a:avLst/>
                  <a:gdLst>
                    <a:gd name="T0" fmla="*/ 344 w 532"/>
                    <a:gd name="T1" fmla="*/ 63 h 626"/>
                    <a:gd name="T2" fmla="*/ 344 w 532"/>
                    <a:gd name="T3" fmla="*/ 63 h 626"/>
                    <a:gd name="T4" fmla="*/ 531 w 532"/>
                    <a:gd name="T5" fmla="*/ 219 h 626"/>
                    <a:gd name="T6" fmla="*/ 250 w 532"/>
                    <a:gd name="T7" fmla="*/ 344 h 626"/>
                    <a:gd name="T8" fmla="*/ 344 w 532"/>
                    <a:gd name="T9" fmla="*/ 531 h 626"/>
                    <a:gd name="T10" fmla="*/ 125 w 532"/>
                    <a:gd name="T11" fmla="*/ 563 h 626"/>
                    <a:gd name="T12" fmla="*/ 344 w 532"/>
                    <a:gd name="T13" fmla="*/ 63 h 626"/>
                  </a:gdLst>
                  <a:ahLst/>
                  <a:cxnLst>
                    <a:cxn ang="0">
                      <a:pos x="T0" y="T1"/>
                    </a:cxn>
                    <a:cxn ang="0">
                      <a:pos x="T2" y="T3"/>
                    </a:cxn>
                    <a:cxn ang="0">
                      <a:pos x="T4" y="T5"/>
                    </a:cxn>
                    <a:cxn ang="0">
                      <a:pos x="T6" y="T7"/>
                    </a:cxn>
                    <a:cxn ang="0">
                      <a:pos x="T8" y="T9"/>
                    </a:cxn>
                    <a:cxn ang="0">
                      <a:pos x="T10" y="T11"/>
                    </a:cxn>
                    <a:cxn ang="0">
                      <a:pos x="T12" y="T13"/>
                    </a:cxn>
                  </a:cxnLst>
                  <a:rect l="0" t="0" r="r" b="b"/>
                  <a:pathLst>
                    <a:path w="532" h="626">
                      <a:moveTo>
                        <a:pt x="344" y="63"/>
                      </a:moveTo>
                      <a:lnTo>
                        <a:pt x="344" y="63"/>
                      </a:lnTo>
                      <a:cubicBezTo>
                        <a:pt x="344" y="63"/>
                        <a:pt x="500" y="63"/>
                        <a:pt x="531" y="219"/>
                      </a:cubicBezTo>
                      <a:cubicBezTo>
                        <a:pt x="531" y="219"/>
                        <a:pt x="406" y="344"/>
                        <a:pt x="250" y="344"/>
                      </a:cubicBezTo>
                      <a:cubicBezTo>
                        <a:pt x="250" y="344"/>
                        <a:pt x="281" y="500"/>
                        <a:pt x="344" y="531"/>
                      </a:cubicBezTo>
                      <a:cubicBezTo>
                        <a:pt x="406" y="594"/>
                        <a:pt x="281" y="625"/>
                        <a:pt x="125" y="563"/>
                      </a:cubicBezTo>
                      <a:cubicBezTo>
                        <a:pt x="0" y="531"/>
                        <a:pt x="0" y="0"/>
                        <a:pt x="344" y="63"/>
                      </a:cubicBezTo>
                    </a:path>
                  </a:pathLst>
                </a:custGeom>
                <a:solidFill>
                  <a:srgbClr val="201A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grpSp>
          <p:grpSp>
            <p:nvGrpSpPr>
              <p:cNvPr id="195" name="Group 194">
                <a:extLst>
                  <a:ext uri="{FF2B5EF4-FFF2-40B4-BE49-F238E27FC236}">
                    <a16:creationId xmlns:a16="http://schemas.microsoft.com/office/drawing/2014/main" id="{47D93C02-BF46-B4CE-06C1-4E8DD5D99244}"/>
                  </a:ext>
                </a:extLst>
              </p:cNvPr>
              <p:cNvGrpSpPr/>
              <p:nvPr/>
            </p:nvGrpSpPr>
            <p:grpSpPr>
              <a:xfrm flipH="1">
                <a:off x="2767296" y="2010879"/>
                <a:ext cx="582075" cy="1126502"/>
                <a:chOff x="3492209" y="3236640"/>
                <a:chExt cx="671560" cy="1277966"/>
              </a:xfrm>
            </p:grpSpPr>
            <p:sp>
              <p:nvSpPr>
                <p:cNvPr id="227" name="Freeform 5">
                  <a:extLst>
                    <a:ext uri="{FF2B5EF4-FFF2-40B4-BE49-F238E27FC236}">
                      <a16:creationId xmlns:a16="http://schemas.microsoft.com/office/drawing/2014/main" id="{35F9DB4E-E8E8-22D9-F976-12F38C276647}"/>
                    </a:ext>
                  </a:extLst>
                </p:cNvPr>
                <p:cNvSpPr>
                  <a:spLocks noChangeArrowheads="1"/>
                </p:cNvSpPr>
                <p:nvPr/>
              </p:nvSpPr>
              <p:spPr bwMode="auto">
                <a:xfrm>
                  <a:off x="3492209" y="4404147"/>
                  <a:ext cx="576220" cy="96816"/>
                </a:xfrm>
                <a:custGeom>
                  <a:avLst/>
                  <a:gdLst>
                    <a:gd name="T0" fmla="*/ 437 w 1093"/>
                    <a:gd name="T1" fmla="*/ 0 h 220"/>
                    <a:gd name="T2" fmla="*/ 437 w 1093"/>
                    <a:gd name="T3" fmla="*/ 0 h 220"/>
                    <a:gd name="T4" fmla="*/ 750 w 1093"/>
                    <a:gd name="T5" fmla="*/ 63 h 220"/>
                    <a:gd name="T6" fmla="*/ 968 w 1093"/>
                    <a:gd name="T7" fmla="*/ 125 h 220"/>
                    <a:gd name="T8" fmla="*/ 1031 w 1093"/>
                    <a:gd name="T9" fmla="*/ 188 h 220"/>
                    <a:gd name="T10" fmla="*/ 843 w 1093"/>
                    <a:gd name="T11" fmla="*/ 219 h 220"/>
                    <a:gd name="T12" fmla="*/ 625 w 1093"/>
                    <a:gd name="T13" fmla="*/ 219 h 220"/>
                    <a:gd name="T14" fmla="*/ 312 w 1093"/>
                    <a:gd name="T15" fmla="*/ 188 h 220"/>
                    <a:gd name="T16" fmla="*/ 187 w 1093"/>
                    <a:gd name="T17" fmla="*/ 125 h 220"/>
                    <a:gd name="T18" fmla="*/ 0 w 1093"/>
                    <a:gd name="T19" fmla="*/ 63 h 220"/>
                    <a:gd name="T20" fmla="*/ 124 w 1093"/>
                    <a:gd name="T21" fmla="*/ 32 h 220"/>
                    <a:gd name="T22" fmla="*/ 437 w 1093"/>
                    <a:gd name="T23"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3" h="220">
                      <a:moveTo>
                        <a:pt x="437" y="0"/>
                      </a:moveTo>
                      <a:lnTo>
                        <a:pt x="437" y="0"/>
                      </a:lnTo>
                      <a:cubicBezTo>
                        <a:pt x="437" y="0"/>
                        <a:pt x="687" y="32"/>
                        <a:pt x="750" y="63"/>
                      </a:cubicBezTo>
                      <a:cubicBezTo>
                        <a:pt x="781" y="63"/>
                        <a:pt x="906" y="94"/>
                        <a:pt x="968" y="125"/>
                      </a:cubicBezTo>
                      <a:cubicBezTo>
                        <a:pt x="1000" y="157"/>
                        <a:pt x="1092" y="157"/>
                        <a:pt x="1031" y="188"/>
                      </a:cubicBezTo>
                      <a:cubicBezTo>
                        <a:pt x="1000" y="219"/>
                        <a:pt x="875" y="219"/>
                        <a:pt x="843" y="219"/>
                      </a:cubicBezTo>
                      <a:cubicBezTo>
                        <a:pt x="781" y="219"/>
                        <a:pt x="781" y="219"/>
                        <a:pt x="625" y="219"/>
                      </a:cubicBezTo>
                      <a:cubicBezTo>
                        <a:pt x="468" y="219"/>
                        <a:pt x="375" y="219"/>
                        <a:pt x="312" y="188"/>
                      </a:cubicBezTo>
                      <a:cubicBezTo>
                        <a:pt x="250" y="188"/>
                        <a:pt x="250" y="157"/>
                        <a:pt x="187" y="125"/>
                      </a:cubicBezTo>
                      <a:cubicBezTo>
                        <a:pt x="124" y="125"/>
                        <a:pt x="0" y="94"/>
                        <a:pt x="0" y="63"/>
                      </a:cubicBezTo>
                      <a:cubicBezTo>
                        <a:pt x="31" y="32"/>
                        <a:pt x="93" y="32"/>
                        <a:pt x="124" y="32"/>
                      </a:cubicBezTo>
                      <a:cubicBezTo>
                        <a:pt x="124" y="32"/>
                        <a:pt x="218" y="0"/>
                        <a:pt x="437" y="0"/>
                      </a:cubicBezTo>
                    </a:path>
                  </a:pathLst>
                </a:custGeom>
                <a:solidFill>
                  <a:srgbClr val="2F559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228" name="Freeform 65">
                  <a:extLst>
                    <a:ext uri="{FF2B5EF4-FFF2-40B4-BE49-F238E27FC236}">
                      <a16:creationId xmlns:a16="http://schemas.microsoft.com/office/drawing/2014/main" id="{247D6C3F-7D82-5706-EBE4-0327C70BBE0C}"/>
                    </a:ext>
                  </a:extLst>
                </p:cNvPr>
                <p:cNvSpPr>
                  <a:spLocks noChangeArrowheads="1"/>
                </p:cNvSpPr>
                <p:nvPr/>
              </p:nvSpPr>
              <p:spPr bwMode="auto">
                <a:xfrm>
                  <a:off x="3571285" y="3772998"/>
                  <a:ext cx="411253" cy="741608"/>
                </a:xfrm>
                <a:custGeom>
                  <a:avLst/>
                  <a:gdLst>
                    <a:gd name="T0" fmla="*/ 655 w 781"/>
                    <a:gd name="T1" fmla="*/ 406 h 1689"/>
                    <a:gd name="T2" fmla="*/ 655 w 781"/>
                    <a:gd name="T3" fmla="*/ 406 h 1689"/>
                    <a:gd name="T4" fmla="*/ 717 w 781"/>
                    <a:gd name="T5" fmla="*/ 1563 h 1689"/>
                    <a:gd name="T6" fmla="*/ 343 w 781"/>
                    <a:gd name="T7" fmla="*/ 656 h 1689"/>
                    <a:gd name="T8" fmla="*/ 156 w 781"/>
                    <a:gd name="T9" fmla="*/ 1469 h 1689"/>
                    <a:gd name="T10" fmla="*/ 93 w 781"/>
                    <a:gd name="T11" fmla="*/ 188 h 1689"/>
                    <a:gd name="T12" fmla="*/ 655 w 781"/>
                    <a:gd name="T13" fmla="*/ 406 h 1689"/>
                  </a:gdLst>
                  <a:ahLst/>
                  <a:cxnLst>
                    <a:cxn ang="0">
                      <a:pos x="T0" y="T1"/>
                    </a:cxn>
                    <a:cxn ang="0">
                      <a:pos x="T2" y="T3"/>
                    </a:cxn>
                    <a:cxn ang="0">
                      <a:pos x="T4" y="T5"/>
                    </a:cxn>
                    <a:cxn ang="0">
                      <a:pos x="T6" y="T7"/>
                    </a:cxn>
                    <a:cxn ang="0">
                      <a:pos x="T8" y="T9"/>
                    </a:cxn>
                    <a:cxn ang="0">
                      <a:pos x="T10" y="T11"/>
                    </a:cxn>
                    <a:cxn ang="0">
                      <a:pos x="T12" y="T13"/>
                    </a:cxn>
                  </a:cxnLst>
                  <a:rect l="0" t="0" r="r" b="b"/>
                  <a:pathLst>
                    <a:path w="781" h="1689">
                      <a:moveTo>
                        <a:pt x="655" y="406"/>
                      </a:moveTo>
                      <a:lnTo>
                        <a:pt x="655" y="406"/>
                      </a:lnTo>
                      <a:cubicBezTo>
                        <a:pt x="655" y="406"/>
                        <a:pt x="780" y="1219"/>
                        <a:pt x="717" y="1563"/>
                      </a:cubicBezTo>
                      <a:cubicBezTo>
                        <a:pt x="717" y="1563"/>
                        <a:pt x="437" y="844"/>
                        <a:pt x="343" y="656"/>
                      </a:cubicBezTo>
                      <a:cubicBezTo>
                        <a:pt x="343" y="656"/>
                        <a:pt x="187" y="1250"/>
                        <a:pt x="156" y="1469"/>
                      </a:cubicBezTo>
                      <a:cubicBezTo>
                        <a:pt x="93" y="1688"/>
                        <a:pt x="0" y="406"/>
                        <a:pt x="93" y="188"/>
                      </a:cubicBezTo>
                      <a:cubicBezTo>
                        <a:pt x="156" y="0"/>
                        <a:pt x="655" y="406"/>
                        <a:pt x="655" y="406"/>
                      </a:cubicBezTo>
                    </a:path>
                  </a:pathLst>
                </a:custGeom>
                <a:solidFill>
                  <a:srgbClr val="6A3A2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229" name="Freeform 66">
                  <a:extLst>
                    <a:ext uri="{FF2B5EF4-FFF2-40B4-BE49-F238E27FC236}">
                      <a16:creationId xmlns:a16="http://schemas.microsoft.com/office/drawing/2014/main" id="{44C07389-EE54-0E42-BD12-05AFB068E712}"/>
                    </a:ext>
                  </a:extLst>
                </p:cNvPr>
                <p:cNvSpPr>
                  <a:spLocks noChangeArrowheads="1"/>
                </p:cNvSpPr>
                <p:nvPr/>
              </p:nvSpPr>
              <p:spPr bwMode="auto">
                <a:xfrm>
                  <a:off x="3522491" y="3937585"/>
                  <a:ext cx="460047" cy="342727"/>
                </a:xfrm>
                <a:custGeom>
                  <a:avLst/>
                  <a:gdLst>
                    <a:gd name="T0" fmla="*/ 780 w 875"/>
                    <a:gd name="T1" fmla="*/ 188 h 782"/>
                    <a:gd name="T2" fmla="*/ 780 w 875"/>
                    <a:gd name="T3" fmla="*/ 188 h 782"/>
                    <a:gd name="T4" fmla="*/ 811 w 875"/>
                    <a:gd name="T5" fmla="*/ 94 h 782"/>
                    <a:gd name="T6" fmla="*/ 874 w 875"/>
                    <a:gd name="T7" fmla="*/ 656 h 782"/>
                    <a:gd name="T8" fmla="*/ 0 w 875"/>
                    <a:gd name="T9" fmla="*/ 656 h 782"/>
                    <a:gd name="T10" fmla="*/ 31 w 875"/>
                    <a:gd name="T11" fmla="*/ 0 h 782"/>
                    <a:gd name="T12" fmla="*/ 780 w 875"/>
                    <a:gd name="T13" fmla="*/ 188 h 782"/>
                  </a:gdLst>
                  <a:ahLst/>
                  <a:cxnLst>
                    <a:cxn ang="0">
                      <a:pos x="T0" y="T1"/>
                    </a:cxn>
                    <a:cxn ang="0">
                      <a:pos x="T2" y="T3"/>
                    </a:cxn>
                    <a:cxn ang="0">
                      <a:pos x="T4" y="T5"/>
                    </a:cxn>
                    <a:cxn ang="0">
                      <a:pos x="T6" y="T7"/>
                    </a:cxn>
                    <a:cxn ang="0">
                      <a:pos x="T8" y="T9"/>
                    </a:cxn>
                    <a:cxn ang="0">
                      <a:pos x="T10" y="T11"/>
                    </a:cxn>
                    <a:cxn ang="0">
                      <a:pos x="T12" y="T13"/>
                    </a:cxn>
                  </a:cxnLst>
                  <a:rect l="0" t="0" r="r" b="b"/>
                  <a:pathLst>
                    <a:path w="875" h="782">
                      <a:moveTo>
                        <a:pt x="780" y="188"/>
                      </a:moveTo>
                      <a:lnTo>
                        <a:pt x="780" y="188"/>
                      </a:lnTo>
                      <a:cubicBezTo>
                        <a:pt x="780" y="188"/>
                        <a:pt x="811" y="63"/>
                        <a:pt x="811" y="94"/>
                      </a:cubicBezTo>
                      <a:cubicBezTo>
                        <a:pt x="811" y="188"/>
                        <a:pt x="874" y="500"/>
                        <a:pt x="874" y="656"/>
                      </a:cubicBezTo>
                      <a:cubicBezTo>
                        <a:pt x="874" y="656"/>
                        <a:pt x="250" y="781"/>
                        <a:pt x="0" y="656"/>
                      </a:cubicBezTo>
                      <a:cubicBezTo>
                        <a:pt x="31" y="0"/>
                        <a:pt x="31" y="0"/>
                        <a:pt x="31" y="0"/>
                      </a:cubicBezTo>
                      <a:lnTo>
                        <a:pt x="780" y="188"/>
                      </a:lnTo>
                    </a:path>
                  </a:pathLst>
                </a:custGeom>
                <a:solidFill>
                  <a:srgbClr val="B5521E"/>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230" name="Freeform 67">
                  <a:extLst>
                    <a:ext uri="{FF2B5EF4-FFF2-40B4-BE49-F238E27FC236}">
                      <a16:creationId xmlns:a16="http://schemas.microsoft.com/office/drawing/2014/main" id="{C541955C-00C9-AC9D-E7E4-F5207F2E7ED8}"/>
                    </a:ext>
                  </a:extLst>
                </p:cNvPr>
                <p:cNvSpPr>
                  <a:spLocks noChangeArrowheads="1"/>
                </p:cNvSpPr>
                <p:nvPr/>
              </p:nvSpPr>
              <p:spPr bwMode="auto">
                <a:xfrm>
                  <a:off x="3503904" y="3484488"/>
                  <a:ext cx="511163" cy="658346"/>
                </a:xfrm>
                <a:custGeom>
                  <a:avLst/>
                  <a:gdLst>
                    <a:gd name="T0" fmla="*/ 717 w 968"/>
                    <a:gd name="T1" fmla="*/ 719 h 1501"/>
                    <a:gd name="T2" fmla="*/ 717 w 968"/>
                    <a:gd name="T3" fmla="*/ 719 h 1501"/>
                    <a:gd name="T4" fmla="*/ 874 w 968"/>
                    <a:gd name="T5" fmla="*/ 1437 h 1501"/>
                    <a:gd name="T6" fmla="*/ 62 w 968"/>
                    <a:gd name="T7" fmla="*/ 1375 h 1501"/>
                    <a:gd name="T8" fmla="*/ 31 w 968"/>
                    <a:gd name="T9" fmla="*/ 906 h 1501"/>
                    <a:gd name="T10" fmla="*/ 218 w 968"/>
                    <a:gd name="T11" fmla="*/ 500 h 1501"/>
                    <a:gd name="T12" fmla="*/ 250 w 968"/>
                    <a:gd name="T13" fmla="*/ 187 h 1501"/>
                    <a:gd name="T14" fmla="*/ 656 w 968"/>
                    <a:gd name="T15" fmla="*/ 94 h 1501"/>
                    <a:gd name="T16" fmla="*/ 717 w 968"/>
                    <a:gd name="T17" fmla="*/ 719 h 1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8" h="1501">
                      <a:moveTo>
                        <a:pt x="717" y="719"/>
                      </a:moveTo>
                      <a:lnTo>
                        <a:pt x="717" y="719"/>
                      </a:lnTo>
                      <a:cubicBezTo>
                        <a:pt x="749" y="906"/>
                        <a:pt x="874" y="875"/>
                        <a:pt x="874" y="1437"/>
                      </a:cubicBezTo>
                      <a:cubicBezTo>
                        <a:pt x="874" y="1437"/>
                        <a:pt x="281" y="1500"/>
                        <a:pt x="62" y="1375"/>
                      </a:cubicBezTo>
                      <a:cubicBezTo>
                        <a:pt x="62" y="1375"/>
                        <a:pt x="0" y="1219"/>
                        <a:pt x="31" y="906"/>
                      </a:cubicBezTo>
                      <a:cubicBezTo>
                        <a:pt x="31" y="656"/>
                        <a:pt x="187" y="594"/>
                        <a:pt x="218" y="500"/>
                      </a:cubicBezTo>
                      <a:cubicBezTo>
                        <a:pt x="218" y="344"/>
                        <a:pt x="250" y="219"/>
                        <a:pt x="250" y="187"/>
                      </a:cubicBezTo>
                      <a:cubicBezTo>
                        <a:pt x="281" y="31"/>
                        <a:pt x="562" y="0"/>
                        <a:pt x="656" y="94"/>
                      </a:cubicBezTo>
                      <a:cubicBezTo>
                        <a:pt x="656" y="94"/>
                        <a:pt x="967" y="187"/>
                        <a:pt x="717" y="719"/>
                      </a:cubicBezTo>
                    </a:path>
                  </a:pathLst>
                </a:custGeom>
                <a:solidFill>
                  <a:srgbClr val="B5521E"/>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231" name="Freeform 68">
                  <a:extLst>
                    <a:ext uri="{FF2B5EF4-FFF2-40B4-BE49-F238E27FC236}">
                      <a16:creationId xmlns:a16="http://schemas.microsoft.com/office/drawing/2014/main" id="{BE66EFC4-42D4-BBFA-571F-CEFC47286F6C}"/>
                    </a:ext>
                  </a:extLst>
                </p:cNvPr>
                <p:cNvSpPr>
                  <a:spLocks noChangeArrowheads="1"/>
                </p:cNvSpPr>
                <p:nvPr/>
              </p:nvSpPr>
              <p:spPr bwMode="auto">
                <a:xfrm>
                  <a:off x="3768779" y="3498042"/>
                  <a:ext cx="394990" cy="385327"/>
                </a:xfrm>
                <a:custGeom>
                  <a:avLst/>
                  <a:gdLst>
                    <a:gd name="T0" fmla="*/ 125 w 750"/>
                    <a:gd name="T1" fmla="*/ 63 h 876"/>
                    <a:gd name="T2" fmla="*/ 125 w 750"/>
                    <a:gd name="T3" fmla="*/ 63 h 876"/>
                    <a:gd name="T4" fmla="*/ 280 w 750"/>
                    <a:gd name="T5" fmla="*/ 875 h 876"/>
                    <a:gd name="T6" fmla="*/ 249 w 750"/>
                    <a:gd name="T7" fmla="*/ 406 h 876"/>
                    <a:gd name="T8" fmla="*/ 0 w 750"/>
                    <a:gd name="T9" fmla="*/ 188 h 876"/>
                    <a:gd name="T10" fmla="*/ 125 w 750"/>
                    <a:gd name="T11" fmla="*/ 63 h 876"/>
                  </a:gdLst>
                  <a:ahLst/>
                  <a:cxnLst>
                    <a:cxn ang="0">
                      <a:pos x="T0" y="T1"/>
                    </a:cxn>
                    <a:cxn ang="0">
                      <a:pos x="T2" y="T3"/>
                    </a:cxn>
                    <a:cxn ang="0">
                      <a:pos x="T4" y="T5"/>
                    </a:cxn>
                    <a:cxn ang="0">
                      <a:pos x="T6" y="T7"/>
                    </a:cxn>
                    <a:cxn ang="0">
                      <a:pos x="T8" y="T9"/>
                    </a:cxn>
                    <a:cxn ang="0">
                      <a:pos x="T10" y="T11"/>
                    </a:cxn>
                  </a:cxnLst>
                  <a:rect l="0" t="0" r="r" b="b"/>
                  <a:pathLst>
                    <a:path w="750" h="876">
                      <a:moveTo>
                        <a:pt x="125" y="63"/>
                      </a:moveTo>
                      <a:lnTo>
                        <a:pt x="125" y="63"/>
                      </a:lnTo>
                      <a:cubicBezTo>
                        <a:pt x="125" y="63"/>
                        <a:pt x="749" y="437"/>
                        <a:pt x="280" y="875"/>
                      </a:cubicBezTo>
                      <a:cubicBezTo>
                        <a:pt x="280" y="875"/>
                        <a:pt x="467" y="531"/>
                        <a:pt x="249" y="406"/>
                      </a:cubicBezTo>
                      <a:cubicBezTo>
                        <a:pt x="93" y="344"/>
                        <a:pt x="0" y="188"/>
                        <a:pt x="0" y="188"/>
                      </a:cubicBezTo>
                      <a:cubicBezTo>
                        <a:pt x="0" y="156"/>
                        <a:pt x="62" y="0"/>
                        <a:pt x="125" y="63"/>
                      </a:cubicBezTo>
                    </a:path>
                  </a:pathLst>
                </a:custGeom>
                <a:solidFill>
                  <a:srgbClr val="6A3A2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232" name="Freeform 69">
                  <a:extLst>
                    <a:ext uri="{FF2B5EF4-FFF2-40B4-BE49-F238E27FC236}">
                      <a16:creationId xmlns:a16="http://schemas.microsoft.com/office/drawing/2014/main" id="{D54E649C-6962-7525-D3F3-2B5E6AB1BB0D}"/>
                    </a:ext>
                  </a:extLst>
                </p:cNvPr>
                <p:cNvSpPr>
                  <a:spLocks noChangeArrowheads="1"/>
                </p:cNvSpPr>
                <p:nvPr/>
              </p:nvSpPr>
              <p:spPr bwMode="auto">
                <a:xfrm>
                  <a:off x="3719987" y="3470934"/>
                  <a:ext cx="67380" cy="96816"/>
                </a:xfrm>
                <a:custGeom>
                  <a:avLst/>
                  <a:gdLst>
                    <a:gd name="T0" fmla="*/ 62 w 126"/>
                    <a:gd name="T1" fmla="*/ 0 h 219"/>
                    <a:gd name="T2" fmla="*/ 62 w 126"/>
                    <a:gd name="T3" fmla="*/ 0 h 219"/>
                    <a:gd name="T4" fmla="*/ 125 w 126"/>
                    <a:gd name="T5" fmla="*/ 93 h 219"/>
                    <a:gd name="T6" fmla="*/ 31 w 126"/>
                    <a:gd name="T7" fmla="*/ 187 h 219"/>
                    <a:gd name="T8" fmla="*/ 0 w 126"/>
                    <a:gd name="T9" fmla="*/ 0 h 219"/>
                    <a:gd name="T10" fmla="*/ 62 w 126"/>
                    <a:gd name="T11" fmla="*/ 0 h 219"/>
                  </a:gdLst>
                  <a:ahLst/>
                  <a:cxnLst>
                    <a:cxn ang="0">
                      <a:pos x="T0" y="T1"/>
                    </a:cxn>
                    <a:cxn ang="0">
                      <a:pos x="T2" y="T3"/>
                    </a:cxn>
                    <a:cxn ang="0">
                      <a:pos x="T4" y="T5"/>
                    </a:cxn>
                    <a:cxn ang="0">
                      <a:pos x="T6" y="T7"/>
                    </a:cxn>
                    <a:cxn ang="0">
                      <a:pos x="T8" y="T9"/>
                    </a:cxn>
                    <a:cxn ang="0">
                      <a:pos x="T10" y="T11"/>
                    </a:cxn>
                  </a:cxnLst>
                  <a:rect l="0" t="0" r="r" b="b"/>
                  <a:pathLst>
                    <a:path w="126" h="219">
                      <a:moveTo>
                        <a:pt x="62" y="0"/>
                      </a:moveTo>
                      <a:lnTo>
                        <a:pt x="62" y="0"/>
                      </a:lnTo>
                      <a:cubicBezTo>
                        <a:pt x="125" y="93"/>
                        <a:pt x="125" y="93"/>
                        <a:pt x="125" y="93"/>
                      </a:cubicBezTo>
                      <a:cubicBezTo>
                        <a:pt x="125" y="93"/>
                        <a:pt x="62" y="218"/>
                        <a:pt x="31" y="187"/>
                      </a:cubicBezTo>
                      <a:cubicBezTo>
                        <a:pt x="0" y="187"/>
                        <a:pt x="0" y="0"/>
                        <a:pt x="0" y="0"/>
                      </a:cubicBezTo>
                      <a:lnTo>
                        <a:pt x="62" y="0"/>
                      </a:lnTo>
                    </a:path>
                  </a:pathLst>
                </a:custGeom>
                <a:solidFill>
                  <a:srgbClr val="6A432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233" name="Freeform 70">
                  <a:extLst>
                    <a:ext uri="{FF2B5EF4-FFF2-40B4-BE49-F238E27FC236}">
                      <a16:creationId xmlns:a16="http://schemas.microsoft.com/office/drawing/2014/main" id="{0238CA3F-5F94-BF4B-9420-F309C29C9E85}"/>
                    </a:ext>
                  </a:extLst>
                </p:cNvPr>
                <p:cNvSpPr>
                  <a:spLocks noChangeArrowheads="1"/>
                </p:cNvSpPr>
                <p:nvPr/>
              </p:nvSpPr>
              <p:spPr bwMode="auto">
                <a:xfrm>
                  <a:off x="3636342" y="3236640"/>
                  <a:ext cx="262551" cy="302065"/>
                </a:xfrm>
                <a:custGeom>
                  <a:avLst/>
                  <a:gdLst>
                    <a:gd name="T0" fmla="*/ 375 w 500"/>
                    <a:gd name="T1" fmla="*/ 125 h 689"/>
                    <a:gd name="T2" fmla="*/ 375 w 500"/>
                    <a:gd name="T3" fmla="*/ 125 h 689"/>
                    <a:gd name="T4" fmla="*/ 343 w 500"/>
                    <a:gd name="T5" fmla="*/ 500 h 689"/>
                    <a:gd name="T6" fmla="*/ 0 w 500"/>
                    <a:gd name="T7" fmla="*/ 375 h 689"/>
                    <a:gd name="T8" fmla="*/ 187 w 500"/>
                    <a:gd name="T9" fmla="*/ 63 h 689"/>
                    <a:gd name="T10" fmla="*/ 375 w 500"/>
                    <a:gd name="T11" fmla="*/ 125 h 689"/>
                  </a:gdLst>
                  <a:ahLst/>
                  <a:cxnLst>
                    <a:cxn ang="0">
                      <a:pos x="T0" y="T1"/>
                    </a:cxn>
                    <a:cxn ang="0">
                      <a:pos x="T2" y="T3"/>
                    </a:cxn>
                    <a:cxn ang="0">
                      <a:pos x="T4" y="T5"/>
                    </a:cxn>
                    <a:cxn ang="0">
                      <a:pos x="T6" y="T7"/>
                    </a:cxn>
                    <a:cxn ang="0">
                      <a:pos x="T8" y="T9"/>
                    </a:cxn>
                    <a:cxn ang="0">
                      <a:pos x="T10" y="T11"/>
                    </a:cxn>
                  </a:cxnLst>
                  <a:rect l="0" t="0" r="r" b="b"/>
                  <a:pathLst>
                    <a:path w="500" h="689">
                      <a:moveTo>
                        <a:pt x="375" y="125"/>
                      </a:moveTo>
                      <a:lnTo>
                        <a:pt x="375" y="125"/>
                      </a:lnTo>
                      <a:cubicBezTo>
                        <a:pt x="499" y="219"/>
                        <a:pt x="375" y="438"/>
                        <a:pt x="343" y="500"/>
                      </a:cubicBezTo>
                      <a:cubicBezTo>
                        <a:pt x="156" y="688"/>
                        <a:pt x="31" y="563"/>
                        <a:pt x="0" y="375"/>
                      </a:cubicBezTo>
                      <a:cubicBezTo>
                        <a:pt x="0" y="188"/>
                        <a:pt x="93" y="94"/>
                        <a:pt x="187" y="63"/>
                      </a:cubicBezTo>
                      <a:cubicBezTo>
                        <a:pt x="281" y="0"/>
                        <a:pt x="375" y="125"/>
                        <a:pt x="375" y="125"/>
                      </a:cubicBezTo>
                    </a:path>
                  </a:pathLst>
                </a:custGeom>
                <a:solidFill>
                  <a:srgbClr val="6A3A2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234" name="Freeform 71">
                  <a:extLst>
                    <a:ext uri="{FF2B5EF4-FFF2-40B4-BE49-F238E27FC236}">
                      <a16:creationId xmlns:a16="http://schemas.microsoft.com/office/drawing/2014/main" id="{37A9A986-DC4D-5154-4288-DEDF2FE5314B}"/>
                    </a:ext>
                  </a:extLst>
                </p:cNvPr>
                <p:cNvSpPr>
                  <a:spLocks noChangeArrowheads="1"/>
                </p:cNvSpPr>
                <p:nvPr/>
              </p:nvSpPr>
              <p:spPr bwMode="auto">
                <a:xfrm>
                  <a:off x="3636342" y="3236640"/>
                  <a:ext cx="295080" cy="261402"/>
                </a:xfrm>
                <a:custGeom>
                  <a:avLst/>
                  <a:gdLst>
                    <a:gd name="T0" fmla="*/ 218 w 562"/>
                    <a:gd name="T1" fmla="*/ 32 h 595"/>
                    <a:gd name="T2" fmla="*/ 218 w 562"/>
                    <a:gd name="T3" fmla="*/ 32 h 595"/>
                    <a:gd name="T4" fmla="*/ 0 w 562"/>
                    <a:gd name="T5" fmla="*/ 219 h 595"/>
                    <a:gd name="T6" fmla="*/ 281 w 562"/>
                    <a:gd name="T7" fmla="*/ 313 h 595"/>
                    <a:gd name="T8" fmla="*/ 218 w 562"/>
                    <a:gd name="T9" fmla="*/ 532 h 595"/>
                    <a:gd name="T10" fmla="*/ 406 w 562"/>
                    <a:gd name="T11" fmla="*/ 563 h 595"/>
                    <a:gd name="T12" fmla="*/ 218 w 562"/>
                    <a:gd name="T13" fmla="*/ 32 h 595"/>
                  </a:gdLst>
                  <a:ahLst/>
                  <a:cxnLst>
                    <a:cxn ang="0">
                      <a:pos x="T0" y="T1"/>
                    </a:cxn>
                    <a:cxn ang="0">
                      <a:pos x="T2" y="T3"/>
                    </a:cxn>
                    <a:cxn ang="0">
                      <a:pos x="T4" y="T5"/>
                    </a:cxn>
                    <a:cxn ang="0">
                      <a:pos x="T6" y="T7"/>
                    </a:cxn>
                    <a:cxn ang="0">
                      <a:pos x="T8" y="T9"/>
                    </a:cxn>
                    <a:cxn ang="0">
                      <a:pos x="T10" y="T11"/>
                    </a:cxn>
                    <a:cxn ang="0">
                      <a:pos x="T12" y="T13"/>
                    </a:cxn>
                  </a:cxnLst>
                  <a:rect l="0" t="0" r="r" b="b"/>
                  <a:pathLst>
                    <a:path w="562" h="595">
                      <a:moveTo>
                        <a:pt x="218" y="32"/>
                      </a:moveTo>
                      <a:lnTo>
                        <a:pt x="218" y="32"/>
                      </a:lnTo>
                      <a:cubicBezTo>
                        <a:pt x="218" y="32"/>
                        <a:pt x="62" y="32"/>
                        <a:pt x="0" y="219"/>
                      </a:cubicBezTo>
                      <a:cubicBezTo>
                        <a:pt x="0" y="219"/>
                        <a:pt x="156" y="344"/>
                        <a:pt x="281" y="313"/>
                      </a:cubicBezTo>
                      <a:cubicBezTo>
                        <a:pt x="281" y="313"/>
                        <a:pt x="281" y="500"/>
                        <a:pt x="218" y="532"/>
                      </a:cubicBezTo>
                      <a:cubicBezTo>
                        <a:pt x="156" y="563"/>
                        <a:pt x="250" y="594"/>
                        <a:pt x="406" y="563"/>
                      </a:cubicBezTo>
                      <a:cubicBezTo>
                        <a:pt x="561" y="532"/>
                        <a:pt x="561" y="0"/>
                        <a:pt x="218" y="32"/>
                      </a:cubicBezTo>
                    </a:path>
                  </a:pathLst>
                </a:custGeom>
                <a:solidFill>
                  <a:srgbClr val="201A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grpSp>
          <p:grpSp>
            <p:nvGrpSpPr>
              <p:cNvPr id="196" name="Group 195">
                <a:extLst>
                  <a:ext uri="{FF2B5EF4-FFF2-40B4-BE49-F238E27FC236}">
                    <a16:creationId xmlns:a16="http://schemas.microsoft.com/office/drawing/2014/main" id="{E2306C0B-2ADF-0189-6EA0-1EFD2553D634}"/>
                  </a:ext>
                </a:extLst>
              </p:cNvPr>
              <p:cNvGrpSpPr/>
              <p:nvPr/>
            </p:nvGrpSpPr>
            <p:grpSpPr>
              <a:xfrm>
                <a:off x="3577819" y="2185711"/>
                <a:ext cx="600133" cy="1126502"/>
                <a:chOff x="3598986" y="4379644"/>
                <a:chExt cx="692394" cy="1277966"/>
              </a:xfrm>
            </p:grpSpPr>
            <p:sp>
              <p:nvSpPr>
                <p:cNvPr id="218" name="Freeform 8">
                  <a:extLst>
                    <a:ext uri="{FF2B5EF4-FFF2-40B4-BE49-F238E27FC236}">
                      <a16:creationId xmlns:a16="http://schemas.microsoft.com/office/drawing/2014/main" id="{1BF33026-65AA-895A-B52F-9AA5940EC925}"/>
                    </a:ext>
                  </a:extLst>
                </p:cNvPr>
                <p:cNvSpPr>
                  <a:spLocks noChangeArrowheads="1"/>
                </p:cNvSpPr>
                <p:nvPr/>
              </p:nvSpPr>
              <p:spPr bwMode="auto">
                <a:xfrm>
                  <a:off x="3598986" y="5477532"/>
                  <a:ext cx="692394" cy="164587"/>
                </a:xfrm>
                <a:custGeom>
                  <a:avLst/>
                  <a:gdLst>
                    <a:gd name="T0" fmla="*/ 500 w 1313"/>
                    <a:gd name="T1" fmla="*/ 31 h 376"/>
                    <a:gd name="T2" fmla="*/ 500 w 1313"/>
                    <a:gd name="T3" fmla="*/ 31 h 376"/>
                    <a:gd name="T4" fmla="*/ 874 w 1313"/>
                    <a:gd name="T5" fmla="*/ 31 h 376"/>
                    <a:gd name="T6" fmla="*/ 1156 w 1313"/>
                    <a:gd name="T7" fmla="*/ 94 h 376"/>
                    <a:gd name="T8" fmla="*/ 1249 w 1313"/>
                    <a:gd name="T9" fmla="*/ 156 h 376"/>
                    <a:gd name="T10" fmla="*/ 1031 w 1313"/>
                    <a:gd name="T11" fmla="*/ 250 h 376"/>
                    <a:gd name="T12" fmla="*/ 781 w 1313"/>
                    <a:gd name="T13" fmla="*/ 313 h 376"/>
                    <a:gd name="T14" fmla="*/ 407 w 1313"/>
                    <a:gd name="T15" fmla="*/ 375 h 376"/>
                    <a:gd name="T16" fmla="*/ 250 w 1313"/>
                    <a:gd name="T17" fmla="*/ 313 h 376"/>
                    <a:gd name="T18" fmla="*/ 0 w 1313"/>
                    <a:gd name="T19" fmla="*/ 219 h 376"/>
                    <a:gd name="T20" fmla="*/ 125 w 1313"/>
                    <a:gd name="T21" fmla="*/ 156 h 376"/>
                    <a:gd name="T22" fmla="*/ 500 w 1313"/>
                    <a:gd name="T23" fmla="*/ 31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3" h="376">
                      <a:moveTo>
                        <a:pt x="500" y="31"/>
                      </a:moveTo>
                      <a:lnTo>
                        <a:pt x="500" y="31"/>
                      </a:lnTo>
                      <a:cubicBezTo>
                        <a:pt x="500" y="31"/>
                        <a:pt x="812" y="0"/>
                        <a:pt x="874" y="31"/>
                      </a:cubicBezTo>
                      <a:cubicBezTo>
                        <a:pt x="937" y="63"/>
                        <a:pt x="1093" y="63"/>
                        <a:pt x="1156" y="94"/>
                      </a:cubicBezTo>
                      <a:cubicBezTo>
                        <a:pt x="1218" y="94"/>
                        <a:pt x="1312" y="94"/>
                        <a:pt x="1249" y="156"/>
                      </a:cubicBezTo>
                      <a:cubicBezTo>
                        <a:pt x="1218" y="188"/>
                        <a:pt x="1093" y="219"/>
                        <a:pt x="1031" y="250"/>
                      </a:cubicBezTo>
                      <a:cubicBezTo>
                        <a:pt x="968" y="281"/>
                        <a:pt x="968" y="281"/>
                        <a:pt x="781" y="313"/>
                      </a:cubicBezTo>
                      <a:cubicBezTo>
                        <a:pt x="624" y="375"/>
                        <a:pt x="469" y="375"/>
                        <a:pt x="407" y="375"/>
                      </a:cubicBezTo>
                      <a:cubicBezTo>
                        <a:pt x="344" y="344"/>
                        <a:pt x="313" y="313"/>
                        <a:pt x="250" y="313"/>
                      </a:cubicBezTo>
                      <a:cubicBezTo>
                        <a:pt x="157" y="313"/>
                        <a:pt x="0" y="281"/>
                        <a:pt x="0" y="219"/>
                      </a:cubicBezTo>
                      <a:cubicBezTo>
                        <a:pt x="32" y="188"/>
                        <a:pt x="125" y="156"/>
                        <a:pt x="125" y="156"/>
                      </a:cubicBezTo>
                      <a:cubicBezTo>
                        <a:pt x="157" y="156"/>
                        <a:pt x="250" y="94"/>
                        <a:pt x="500" y="31"/>
                      </a:cubicBezTo>
                    </a:path>
                  </a:pathLst>
                </a:custGeom>
                <a:solidFill>
                  <a:srgbClr val="2F559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219" name="Freeform 98">
                  <a:extLst>
                    <a:ext uri="{FF2B5EF4-FFF2-40B4-BE49-F238E27FC236}">
                      <a16:creationId xmlns:a16="http://schemas.microsoft.com/office/drawing/2014/main" id="{0687F0DF-444E-3A3B-66A8-84485C3041B5}"/>
                    </a:ext>
                  </a:extLst>
                </p:cNvPr>
                <p:cNvSpPr>
                  <a:spLocks noChangeArrowheads="1"/>
                </p:cNvSpPr>
                <p:nvPr/>
              </p:nvSpPr>
              <p:spPr bwMode="auto">
                <a:xfrm>
                  <a:off x="3696572" y="4902448"/>
                  <a:ext cx="411255" cy="755162"/>
                </a:xfrm>
                <a:custGeom>
                  <a:avLst/>
                  <a:gdLst>
                    <a:gd name="T0" fmla="*/ 655 w 781"/>
                    <a:gd name="T1" fmla="*/ 437 h 1719"/>
                    <a:gd name="T2" fmla="*/ 655 w 781"/>
                    <a:gd name="T3" fmla="*/ 437 h 1719"/>
                    <a:gd name="T4" fmla="*/ 686 w 781"/>
                    <a:gd name="T5" fmla="*/ 1593 h 1719"/>
                    <a:gd name="T6" fmla="*/ 344 w 781"/>
                    <a:gd name="T7" fmla="*/ 687 h 1719"/>
                    <a:gd name="T8" fmla="*/ 125 w 781"/>
                    <a:gd name="T9" fmla="*/ 1500 h 1719"/>
                    <a:gd name="T10" fmla="*/ 62 w 781"/>
                    <a:gd name="T11" fmla="*/ 218 h 1719"/>
                    <a:gd name="T12" fmla="*/ 655 w 781"/>
                    <a:gd name="T13" fmla="*/ 437 h 1719"/>
                  </a:gdLst>
                  <a:ahLst/>
                  <a:cxnLst>
                    <a:cxn ang="0">
                      <a:pos x="T0" y="T1"/>
                    </a:cxn>
                    <a:cxn ang="0">
                      <a:pos x="T2" y="T3"/>
                    </a:cxn>
                    <a:cxn ang="0">
                      <a:pos x="T4" y="T5"/>
                    </a:cxn>
                    <a:cxn ang="0">
                      <a:pos x="T6" y="T7"/>
                    </a:cxn>
                    <a:cxn ang="0">
                      <a:pos x="T8" y="T9"/>
                    </a:cxn>
                    <a:cxn ang="0">
                      <a:pos x="T10" y="T11"/>
                    </a:cxn>
                    <a:cxn ang="0">
                      <a:pos x="T12" y="T13"/>
                    </a:cxn>
                  </a:cxnLst>
                  <a:rect l="0" t="0" r="r" b="b"/>
                  <a:pathLst>
                    <a:path w="781" h="1719">
                      <a:moveTo>
                        <a:pt x="655" y="437"/>
                      </a:moveTo>
                      <a:lnTo>
                        <a:pt x="655" y="437"/>
                      </a:lnTo>
                      <a:cubicBezTo>
                        <a:pt x="655" y="437"/>
                        <a:pt x="780" y="1250"/>
                        <a:pt x="686" y="1593"/>
                      </a:cubicBezTo>
                      <a:cubicBezTo>
                        <a:pt x="686" y="1593"/>
                        <a:pt x="436" y="875"/>
                        <a:pt x="344" y="687"/>
                      </a:cubicBezTo>
                      <a:cubicBezTo>
                        <a:pt x="344" y="687"/>
                        <a:pt x="187" y="1281"/>
                        <a:pt x="125" y="1500"/>
                      </a:cubicBezTo>
                      <a:cubicBezTo>
                        <a:pt x="94" y="1718"/>
                        <a:pt x="0" y="437"/>
                        <a:pt x="62" y="218"/>
                      </a:cubicBezTo>
                      <a:cubicBezTo>
                        <a:pt x="125" y="0"/>
                        <a:pt x="655" y="437"/>
                        <a:pt x="655" y="437"/>
                      </a:cubicBezTo>
                    </a:path>
                  </a:pathLst>
                </a:custGeom>
                <a:solidFill>
                  <a:srgbClr val="F4B18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220" name="Freeform 99">
                  <a:extLst>
                    <a:ext uri="{FF2B5EF4-FFF2-40B4-BE49-F238E27FC236}">
                      <a16:creationId xmlns:a16="http://schemas.microsoft.com/office/drawing/2014/main" id="{6D4BE74A-F775-9029-D0DE-3F672F9348F1}"/>
                    </a:ext>
                  </a:extLst>
                </p:cNvPr>
                <p:cNvSpPr>
                  <a:spLocks noChangeArrowheads="1"/>
                </p:cNvSpPr>
                <p:nvPr/>
              </p:nvSpPr>
              <p:spPr bwMode="auto">
                <a:xfrm>
                  <a:off x="3647779" y="5080589"/>
                  <a:ext cx="443782" cy="342727"/>
                </a:xfrm>
                <a:custGeom>
                  <a:avLst/>
                  <a:gdLst>
                    <a:gd name="T0" fmla="*/ 749 w 844"/>
                    <a:gd name="T1" fmla="*/ 187 h 782"/>
                    <a:gd name="T2" fmla="*/ 749 w 844"/>
                    <a:gd name="T3" fmla="*/ 187 h 782"/>
                    <a:gd name="T4" fmla="*/ 780 w 844"/>
                    <a:gd name="T5" fmla="*/ 94 h 782"/>
                    <a:gd name="T6" fmla="*/ 843 w 844"/>
                    <a:gd name="T7" fmla="*/ 656 h 782"/>
                    <a:gd name="T8" fmla="*/ 0 w 844"/>
                    <a:gd name="T9" fmla="*/ 656 h 782"/>
                    <a:gd name="T10" fmla="*/ 31 w 844"/>
                    <a:gd name="T11" fmla="*/ 0 h 782"/>
                    <a:gd name="T12" fmla="*/ 749 w 844"/>
                    <a:gd name="T13" fmla="*/ 187 h 782"/>
                  </a:gdLst>
                  <a:ahLst/>
                  <a:cxnLst>
                    <a:cxn ang="0">
                      <a:pos x="T0" y="T1"/>
                    </a:cxn>
                    <a:cxn ang="0">
                      <a:pos x="T2" y="T3"/>
                    </a:cxn>
                    <a:cxn ang="0">
                      <a:pos x="T4" y="T5"/>
                    </a:cxn>
                    <a:cxn ang="0">
                      <a:pos x="T6" y="T7"/>
                    </a:cxn>
                    <a:cxn ang="0">
                      <a:pos x="T8" y="T9"/>
                    </a:cxn>
                    <a:cxn ang="0">
                      <a:pos x="T10" y="T11"/>
                    </a:cxn>
                    <a:cxn ang="0">
                      <a:pos x="T12" y="T13"/>
                    </a:cxn>
                  </a:cxnLst>
                  <a:rect l="0" t="0" r="r" b="b"/>
                  <a:pathLst>
                    <a:path w="844" h="782">
                      <a:moveTo>
                        <a:pt x="749" y="187"/>
                      </a:moveTo>
                      <a:lnTo>
                        <a:pt x="749" y="187"/>
                      </a:lnTo>
                      <a:cubicBezTo>
                        <a:pt x="749" y="187"/>
                        <a:pt x="780" y="62"/>
                        <a:pt x="780" y="94"/>
                      </a:cubicBezTo>
                      <a:cubicBezTo>
                        <a:pt x="812" y="187"/>
                        <a:pt x="843" y="500"/>
                        <a:pt x="843" y="656"/>
                      </a:cubicBezTo>
                      <a:cubicBezTo>
                        <a:pt x="843" y="656"/>
                        <a:pt x="250" y="781"/>
                        <a:pt x="0" y="656"/>
                      </a:cubicBezTo>
                      <a:cubicBezTo>
                        <a:pt x="31" y="0"/>
                        <a:pt x="31" y="0"/>
                        <a:pt x="31" y="0"/>
                      </a:cubicBezTo>
                      <a:lnTo>
                        <a:pt x="749" y="187"/>
                      </a:lnTo>
                    </a:path>
                  </a:pathLst>
                </a:custGeom>
                <a:solidFill>
                  <a:srgbClr val="FDC80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221" name="Freeform 100">
                  <a:extLst>
                    <a:ext uri="{FF2B5EF4-FFF2-40B4-BE49-F238E27FC236}">
                      <a16:creationId xmlns:a16="http://schemas.microsoft.com/office/drawing/2014/main" id="{37955324-C7FF-EEAF-CB39-738FE0129433}"/>
                    </a:ext>
                  </a:extLst>
                </p:cNvPr>
                <p:cNvSpPr>
                  <a:spLocks noChangeArrowheads="1"/>
                </p:cNvSpPr>
                <p:nvPr/>
              </p:nvSpPr>
              <p:spPr bwMode="auto">
                <a:xfrm>
                  <a:off x="3631514" y="4627492"/>
                  <a:ext cx="492575" cy="658346"/>
                </a:xfrm>
                <a:custGeom>
                  <a:avLst/>
                  <a:gdLst>
                    <a:gd name="T0" fmla="*/ 718 w 937"/>
                    <a:gd name="T1" fmla="*/ 718 h 1501"/>
                    <a:gd name="T2" fmla="*/ 718 w 937"/>
                    <a:gd name="T3" fmla="*/ 718 h 1501"/>
                    <a:gd name="T4" fmla="*/ 874 w 937"/>
                    <a:gd name="T5" fmla="*/ 1437 h 1501"/>
                    <a:gd name="T6" fmla="*/ 62 w 937"/>
                    <a:gd name="T7" fmla="*/ 1375 h 1501"/>
                    <a:gd name="T8" fmla="*/ 0 w 937"/>
                    <a:gd name="T9" fmla="*/ 906 h 1501"/>
                    <a:gd name="T10" fmla="*/ 187 w 937"/>
                    <a:gd name="T11" fmla="*/ 500 h 1501"/>
                    <a:gd name="T12" fmla="*/ 219 w 937"/>
                    <a:gd name="T13" fmla="*/ 187 h 1501"/>
                    <a:gd name="T14" fmla="*/ 624 w 937"/>
                    <a:gd name="T15" fmla="*/ 93 h 1501"/>
                    <a:gd name="T16" fmla="*/ 718 w 937"/>
                    <a:gd name="T17" fmla="*/ 718 h 1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7" h="1501">
                      <a:moveTo>
                        <a:pt x="718" y="718"/>
                      </a:moveTo>
                      <a:lnTo>
                        <a:pt x="718" y="718"/>
                      </a:lnTo>
                      <a:cubicBezTo>
                        <a:pt x="718" y="906"/>
                        <a:pt x="843" y="875"/>
                        <a:pt x="874" y="1437"/>
                      </a:cubicBezTo>
                      <a:cubicBezTo>
                        <a:pt x="874" y="1437"/>
                        <a:pt x="281" y="1500"/>
                        <a:pt x="62" y="1375"/>
                      </a:cubicBezTo>
                      <a:cubicBezTo>
                        <a:pt x="62" y="1375"/>
                        <a:pt x="0" y="1218"/>
                        <a:pt x="0" y="906"/>
                      </a:cubicBezTo>
                      <a:cubicBezTo>
                        <a:pt x="31" y="656"/>
                        <a:pt x="187" y="593"/>
                        <a:pt x="187" y="500"/>
                      </a:cubicBezTo>
                      <a:cubicBezTo>
                        <a:pt x="219" y="312"/>
                        <a:pt x="219" y="218"/>
                        <a:pt x="219" y="187"/>
                      </a:cubicBezTo>
                      <a:cubicBezTo>
                        <a:pt x="250" y="31"/>
                        <a:pt x="561" y="0"/>
                        <a:pt x="624" y="93"/>
                      </a:cubicBezTo>
                      <a:cubicBezTo>
                        <a:pt x="624" y="93"/>
                        <a:pt x="936" y="187"/>
                        <a:pt x="718" y="718"/>
                      </a:cubicBezTo>
                    </a:path>
                  </a:pathLst>
                </a:custGeom>
                <a:solidFill>
                  <a:srgbClr val="FDC80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222" name="Freeform 101">
                  <a:extLst>
                    <a:ext uri="{FF2B5EF4-FFF2-40B4-BE49-F238E27FC236}">
                      <a16:creationId xmlns:a16="http://schemas.microsoft.com/office/drawing/2014/main" id="{71A6D0BA-8496-57B7-563C-C15991BCC1CB}"/>
                    </a:ext>
                  </a:extLst>
                </p:cNvPr>
                <p:cNvSpPr>
                  <a:spLocks noChangeArrowheads="1"/>
                </p:cNvSpPr>
                <p:nvPr/>
              </p:nvSpPr>
              <p:spPr bwMode="auto">
                <a:xfrm>
                  <a:off x="3877802" y="4641045"/>
                  <a:ext cx="411255" cy="385327"/>
                </a:xfrm>
                <a:custGeom>
                  <a:avLst/>
                  <a:gdLst>
                    <a:gd name="T0" fmla="*/ 155 w 781"/>
                    <a:gd name="T1" fmla="*/ 62 h 876"/>
                    <a:gd name="T2" fmla="*/ 155 w 781"/>
                    <a:gd name="T3" fmla="*/ 62 h 876"/>
                    <a:gd name="T4" fmla="*/ 311 w 781"/>
                    <a:gd name="T5" fmla="*/ 875 h 876"/>
                    <a:gd name="T6" fmla="*/ 249 w 781"/>
                    <a:gd name="T7" fmla="*/ 406 h 876"/>
                    <a:gd name="T8" fmla="*/ 31 w 781"/>
                    <a:gd name="T9" fmla="*/ 187 h 876"/>
                    <a:gd name="T10" fmla="*/ 155 w 781"/>
                    <a:gd name="T11" fmla="*/ 62 h 876"/>
                  </a:gdLst>
                  <a:ahLst/>
                  <a:cxnLst>
                    <a:cxn ang="0">
                      <a:pos x="T0" y="T1"/>
                    </a:cxn>
                    <a:cxn ang="0">
                      <a:pos x="T2" y="T3"/>
                    </a:cxn>
                    <a:cxn ang="0">
                      <a:pos x="T4" y="T5"/>
                    </a:cxn>
                    <a:cxn ang="0">
                      <a:pos x="T6" y="T7"/>
                    </a:cxn>
                    <a:cxn ang="0">
                      <a:pos x="T8" y="T9"/>
                    </a:cxn>
                    <a:cxn ang="0">
                      <a:pos x="T10" y="T11"/>
                    </a:cxn>
                  </a:cxnLst>
                  <a:rect l="0" t="0" r="r" b="b"/>
                  <a:pathLst>
                    <a:path w="781" h="876">
                      <a:moveTo>
                        <a:pt x="155" y="62"/>
                      </a:moveTo>
                      <a:lnTo>
                        <a:pt x="155" y="62"/>
                      </a:lnTo>
                      <a:cubicBezTo>
                        <a:pt x="155" y="62"/>
                        <a:pt x="780" y="437"/>
                        <a:pt x="311" y="875"/>
                      </a:cubicBezTo>
                      <a:cubicBezTo>
                        <a:pt x="311" y="875"/>
                        <a:pt x="499" y="531"/>
                        <a:pt x="249" y="406"/>
                      </a:cubicBezTo>
                      <a:cubicBezTo>
                        <a:pt x="92" y="344"/>
                        <a:pt x="31" y="187"/>
                        <a:pt x="31" y="187"/>
                      </a:cubicBezTo>
                      <a:cubicBezTo>
                        <a:pt x="0" y="156"/>
                        <a:pt x="61" y="0"/>
                        <a:pt x="155" y="62"/>
                      </a:cubicBezTo>
                    </a:path>
                  </a:pathLst>
                </a:custGeom>
                <a:solidFill>
                  <a:srgbClr val="FDC80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223" name="Freeform 102">
                  <a:extLst>
                    <a:ext uri="{FF2B5EF4-FFF2-40B4-BE49-F238E27FC236}">
                      <a16:creationId xmlns:a16="http://schemas.microsoft.com/office/drawing/2014/main" id="{91ADE9F9-95FE-D8B2-5A67-1F0E4B1C6BE6}"/>
                    </a:ext>
                  </a:extLst>
                </p:cNvPr>
                <p:cNvSpPr>
                  <a:spLocks noChangeArrowheads="1"/>
                </p:cNvSpPr>
                <p:nvPr/>
              </p:nvSpPr>
              <p:spPr bwMode="auto">
                <a:xfrm>
                  <a:off x="3829010" y="4613937"/>
                  <a:ext cx="81321" cy="96816"/>
                </a:xfrm>
                <a:custGeom>
                  <a:avLst/>
                  <a:gdLst>
                    <a:gd name="T0" fmla="*/ 62 w 156"/>
                    <a:gd name="T1" fmla="*/ 0 h 220"/>
                    <a:gd name="T2" fmla="*/ 62 w 156"/>
                    <a:gd name="T3" fmla="*/ 0 h 220"/>
                    <a:gd name="T4" fmla="*/ 155 w 156"/>
                    <a:gd name="T5" fmla="*/ 94 h 220"/>
                    <a:gd name="T6" fmla="*/ 31 w 156"/>
                    <a:gd name="T7" fmla="*/ 188 h 220"/>
                    <a:gd name="T8" fmla="*/ 31 w 156"/>
                    <a:gd name="T9" fmla="*/ 0 h 220"/>
                    <a:gd name="T10" fmla="*/ 62 w 156"/>
                    <a:gd name="T11" fmla="*/ 0 h 220"/>
                  </a:gdLst>
                  <a:ahLst/>
                  <a:cxnLst>
                    <a:cxn ang="0">
                      <a:pos x="T0" y="T1"/>
                    </a:cxn>
                    <a:cxn ang="0">
                      <a:pos x="T2" y="T3"/>
                    </a:cxn>
                    <a:cxn ang="0">
                      <a:pos x="T4" y="T5"/>
                    </a:cxn>
                    <a:cxn ang="0">
                      <a:pos x="T6" y="T7"/>
                    </a:cxn>
                    <a:cxn ang="0">
                      <a:pos x="T8" y="T9"/>
                    </a:cxn>
                    <a:cxn ang="0">
                      <a:pos x="T10" y="T11"/>
                    </a:cxn>
                  </a:cxnLst>
                  <a:rect l="0" t="0" r="r" b="b"/>
                  <a:pathLst>
                    <a:path w="156" h="220">
                      <a:moveTo>
                        <a:pt x="62" y="0"/>
                      </a:moveTo>
                      <a:lnTo>
                        <a:pt x="62" y="0"/>
                      </a:lnTo>
                      <a:cubicBezTo>
                        <a:pt x="155" y="94"/>
                        <a:pt x="155" y="94"/>
                        <a:pt x="155" y="94"/>
                      </a:cubicBezTo>
                      <a:cubicBezTo>
                        <a:pt x="155" y="94"/>
                        <a:pt x="62" y="219"/>
                        <a:pt x="31" y="188"/>
                      </a:cubicBezTo>
                      <a:cubicBezTo>
                        <a:pt x="0" y="188"/>
                        <a:pt x="31" y="0"/>
                        <a:pt x="31" y="0"/>
                      </a:cubicBezTo>
                      <a:lnTo>
                        <a:pt x="62" y="0"/>
                      </a:lnTo>
                    </a:path>
                  </a:pathLst>
                </a:custGeom>
                <a:solidFill>
                  <a:srgbClr val="DCA77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224" name="Freeform 103">
                  <a:extLst>
                    <a:ext uri="{FF2B5EF4-FFF2-40B4-BE49-F238E27FC236}">
                      <a16:creationId xmlns:a16="http://schemas.microsoft.com/office/drawing/2014/main" id="{3C13708B-9BB5-457B-5EFA-3E2FB64A3C22}"/>
                    </a:ext>
                  </a:extLst>
                </p:cNvPr>
                <p:cNvSpPr>
                  <a:spLocks noChangeArrowheads="1"/>
                </p:cNvSpPr>
                <p:nvPr/>
              </p:nvSpPr>
              <p:spPr bwMode="auto">
                <a:xfrm>
                  <a:off x="3747688" y="4379644"/>
                  <a:ext cx="262553" cy="302065"/>
                </a:xfrm>
                <a:custGeom>
                  <a:avLst/>
                  <a:gdLst>
                    <a:gd name="T0" fmla="*/ 405 w 500"/>
                    <a:gd name="T1" fmla="*/ 125 h 689"/>
                    <a:gd name="T2" fmla="*/ 405 w 500"/>
                    <a:gd name="T3" fmla="*/ 125 h 689"/>
                    <a:gd name="T4" fmla="*/ 342 w 500"/>
                    <a:gd name="T5" fmla="*/ 500 h 689"/>
                    <a:gd name="T6" fmla="*/ 31 w 500"/>
                    <a:gd name="T7" fmla="*/ 375 h 689"/>
                    <a:gd name="T8" fmla="*/ 187 w 500"/>
                    <a:gd name="T9" fmla="*/ 63 h 689"/>
                    <a:gd name="T10" fmla="*/ 405 w 500"/>
                    <a:gd name="T11" fmla="*/ 125 h 689"/>
                  </a:gdLst>
                  <a:ahLst/>
                  <a:cxnLst>
                    <a:cxn ang="0">
                      <a:pos x="T0" y="T1"/>
                    </a:cxn>
                    <a:cxn ang="0">
                      <a:pos x="T2" y="T3"/>
                    </a:cxn>
                    <a:cxn ang="0">
                      <a:pos x="T4" y="T5"/>
                    </a:cxn>
                    <a:cxn ang="0">
                      <a:pos x="T6" y="T7"/>
                    </a:cxn>
                    <a:cxn ang="0">
                      <a:pos x="T8" y="T9"/>
                    </a:cxn>
                    <a:cxn ang="0">
                      <a:pos x="T10" y="T11"/>
                    </a:cxn>
                  </a:cxnLst>
                  <a:rect l="0" t="0" r="r" b="b"/>
                  <a:pathLst>
                    <a:path w="500" h="689">
                      <a:moveTo>
                        <a:pt x="405" y="125"/>
                      </a:moveTo>
                      <a:lnTo>
                        <a:pt x="405" y="125"/>
                      </a:lnTo>
                      <a:cubicBezTo>
                        <a:pt x="499" y="219"/>
                        <a:pt x="374" y="438"/>
                        <a:pt x="342" y="500"/>
                      </a:cubicBezTo>
                      <a:cubicBezTo>
                        <a:pt x="187" y="688"/>
                        <a:pt x="31" y="563"/>
                        <a:pt x="31" y="375"/>
                      </a:cubicBezTo>
                      <a:cubicBezTo>
                        <a:pt x="0" y="188"/>
                        <a:pt x="93" y="94"/>
                        <a:pt x="187" y="63"/>
                      </a:cubicBezTo>
                      <a:cubicBezTo>
                        <a:pt x="281" y="0"/>
                        <a:pt x="405" y="125"/>
                        <a:pt x="405" y="125"/>
                      </a:cubicBezTo>
                    </a:path>
                  </a:pathLst>
                </a:custGeom>
                <a:solidFill>
                  <a:srgbClr val="F4B18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225" name="Freeform 104">
                  <a:extLst>
                    <a:ext uri="{FF2B5EF4-FFF2-40B4-BE49-F238E27FC236}">
                      <a16:creationId xmlns:a16="http://schemas.microsoft.com/office/drawing/2014/main" id="{5901C008-EF3E-E4B7-685C-F44943C02BD3}"/>
                    </a:ext>
                  </a:extLst>
                </p:cNvPr>
                <p:cNvSpPr>
                  <a:spLocks noChangeArrowheads="1"/>
                </p:cNvSpPr>
                <p:nvPr/>
              </p:nvSpPr>
              <p:spPr bwMode="auto">
                <a:xfrm>
                  <a:off x="3763953" y="4379644"/>
                  <a:ext cx="278816" cy="261402"/>
                </a:xfrm>
                <a:custGeom>
                  <a:avLst/>
                  <a:gdLst>
                    <a:gd name="T0" fmla="*/ 187 w 531"/>
                    <a:gd name="T1" fmla="*/ 31 h 595"/>
                    <a:gd name="T2" fmla="*/ 187 w 531"/>
                    <a:gd name="T3" fmla="*/ 31 h 595"/>
                    <a:gd name="T4" fmla="*/ 0 w 531"/>
                    <a:gd name="T5" fmla="*/ 219 h 595"/>
                    <a:gd name="T6" fmla="*/ 280 w 531"/>
                    <a:gd name="T7" fmla="*/ 313 h 595"/>
                    <a:gd name="T8" fmla="*/ 187 w 531"/>
                    <a:gd name="T9" fmla="*/ 531 h 595"/>
                    <a:gd name="T10" fmla="*/ 405 w 531"/>
                    <a:gd name="T11" fmla="*/ 563 h 595"/>
                    <a:gd name="T12" fmla="*/ 187 w 531"/>
                    <a:gd name="T13" fmla="*/ 31 h 595"/>
                  </a:gdLst>
                  <a:ahLst/>
                  <a:cxnLst>
                    <a:cxn ang="0">
                      <a:pos x="T0" y="T1"/>
                    </a:cxn>
                    <a:cxn ang="0">
                      <a:pos x="T2" y="T3"/>
                    </a:cxn>
                    <a:cxn ang="0">
                      <a:pos x="T4" y="T5"/>
                    </a:cxn>
                    <a:cxn ang="0">
                      <a:pos x="T6" y="T7"/>
                    </a:cxn>
                    <a:cxn ang="0">
                      <a:pos x="T8" y="T9"/>
                    </a:cxn>
                    <a:cxn ang="0">
                      <a:pos x="T10" y="T11"/>
                    </a:cxn>
                    <a:cxn ang="0">
                      <a:pos x="T12" y="T13"/>
                    </a:cxn>
                  </a:cxnLst>
                  <a:rect l="0" t="0" r="r" b="b"/>
                  <a:pathLst>
                    <a:path w="531" h="595">
                      <a:moveTo>
                        <a:pt x="187" y="31"/>
                      </a:moveTo>
                      <a:lnTo>
                        <a:pt x="187" y="31"/>
                      </a:lnTo>
                      <a:cubicBezTo>
                        <a:pt x="187" y="31"/>
                        <a:pt x="31" y="31"/>
                        <a:pt x="0" y="219"/>
                      </a:cubicBezTo>
                      <a:cubicBezTo>
                        <a:pt x="0" y="219"/>
                        <a:pt x="125" y="344"/>
                        <a:pt x="280" y="313"/>
                      </a:cubicBezTo>
                      <a:cubicBezTo>
                        <a:pt x="280" y="313"/>
                        <a:pt x="280" y="500"/>
                        <a:pt x="187" y="531"/>
                      </a:cubicBezTo>
                      <a:cubicBezTo>
                        <a:pt x="125" y="563"/>
                        <a:pt x="250" y="594"/>
                        <a:pt x="405" y="563"/>
                      </a:cubicBezTo>
                      <a:cubicBezTo>
                        <a:pt x="530" y="500"/>
                        <a:pt x="530" y="0"/>
                        <a:pt x="187" y="31"/>
                      </a:cubicBezTo>
                    </a:path>
                  </a:pathLst>
                </a:custGeom>
                <a:solidFill>
                  <a:srgbClr val="201A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226" name="Freeform 105">
                  <a:extLst>
                    <a:ext uri="{FF2B5EF4-FFF2-40B4-BE49-F238E27FC236}">
                      <a16:creationId xmlns:a16="http://schemas.microsoft.com/office/drawing/2014/main" id="{D717DCBE-768A-7567-D3DE-809043E6CDFF}"/>
                    </a:ext>
                  </a:extLst>
                </p:cNvPr>
                <p:cNvSpPr>
                  <a:spLocks noChangeArrowheads="1"/>
                </p:cNvSpPr>
                <p:nvPr/>
              </p:nvSpPr>
              <p:spPr bwMode="auto">
                <a:xfrm>
                  <a:off x="3845273" y="4408688"/>
                  <a:ext cx="230024" cy="329173"/>
                </a:xfrm>
                <a:custGeom>
                  <a:avLst/>
                  <a:gdLst>
                    <a:gd name="T0" fmla="*/ 155 w 438"/>
                    <a:gd name="T1" fmla="*/ 0 h 751"/>
                    <a:gd name="T2" fmla="*/ 155 w 438"/>
                    <a:gd name="T3" fmla="*/ 0 h 751"/>
                    <a:gd name="T4" fmla="*/ 343 w 438"/>
                    <a:gd name="T5" fmla="*/ 250 h 751"/>
                    <a:gd name="T6" fmla="*/ 374 w 438"/>
                    <a:gd name="T7" fmla="*/ 531 h 751"/>
                    <a:gd name="T8" fmla="*/ 374 w 438"/>
                    <a:gd name="T9" fmla="*/ 750 h 751"/>
                    <a:gd name="T10" fmla="*/ 249 w 438"/>
                    <a:gd name="T11" fmla="*/ 656 h 751"/>
                    <a:gd name="T12" fmla="*/ 124 w 438"/>
                    <a:gd name="T13" fmla="*/ 656 h 751"/>
                    <a:gd name="T14" fmla="*/ 94 w 438"/>
                    <a:gd name="T15" fmla="*/ 531 h 751"/>
                    <a:gd name="T16" fmla="*/ 94 w 438"/>
                    <a:gd name="T17" fmla="*/ 125 h 751"/>
                    <a:gd name="T18" fmla="*/ 155 w 438"/>
                    <a:gd name="T19" fmla="*/ 0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8" h="751">
                      <a:moveTo>
                        <a:pt x="155" y="0"/>
                      </a:moveTo>
                      <a:lnTo>
                        <a:pt x="155" y="0"/>
                      </a:lnTo>
                      <a:cubicBezTo>
                        <a:pt x="155" y="0"/>
                        <a:pt x="312" y="31"/>
                        <a:pt x="343" y="250"/>
                      </a:cubicBezTo>
                      <a:cubicBezTo>
                        <a:pt x="374" y="468"/>
                        <a:pt x="312" y="500"/>
                        <a:pt x="374" y="531"/>
                      </a:cubicBezTo>
                      <a:cubicBezTo>
                        <a:pt x="437" y="593"/>
                        <a:pt x="374" y="750"/>
                        <a:pt x="374" y="750"/>
                      </a:cubicBezTo>
                      <a:cubicBezTo>
                        <a:pt x="374" y="750"/>
                        <a:pt x="312" y="625"/>
                        <a:pt x="249" y="656"/>
                      </a:cubicBezTo>
                      <a:cubicBezTo>
                        <a:pt x="187" y="656"/>
                        <a:pt x="155" y="656"/>
                        <a:pt x="124" y="656"/>
                      </a:cubicBezTo>
                      <a:cubicBezTo>
                        <a:pt x="94" y="656"/>
                        <a:pt x="31" y="593"/>
                        <a:pt x="94" y="531"/>
                      </a:cubicBezTo>
                      <a:cubicBezTo>
                        <a:pt x="155" y="437"/>
                        <a:pt x="0" y="281"/>
                        <a:pt x="94" y="125"/>
                      </a:cubicBezTo>
                      <a:lnTo>
                        <a:pt x="155" y="0"/>
                      </a:lnTo>
                    </a:path>
                  </a:pathLst>
                </a:custGeom>
                <a:solidFill>
                  <a:srgbClr val="201A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grpSp>
          <p:grpSp>
            <p:nvGrpSpPr>
              <p:cNvPr id="197" name="Group 196">
                <a:extLst>
                  <a:ext uri="{FF2B5EF4-FFF2-40B4-BE49-F238E27FC236}">
                    <a16:creationId xmlns:a16="http://schemas.microsoft.com/office/drawing/2014/main" id="{4C421ABF-3AE4-CF56-132F-0944D50B8CF5}"/>
                  </a:ext>
                </a:extLst>
              </p:cNvPr>
              <p:cNvGrpSpPr/>
              <p:nvPr/>
            </p:nvGrpSpPr>
            <p:grpSpPr>
              <a:xfrm>
                <a:off x="3223114" y="879993"/>
                <a:ext cx="642424" cy="1162345"/>
                <a:chOff x="1449259" y="3926547"/>
                <a:chExt cx="741187" cy="1318629"/>
              </a:xfrm>
            </p:grpSpPr>
            <p:sp>
              <p:nvSpPr>
                <p:cNvPr id="209" name="Freeform 12">
                  <a:extLst>
                    <a:ext uri="{FF2B5EF4-FFF2-40B4-BE49-F238E27FC236}">
                      <a16:creationId xmlns:a16="http://schemas.microsoft.com/office/drawing/2014/main" id="{75B1E95E-4CE9-7FAE-0A8C-03E741E1C9E6}"/>
                    </a:ext>
                  </a:extLst>
                </p:cNvPr>
                <p:cNvSpPr>
                  <a:spLocks noChangeArrowheads="1"/>
                </p:cNvSpPr>
                <p:nvPr/>
              </p:nvSpPr>
              <p:spPr bwMode="auto">
                <a:xfrm>
                  <a:off x="1514316" y="5067035"/>
                  <a:ext cx="676130" cy="164586"/>
                </a:xfrm>
                <a:custGeom>
                  <a:avLst/>
                  <a:gdLst>
                    <a:gd name="T0" fmla="*/ 500 w 1283"/>
                    <a:gd name="T1" fmla="*/ 62 h 376"/>
                    <a:gd name="T2" fmla="*/ 500 w 1283"/>
                    <a:gd name="T3" fmla="*/ 62 h 376"/>
                    <a:gd name="T4" fmla="*/ 844 w 1283"/>
                    <a:gd name="T5" fmla="*/ 31 h 376"/>
                    <a:gd name="T6" fmla="*/ 1125 w 1283"/>
                    <a:gd name="T7" fmla="*/ 94 h 376"/>
                    <a:gd name="T8" fmla="*/ 1250 w 1283"/>
                    <a:gd name="T9" fmla="*/ 156 h 376"/>
                    <a:gd name="T10" fmla="*/ 1000 w 1283"/>
                    <a:gd name="T11" fmla="*/ 250 h 376"/>
                    <a:gd name="T12" fmla="*/ 750 w 1283"/>
                    <a:gd name="T13" fmla="*/ 344 h 376"/>
                    <a:gd name="T14" fmla="*/ 375 w 1283"/>
                    <a:gd name="T15" fmla="*/ 375 h 376"/>
                    <a:gd name="T16" fmla="*/ 219 w 1283"/>
                    <a:gd name="T17" fmla="*/ 312 h 376"/>
                    <a:gd name="T18" fmla="*/ 0 w 1283"/>
                    <a:gd name="T19" fmla="*/ 250 h 376"/>
                    <a:gd name="T20" fmla="*/ 125 w 1283"/>
                    <a:gd name="T21" fmla="*/ 156 h 376"/>
                    <a:gd name="T22" fmla="*/ 500 w 1283"/>
                    <a:gd name="T23" fmla="*/ 62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3" h="376">
                      <a:moveTo>
                        <a:pt x="500" y="62"/>
                      </a:moveTo>
                      <a:lnTo>
                        <a:pt x="500" y="62"/>
                      </a:lnTo>
                      <a:cubicBezTo>
                        <a:pt x="500" y="62"/>
                        <a:pt x="781" y="0"/>
                        <a:pt x="844" y="31"/>
                      </a:cubicBezTo>
                      <a:cubicBezTo>
                        <a:pt x="907" y="62"/>
                        <a:pt x="1063" y="62"/>
                        <a:pt x="1125" y="94"/>
                      </a:cubicBezTo>
                      <a:cubicBezTo>
                        <a:pt x="1188" y="94"/>
                        <a:pt x="1282" y="94"/>
                        <a:pt x="1250" y="156"/>
                      </a:cubicBezTo>
                      <a:cubicBezTo>
                        <a:pt x="1219" y="219"/>
                        <a:pt x="1063" y="250"/>
                        <a:pt x="1000" y="250"/>
                      </a:cubicBezTo>
                      <a:cubicBezTo>
                        <a:pt x="938" y="281"/>
                        <a:pt x="938" y="281"/>
                        <a:pt x="750" y="344"/>
                      </a:cubicBezTo>
                      <a:cubicBezTo>
                        <a:pt x="594" y="375"/>
                        <a:pt x="469" y="375"/>
                        <a:pt x="375" y="375"/>
                      </a:cubicBezTo>
                      <a:cubicBezTo>
                        <a:pt x="313" y="344"/>
                        <a:pt x="313" y="344"/>
                        <a:pt x="219" y="312"/>
                      </a:cubicBezTo>
                      <a:cubicBezTo>
                        <a:pt x="125" y="312"/>
                        <a:pt x="0" y="281"/>
                        <a:pt x="0" y="250"/>
                      </a:cubicBezTo>
                      <a:cubicBezTo>
                        <a:pt x="0" y="187"/>
                        <a:pt x="94" y="156"/>
                        <a:pt x="125" y="156"/>
                      </a:cubicBezTo>
                      <a:cubicBezTo>
                        <a:pt x="125" y="156"/>
                        <a:pt x="250" y="125"/>
                        <a:pt x="500" y="62"/>
                      </a:cubicBezTo>
                    </a:path>
                  </a:pathLst>
                </a:custGeom>
                <a:solidFill>
                  <a:srgbClr val="2F559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210" name="Freeform 106">
                  <a:extLst>
                    <a:ext uri="{FF2B5EF4-FFF2-40B4-BE49-F238E27FC236}">
                      <a16:creationId xmlns:a16="http://schemas.microsoft.com/office/drawing/2014/main" id="{FDCE1B44-6C2A-F0DF-70FE-82C9F4DE60C7}"/>
                    </a:ext>
                  </a:extLst>
                </p:cNvPr>
                <p:cNvSpPr>
                  <a:spLocks noChangeArrowheads="1"/>
                </p:cNvSpPr>
                <p:nvPr/>
              </p:nvSpPr>
              <p:spPr bwMode="auto">
                <a:xfrm>
                  <a:off x="1646754" y="4490014"/>
                  <a:ext cx="394990" cy="755162"/>
                </a:xfrm>
                <a:custGeom>
                  <a:avLst/>
                  <a:gdLst>
                    <a:gd name="T0" fmla="*/ 94 w 751"/>
                    <a:gd name="T1" fmla="*/ 438 h 1720"/>
                    <a:gd name="T2" fmla="*/ 94 w 751"/>
                    <a:gd name="T3" fmla="*/ 438 h 1720"/>
                    <a:gd name="T4" fmla="*/ 63 w 751"/>
                    <a:gd name="T5" fmla="*/ 1594 h 1720"/>
                    <a:gd name="T6" fmla="*/ 407 w 751"/>
                    <a:gd name="T7" fmla="*/ 657 h 1720"/>
                    <a:gd name="T8" fmla="*/ 625 w 751"/>
                    <a:gd name="T9" fmla="*/ 1500 h 1720"/>
                    <a:gd name="T10" fmla="*/ 688 w 751"/>
                    <a:gd name="T11" fmla="*/ 219 h 1720"/>
                    <a:gd name="T12" fmla="*/ 94 w 751"/>
                    <a:gd name="T13" fmla="*/ 438 h 1720"/>
                  </a:gdLst>
                  <a:ahLst/>
                  <a:cxnLst>
                    <a:cxn ang="0">
                      <a:pos x="T0" y="T1"/>
                    </a:cxn>
                    <a:cxn ang="0">
                      <a:pos x="T2" y="T3"/>
                    </a:cxn>
                    <a:cxn ang="0">
                      <a:pos x="T4" y="T5"/>
                    </a:cxn>
                    <a:cxn ang="0">
                      <a:pos x="T6" y="T7"/>
                    </a:cxn>
                    <a:cxn ang="0">
                      <a:pos x="T8" y="T9"/>
                    </a:cxn>
                    <a:cxn ang="0">
                      <a:pos x="T10" y="T11"/>
                    </a:cxn>
                    <a:cxn ang="0">
                      <a:pos x="T12" y="T13"/>
                    </a:cxn>
                  </a:cxnLst>
                  <a:rect l="0" t="0" r="r" b="b"/>
                  <a:pathLst>
                    <a:path w="751" h="1720">
                      <a:moveTo>
                        <a:pt x="94" y="438"/>
                      </a:moveTo>
                      <a:lnTo>
                        <a:pt x="94" y="438"/>
                      </a:lnTo>
                      <a:cubicBezTo>
                        <a:pt x="94" y="438"/>
                        <a:pt x="0" y="1219"/>
                        <a:pt x="63" y="1594"/>
                      </a:cubicBezTo>
                      <a:cubicBezTo>
                        <a:pt x="63" y="1594"/>
                        <a:pt x="313" y="875"/>
                        <a:pt x="407" y="657"/>
                      </a:cubicBezTo>
                      <a:cubicBezTo>
                        <a:pt x="407" y="657"/>
                        <a:pt x="594" y="1282"/>
                        <a:pt x="625" y="1500"/>
                      </a:cubicBezTo>
                      <a:cubicBezTo>
                        <a:pt x="688" y="1719"/>
                        <a:pt x="750" y="438"/>
                        <a:pt x="688" y="219"/>
                      </a:cubicBezTo>
                      <a:cubicBezTo>
                        <a:pt x="625" y="0"/>
                        <a:pt x="94" y="438"/>
                        <a:pt x="94" y="438"/>
                      </a:cubicBezTo>
                    </a:path>
                  </a:pathLst>
                </a:custGeom>
                <a:solidFill>
                  <a:srgbClr val="6A432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211" name="Freeform 107">
                  <a:extLst>
                    <a:ext uri="{FF2B5EF4-FFF2-40B4-BE49-F238E27FC236}">
                      <a16:creationId xmlns:a16="http://schemas.microsoft.com/office/drawing/2014/main" id="{92D1FC7D-7E7C-6BD6-7676-D012D2609F2F}"/>
                    </a:ext>
                  </a:extLst>
                </p:cNvPr>
                <p:cNvSpPr>
                  <a:spLocks noChangeArrowheads="1"/>
                </p:cNvSpPr>
                <p:nvPr/>
              </p:nvSpPr>
              <p:spPr bwMode="auto">
                <a:xfrm>
                  <a:off x="1646754" y="4668155"/>
                  <a:ext cx="462370" cy="342727"/>
                </a:xfrm>
                <a:custGeom>
                  <a:avLst/>
                  <a:gdLst>
                    <a:gd name="T0" fmla="*/ 94 w 876"/>
                    <a:gd name="T1" fmla="*/ 187 h 782"/>
                    <a:gd name="T2" fmla="*/ 94 w 876"/>
                    <a:gd name="T3" fmla="*/ 187 h 782"/>
                    <a:gd name="T4" fmla="*/ 63 w 876"/>
                    <a:gd name="T5" fmla="*/ 93 h 782"/>
                    <a:gd name="T6" fmla="*/ 0 w 876"/>
                    <a:gd name="T7" fmla="*/ 656 h 782"/>
                    <a:gd name="T8" fmla="*/ 875 w 876"/>
                    <a:gd name="T9" fmla="*/ 625 h 782"/>
                    <a:gd name="T10" fmla="*/ 844 w 876"/>
                    <a:gd name="T11" fmla="*/ 0 h 782"/>
                    <a:gd name="T12" fmla="*/ 94 w 876"/>
                    <a:gd name="T13" fmla="*/ 187 h 782"/>
                  </a:gdLst>
                  <a:ahLst/>
                  <a:cxnLst>
                    <a:cxn ang="0">
                      <a:pos x="T0" y="T1"/>
                    </a:cxn>
                    <a:cxn ang="0">
                      <a:pos x="T2" y="T3"/>
                    </a:cxn>
                    <a:cxn ang="0">
                      <a:pos x="T4" y="T5"/>
                    </a:cxn>
                    <a:cxn ang="0">
                      <a:pos x="T6" y="T7"/>
                    </a:cxn>
                    <a:cxn ang="0">
                      <a:pos x="T8" y="T9"/>
                    </a:cxn>
                    <a:cxn ang="0">
                      <a:pos x="T10" y="T11"/>
                    </a:cxn>
                    <a:cxn ang="0">
                      <a:pos x="T12" y="T13"/>
                    </a:cxn>
                  </a:cxnLst>
                  <a:rect l="0" t="0" r="r" b="b"/>
                  <a:pathLst>
                    <a:path w="876" h="782">
                      <a:moveTo>
                        <a:pt x="94" y="187"/>
                      </a:moveTo>
                      <a:lnTo>
                        <a:pt x="94" y="187"/>
                      </a:lnTo>
                      <a:cubicBezTo>
                        <a:pt x="94" y="187"/>
                        <a:pt x="63" y="62"/>
                        <a:pt x="63" y="93"/>
                      </a:cubicBezTo>
                      <a:cubicBezTo>
                        <a:pt x="32" y="187"/>
                        <a:pt x="0" y="500"/>
                        <a:pt x="0" y="656"/>
                      </a:cubicBezTo>
                      <a:cubicBezTo>
                        <a:pt x="0" y="656"/>
                        <a:pt x="625" y="781"/>
                        <a:pt x="875" y="625"/>
                      </a:cubicBezTo>
                      <a:cubicBezTo>
                        <a:pt x="844" y="0"/>
                        <a:pt x="844" y="0"/>
                        <a:pt x="844" y="0"/>
                      </a:cubicBezTo>
                      <a:lnTo>
                        <a:pt x="94" y="187"/>
                      </a:lnTo>
                    </a:path>
                  </a:pathLst>
                </a:custGeom>
                <a:solidFill>
                  <a:srgbClr val="FDC80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212" name="Freeform 108">
                  <a:extLst>
                    <a:ext uri="{FF2B5EF4-FFF2-40B4-BE49-F238E27FC236}">
                      <a16:creationId xmlns:a16="http://schemas.microsoft.com/office/drawing/2014/main" id="{F1864B8D-4895-80B5-E8D5-B436FB9FB732}"/>
                    </a:ext>
                  </a:extLst>
                </p:cNvPr>
                <p:cNvSpPr>
                  <a:spLocks noChangeArrowheads="1"/>
                </p:cNvSpPr>
                <p:nvPr/>
              </p:nvSpPr>
              <p:spPr bwMode="auto">
                <a:xfrm>
                  <a:off x="1614226" y="4201503"/>
                  <a:ext cx="511163" cy="671901"/>
                </a:xfrm>
                <a:custGeom>
                  <a:avLst/>
                  <a:gdLst>
                    <a:gd name="T0" fmla="*/ 250 w 970"/>
                    <a:gd name="T1" fmla="*/ 750 h 1532"/>
                    <a:gd name="T2" fmla="*/ 250 w 970"/>
                    <a:gd name="T3" fmla="*/ 750 h 1532"/>
                    <a:gd name="T4" fmla="*/ 62 w 970"/>
                    <a:gd name="T5" fmla="*/ 1469 h 1532"/>
                    <a:gd name="T6" fmla="*/ 875 w 970"/>
                    <a:gd name="T7" fmla="*/ 1375 h 1532"/>
                    <a:gd name="T8" fmla="*/ 937 w 970"/>
                    <a:gd name="T9" fmla="*/ 938 h 1532"/>
                    <a:gd name="T10" fmla="*/ 750 w 970"/>
                    <a:gd name="T11" fmla="*/ 531 h 1532"/>
                    <a:gd name="T12" fmla="*/ 719 w 970"/>
                    <a:gd name="T13" fmla="*/ 219 h 1532"/>
                    <a:gd name="T14" fmla="*/ 312 w 970"/>
                    <a:gd name="T15" fmla="*/ 125 h 1532"/>
                    <a:gd name="T16" fmla="*/ 250 w 970"/>
                    <a:gd name="T17" fmla="*/ 750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0" h="1532">
                      <a:moveTo>
                        <a:pt x="250" y="750"/>
                      </a:moveTo>
                      <a:lnTo>
                        <a:pt x="250" y="750"/>
                      </a:lnTo>
                      <a:cubicBezTo>
                        <a:pt x="219" y="938"/>
                        <a:pt x="94" y="906"/>
                        <a:pt x="62" y="1469"/>
                      </a:cubicBezTo>
                      <a:cubicBezTo>
                        <a:pt x="62" y="1469"/>
                        <a:pt x="656" y="1531"/>
                        <a:pt x="875" y="1375"/>
                      </a:cubicBezTo>
                      <a:cubicBezTo>
                        <a:pt x="875" y="1375"/>
                        <a:pt x="969" y="1219"/>
                        <a:pt x="937" y="938"/>
                      </a:cubicBezTo>
                      <a:cubicBezTo>
                        <a:pt x="906" y="688"/>
                        <a:pt x="750" y="594"/>
                        <a:pt x="750" y="531"/>
                      </a:cubicBezTo>
                      <a:cubicBezTo>
                        <a:pt x="719" y="344"/>
                        <a:pt x="719" y="250"/>
                        <a:pt x="719" y="219"/>
                      </a:cubicBezTo>
                      <a:cubicBezTo>
                        <a:pt x="687" y="63"/>
                        <a:pt x="375" y="0"/>
                        <a:pt x="312" y="125"/>
                      </a:cubicBezTo>
                      <a:cubicBezTo>
                        <a:pt x="312" y="125"/>
                        <a:pt x="0" y="219"/>
                        <a:pt x="250" y="750"/>
                      </a:cubicBezTo>
                    </a:path>
                  </a:pathLst>
                </a:custGeom>
                <a:solidFill>
                  <a:srgbClr val="FDC80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213" name="Freeform 109">
                  <a:extLst>
                    <a:ext uri="{FF2B5EF4-FFF2-40B4-BE49-F238E27FC236}">
                      <a16:creationId xmlns:a16="http://schemas.microsoft.com/office/drawing/2014/main" id="{2C8D24D4-77F5-6173-630B-5374022926D6}"/>
                    </a:ext>
                  </a:extLst>
                </p:cNvPr>
                <p:cNvSpPr>
                  <a:spLocks noChangeArrowheads="1"/>
                </p:cNvSpPr>
                <p:nvPr/>
              </p:nvSpPr>
              <p:spPr bwMode="auto">
                <a:xfrm>
                  <a:off x="1449259" y="4215058"/>
                  <a:ext cx="413577" cy="398880"/>
                </a:xfrm>
                <a:custGeom>
                  <a:avLst/>
                  <a:gdLst>
                    <a:gd name="T0" fmla="*/ 625 w 783"/>
                    <a:gd name="T1" fmla="*/ 63 h 908"/>
                    <a:gd name="T2" fmla="*/ 625 w 783"/>
                    <a:gd name="T3" fmla="*/ 63 h 908"/>
                    <a:gd name="T4" fmla="*/ 500 w 783"/>
                    <a:gd name="T5" fmla="*/ 907 h 908"/>
                    <a:gd name="T6" fmla="*/ 532 w 783"/>
                    <a:gd name="T7" fmla="*/ 438 h 908"/>
                    <a:gd name="T8" fmla="*/ 782 w 783"/>
                    <a:gd name="T9" fmla="*/ 219 h 908"/>
                    <a:gd name="T10" fmla="*/ 625 w 783"/>
                    <a:gd name="T11" fmla="*/ 63 h 908"/>
                  </a:gdLst>
                  <a:ahLst/>
                  <a:cxnLst>
                    <a:cxn ang="0">
                      <a:pos x="T0" y="T1"/>
                    </a:cxn>
                    <a:cxn ang="0">
                      <a:pos x="T2" y="T3"/>
                    </a:cxn>
                    <a:cxn ang="0">
                      <a:pos x="T4" y="T5"/>
                    </a:cxn>
                    <a:cxn ang="0">
                      <a:pos x="T6" y="T7"/>
                    </a:cxn>
                    <a:cxn ang="0">
                      <a:pos x="T8" y="T9"/>
                    </a:cxn>
                    <a:cxn ang="0">
                      <a:pos x="T10" y="T11"/>
                    </a:cxn>
                  </a:cxnLst>
                  <a:rect l="0" t="0" r="r" b="b"/>
                  <a:pathLst>
                    <a:path w="783" h="908">
                      <a:moveTo>
                        <a:pt x="625" y="63"/>
                      </a:moveTo>
                      <a:lnTo>
                        <a:pt x="625" y="63"/>
                      </a:lnTo>
                      <a:cubicBezTo>
                        <a:pt x="625" y="63"/>
                        <a:pt x="0" y="469"/>
                        <a:pt x="500" y="907"/>
                      </a:cubicBezTo>
                      <a:cubicBezTo>
                        <a:pt x="500" y="907"/>
                        <a:pt x="282" y="532"/>
                        <a:pt x="532" y="438"/>
                      </a:cubicBezTo>
                      <a:cubicBezTo>
                        <a:pt x="688" y="344"/>
                        <a:pt x="782" y="219"/>
                        <a:pt x="782" y="219"/>
                      </a:cubicBezTo>
                      <a:cubicBezTo>
                        <a:pt x="782" y="157"/>
                        <a:pt x="719" y="0"/>
                        <a:pt x="625" y="63"/>
                      </a:cubicBezTo>
                    </a:path>
                  </a:pathLst>
                </a:custGeom>
                <a:solidFill>
                  <a:srgbClr val="FDC80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214" name="Freeform 110">
                  <a:extLst>
                    <a:ext uri="{FF2B5EF4-FFF2-40B4-BE49-F238E27FC236}">
                      <a16:creationId xmlns:a16="http://schemas.microsoft.com/office/drawing/2014/main" id="{55ACB278-B7EC-5649-5442-8E320FC8C640}"/>
                    </a:ext>
                  </a:extLst>
                </p:cNvPr>
                <p:cNvSpPr>
                  <a:spLocks noChangeArrowheads="1"/>
                </p:cNvSpPr>
                <p:nvPr/>
              </p:nvSpPr>
              <p:spPr bwMode="auto">
                <a:xfrm>
                  <a:off x="1827985" y="4201503"/>
                  <a:ext cx="83645" cy="83262"/>
                </a:xfrm>
                <a:custGeom>
                  <a:avLst/>
                  <a:gdLst>
                    <a:gd name="T0" fmla="*/ 94 w 157"/>
                    <a:gd name="T1" fmla="*/ 0 h 189"/>
                    <a:gd name="T2" fmla="*/ 94 w 157"/>
                    <a:gd name="T3" fmla="*/ 0 h 189"/>
                    <a:gd name="T4" fmla="*/ 0 w 157"/>
                    <a:gd name="T5" fmla="*/ 94 h 189"/>
                    <a:gd name="T6" fmla="*/ 125 w 157"/>
                    <a:gd name="T7" fmla="*/ 188 h 189"/>
                    <a:gd name="T8" fmla="*/ 125 w 157"/>
                    <a:gd name="T9" fmla="*/ 0 h 189"/>
                    <a:gd name="T10" fmla="*/ 94 w 157"/>
                    <a:gd name="T11" fmla="*/ 0 h 189"/>
                  </a:gdLst>
                  <a:ahLst/>
                  <a:cxnLst>
                    <a:cxn ang="0">
                      <a:pos x="T0" y="T1"/>
                    </a:cxn>
                    <a:cxn ang="0">
                      <a:pos x="T2" y="T3"/>
                    </a:cxn>
                    <a:cxn ang="0">
                      <a:pos x="T4" y="T5"/>
                    </a:cxn>
                    <a:cxn ang="0">
                      <a:pos x="T6" y="T7"/>
                    </a:cxn>
                    <a:cxn ang="0">
                      <a:pos x="T8" y="T9"/>
                    </a:cxn>
                    <a:cxn ang="0">
                      <a:pos x="T10" y="T11"/>
                    </a:cxn>
                  </a:cxnLst>
                  <a:rect l="0" t="0" r="r" b="b"/>
                  <a:pathLst>
                    <a:path w="157" h="189">
                      <a:moveTo>
                        <a:pt x="94" y="0"/>
                      </a:moveTo>
                      <a:lnTo>
                        <a:pt x="94" y="0"/>
                      </a:lnTo>
                      <a:cubicBezTo>
                        <a:pt x="0" y="94"/>
                        <a:pt x="0" y="94"/>
                        <a:pt x="0" y="94"/>
                      </a:cubicBezTo>
                      <a:cubicBezTo>
                        <a:pt x="0" y="94"/>
                        <a:pt x="94" y="188"/>
                        <a:pt x="125" y="188"/>
                      </a:cubicBezTo>
                      <a:cubicBezTo>
                        <a:pt x="156" y="156"/>
                        <a:pt x="125" y="0"/>
                        <a:pt x="125" y="0"/>
                      </a:cubicBezTo>
                      <a:lnTo>
                        <a:pt x="94" y="0"/>
                      </a:lnTo>
                    </a:path>
                  </a:pathLst>
                </a:custGeom>
                <a:solidFill>
                  <a:srgbClr val="6A432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215" name="Freeform 111">
                  <a:extLst>
                    <a:ext uri="{FF2B5EF4-FFF2-40B4-BE49-F238E27FC236}">
                      <a16:creationId xmlns:a16="http://schemas.microsoft.com/office/drawing/2014/main" id="{84E95399-9C57-60C2-6A80-F41C54C6945A}"/>
                    </a:ext>
                  </a:extLst>
                </p:cNvPr>
                <p:cNvSpPr>
                  <a:spLocks noChangeArrowheads="1"/>
                </p:cNvSpPr>
                <p:nvPr/>
              </p:nvSpPr>
              <p:spPr bwMode="auto">
                <a:xfrm>
                  <a:off x="1730399" y="3969146"/>
                  <a:ext cx="264875" cy="288511"/>
                </a:xfrm>
                <a:custGeom>
                  <a:avLst/>
                  <a:gdLst>
                    <a:gd name="T0" fmla="*/ 93 w 501"/>
                    <a:gd name="T1" fmla="*/ 125 h 657"/>
                    <a:gd name="T2" fmla="*/ 93 w 501"/>
                    <a:gd name="T3" fmla="*/ 125 h 657"/>
                    <a:gd name="T4" fmla="*/ 156 w 501"/>
                    <a:gd name="T5" fmla="*/ 469 h 657"/>
                    <a:gd name="T6" fmla="*/ 468 w 501"/>
                    <a:gd name="T7" fmla="*/ 375 h 657"/>
                    <a:gd name="T8" fmla="*/ 312 w 501"/>
                    <a:gd name="T9" fmla="*/ 31 h 657"/>
                    <a:gd name="T10" fmla="*/ 93 w 501"/>
                    <a:gd name="T11" fmla="*/ 125 h 657"/>
                  </a:gdLst>
                  <a:ahLst/>
                  <a:cxnLst>
                    <a:cxn ang="0">
                      <a:pos x="T0" y="T1"/>
                    </a:cxn>
                    <a:cxn ang="0">
                      <a:pos x="T2" y="T3"/>
                    </a:cxn>
                    <a:cxn ang="0">
                      <a:pos x="T4" y="T5"/>
                    </a:cxn>
                    <a:cxn ang="0">
                      <a:pos x="T6" y="T7"/>
                    </a:cxn>
                    <a:cxn ang="0">
                      <a:pos x="T8" y="T9"/>
                    </a:cxn>
                    <a:cxn ang="0">
                      <a:pos x="T10" y="T11"/>
                    </a:cxn>
                  </a:cxnLst>
                  <a:rect l="0" t="0" r="r" b="b"/>
                  <a:pathLst>
                    <a:path w="501" h="657">
                      <a:moveTo>
                        <a:pt x="93" y="125"/>
                      </a:moveTo>
                      <a:lnTo>
                        <a:pt x="93" y="125"/>
                      </a:lnTo>
                      <a:cubicBezTo>
                        <a:pt x="0" y="219"/>
                        <a:pt x="125" y="437"/>
                        <a:pt x="156" y="469"/>
                      </a:cubicBezTo>
                      <a:cubicBezTo>
                        <a:pt x="343" y="656"/>
                        <a:pt x="468" y="562"/>
                        <a:pt x="468" y="375"/>
                      </a:cubicBezTo>
                      <a:cubicBezTo>
                        <a:pt x="500" y="187"/>
                        <a:pt x="406" y="94"/>
                        <a:pt x="312" y="31"/>
                      </a:cubicBezTo>
                      <a:cubicBezTo>
                        <a:pt x="218" y="0"/>
                        <a:pt x="93" y="125"/>
                        <a:pt x="93" y="125"/>
                      </a:cubicBezTo>
                    </a:path>
                  </a:pathLst>
                </a:custGeom>
                <a:solidFill>
                  <a:srgbClr val="9A613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216" name="Freeform 112">
                  <a:extLst>
                    <a:ext uri="{FF2B5EF4-FFF2-40B4-BE49-F238E27FC236}">
                      <a16:creationId xmlns:a16="http://schemas.microsoft.com/office/drawing/2014/main" id="{913085BA-B20F-4A03-3D97-987583556D01}"/>
                    </a:ext>
                  </a:extLst>
                </p:cNvPr>
                <p:cNvSpPr>
                  <a:spLocks noChangeArrowheads="1"/>
                </p:cNvSpPr>
                <p:nvPr/>
              </p:nvSpPr>
              <p:spPr bwMode="auto">
                <a:xfrm>
                  <a:off x="1714134" y="3955592"/>
                  <a:ext cx="248612" cy="247848"/>
                </a:xfrm>
                <a:custGeom>
                  <a:avLst/>
                  <a:gdLst>
                    <a:gd name="T0" fmla="*/ 188 w 470"/>
                    <a:gd name="T1" fmla="*/ 562 h 563"/>
                    <a:gd name="T2" fmla="*/ 188 w 470"/>
                    <a:gd name="T3" fmla="*/ 562 h 563"/>
                    <a:gd name="T4" fmla="*/ 32 w 470"/>
                    <a:gd name="T5" fmla="*/ 250 h 563"/>
                    <a:gd name="T6" fmla="*/ 250 w 470"/>
                    <a:gd name="T7" fmla="*/ 0 h 563"/>
                    <a:gd name="T8" fmla="*/ 469 w 470"/>
                    <a:gd name="T9" fmla="*/ 187 h 563"/>
                    <a:gd name="T10" fmla="*/ 313 w 470"/>
                    <a:gd name="T11" fmla="*/ 250 h 563"/>
                    <a:gd name="T12" fmla="*/ 250 w 470"/>
                    <a:gd name="T13" fmla="*/ 343 h 563"/>
                    <a:gd name="T14" fmla="*/ 188 w 470"/>
                    <a:gd name="T15" fmla="*/ 343 h 563"/>
                    <a:gd name="T16" fmla="*/ 219 w 470"/>
                    <a:gd name="T17" fmla="*/ 437 h 563"/>
                    <a:gd name="T18" fmla="*/ 188 w 470"/>
                    <a:gd name="T19" fmla="*/ 562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0" h="563">
                      <a:moveTo>
                        <a:pt x="188" y="562"/>
                      </a:moveTo>
                      <a:lnTo>
                        <a:pt x="188" y="562"/>
                      </a:lnTo>
                      <a:cubicBezTo>
                        <a:pt x="188" y="562"/>
                        <a:pt x="0" y="406"/>
                        <a:pt x="32" y="250"/>
                      </a:cubicBezTo>
                      <a:cubicBezTo>
                        <a:pt x="63" y="125"/>
                        <a:pt x="157" y="0"/>
                        <a:pt x="250" y="0"/>
                      </a:cubicBezTo>
                      <a:cubicBezTo>
                        <a:pt x="406" y="0"/>
                        <a:pt x="469" y="187"/>
                        <a:pt x="469" y="187"/>
                      </a:cubicBezTo>
                      <a:cubicBezTo>
                        <a:pt x="469" y="187"/>
                        <a:pt x="438" y="156"/>
                        <a:pt x="313" y="250"/>
                      </a:cubicBezTo>
                      <a:cubicBezTo>
                        <a:pt x="219" y="312"/>
                        <a:pt x="250" y="343"/>
                        <a:pt x="250" y="343"/>
                      </a:cubicBezTo>
                      <a:cubicBezTo>
                        <a:pt x="250" y="343"/>
                        <a:pt x="219" y="281"/>
                        <a:pt x="188" y="343"/>
                      </a:cubicBezTo>
                      <a:cubicBezTo>
                        <a:pt x="157" y="375"/>
                        <a:pt x="219" y="437"/>
                        <a:pt x="219" y="437"/>
                      </a:cubicBezTo>
                      <a:cubicBezTo>
                        <a:pt x="250" y="468"/>
                        <a:pt x="188" y="562"/>
                        <a:pt x="188" y="562"/>
                      </a:cubicBezTo>
                    </a:path>
                  </a:pathLst>
                </a:custGeom>
                <a:solidFill>
                  <a:srgbClr val="201A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217" name="Freeform 113">
                  <a:extLst>
                    <a:ext uri="{FF2B5EF4-FFF2-40B4-BE49-F238E27FC236}">
                      <a16:creationId xmlns:a16="http://schemas.microsoft.com/office/drawing/2014/main" id="{3847E6F4-91EE-755A-7506-7D0A861BDFA0}"/>
                    </a:ext>
                  </a:extLst>
                </p:cNvPr>
                <p:cNvSpPr>
                  <a:spLocks noChangeArrowheads="1"/>
                </p:cNvSpPr>
                <p:nvPr/>
              </p:nvSpPr>
              <p:spPr bwMode="auto">
                <a:xfrm>
                  <a:off x="1695546" y="3926547"/>
                  <a:ext cx="148702" cy="137479"/>
                </a:xfrm>
                <a:custGeom>
                  <a:avLst/>
                  <a:gdLst>
                    <a:gd name="T0" fmla="*/ 94 w 282"/>
                    <a:gd name="T1" fmla="*/ 281 h 314"/>
                    <a:gd name="T2" fmla="*/ 94 w 282"/>
                    <a:gd name="T3" fmla="*/ 281 h 314"/>
                    <a:gd name="T4" fmla="*/ 0 w 282"/>
                    <a:gd name="T5" fmla="*/ 219 h 314"/>
                    <a:gd name="T6" fmla="*/ 125 w 282"/>
                    <a:gd name="T7" fmla="*/ 31 h 314"/>
                    <a:gd name="T8" fmla="*/ 219 w 282"/>
                    <a:gd name="T9" fmla="*/ 156 h 314"/>
                    <a:gd name="T10" fmla="*/ 94 w 282"/>
                    <a:gd name="T11" fmla="*/ 281 h 314"/>
                  </a:gdLst>
                  <a:ahLst/>
                  <a:cxnLst>
                    <a:cxn ang="0">
                      <a:pos x="T0" y="T1"/>
                    </a:cxn>
                    <a:cxn ang="0">
                      <a:pos x="T2" y="T3"/>
                    </a:cxn>
                    <a:cxn ang="0">
                      <a:pos x="T4" y="T5"/>
                    </a:cxn>
                    <a:cxn ang="0">
                      <a:pos x="T6" y="T7"/>
                    </a:cxn>
                    <a:cxn ang="0">
                      <a:pos x="T8" y="T9"/>
                    </a:cxn>
                    <a:cxn ang="0">
                      <a:pos x="T10" y="T11"/>
                    </a:cxn>
                  </a:cxnLst>
                  <a:rect l="0" t="0" r="r" b="b"/>
                  <a:pathLst>
                    <a:path w="282" h="314">
                      <a:moveTo>
                        <a:pt x="94" y="281"/>
                      </a:moveTo>
                      <a:lnTo>
                        <a:pt x="94" y="281"/>
                      </a:lnTo>
                      <a:cubicBezTo>
                        <a:pt x="94" y="281"/>
                        <a:pt x="31" y="313"/>
                        <a:pt x="0" y="219"/>
                      </a:cubicBezTo>
                      <a:cubicBezTo>
                        <a:pt x="0" y="125"/>
                        <a:pt x="63" y="63"/>
                        <a:pt x="125" y="31"/>
                      </a:cubicBezTo>
                      <a:cubicBezTo>
                        <a:pt x="156" y="0"/>
                        <a:pt x="281" y="63"/>
                        <a:pt x="219" y="156"/>
                      </a:cubicBezTo>
                      <a:lnTo>
                        <a:pt x="94" y="281"/>
                      </a:lnTo>
                    </a:path>
                  </a:pathLst>
                </a:custGeom>
                <a:solidFill>
                  <a:srgbClr val="201A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grpSp>
          <p:grpSp>
            <p:nvGrpSpPr>
              <p:cNvPr id="198" name="Group 197">
                <a:extLst>
                  <a:ext uri="{FF2B5EF4-FFF2-40B4-BE49-F238E27FC236}">
                    <a16:creationId xmlns:a16="http://schemas.microsoft.com/office/drawing/2014/main" id="{549B1612-9508-D42A-793B-EC862F8865E3}"/>
                  </a:ext>
                </a:extLst>
              </p:cNvPr>
              <p:cNvGrpSpPr/>
              <p:nvPr/>
            </p:nvGrpSpPr>
            <p:grpSpPr>
              <a:xfrm>
                <a:off x="3962876" y="667963"/>
                <a:ext cx="642424" cy="1186958"/>
                <a:chOff x="8268609" y="3399548"/>
                <a:chExt cx="741187" cy="1346551"/>
              </a:xfrm>
            </p:grpSpPr>
            <p:sp>
              <p:nvSpPr>
                <p:cNvPr id="199" name="Freeform 12">
                  <a:extLst>
                    <a:ext uri="{FF2B5EF4-FFF2-40B4-BE49-F238E27FC236}">
                      <a16:creationId xmlns:a16="http://schemas.microsoft.com/office/drawing/2014/main" id="{3064ADC8-CE2D-4A74-7F51-8690B7ACD915}"/>
                    </a:ext>
                  </a:extLst>
                </p:cNvPr>
                <p:cNvSpPr>
                  <a:spLocks noChangeArrowheads="1"/>
                </p:cNvSpPr>
                <p:nvPr/>
              </p:nvSpPr>
              <p:spPr bwMode="auto">
                <a:xfrm flipH="1">
                  <a:off x="8268609" y="4567958"/>
                  <a:ext cx="676130" cy="164586"/>
                </a:xfrm>
                <a:custGeom>
                  <a:avLst/>
                  <a:gdLst>
                    <a:gd name="T0" fmla="*/ 500 w 1283"/>
                    <a:gd name="T1" fmla="*/ 62 h 376"/>
                    <a:gd name="T2" fmla="*/ 500 w 1283"/>
                    <a:gd name="T3" fmla="*/ 62 h 376"/>
                    <a:gd name="T4" fmla="*/ 844 w 1283"/>
                    <a:gd name="T5" fmla="*/ 31 h 376"/>
                    <a:gd name="T6" fmla="*/ 1125 w 1283"/>
                    <a:gd name="T7" fmla="*/ 94 h 376"/>
                    <a:gd name="T8" fmla="*/ 1250 w 1283"/>
                    <a:gd name="T9" fmla="*/ 156 h 376"/>
                    <a:gd name="T10" fmla="*/ 1000 w 1283"/>
                    <a:gd name="T11" fmla="*/ 250 h 376"/>
                    <a:gd name="T12" fmla="*/ 750 w 1283"/>
                    <a:gd name="T13" fmla="*/ 344 h 376"/>
                    <a:gd name="T14" fmla="*/ 375 w 1283"/>
                    <a:gd name="T15" fmla="*/ 375 h 376"/>
                    <a:gd name="T16" fmla="*/ 219 w 1283"/>
                    <a:gd name="T17" fmla="*/ 312 h 376"/>
                    <a:gd name="T18" fmla="*/ 0 w 1283"/>
                    <a:gd name="T19" fmla="*/ 250 h 376"/>
                    <a:gd name="T20" fmla="*/ 125 w 1283"/>
                    <a:gd name="T21" fmla="*/ 156 h 376"/>
                    <a:gd name="T22" fmla="*/ 500 w 1283"/>
                    <a:gd name="T23" fmla="*/ 62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3" h="376">
                      <a:moveTo>
                        <a:pt x="500" y="62"/>
                      </a:moveTo>
                      <a:lnTo>
                        <a:pt x="500" y="62"/>
                      </a:lnTo>
                      <a:cubicBezTo>
                        <a:pt x="500" y="62"/>
                        <a:pt x="781" y="0"/>
                        <a:pt x="844" y="31"/>
                      </a:cubicBezTo>
                      <a:cubicBezTo>
                        <a:pt x="907" y="62"/>
                        <a:pt x="1063" y="62"/>
                        <a:pt x="1125" y="94"/>
                      </a:cubicBezTo>
                      <a:cubicBezTo>
                        <a:pt x="1188" y="94"/>
                        <a:pt x="1282" y="94"/>
                        <a:pt x="1250" y="156"/>
                      </a:cubicBezTo>
                      <a:cubicBezTo>
                        <a:pt x="1219" y="219"/>
                        <a:pt x="1063" y="250"/>
                        <a:pt x="1000" y="250"/>
                      </a:cubicBezTo>
                      <a:cubicBezTo>
                        <a:pt x="938" y="281"/>
                        <a:pt x="938" y="281"/>
                        <a:pt x="750" y="344"/>
                      </a:cubicBezTo>
                      <a:cubicBezTo>
                        <a:pt x="594" y="375"/>
                        <a:pt x="469" y="375"/>
                        <a:pt x="375" y="375"/>
                      </a:cubicBezTo>
                      <a:cubicBezTo>
                        <a:pt x="313" y="344"/>
                        <a:pt x="313" y="344"/>
                        <a:pt x="219" y="312"/>
                      </a:cubicBezTo>
                      <a:cubicBezTo>
                        <a:pt x="125" y="312"/>
                        <a:pt x="0" y="281"/>
                        <a:pt x="0" y="250"/>
                      </a:cubicBezTo>
                      <a:cubicBezTo>
                        <a:pt x="0" y="187"/>
                        <a:pt x="94" y="156"/>
                        <a:pt x="125" y="156"/>
                      </a:cubicBezTo>
                      <a:cubicBezTo>
                        <a:pt x="125" y="156"/>
                        <a:pt x="250" y="125"/>
                        <a:pt x="500" y="62"/>
                      </a:cubicBezTo>
                    </a:path>
                  </a:pathLst>
                </a:custGeom>
                <a:solidFill>
                  <a:srgbClr val="2F559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200" name="Freeform 106">
                  <a:extLst>
                    <a:ext uri="{FF2B5EF4-FFF2-40B4-BE49-F238E27FC236}">
                      <a16:creationId xmlns:a16="http://schemas.microsoft.com/office/drawing/2014/main" id="{C1F8B4F5-F877-BFB9-DCDF-C2166DA0DCAB}"/>
                    </a:ext>
                  </a:extLst>
                </p:cNvPr>
                <p:cNvSpPr>
                  <a:spLocks noChangeArrowheads="1"/>
                </p:cNvSpPr>
                <p:nvPr/>
              </p:nvSpPr>
              <p:spPr bwMode="auto">
                <a:xfrm flipH="1">
                  <a:off x="8417311" y="3990937"/>
                  <a:ext cx="394990" cy="755162"/>
                </a:xfrm>
                <a:custGeom>
                  <a:avLst/>
                  <a:gdLst>
                    <a:gd name="T0" fmla="*/ 94 w 751"/>
                    <a:gd name="T1" fmla="*/ 438 h 1720"/>
                    <a:gd name="T2" fmla="*/ 94 w 751"/>
                    <a:gd name="T3" fmla="*/ 438 h 1720"/>
                    <a:gd name="T4" fmla="*/ 63 w 751"/>
                    <a:gd name="T5" fmla="*/ 1594 h 1720"/>
                    <a:gd name="T6" fmla="*/ 407 w 751"/>
                    <a:gd name="T7" fmla="*/ 657 h 1720"/>
                    <a:gd name="T8" fmla="*/ 625 w 751"/>
                    <a:gd name="T9" fmla="*/ 1500 h 1720"/>
                    <a:gd name="T10" fmla="*/ 688 w 751"/>
                    <a:gd name="T11" fmla="*/ 219 h 1720"/>
                    <a:gd name="T12" fmla="*/ 94 w 751"/>
                    <a:gd name="T13" fmla="*/ 438 h 1720"/>
                  </a:gdLst>
                  <a:ahLst/>
                  <a:cxnLst>
                    <a:cxn ang="0">
                      <a:pos x="T0" y="T1"/>
                    </a:cxn>
                    <a:cxn ang="0">
                      <a:pos x="T2" y="T3"/>
                    </a:cxn>
                    <a:cxn ang="0">
                      <a:pos x="T4" y="T5"/>
                    </a:cxn>
                    <a:cxn ang="0">
                      <a:pos x="T6" y="T7"/>
                    </a:cxn>
                    <a:cxn ang="0">
                      <a:pos x="T8" y="T9"/>
                    </a:cxn>
                    <a:cxn ang="0">
                      <a:pos x="T10" y="T11"/>
                    </a:cxn>
                    <a:cxn ang="0">
                      <a:pos x="T12" y="T13"/>
                    </a:cxn>
                  </a:cxnLst>
                  <a:rect l="0" t="0" r="r" b="b"/>
                  <a:pathLst>
                    <a:path w="751" h="1720">
                      <a:moveTo>
                        <a:pt x="94" y="438"/>
                      </a:moveTo>
                      <a:lnTo>
                        <a:pt x="94" y="438"/>
                      </a:lnTo>
                      <a:cubicBezTo>
                        <a:pt x="94" y="438"/>
                        <a:pt x="0" y="1219"/>
                        <a:pt x="63" y="1594"/>
                      </a:cubicBezTo>
                      <a:cubicBezTo>
                        <a:pt x="63" y="1594"/>
                        <a:pt x="313" y="875"/>
                        <a:pt x="407" y="657"/>
                      </a:cubicBezTo>
                      <a:cubicBezTo>
                        <a:pt x="407" y="657"/>
                        <a:pt x="594" y="1282"/>
                        <a:pt x="625" y="1500"/>
                      </a:cubicBezTo>
                      <a:cubicBezTo>
                        <a:pt x="688" y="1719"/>
                        <a:pt x="750" y="438"/>
                        <a:pt x="688" y="219"/>
                      </a:cubicBezTo>
                      <a:cubicBezTo>
                        <a:pt x="625" y="0"/>
                        <a:pt x="94" y="438"/>
                        <a:pt x="94" y="438"/>
                      </a:cubicBezTo>
                    </a:path>
                  </a:pathLst>
                </a:custGeom>
                <a:solidFill>
                  <a:srgbClr val="6A3A2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201" name="Freeform 107">
                  <a:extLst>
                    <a:ext uri="{FF2B5EF4-FFF2-40B4-BE49-F238E27FC236}">
                      <a16:creationId xmlns:a16="http://schemas.microsoft.com/office/drawing/2014/main" id="{59C3F5D9-E764-8A70-9DC5-A5BC3B0C6BEF}"/>
                    </a:ext>
                  </a:extLst>
                </p:cNvPr>
                <p:cNvSpPr>
                  <a:spLocks noChangeArrowheads="1"/>
                </p:cNvSpPr>
                <p:nvPr/>
              </p:nvSpPr>
              <p:spPr bwMode="auto">
                <a:xfrm flipH="1">
                  <a:off x="8349931" y="4169078"/>
                  <a:ext cx="462370" cy="342727"/>
                </a:xfrm>
                <a:custGeom>
                  <a:avLst/>
                  <a:gdLst>
                    <a:gd name="T0" fmla="*/ 94 w 876"/>
                    <a:gd name="T1" fmla="*/ 187 h 782"/>
                    <a:gd name="T2" fmla="*/ 94 w 876"/>
                    <a:gd name="T3" fmla="*/ 187 h 782"/>
                    <a:gd name="T4" fmla="*/ 63 w 876"/>
                    <a:gd name="T5" fmla="*/ 93 h 782"/>
                    <a:gd name="T6" fmla="*/ 0 w 876"/>
                    <a:gd name="T7" fmla="*/ 656 h 782"/>
                    <a:gd name="T8" fmla="*/ 875 w 876"/>
                    <a:gd name="T9" fmla="*/ 625 h 782"/>
                    <a:gd name="T10" fmla="*/ 844 w 876"/>
                    <a:gd name="T11" fmla="*/ 0 h 782"/>
                    <a:gd name="T12" fmla="*/ 94 w 876"/>
                    <a:gd name="T13" fmla="*/ 187 h 782"/>
                  </a:gdLst>
                  <a:ahLst/>
                  <a:cxnLst>
                    <a:cxn ang="0">
                      <a:pos x="T0" y="T1"/>
                    </a:cxn>
                    <a:cxn ang="0">
                      <a:pos x="T2" y="T3"/>
                    </a:cxn>
                    <a:cxn ang="0">
                      <a:pos x="T4" y="T5"/>
                    </a:cxn>
                    <a:cxn ang="0">
                      <a:pos x="T6" y="T7"/>
                    </a:cxn>
                    <a:cxn ang="0">
                      <a:pos x="T8" y="T9"/>
                    </a:cxn>
                    <a:cxn ang="0">
                      <a:pos x="T10" y="T11"/>
                    </a:cxn>
                    <a:cxn ang="0">
                      <a:pos x="T12" y="T13"/>
                    </a:cxn>
                  </a:cxnLst>
                  <a:rect l="0" t="0" r="r" b="b"/>
                  <a:pathLst>
                    <a:path w="876" h="782">
                      <a:moveTo>
                        <a:pt x="94" y="187"/>
                      </a:moveTo>
                      <a:lnTo>
                        <a:pt x="94" y="187"/>
                      </a:lnTo>
                      <a:cubicBezTo>
                        <a:pt x="94" y="187"/>
                        <a:pt x="63" y="62"/>
                        <a:pt x="63" y="93"/>
                      </a:cubicBezTo>
                      <a:cubicBezTo>
                        <a:pt x="32" y="187"/>
                        <a:pt x="0" y="500"/>
                        <a:pt x="0" y="656"/>
                      </a:cubicBezTo>
                      <a:cubicBezTo>
                        <a:pt x="0" y="656"/>
                        <a:pt x="625" y="781"/>
                        <a:pt x="875" y="625"/>
                      </a:cubicBezTo>
                      <a:cubicBezTo>
                        <a:pt x="844" y="0"/>
                        <a:pt x="844" y="0"/>
                        <a:pt x="844" y="0"/>
                      </a:cubicBezTo>
                      <a:lnTo>
                        <a:pt x="94" y="187"/>
                      </a:lnTo>
                    </a:path>
                  </a:pathLst>
                </a:custGeom>
                <a:solidFill>
                  <a:srgbClr val="F1942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202" name="Freeform 108">
                  <a:extLst>
                    <a:ext uri="{FF2B5EF4-FFF2-40B4-BE49-F238E27FC236}">
                      <a16:creationId xmlns:a16="http://schemas.microsoft.com/office/drawing/2014/main" id="{2BACF3BF-E8EF-3E97-57CE-DB6FED6E5B6D}"/>
                    </a:ext>
                  </a:extLst>
                </p:cNvPr>
                <p:cNvSpPr>
                  <a:spLocks noChangeArrowheads="1"/>
                </p:cNvSpPr>
                <p:nvPr/>
              </p:nvSpPr>
              <p:spPr bwMode="auto">
                <a:xfrm flipH="1">
                  <a:off x="8333666" y="3702426"/>
                  <a:ext cx="511163" cy="671901"/>
                </a:xfrm>
                <a:custGeom>
                  <a:avLst/>
                  <a:gdLst>
                    <a:gd name="T0" fmla="*/ 250 w 970"/>
                    <a:gd name="T1" fmla="*/ 750 h 1532"/>
                    <a:gd name="T2" fmla="*/ 250 w 970"/>
                    <a:gd name="T3" fmla="*/ 750 h 1532"/>
                    <a:gd name="T4" fmla="*/ 62 w 970"/>
                    <a:gd name="T5" fmla="*/ 1469 h 1532"/>
                    <a:gd name="T6" fmla="*/ 875 w 970"/>
                    <a:gd name="T7" fmla="*/ 1375 h 1532"/>
                    <a:gd name="T8" fmla="*/ 937 w 970"/>
                    <a:gd name="T9" fmla="*/ 938 h 1532"/>
                    <a:gd name="T10" fmla="*/ 750 w 970"/>
                    <a:gd name="T11" fmla="*/ 531 h 1532"/>
                    <a:gd name="T12" fmla="*/ 719 w 970"/>
                    <a:gd name="T13" fmla="*/ 219 h 1532"/>
                    <a:gd name="T14" fmla="*/ 312 w 970"/>
                    <a:gd name="T15" fmla="*/ 125 h 1532"/>
                    <a:gd name="T16" fmla="*/ 250 w 970"/>
                    <a:gd name="T17" fmla="*/ 750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0" h="1532">
                      <a:moveTo>
                        <a:pt x="250" y="750"/>
                      </a:moveTo>
                      <a:lnTo>
                        <a:pt x="250" y="750"/>
                      </a:lnTo>
                      <a:cubicBezTo>
                        <a:pt x="219" y="938"/>
                        <a:pt x="94" y="906"/>
                        <a:pt x="62" y="1469"/>
                      </a:cubicBezTo>
                      <a:cubicBezTo>
                        <a:pt x="62" y="1469"/>
                        <a:pt x="656" y="1531"/>
                        <a:pt x="875" y="1375"/>
                      </a:cubicBezTo>
                      <a:cubicBezTo>
                        <a:pt x="875" y="1375"/>
                        <a:pt x="969" y="1219"/>
                        <a:pt x="937" y="938"/>
                      </a:cubicBezTo>
                      <a:cubicBezTo>
                        <a:pt x="906" y="688"/>
                        <a:pt x="750" y="594"/>
                        <a:pt x="750" y="531"/>
                      </a:cubicBezTo>
                      <a:cubicBezTo>
                        <a:pt x="719" y="344"/>
                        <a:pt x="719" y="250"/>
                        <a:pt x="719" y="219"/>
                      </a:cubicBezTo>
                      <a:cubicBezTo>
                        <a:pt x="687" y="63"/>
                        <a:pt x="375" y="0"/>
                        <a:pt x="312" y="125"/>
                      </a:cubicBezTo>
                      <a:cubicBezTo>
                        <a:pt x="312" y="125"/>
                        <a:pt x="0" y="219"/>
                        <a:pt x="250" y="750"/>
                      </a:cubicBezTo>
                    </a:path>
                  </a:pathLst>
                </a:custGeom>
                <a:solidFill>
                  <a:srgbClr val="F1942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203" name="Freeform 109">
                  <a:extLst>
                    <a:ext uri="{FF2B5EF4-FFF2-40B4-BE49-F238E27FC236}">
                      <a16:creationId xmlns:a16="http://schemas.microsoft.com/office/drawing/2014/main" id="{300F3328-F1D3-5CB6-7B5C-E0FA8910B35C}"/>
                    </a:ext>
                  </a:extLst>
                </p:cNvPr>
                <p:cNvSpPr>
                  <a:spLocks noChangeArrowheads="1"/>
                </p:cNvSpPr>
                <p:nvPr/>
              </p:nvSpPr>
              <p:spPr bwMode="auto">
                <a:xfrm flipH="1">
                  <a:off x="8596219" y="3715981"/>
                  <a:ext cx="413577" cy="398880"/>
                </a:xfrm>
                <a:custGeom>
                  <a:avLst/>
                  <a:gdLst>
                    <a:gd name="T0" fmla="*/ 625 w 783"/>
                    <a:gd name="T1" fmla="*/ 63 h 908"/>
                    <a:gd name="T2" fmla="*/ 625 w 783"/>
                    <a:gd name="T3" fmla="*/ 63 h 908"/>
                    <a:gd name="T4" fmla="*/ 500 w 783"/>
                    <a:gd name="T5" fmla="*/ 907 h 908"/>
                    <a:gd name="T6" fmla="*/ 532 w 783"/>
                    <a:gd name="T7" fmla="*/ 438 h 908"/>
                    <a:gd name="T8" fmla="*/ 782 w 783"/>
                    <a:gd name="T9" fmla="*/ 219 h 908"/>
                    <a:gd name="T10" fmla="*/ 625 w 783"/>
                    <a:gd name="T11" fmla="*/ 63 h 908"/>
                  </a:gdLst>
                  <a:ahLst/>
                  <a:cxnLst>
                    <a:cxn ang="0">
                      <a:pos x="T0" y="T1"/>
                    </a:cxn>
                    <a:cxn ang="0">
                      <a:pos x="T2" y="T3"/>
                    </a:cxn>
                    <a:cxn ang="0">
                      <a:pos x="T4" y="T5"/>
                    </a:cxn>
                    <a:cxn ang="0">
                      <a:pos x="T6" y="T7"/>
                    </a:cxn>
                    <a:cxn ang="0">
                      <a:pos x="T8" y="T9"/>
                    </a:cxn>
                    <a:cxn ang="0">
                      <a:pos x="T10" y="T11"/>
                    </a:cxn>
                  </a:cxnLst>
                  <a:rect l="0" t="0" r="r" b="b"/>
                  <a:pathLst>
                    <a:path w="783" h="908">
                      <a:moveTo>
                        <a:pt x="625" y="63"/>
                      </a:moveTo>
                      <a:lnTo>
                        <a:pt x="625" y="63"/>
                      </a:lnTo>
                      <a:cubicBezTo>
                        <a:pt x="625" y="63"/>
                        <a:pt x="0" y="469"/>
                        <a:pt x="500" y="907"/>
                      </a:cubicBezTo>
                      <a:cubicBezTo>
                        <a:pt x="500" y="907"/>
                        <a:pt x="282" y="532"/>
                        <a:pt x="532" y="438"/>
                      </a:cubicBezTo>
                      <a:cubicBezTo>
                        <a:pt x="688" y="344"/>
                        <a:pt x="782" y="219"/>
                        <a:pt x="782" y="219"/>
                      </a:cubicBezTo>
                      <a:cubicBezTo>
                        <a:pt x="782" y="157"/>
                        <a:pt x="719" y="0"/>
                        <a:pt x="625" y="63"/>
                      </a:cubicBezTo>
                    </a:path>
                  </a:pathLst>
                </a:custGeom>
                <a:solidFill>
                  <a:srgbClr val="F1942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204" name="Freeform 110">
                  <a:extLst>
                    <a:ext uri="{FF2B5EF4-FFF2-40B4-BE49-F238E27FC236}">
                      <a16:creationId xmlns:a16="http://schemas.microsoft.com/office/drawing/2014/main" id="{F9F53BC4-84F6-EEA6-C8B9-7E7B6EE630FF}"/>
                    </a:ext>
                  </a:extLst>
                </p:cNvPr>
                <p:cNvSpPr>
                  <a:spLocks noChangeArrowheads="1"/>
                </p:cNvSpPr>
                <p:nvPr/>
              </p:nvSpPr>
              <p:spPr bwMode="auto">
                <a:xfrm flipH="1">
                  <a:off x="8547425" y="3702426"/>
                  <a:ext cx="83645" cy="83262"/>
                </a:xfrm>
                <a:custGeom>
                  <a:avLst/>
                  <a:gdLst>
                    <a:gd name="T0" fmla="*/ 94 w 157"/>
                    <a:gd name="T1" fmla="*/ 0 h 189"/>
                    <a:gd name="T2" fmla="*/ 94 w 157"/>
                    <a:gd name="T3" fmla="*/ 0 h 189"/>
                    <a:gd name="T4" fmla="*/ 0 w 157"/>
                    <a:gd name="T5" fmla="*/ 94 h 189"/>
                    <a:gd name="T6" fmla="*/ 125 w 157"/>
                    <a:gd name="T7" fmla="*/ 188 h 189"/>
                    <a:gd name="T8" fmla="*/ 125 w 157"/>
                    <a:gd name="T9" fmla="*/ 0 h 189"/>
                    <a:gd name="T10" fmla="*/ 94 w 157"/>
                    <a:gd name="T11" fmla="*/ 0 h 189"/>
                  </a:gdLst>
                  <a:ahLst/>
                  <a:cxnLst>
                    <a:cxn ang="0">
                      <a:pos x="T0" y="T1"/>
                    </a:cxn>
                    <a:cxn ang="0">
                      <a:pos x="T2" y="T3"/>
                    </a:cxn>
                    <a:cxn ang="0">
                      <a:pos x="T4" y="T5"/>
                    </a:cxn>
                    <a:cxn ang="0">
                      <a:pos x="T6" y="T7"/>
                    </a:cxn>
                    <a:cxn ang="0">
                      <a:pos x="T8" y="T9"/>
                    </a:cxn>
                    <a:cxn ang="0">
                      <a:pos x="T10" y="T11"/>
                    </a:cxn>
                  </a:cxnLst>
                  <a:rect l="0" t="0" r="r" b="b"/>
                  <a:pathLst>
                    <a:path w="157" h="189">
                      <a:moveTo>
                        <a:pt x="94" y="0"/>
                      </a:moveTo>
                      <a:lnTo>
                        <a:pt x="94" y="0"/>
                      </a:lnTo>
                      <a:cubicBezTo>
                        <a:pt x="0" y="94"/>
                        <a:pt x="0" y="94"/>
                        <a:pt x="0" y="94"/>
                      </a:cubicBezTo>
                      <a:cubicBezTo>
                        <a:pt x="0" y="94"/>
                        <a:pt x="94" y="188"/>
                        <a:pt x="125" y="188"/>
                      </a:cubicBezTo>
                      <a:cubicBezTo>
                        <a:pt x="156" y="156"/>
                        <a:pt x="125" y="0"/>
                        <a:pt x="125" y="0"/>
                      </a:cubicBezTo>
                      <a:lnTo>
                        <a:pt x="94" y="0"/>
                      </a:lnTo>
                    </a:path>
                  </a:pathLst>
                </a:custGeom>
                <a:solidFill>
                  <a:srgbClr val="6A432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205" name="Freeform 111">
                  <a:extLst>
                    <a:ext uri="{FF2B5EF4-FFF2-40B4-BE49-F238E27FC236}">
                      <a16:creationId xmlns:a16="http://schemas.microsoft.com/office/drawing/2014/main" id="{B861C290-3A11-5C21-D78E-79D04CDF7572}"/>
                    </a:ext>
                  </a:extLst>
                </p:cNvPr>
                <p:cNvSpPr>
                  <a:spLocks noChangeArrowheads="1"/>
                </p:cNvSpPr>
                <p:nvPr/>
              </p:nvSpPr>
              <p:spPr bwMode="auto">
                <a:xfrm flipH="1">
                  <a:off x="8463781" y="3470069"/>
                  <a:ext cx="264875" cy="288511"/>
                </a:xfrm>
                <a:custGeom>
                  <a:avLst/>
                  <a:gdLst>
                    <a:gd name="T0" fmla="*/ 93 w 501"/>
                    <a:gd name="T1" fmla="*/ 125 h 657"/>
                    <a:gd name="T2" fmla="*/ 93 w 501"/>
                    <a:gd name="T3" fmla="*/ 125 h 657"/>
                    <a:gd name="T4" fmla="*/ 156 w 501"/>
                    <a:gd name="T5" fmla="*/ 469 h 657"/>
                    <a:gd name="T6" fmla="*/ 468 w 501"/>
                    <a:gd name="T7" fmla="*/ 375 h 657"/>
                    <a:gd name="T8" fmla="*/ 312 w 501"/>
                    <a:gd name="T9" fmla="*/ 31 h 657"/>
                    <a:gd name="T10" fmla="*/ 93 w 501"/>
                    <a:gd name="T11" fmla="*/ 125 h 657"/>
                  </a:gdLst>
                  <a:ahLst/>
                  <a:cxnLst>
                    <a:cxn ang="0">
                      <a:pos x="T0" y="T1"/>
                    </a:cxn>
                    <a:cxn ang="0">
                      <a:pos x="T2" y="T3"/>
                    </a:cxn>
                    <a:cxn ang="0">
                      <a:pos x="T4" y="T5"/>
                    </a:cxn>
                    <a:cxn ang="0">
                      <a:pos x="T6" y="T7"/>
                    </a:cxn>
                    <a:cxn ang="0">
                      <a:pos x="T8" y="T9"/>
                    </a:cxn>
                    <a:cxn ang="0">
                      <a:pos x="T10" y="T11"/>
                    </a:cxn>
                  </a:cxnLst>
                  <a:rect l="0" t="0" r="r" b="b"/>
                  <a:pathLst>
                    <a:path w="501" h="657">
                      <a:moveTo>
                        <a:pt x="93" y="125"/>
                      </a:moveTo>
                      <a:lnTo>
                        <a:pt x="93" y="125"/>
                      </a:lnTo>
                      <a:cubicBezTo>
                        <a:pt x="0" y="219"/>
                        <a:pt x="125" y="437"/>
                        <a:pt x="156" y="469"/>
                      </a:cubicBezTo>
                      <a:cubicBezTo>
                        <a:pt x="343" y="656"/>
                        <a:pt x="468" y="562"/>
                        <a:pt x="468" y="375"/>
                      </a:cubicBezTo>
                      <a:cubicBezTo>
                        <a:pt x="500" y="187"/>
                        <a:pt x="406" y="94"/>
                        <a:pt x="312" y="31"/>
                      </a:cubicBezTo>
                      <a:cubicBezTo>
                        <a:pt x="218" y="0"/>
                        <a:pt x="93" y="125"/>
                        <a:pt x="93" y="125"/>
                      </a:cubicBezTo>
                    </a:path>
                  </a:pathLst>
                </a:custGeom>
                <a:solidFill>
                  <a:srgbClr val="6A3A2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206" name="Freeform 112">
                  <a:extLst>
                    <a:ext uri="{FF2B5EF4-FFF2-40B4-BE49-F238E27FC236}">
                      <a16:creationId xmlns:a16="http://schemas.microsoft.com/office/drawing/2014/main" id="{00D102EF-BC19-865F-A15D-799201119C66}"/>
                    </a:ext>
                  </a:extLst>
                </p:cNvPr>
                <p:cNvSpPr>
                  <a:spLocks noChangeArrowheads="1"/>
                </p:cNvSpPr>
                <p:nvPr/>
              </p:nvSpPr>
              <p:spPr bwMode="auto">
                <a:xfrm flipH="1">
                  <a:off x="8496309" y="3456515"/>
                  <a:ext cx="248612" cy="247848"/>
                </a:xfrm>
                <a:custGeom>
                  <a:avLst/>
                  <a:gdLst>
                    <a:gd name="T0" fmla="*/ 188 w 470"/>
                    <a:gd name="T1" fmla="*/ 562 h 563"/>
                    <a:gd name="T2" fmla="*/ 188 w 470"/>
                    <a:gd name="T3" fmla="*/ 562 h 563"/>
                    <a:gd name="T4" fmla="*/ 32 w 470"/>
                    <a:gd name="T5" fmla="*/ 250 h 563"/>
                    <a:gd name="T6" fmla="*/ 250 w 470"/>
                    <a:gd name="T7" fmla="*/ 0 h 563"/>
                    <a:gd name="T8" fmla="*/ 469 w 470"/>
                    <a:gd name="T9" fmla="*/ 187 h 563"/>
                    <a:gd name="T10" fmla="*/ 313 w 470"/>
                    <a:gd name="T11" fmla="*/ 250 h 563"/>
                    <a:gd name="T12" fmla="*/ 250 w 470"/>
                    <a:gd name="T13" fmla="*/ 343 h 563"/>
                    <a:gd name="T14" fmla="*/ 188 w 470"/>
                    <a:gd name="T15" fmla="*/ 343 h 563"/>
                    <a:gd name="T16" fmla="*/ 219 w 470"/>
                    <a:gd name="T17" fmla="*/ 437 h 563"/>
                    <a:gd name="T18" fmla="*/ 188 w 470"/>
                    <a:gd name="T19" fmla="*/ 562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0" h="563">
                      <a:moveTo>
                        <a:pt x="188" y="562"/>
                      </a:moveTo>
                      <a:lnTo>
                        <a:pt x="188" y="562"/>
                      </a:lnTo>
                      <a:cubicBezTo>
                        <a:pt x="188" y="562"/>
                        <a:pt x="0" y="406"/>
                        <a:pt x="32" y="250"/>
                      </a:cubicBezTo>
                      <a:cubicBezTo>
                        <a:pt x="63" y="125"/>
                        <a:pt x="157" y="0"/>
                        <a:pt x="250" y="0"/>
                      </a:cubicBezTo>
                      <a:cubicBezTo>
                        <a:pt x="406" y="0"/>
                        <a:pt x="469" y="187"/>
                        <a:pt x="469" y="187"/>
                      </a:cubicBezTo>
                      <a:cubicBezTo>
                        <a:pt x="469" y="187"/>
                        <a:pt x="438" y="156"/>
                        <a:pt x="313" y="250"/>
                      </a:cubicBezTo>
                      <a:cubicBezTo>
                        <a:pt x="219" y="312"/>
                        <a:pt x="250" y="343"/>
                        <a:pt x="250" y="343"/>
                      </a:cubicBezTo>
                      <a:cubicBezTo>
                        <a:pt x="250" y="343"/>
                        <a:pt x="219" y="281"/>
                        <a:pt x="188" y="343"/>
                      </a:cubicBezTo>
                      <a:cubicBezTo>
                        <a:pt x="157" y="375"/>
                        <a:pt x="219" y="437"/>
                        <a:pt x="219" y="437"/>
                      </a:cubicBezTo>
                      <a:cubicBezTo>
                        <a:pt x="250" y="468"/>
                        <a:pt x="188" y="562"/>
                        <a:pt x="188" y="562"/>
                      </a:cubicBezTo>
                    </a:path>
                  </a:pathLst>
                </a:custGeom>
                <a:solidFill>
                  <a:srgbClr val="201A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207" name="Freeform 113">
                  <a:extLst>
                    <a:ext uri="{FF2B5EF4-FFF2-40B4-BE49-F238E27FC236}">
                      <a16:creationId xmlns:a16="http://schemas.microsoft.com/office/drawing/2014/main" id="{9CD895AC-998F-3A38-C8BE-CC57F151C782}"/>
                    </a:ext>
                  </a:extLst>
                </p:cNvPr>
                <p:cNvSpPr>
                  <a:spLocks noChangeArrowheads="1"/>
                </p:cNvSpPr>
                <p:nvPr/>
              </p:nvSpPr>
              <p:spPr bwMode="auto">
                <a:xfrm flipH="1">
                  <a:off x="8614807" y="3427470"/>
                  <a:ext cx="148702" cy="137479"/>
                </a:xfrm>
                <a:custGeom>
                  <a:avLst/>
                  <a:gdLst>
                    <a:gd name="T0" fmla="*/ 94 w 282"/>
                    <a:gd name="T1" fmla="*/ 281 h 314"/>
                    <a:gd name="T2" fmla="*/ 94 w 282"/>
                    <a:gd name="T3" fmla="*/ 281 h 314"/>
                    <a:gd name="T4" fmla="*/ 0 w 282"/>
                    <a:gd name="T5" fmla="*/ 219 h 314"/>
                    <a:gd name="T6" fmla="*/ 125 w 282"/>
                    <a:gd name="T7" fmla="*/ 31 h 314"/>
                    <a:gd name="T8" fmla="*/ 219 w 282"/>
                    <a:gd name="T9" fmla="*/ 156 h 314"/>
                    <a:gd name="T10" fmla="*/ 94 w 282"/>
                    <a:gd name="T11" fmla="*/ 281 h 314"/>
                  </a:gdLst>
                  <a:ahLst/>
                  <a:cxnLst>
                    <a:cxn ang="0">
                      <a:pos x="T0" y="T1"/>
                    </a:cxn>
                    <a:cxn ang="0">
                      <a:pos x="T2" y="T3"/>
                    </a:cxn>
                    <a:cxn ang="0">
                      <a:pos x="T4" y="T5"/>
                    </a:cxn>
                    <a:cxn ang="0">
                      <a:pos x="T6" y="T7"/>
                    </a:cxn>
                    <a:cxn ang="0">
                      <a:pos x="T8" y="T9"/>
                    </a:cxn>
                    <a:cxn ang="0">
                      <a:pos x="T10" y="T11"/>
                    </a:cxn>
                  </a:cxnLst>
                  <a:rect l="0" t="0" r="r" b="b"/>
                  <a:pathLst>
                    <a:path w="282" h="314">
                      <a:moveTo>
                        <a:pt x="94" y="281"/>
                      </a:moveTo>
                      <a:lnTo>
                        <a:pt x="94" y="281"/>
                      </a:lnTo>
                      <a:cubicBezTo>
                        <a:pt x="94" y="281"/>
                        <a:pt x="31" y="313"/>
                        <a:pt x="0" y="219"/>
                      </a:cubicBezTo>
                      <a:cubicBezTo>
                        <a:pt x="0" y="125"/>
                        <a:pt x="63" y="63"/>
                        <a:pt x="125" y="31"/>
                      </a:cubicBezTo>
                      <a:cubicBezTo>
                        <a:pt x="156" y="0"/>
                        <a:pt x="281" y="63"/>
                        <a:pt x="219" y="156"/>
                      </a:cubicBezTo>
                      <a:lnTo>
                        <a:pt x="94" y="281"/>
                      </a:lnTo>
                    </a:path>
                  </a:pathLst>
                </a:custGeom>
                <a:solidFill>
                  <a:srgbClr val="201A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208" name="Freeform 113">
                  <a:extLst>
                    <a:ext uri="{FF2B5EF4-FFF2-40B4-BE49-F238E27FC236}">
                      <a16:creationId xmlns:a16="http://schemas.microsoft.com/office/drawing/2014/main" id="{310D9AC5-2F52-F5D9-EDDE-1E063849F3AC}"/>
                    </a:ext>
                  </a:extLst>
                </p:cNvPr>
                <p:cNvSpPr>
                  <a:spLocks noChangeArrowheads="1"/>
                </p:cNvSpPr>
                <p:nvPr/>
              </p:nvSpPr>
              <p:spPr bwMode="auto">
                <a:xfrm flipH="1">
                  <a:off x="8675251" y="3399548"/>
                  <a:ext cx="109728" cy="100584"/>
                </a:xfrm>
                <a:custGeom>
                  <a:avLst/>
                  <a:gdLst>
                    <a:gd name="T0" fmla="*/ 94 w 282"/>
                    <a:gd name="T1" fmla="*/ 281 h 314"/>
                    <a:gd name="T2" fmla="*/ 94 w 282"/>
                    <a:gd name="T3" fmla="*/ 281 h 314"/>
                    <a:gd name="T4" fmla="*/ 0 w 282"/>
                    <a:gd name="T5" fmla="*/ 219 h 314"/>
                    <a:gd name="T6" fmla="*/ 125 w 282"/>
                    <a:gd name="T7" fmla="*/ 31 h 314"/>
                    <a:gd name="T8" fmla="*/ 219 w 282"/>
                    <a:gd name="T9" fmla="*/ 156 h 314"/>
                    <a:gd name="T10" fmla="*/ 94 w 282"/>
                    <a:gd name="T11" fmla="*/ 281 h 314"/>
                  </a:gdLst>
                  <a:ahLst/>
                  <a:cxnLst>
                    <a:cxn ang="0">
                      <a:pos x="T0" y="T1"/>
                    </a:cxn>
                    <a:cxn ang="0">
                      <a:pos x="T2" y="T3"/>
                    </a:cxn>
                    <a:cxn ang="0">
                      <a:pos x="T4" y="T5"/>
                    </a:cxn>
                    <a:cxn ang="0">
                      <a:pos x="T6" y="T7"/>
                    </a:cxn>
                    <a:cxn ang="0">
                      <a:pos x="T8" y="T9"/>
                    </a:cxn>
                    <a:cxn ang="0">
                      <a:pos x="T10" y="T11"/>
                    </a:cxn>
                  </a:cxnLst>
                  <a:rect l="0" t="0" r="r" b="b"/>
                  <a:pathLst>
                    <a:path w="282" h="314">
                      <a:moveTo>
                        <a:pt x="94" y="281"/>
                      </a:moveTo>
                      <a:lnTo>
                        <a:pt x="94" y="281"/>
                      </a:lnTo>
                      <a:cubicBezTo>
                        <a:pt x="94" y="281"/>
                        <a:pt x="31" y="313"/>
                        <a:pt x="0" y="219"/>
                      </a:cubicBezTo>
                      <a:cubicBezTo>
                        <a:pt x="0" y="125"/>
                        <a:pt x="63" y="63"/>
                        <a:pt x="125" y="31"/>
                      </a:cubicBezTo>
                      <a:cubicBezTo>
                        <a:pt x="156" y="0"/>
                        <a:pt x="281" y="63"/>
                        <a:pt x="219" y="156"/>
                      </a:cubicBezTo>
                      <a:lnTo>
                        <a:pt x="94" y="281"/>
                      </a:lnTo>
                    </a:path>
                  </a:pathLst>
                </a:custGeom>
                <a:solidFill>
                  <a:srgbClr val="201A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grpSp>
        </p:grpSp>
        <p:grpSp>
          <p:nvGrpSpPr>
            <p:cNvPr id="397" name="Group 396">
              <a:extLst>
                <a:ext uri="{FF2B5EF4-FFF2-40B4-BE49-F238E27FC236}">
                  <a16:creationId xmlns:a16="http://schemas.microsoft.com/office/drawing/2014/main" id="{DD7884BE-08A1-5DEF-E865-4EA9F41A3C0F}"/>
                </a:ext>
              </a:extLst>
            </p:cNvPr>
            <p:cNvGrpSpPr>
              <a:grpSpLocks noChangeAspect="1"/>
            </p:cNvGrpSpPr>
            <p:nvPr/>
          </p:nvGrpSpPr>
          <p:grpSpPr>
            <a:xfrm>
              <a:off x="1013166" y="991598"/>
              <a:ext cx="1937834" cy="2011680"/>
              <a:chOff x="767975" y="746861"/>
              <a:chExt cx="2337672" cy="2426756"/>
            </a:xfrm>
          </p:grpSpPr>
          <p:grpSp>
            <p:nvGrpSpPr>
              <p:cNvPr id="347" name="Group 346">
                <a:extLst>
                  <a:ext uri="{FF2B5EF4-FFF2-40B4-BE49-F238E27FC236}">
                    <a16:creationId xmlns:a16="http://schemas.microsoft.com/office/drawing/2014/main" id="{E309961F-86F1-AD6B-E5F7-7D770C023801}"/>
                  </a:ext>
                </a:extLst>
              </p:cNvPr>
              <p:cNvGrpSpPr/>
              <p:nvPr/>
            </p:nvGrpSpPr>
            <p:grpSpPr>
              <a:xfrm>
                <a:off x="2463223" y="837457"/>
                <a:ext cx="642424" cy="1138451"/>
                <a:chOff x="2970192" y="4239649"/>
                <a:chExt cx="741187" cy="1291522"/>
              </a:xfrm>
            </p:grpSpPr>
            <p:sp>
              <p:nvSpPr>
                <p:cNvPr id="348" name="Freeform 11">
                  <a:extLst>
                    <a:ext uri="{FF2B5EF4-FFF2-40B4-BE49-F238E27FC236}">
                      <a16:creationId xmlns:a16="http://schemas.microsoft.com/office/drawing/2014/main" id="{332863D9-5C3B-9A82-B5B6-ADDED53A196B}"/>
                    </a:ext>
                  </a:extLst>
                </p:cNvPr>
                <p:cNvSpPr>
                  <a:spLocks noChangeArrowheads="1"/>
                </p:cNvSpPr>
                <p:nvPr/>
              </p:nvSpPr>
              <p:spPr bwMode="auto">
                <a:xfrm>
                  <a:off x="3035249" y="5351093"/>
                  <a:ext cx="676130" cy="180078"/>
                </a:xfrm>
                <a:custGeom>
                  <a:avLst/>
                  <a:gdLst>
                    <a:gd name="T0" fmla="*/ 500 w 1283"/>
                    <a:gd name="T1" fmla="*/ 63 h 408"/>
                    <a:gd name="T2" fmla="*/ 500 w 1283"/>
                    <a:gd name="T3" fmla="*/ 63 h 408"/>
                    <a:gd name="T4" fmla="*/ 875 w 1283"/>
                    <a:gd name="T5" fmla="*/ 32 h 408"/>
                    <a:gd name="T6" fmla="*/ 1125 w 1283"/>
                    <a:gd name="T7" fmla="*/ 94 h 408"/>
                    <a:gd name="T8" fmla="*/ 1250 w 1283"/>
                    <a:gd name="T9" fmla="*/ 157 h 408"/>
                    <a:gd name="T10" fmla="*/ 1032 w 1283"/>
                    <a:gd name="T11" fmla="*/ 282 h 408"/>
                    <a:gd name="T12" fmla="*/ 782 w 1283"/>
                    <a:gd name="T13" fmla="*/ 344 h 408"/>
                    <a:gd name="T14" fmla="*/ 407 w 1283"/>
                    <a:gd name="T15" fmla="*/ 375 h 408"/>
                    <a:gd name="T16" fmla="*/ 219 w 1283"/>
                    <a:gd name="T17" fmla="*/ 344 h 408"/>
                    <a:gd name="T18" fmla="*/ 0 w 1283"/>
                    <a:gd name="T19" fmla="*/ 250 h 408"/>
                    <a:gd name="T20" fmla="*/ 125 w 1283"/>
                    <a:gd name="T21" fmla="*/ 188 h 408"/>
                    <a:gd name="T22" fmla="*/ 500 w 1283"/>
                    <a:gd name="T23" fmla="*/ 63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3" h="408">
                      <a:moveTo>
                        <a:pt x="500" y="63"/>
                      </a:moveTo>
                      <a:lnTo>
                        <a:pt x="500" y="63"/>
                      </a:lnTo>
                      <a:cubicBezTo>
                        <a:pt x="500" y="63"/>
                        <a:pt x="813" y="0"/>
                        <a:pt x="875" y="32"/>
                      </a:cubicBezTo>
                      <a:cubicBezTo>
                        <a:pt x="938" y="63"/>
                        <a:pt x="1063" y="94"/>
                        <a:pt x="1125" y="94"/>
                      </a:cubicBezTo>
                      <a:cubicBezTo>
                        <a:pt x="1188" y="125"/>
                        <a:pt x="1282" y="94"/>
                        <a:pt x="1250" y="157"/>
                      </a:cubicBezTo>
                      <a:cubicBezTo>
                        <a:pt x="1219" y="219"/>
                        <a:pt x="1094" y="250"/>
                        <a:pt x="1032" y="282"/>
                      </a:cubicBezTo>
                      <a:cubicBezTo>
                        <a:pt x="969" y="282"/>
                        <a:pt x="938" y="313"/>
                        <a:pt x="782" y="344"/>
                      </a:cubicBezTo>
                      <a:cubicBezTo>
                        <a:pt x="594" y="375"/>
                        <a:pt x="469" y="407"/>
                        <a:pt x="407" y="375"/>
                      </a:cubicBezTo>
                      <a:cubicBezTo>
                        <a:pt x="313" y="375"/>
                        <a:pt x="313" y="344"/>
                        <a:pt x="219" y="344"/>
                      </a:cubicBezTo>
                      <a:cubicBezTo>
                        <a:pt x="157" y="313"/>
                        <a:pt x="0" y="313"/>
                        <a:pt x="0" y="250"/>
                      </a:cubicBezTo>
                      <a:cubicBezTo>
                        <a:pt x="0" y="188"/>
                        <a:pt x="94" y="188"/>
                        <a:pt x="125" y="188"/>
                      </a:cubicBezTo>
                      <a:cubicBezTo>
                        <a:pt x="157" y="157"/>
                        <a:pt x="250" y="125"/>
                        <a:pt x="500" y="63"/>
                      </a:cubicBezTo>
                    </a:path>
                  </a:pathLst>
                </a:custGeom>
                <a:solidFill>
                  <a:srgbClr val="2F559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349" name="Freeform 90">
                  <a:extLst>
                    <a:ext uri="{FF2B5EF4-FFF2-40B4-BE49-F238E27FC236}">
                      <a16:creationId xmlns:a16="http://schemas.microsoft.com/office/drawing/2014/main" id="{E5DD7880-7164-F592-6463-E4395E2542B0}"/>
                    </a:ext>
                  </a:extLst>
                </p:cNvPr>
                <p:cNvSpPr>
                  <a:spLocks noChangeArrowheads="1"/>
                </p:cNvSpPr>
                <p:nvPr/>
              </p:nvSpPr>
              <p:spPr bwMode="auto">
                <a:xfrm>
                  <a:off x="3151422" y="4774071"/>
                  <a:ext cx="411255" cy="741608"/>
                </a:xfrm>
                <a:custGeom>
                  <a:avLst/>
                  <a:gdLst>
                    <a:gd name="T0" fmla="*/ 125 w 782"/>
                    <a:gd name="T1" fmla="*/ 437 h 1688"/>
                    <a:gd name="T2" fmla="*/ 125 w 782"/>
                    <a:gd name="T3" fmla="*/ 437 h 1688"/>
                    <a:gd name="T4" fmla="*/ 94 w 782"/>
                    <a:gd name="T5" fmla="*/ 1594 h 1688"/>
                    <a:gd name="T6" fmla="*/ 438 w 782"/>
                    <a:gd name="T7" fmla="*/ 656 h 1688"/>
                    <a:gd name="T8" fmla="*/ 656 w 782"/>
                    <a:gd name="T9" fmla="*/ 1500 h 1688"/>
                    <a:gd name="T10" fmla="*/ 719 w 782"/>
                    <a:gd name="T11" fmla="*/ 219 h 1688"/>
                    <a:gd name="T12" fmla="*/ 125 w 782"/>
                    <a:gd name="T13" fmla="*/ 437 h 1688"/>
                  </a:gdLst>
                  <a:ahLst/>
                  <a:cxnLst>
                    <a:cxn ang="0">
                      <a:pos x="T0" y="T1"/>
                    </a:cxn>
                    <a:cxn ang="0">
                      <a:pos x="T2" y="T3"/>
                    </a:cxn>
                    <a:cxn ang="0">
                      <a:pos x="T4" y="T5"/>
                    </a:cxn>
                    <a:cxn ang="0">
                      <a:pos x="T6" y="T7"/>
                    </a:cxn>
                    <a:cxn ang="0">
                      <a:pos x="T8" y="T9"/>
                    </a:cxn>
                    <a:cxn ang="0">
                      <a:pos x="T10" y="T11"/>
                    </a:cxn>
                    <a:cxn ang="0">
                      <a:pos x="T12" y="T13"/>
                    </a:cxn>
                  </a:cxnLst>
                  <a:rect l="0" t="0" r="r" b="b"/>
                  <a:pathLst>
                    <a:path w="782" h="1688">
                      <a:moveTo>
                        <a:pt x="125" y="437"/>
                      </a:moveTo>
                      <a:lnTo>
                        <a:pt x="125" y="437"/>
                      </a:lnTo>
                      <a:cubicBezTo>
                        <a:pt x="125" y="437"/>
                        <a:pt x="0" y="1219"/>
                        <a:pt x="94" y="1594"/>
                      </a:cubicBezTo>
                      <a:cubicBezTo>
                        <a:pt x="94" y="1594"/>
                        <a:pt x="344" y="844"/>
                        <a:pt x="438" y="656"/>
                      </a:cubicBezTo>
                      <a:cubicBezTo>
                        <a:pt x="438" y="656"/>
                        <a:pt x="625" y="1281"/>
                        <a:pt x="656" y="1500"/>
                      </a:cubicBezTo>
                      <a:cubicBezTo>
                        <a:pt x="719" y="1687"/>
                        <a:pt x="781" y="437"/>
                        <a:pt x="719" y="219"/>
                      </a:cubicBezTo>
                      <a:cubicBezTo>
                        <a:pt x="656" y="0"/>
                        <a:pt x="125" y="437"/>
                        <a:pt x="125" y="437"/>
                      </a:cubicBezTo>
                    </a:path>
                  </a:pathLst>
                </a:custGeom>
                <a:solidFill>
                  <a:srgbClr val="6A432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350" name="Freeform 91">
                  <a:extLst>
                    <a:ext uri="{FF2B5EF4-FFF2-40B4-BE49-F238E27FC236}">
                      <a16:creationId xmlns:a16="http://schemas.microsoft.com/office/drawing/2014/main" id="{1A16F135-D984-C421-F5BF-06528779F30B}"/>
                    </a:ext>
                  </a:extLst>
                </p:cNvPr>
                <p:cNvSpPr>
                  <a:spLocks noChangeArrowheads="1"/>
                </p:cNvSpPr>
                <p:nvPr/>
              </p:nvSpPr>
              <p:spPr bwMode="auto">
                <a:xfrm>
                  <a:off x="3167687" y="4938659"/>
                  <a:ext cx="446106" cy="342727"/>
                </a:xfrm>
                <a:custGeom>
                  <a:avLst/>
                  <a:gdLst>
                    <a:gd name="T0" fmla="*/ 94 w 845"/>
                    <a:gd name="T1" fmla="*/ 187 h 782"/>
                    <a:gd name="T2" fmla="*/ 94 w 845"/>
                    <a:gd name="T3" fmla="*/ 187 h 782"/>
                    <a:gd name="T4" fmla="*/ 63 w 845"/>
                    <a:gd name="T5" fmla="*/ 94 h 782"/>
                    <a:gd name="T6" fmla="*/ 0 w 845"/>
                    <a:gd name="T7" fmla="*/ 687 h 782"/>
                    <a:gd name="T8" fmla="*/ 844 w 845"/>
                    <a:gd name="T9" fmla="*/ 656 h 782"/>
                    <a:gd name="T10" fmla="*/ 844 w 845"/>
                    <a:gd name="T11" fmla="*/ 0 h 782"/>
                    <a:gd name="T12" fmla="*/ 94 w 845"/>
                    <a:gd name="T13" fmla="*/ 187 h 782"/>
                  </a:gdLst>
                  <a:ahLst/>
                  <a:cxnLst>
                    <a:cxn ang="0">
                      <a:pos x="T0" y="T1"/>
                    </a:cxn>
                    <a:cxn ang="0">
                      <a:pos x="T2" y="T3"/>
                    </a:cxn>
                    <a:cxn ang="0">
                      <a:pos x="T4" y="T5"/>
                    </a:cxn>
                    <a:cxn ang="0">
                      <a:pos x="T6" y="T7"/>
                    </a:cxn>
                    <a:cxn ang="0">
                      <a:pos x="T8" y="T9"/>
                    </a:cxn>
                    <a:cxn ang="0">
                      <a:pos x="T10" y="T11"/>
                    </a:cxn>
                    <a:cxn ang="0">
                      <a:pos x="T12" y="T13"/>
                    </a:cxn>
                  </a:cxnLst>
                  <a:rect l="0" t="0" r="r" b="b"/>
                  <a:pathLst>
                    <a:path w="845" h="782">
                      <a:moveTo>
                        <a:pt x="94" y="187"/>
                      </a:moveTo>
                      <a:lnTo>
                        <a:pt x="94" y="187"/>
                      </a:lnTo>
                      <a:lnTo>
                        <a:pt x="63" y="94"/>
                      </a:lnTo>
                      <a:cubicBezTo>
                        <a:pt x="32" y="219"/>
                        <a:pt x="0" y="500"/>
                        <a:pt x="0" y="687"/>
                      </a:cubicBezTo>
                      <a:cubicBezTo>
                        <a:pt x="0" y="687"/>
                        <a:pt x="594" y="781"/>
                        <a:pt x="844" y="656"/>
                      </a:cubicBezTo>
                      <a:cubicBezTo>
                        <a:pt x="844" y="0"/>
                        <a:pt x="844" y="0"/>
                        <a:pt x="844" y="0"/>
                      </a:cubicBezTo>
                      <a:lnTo>
                        <a:pt x="94" y="187"/>
                      </a:lnTo>
                    </a:path>
                  </a:pathLst>
                </a:custGeom>
                <a:solidFill>
                  <a:srgbClr val="90C04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351" name="Freeform 92">
                  <a:extLst>
                    <a:ext uri="{FF2B5EF4-FFF2-40B4-BE49-F238E27FC236}">
                      <a16:creationId xmlns:a16="http://schemas.microsoft.com/office/drawing/2014/main" id="{AB59637E-F2E8-610A-50B2-DAACAE223C81}"/>
                    </a:ext>
                  </a:extLst>
                </p:cNvPr>
                <p:cNvSpPr>
                  <a:spLocks noChangeArrowheads="1"/>
                </p:cNvSpPr>
                <p:nvPr/>
              </p:nvSpPr>
              <p:spPr bwMode="auto">
                <a:xfrm>
                  <a:off x="3135159" y="4485562"/>
                  <a:ext cx="494898" cy="671900"/>
                </a:xfrm>
                <a:custGeom>
                  <a:avLst/>
                  <a:gdLst>
                    <a:gd name="T0" fmla="*/ 219 w 938"/>
                    <a:gd name="T1" fmla="*/ 750 h 1532"/>
                    <a:gd name="T2" fmla="*/ 219 w 938"/>
                    <a:gd name="T3" fmla="*/ 750 h 1532"/>
                    <a:gd name="T4" fmla="*/ 62 w 938"/>
                    <a:gd name="T5" fmla="*/ 1468 h 1532"/>
                    <a:gd name="T6" fmla="*/ 875 w 938"/>
                    <a:gd name="T7" fmla="*/ 1375 h 1532"/>
                    <a:gd name="T8" fmla="*/ 937 w 938"/>
                    <a:gd name="T9" fmla="*/ 906 h 1532"/>
                    <a:gd name="T10" fmla="*/ 750 w 938"/>
                    <a:gd name="T11" fmla="*/ 531 h 1532"/>
                    <a:gd name="T12" fmla="*/ 719 w 938"/>
                    <a:gd name="T13" fmla="*/ 187 h 1532"/>
                    <a:gd name="T14" fmla="*/ 312 w 938"/>
                    <a:gd name="T15" fmla="*/ 93 h 1532"/>
                    <a:gd name="T16" fmla="*/ 219 w 938"/>
                    <a:gd name="T17" fmla="*/ 750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8" h="1532">
                      <a:moveTo>
                        <a:pt x="219" y="750"/>
                      </a:moveTo>
                      <a:lnTo>
                        <a:pt x="219" y="750"/>
                      </a:lnTo>
                      <a:cubicBezTo>
                        <a:pt x="219" y="937"/>
                        <a:pt x="94" y="875"/>
                        <a:pt x="62" y="1468"/>
                      </a:cubicBezTo>
                      <a:cubicBezTo>
                        <a:pt x="62" y="1468"/>
                        <a:pt x="656" y="1531"/>
                        <a:pt x="875" y="1375"/>
                      </a:cubicBezTo>
                      <a:cubicBezTo>
                        <a:pt x="875" y="1375"/>
                        <a:pt x="937" y="1218"/>
                        <a:pt x="937" y="906"/>
                      </a:cubicBezTo>
                      <a:cubicBezTo>
                        <a:pt x="906" y="656"/>
                        <a:pt x="750" y="593"/>
                        <a:pt x="750" y="531"/>
                      </a:cubicBezTo>
                      <a:cubicBezTo>
                        <a:pt x="719" y="343"/>
                        <a:pt x="719" y="250"/>
                        <a:pt x="719" y="187"/>
                      </a:cubicBezTo>
                      <a:cubicBezTo>
                        <a:pt x="687" y="62"/>
                        <a:pt x="375" y="0"/>
                        <a:pt x="312" y="93"/>
                      </a:cubicBezTo>
                      <a:cubicBezTo>
                        <a:pt x="312" y="93"/>
                        <a:pt x="0" y="218"/>
                        <a:pt x="219" y="750"/>
                      </a:cubicBezTo>
                    </a:path>
                  </a:pathLst>
                </a:custGeom>
                <a:solidFill>
                  <a:srgbClr val="90C04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352" name="Freeform 93">
                  <a:extLst>
                    <a:ext uri="{FF2B5EF4-FFF2-40B4-BE49-F238E27FC236}">
                      <a16:creationId xmlns:a16="http://schemas.microsoft.com/office/drawing/2014/main" id="{8FEDB7D7-B47B-8979-6080-7E220967F7C2}"/>
                    </a:ext>
                  </a:extLst>
                </p:cNvPr>
                <p:cNvSpPr>
                  <a:spLocks noChangeArrowheads="1"/>
                </p:cNvSpPr>
                <p:nvPr/>
              </p:nvSpPr>
              <p:spPr bwMode="auto">
                <a:xfrm>
                  <a:off x="3167687" y="4541714"/>
                  <a:ext cx="346196" cy="714500"/>
                </a:xfrm>
                <a:custGeom>
                  <a:avLst/>
                  <a:gdLst>
                    <a:gd name="T0" fmla="*/ 313 w 658"/>
                    <a:gd name="T1" fmla="*/ 156 h 1626"/>
                    <a:gd name="T2" fmla="*/ 313 w 658"/>
                    <a:gd name="T3" fmla="*/ 156 h 1626"/>
                    <a:gd name="T4" fmla="*/ 313 w 658"/>
                    <a:gd name="T5" fmla="*/ 406 h 1626"/>
                    <a:gd name="T6" fmla="*/ 438 w 658"/>
                    <a:gd name="T7" fmla="*/ 500 h 1626"/>
                    <a:gd name="T8" fmla="*/ 282 w 658"/>
                    <a:gd name="T9" fmla="*/ 750 h 1626"/>
                    <a:gd name="T10" fmla="*/ 657 w 658"/>
                    <a:gd name="T11" fmla="*/ 1281 h 1626"/>
                    <a:gd name="T12" fmla="*/ 657 w 658"/>
                    <a:gd name="T13" fmla="*/ 1625 h 1626"/>
                    <a:gd name="T14" fmla="*/ 0 w 658"/>
                    <a:gd name="T15" fmla="*/ 1593 h 1626"/>
                    <a:gd name="T16" fmla="*/ 63 w 658"/>
                    <a:gd name="T17" fmla="*/ 906 h 1626"/>
                    <a:gd name="T18" fmla="*/ 157 w 658"/>
                    <a:gd name="T19" fmla="*/ 625 h 1626"/>
                    <a:gd name="T20" fmla="*/ 125 w 658"/>
                    <a:gd name="T21" fmla="*/ 468 h 1626"/>
                    <a:gd name="T22" fmla="*/ 157 w 658"/>
                    <a:gd name="T23" fmla="*/ 250 h 1626"/>
                    <a:gd name="T24" fmla="*/ 313 w 658"/>
                    <a:gd name="T25" fmla="*/ 156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8" h="1626">
                      <a:moveTo>
                        <a:pt x="313" y="156"/>
                      </a:moveTo>
                      <a:lnTo>
                        <a:pt x="313" y="156"/>
                      </a:lnTo>
                      <a:cubicBezTo>
                        <a:pt x="313" y="156"/>
                        <a:pt x="313" y="156"/>
                        <a:pt x="313" y="406"/>
                      </a:cubicBezTo>
                      <a:cubicBezTo>
                        <a:pt x="313" y="406"/>
                        <a:pt x="438" y="468"/>
                        <a:pt x="438" y="500"/>
                      </a:cubicBezTo>
                      <a:cubicBezTo>
                        <a:pt x="438" y="593"/>
                        <a:pt x="282" y="656"/>
                        <a:pt x="282" y="750"/>
                      </a:cubicBezTo>
                      <a:cubicBezTo>
                        <a:pt x="282" y="875"/>
                        <a:pt x="657" y="1156"/>
                        <a:pt x="657" y="1281"/>
                      </a:cubicBezTo>
                      <a:cubicBezTo>
                        <a:pt x="625" y="1406"/>
                        <a:pt x="625" y="1562"/>
                        <a:pt x="657" y="1625"/>
                      </a:cubicBezTo>
                      <a:cubicBezTo>
                        <a:pt x="0" y="1593"/>
                        <a:pt x="0" y="1593"/>
                        <a:pt x="0" y="1593"/>
                      </a:cubicBezTo>
                      <a:cubicBezTo>
                        <a:pt x="0" y="1593"/>
                        <a:pt x="32" y="1250"/>
                        <a:pt x="63" y="906"/>
                      </a:cubicBezTo>
                      <a:cubicBezTo>
                        <a:pt x="94" y="812"/>
                        <a:pt x="157" y="718"/>
                        <a:pt x="157" y="625"/>
                      </a:cubicBezTo>
                      <a:cubicBezTo>
                        <a:pt x="188" y="562"/>
                        <a:pt x="125" y="500"/>
                        <a:pt x="125" y="468"/>
                      </a:cubicBezTo>
                      <a:cubicBezTo>
                        <a:pt x="125" y="343"/>
                        <a:pt x="157" y="281"/>
                        <a:pt x="157" y="250"/>
                      </a:cubicBezTo>
                      <a:cubicBezTo>
                        <a:pt x="188" y="93"/>
                        <a:pt x="344" y="0"/>
                        <a:pt x="313" y="156"/>
                      </a:cubicBezTo>
                    </a:path>
                  </a:pathLst>
                </a:custGeom>
                <a:solidFill>
                  <a:srgbClr val="90C04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353" name="Freeform 94">
                  <a:extLst>
                    <a:ext uri="{FF2B5EF4-FFF2-40B4-BE49-F238E27FC236}">
                      <a16:creationId xmlns:a16="http://schemas.microsoft.com/office/drawing/2014/main" id="{6258D6BF-3523-AF36-8D14-E6913829A89B}"/>
                    </a:ext>
                  </a:extLst>
                </p:cNvPr>
                <p:cNvSpPr>
                  <a:spLocks noChangeArrowheads="1"/>
                </p:cNvSpPr>
                <p:nvPr/>
              </p:nvSpPr>
              <p:spPr bwMode="auto">
                <a:xfrm>
                  <a:off x="2970192" y="4499115"/>
                  <a:ext cx="413577" cy="398880"/>
                </a:xfrm>
                <a:custGeom>
                  <a:avLst/>
                  <a:gdLst>
                    <a:gd name="T0" fmla="*/ 625 w 783"/>
                    <a:gd name="T1" fmla="*/ 62 h 907"/>
                    <a:gd name="T2" fmla="*/ 625 w 783"/>
                    <a:gd name="T3" fmla="*/ 62 h 907"/>
                    <a:gd name="T4" fmla="*/ 500 w 783"/>
                    <a:gd name="T5" fmla="*/ 906 h 907"/>
                    <a:gd name="T6" fmla="*/ 532 w 783"/>
                    <a:gd name="T7" fmla="*/ 406 h 907"/>
                    <a:gd name="T8" fmla="*/ 782 w 783"/>
                    <a:gd name="T9" fmla="*/ 219 h 907"/>
                    <a:gd name="T10" fmla="*/ 625 w 783"/>
                    <a:gd name="T11" fmla="*/ 62 h 907"/>
                  </a:gdLst>
                  <a:ahLst/>
                  <a:cxnLst>
                    <a:cxn ang="0">
                      <a:pos x="T0" y="T1"/>
                    </a:cxn>
                    <a:cxn ang="0">
                      <a:pos x="T2" y="T3"/>
                    </a:cxn>
                    <a:cxn ang="0">
                      <a:pos x="T4" y="T5"/>
                    </a:cxn>
                    <a:cxn ang="0">
                      <a:pos x="T6" y="T7"/>
                    </a:cxn>
                    <a:cxn ang="0">
                      <a:pos x="T8" y="T9"/>
                    </a:cxn>
                    <a:cxn ang="0">
                      <a:pos x="T10" y="T11"/>
                    </a:cxn>
                  </a:cxnLst>
                  <a:rect l="0" t="0" r="r" b="b"/>
                  <a:pathLst>
                    <a:path w="783" h="907">
                      <a:moveTo>
                        <a:pt x="625" y="62"/>
                      </a:moveTo>
                      <a:lnTo>
                        <a:pt x="625" y="62"/>
                      </a:lnTo>
                      <a:cubicBezTo>
                        <a:pt x="625" y="62"/>
                        <a:pt x="0" y="469"/>
                        <a:pt x="500" y="906"/>
                      </a:cubicBezTo>
                      <a:cubicBezTo>
                        <a:pt x="500" y="906"/>
                        <a:pt x="282" y="531"/>
                        <a:pt x="532" y="406"/>
                      </a:cubicBezTo>
                      <a:cubicBezTo>
                        <a:pt x="688" y="344"/>
                        <a:pt x="782" y="219"/>
                        <a:pt x="782" y="219"/>
                      </a:cubicBezTo>
                      <a:cubicBezTo>
                        <a:pt x="782" y="156"/>
                        <a:pt x="719" y="0"/>
                        <a:pt x="625" y="62"/>
                      </a:cubicBezTo>
                    </a:path>
                  </a:pathLst>
                </a:custGeom>
                <a:solidFill>
                  <a:srgbClr val="90C04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354" name="Freeform 95">
                  <a:extLst>
                    <a:ext uri="{FF2B5EF4-FFF2-40B4-BE49-F238E27FC236}">
                      <a16:creationId xmlns:a16="http://schemas.microsoft.com/office/drawing/2014/main" id="{83FA2244-8916-9266-7673-681A8408F36A}"/>
                    </a:ext>
                  </a:extLst>
                </p:cNvPr>
                <p:cNvSpPr>
                  <a:spLocks noChangeArrowheads="1"/>
                </p:cNvSpPr>
                <p:nvPr/>
              </p:nvSpPr>
              <p:spPr bwMode="auto">
                <a:xfrm>
                  <a:off x="3348918" y="4472007"/>
                  <a:ext cx="83645" cy="96816"/>
                </a:xfrm>
                <a:custGeom>
                  <a:avLst/>
                  <a:gdLst>
                    <a:gd name="T0" fmla="*/ 94 w 157"/>
                    <a:gd name="T1" fmla="*/ 0 h 220"/>
                    <a:gd name="T2" fmla="*/ 94 w 157"/>
                    <a:gd name="T3" fmla="*/ 0 h 220"/>
                    <a:gd name="T4" fmla="*/ 0 w 157"/>
                    <a:gd name="T5" fmla="*/ 125 h 220"/>
                    <a:gd name="T6" fmla="*/ 125 w 157"/>
                    <a:gd name="T7" fmla="*/ 219 h 220"/>
                    <a:gd name="T8" fmla="*/ 125 w 157"/>
                    <a:gd name="T9" fmla="*/ 32 h 220"/>
                    <a:gd name="T10" fmla="*/ 94 w 157"/>
                    <a:gd name="T11" fmla="*/ 0 h 220"/>
                  </a:gdLst>
                  <a:ahLst/>
                  <a:cxnLst>
                    <a:cxn ang="0">
                      <a:pos x="T0" y="T1"/>
                    </a:cxn>
                    <a:cxn ang="0">
                      <a:pos x="T2" y="T3"/>
                    </a:cxn>
                    <a:cxn ang="0">
                      <a:pos x="T4" y="T5"/>
                    </a:cxn>
                    <a:cxn ang="0">
                      <a:pos x="T6" y="T7"/>
                    </a:cxn>
                    <a:cxn ang="0">
                      <a:pos x="T8" y="T9"/>
                    </a:cxn>
                    <a:cxn ang="0">
                      <a:pos x="T10" y="T11"/>
                    </a:cxn>
                  </a:cxnLst>
                  <a:rect l="0" t="0" r="r" b="b"/>
                  <a:pathLst>
                    <a:path w="157" h="220">
                      <a:moveTo>
                        <a:pt x="94" y="0"/>
                      </a:moveTo>
                      <a:lnTo>
                        <a:pt x="94" y="0"/>
                      </a:lnTo>
                      <a:cubicBezTo>
                        <a:pt x="0" y="125"/>
                        <a:pt x="0" y="125"/>
                        <a:pt x="0" y="125"/>
                      </a:cubicBezTo>
                      <a:cubicBezTo>
                        <a:pt x="0" y="125"/>
                        <a:pt x="94" y="219"/>
                        <a:pt x="125" y="219"/>
                      </a:cubicBezTo>
                      <a:cubicBezTo>
                        <a:pt x="156" y="188"/>
                        <a:pt x="125" y="32"/>
                        <a:pt x="125" y="32"/>
                      </a:cubicBezTo>
                      <a:lnTo>
                        <a:pt x="94" y="0"/>
                      </a:lnTo>
                    </a:path>
                  </a:pathLst>
                </a:custGeom>
                <a:solidFill>
                  <a:srgbClr val="6A432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355" name="Freeform 96">
                  <a:extLst>
                    <a:ext uri="{FF2B5EF4-FFF2-40B4-BE49-F238E27FC236}">
                      <a16:creationId xmlns:a16="http://schemas.microsoft.com/office/drawing/2014/main" id="{C8053F4E-482D-335A-736A-636517D66D5A}"/>
                    </a:ext>
                  </a:extLst>
                </p:cNvPr>
                <p:cNvSpPr>
                  <a:spLocks noChangeArrowheads="1"/>
                </p:cNvSpPr>
                <p:nvPr/>
              </p:nvSpPr>
              <p:spPr bwMode="auto">
                <a:xfrm>
                  <a:off x="3249008" y="4253204"/>
                  <a:ext cx="264875" cy="288510"/>
                </a:xfrm>
                <a:custGeom>
                  <a:avLst/>
                  <a:gdLst>
                    <a:gd name="T0" fmla="*/ 93 w 501"/>
                    <a:gd name="T1" fmla="*/ 94 h 658"/>
                    <a:gd name="T2" fmla="*/ 93 w 501"/>
                    <a:gd name="T3" fmla="*/ 94 h 658"/>
                    <a:gd name="T4" fmla="*/ 156 w 501"/>
                    <a:gd name="T5" fmla="*/ 469 h 658"/>
                    <a:gd name="T6" fmla="*/ 468 w 501"/>
                    <a:gd name="T7" fmla="*/ 344 h 658"/>
                    <a:gd name="T8" fmla="*/ 312 w 501"/>
                    <a:gd name="T9" fmla="*/ 32 h 658"/>
                    <a:gd name="T10" fmla="*/ 93 w 501"/>
                    <a:gd name="T11" fmla="*/ 94 h 658"/>
                  </a:gdLst>
                  <a:ahLst/>
                  <a:cxnLst>
                    <a:cxn ang="0">
                      <a:pos x="T0" y="T1"/>
                    </a:cxn>
                    <a:cxn ang="0">
                      <a:pos x="T2" y="T3"/>
                    </a:cxn>
                    <a:cxn ang="0">
                      <a:pos x="T4" y="T5"/>
                    </a:cxn>
                    <a:cxn ang="0">
                      <a:pos x="T6" y="T7"/>
                    </a:cxn>
                    <a:cxn ang="0">
                      <a:pos x="T8" y="T9"/>
                    </a:cxn>
                    <a:cxn ang="0">
                      <a:pos x="T10" y="T11"/>
                    </a:cxn>
                  </a:cxnLst>
                  <a:rect l="0" t="0" r="r" b="b"/>
                  <a:pathLst>
                    <a:path w="501" h="658">
                      <a:moveTo>
                        <a:pt x="93" y="94"/>
                      </a:moveTo>
                      <a:lnTo>
                        <a:pt x="93" y="94"/>
                      </a:lnTo>
                      <a:cubicBezTo>
                        <a:pt x="0" y="188"/>
                        <a:pt x="125" y="438"/>
                        <a:pt x="156" y="469"/>
                      </a:cubicBezTo>
                      <a:cubicBezTo>
                        <a:pt x="343" y="657"/>
                        <a:pt x="468" y="532"/>
                        <a:pt x="468" y="344"/>
                      </a:cubicBezTo>
                      <a:cubicBezTo>
                        <a:pt x="500" y="188"/>
                        <a:pt x="406" y="94"/>
                        <a:pt x="312" y="32"/>
                      </a:cubicBezTo>
                      <a:cubicBezTo>
                        <a:pt x="218" y="0"/>
                        <a:pt x="93" y="94"/>
                        <a:pt x="93" y="94"/>
                      </a:cubicBezTo>
                    </a:path>
                  </a:pathLst>
                </a:custGeom>
                <a:solidFill>
                  <a:srgbClr val="9A613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356" name="Freeform 97">
                  <a:extLst>
                    <a:ext uri="{FF2B5EF4-FFF2-40B4-BE49-F238E27FC236}">
                      <a16:creationId xmlns:a16="http://schemas.microsoft.com/office/drawing/2014/main" id="{D843C880-AFC2-D2B9-4F64-2FED12203747}"/>
                    </a:ext>
                  </a:extLst>
                </p:cNvPr>
                <p:cNvSpPr>
                  <a:spLocks noChangeArrowheads="1"/>
                </p:cNvSpPr>
                <p:nvPr/>
              </p:nvSpPr>
              <p:spPr bwMode="auto">
                <a:xfrm>
                  <a:off x="3216479" y="4239649"/>
                  <a:ext cx="281140" cy="274956"/>
                </a:xfrm>
                <a:custGeom>
                  <a:avLst/>
                  <a:gdLst>
                    <a:gd name="T0" fmla="*/ 344 w 532"/>
                    <a:gd name="T1" fmla="*/ 63 h 626"/>
                    <a:gd name="T2" fmla="*/ 344 w 532"/>
                    <a:gd name="T3" fmla="*/ 63 h 626"/>
                    <a:gd name="T4" fmla="*/ 531 w 532"/>
                    <a:gd name="T5" fmla="*/ 219 h 626"/>
                    <a:gd name="T6" fmla="*/ 250 w 532"/>
                    <a:gd name="T7" fmla="*/ 344 h 626"/>
                    <a:gd name="T8" fmla="*/ 344 w 532"/>
                    <a:gd name="T9" fmla="*/ 531 h 626"/>
                    <a:gd name="T10" fmla="*/ 125 w 532"/>
                    <a:gd name="T11" fmla="*/ 563 h 626"/>
                    <a:gd name="T12" fmla="*/ 344 w 532"/>
                    <a:gd name="T13" fmla="*/ 63 h 626"/>
                  </a:gdLst>
                  <a:ahLst/>
                  <a:cxnLst>
                    <a:cxn ang="0">
                      <a:pos x="T0" y="T1"/>
                    </a:cxn>
                    <a:cxn ang="0">
                      <a:pos x="T2" y="T3"/>
                    </a:cxn>
                    <a:cxn ang="0">
                      <a:pos x="T4" y="T5"/>
                    </a:cxn>
                    <a:cxn ang="0">
                      <a:pos x="T6" y="T7"/>
                    </a:cxn>
                    <a:cxn ang="0">
                      <a:pos x="T8" y="T9"/>
                    </a:cxn>
                    <a:cxn ang="0">
                      <a:pos x="T10" y="T11"/>
                    </a:cxn>
                    <a:cxn ang="0">
                      <a:pos x="T12" y="T13"/>
                    </a:cxn>
                  </a:cxnLst>
                  <a:rect l="0" t="0" r="r" b="b"/>
                  <a:pathLst>
                    <a:path w="532" h="626">
                      <a:moveTo>
                        <a:pt x="344" y="63"/>
                      </a:moveTo>
                      <a:lnTo>
                        <a:pt x="344" y="63"/>
                      </a:lnTo>
                      <a:cubicBezTo>
                        <a:pt x="344" y="63"/>
                        <a:pt x="500" y="63"/>
                        <a:pt x="531" y="219"/>
                      </a:cubicBezTo>
                      <a:cubicBezTo>
                        <a:pt x="531" y="219"/>
                        <a:pt x="406" y="344"/>
                        <a:pt x="250" y="344"/>
                      </a:cubicBezTo>
                      <a:cubicBezTo>
                        <a:pt x="250" y="344"/>
                        <a:pt x="281" y="500"/>
                        <a:pt x="344" y="531"/>
                      </a:cubicBezTo>
                      <a:cubicBezTo>
                        <a:pt x="406" y="594"/>
                        <a:pt x="281" y="625"/>
                        <a:pt x="125" y="563"/>
                      </a:cubicBezTo>
                      <a:cubicBezTo>
                        <a:pt x="0" y="531"/>
                        <a:pt x="0" y="0"/>
                        <a:pt x="344" y="63"/>
                      </a:cubicBezTo>
                    </a:path>
                  </a:pathLst>
                </a:custGeom>
                <a:solidFill>
                  <a:srgbClr val="201A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grpSp>
          <p:grpSp>
            <p:nvGrpSpPr>
              <p:cNvPr id="357" name="Group 356">
                <a:extLst>
                  <a:ext uri="{FF2B5EF4-FFF2-40B4-BE49-F238E27FC236}">
                    <a16:creationId xmlns:a16="http://schemas.microsoft.com/office/drawing/2014/main" id="{A3E06500-321A-92D0-2876-9BEFB4BE5867}"/>
                  </a:ext>
                </a:extLst>
              </p:cNvPr>
              <p:cNvGrpSpPr/>
              <p:nvPr/>
            </p:nvGrpSpPr>
            <p:grpSpPr>
              <a:xfrm>
                <a:off x="1627500" y="746861"/>
                <a:ext cx="582075" cy="1126502"/>
                <a:chOff x="3492209" y="3236640"/>
                <a:chExt cx="671560" cy="1277966"/>
              </a:xfrm>
            </p:grpSpPr>
            <p:sp>
              <p:nvSpPr>
                <p:cNvPr id="358" name="Freeform 5">
                  <a:extLst>
                    <a:ext uri="{FF2B5EF4-FFF2-40B4-BE49-F238E27FC236}">
                      <a16:creationId xmlns:a16="http://schemas.microsoft.com/office/drawing/2014/main" id="{4DB1CCB3-ABF2-8F73-08DA-0FD8F6140B60}"/>
                    </a:ext>
                  </a:extLst>
                </p:cNvPr>
                <p:cNvSpPr>
                  <a:spLocks noChangeArrowheads="1"/>
                </p:cNvSpPr>
                <p:nvPr/>
              </p:nvSpPr>
              <p:spPr bwMode="auto">
                <a:xfrm>
                  <a:off x="3492209" y="4404147"/>
                  <a:ext cx="576220" cy="96816"/>
                </a:xfrm>
                <a:custGeom>
                  <a:avLst/>
                  <a:gdLst>
                    <a:gd name="T0" fmla="*/ 437 w 1093"/>
                    <a:gd name="T1" fmla="*/ 0 h 220"/>
                    <a:gd name="T2" fmla="*/ 437 w 1093"/>
                    <a:gd name="T3" fmla="*/ 0 h 220"/>
                    <a:gd name="T4" fmla="*/ 750 w 1093"/>
                    <a:gd name="T5" fmla="*/ 63 h 220"/>
                    <a:gd name="T6" fmla="*/ 968 w 1093"/>
                    <a:gd name="T7" fmla="*/ 125 h 220"/>
                    <a:gd name="T8" fmla="*/ 1031 w 1093"/>
                    <a:gd name="T9" fmla="*/ 188 h 220"/>
                    <a:gd name="T10" fmla="*/ 843 w 1093"/>
                    <a:gd name="T11" fmla="*/ 219 h 220"/>
                    <a:gd name="T12" fmla="*/ 625 w 1093"/>
                    <a:gd name="T13" fmla="*/ 219 h 220"/>
                    <a:gd name="T14" fmla="*/ 312 w 1093"/>
                    <a:gd name="T15" fmla="*/ 188 h 220"/>
                    <a:gd name="T16" fmla="*/ 187 w 1093"/>
                    <a:gd name="T17" fmla="*/ 125 h 220"/>
                    <a:gd name="T18" fmla="*/ 0 w 1093"/>
                    <a:gd name="T19" fmla="*/ 63 h 220"/>
                    <a:gd name="T20" fmla="*/ 124 w 1093"/>
                    <a:gd name="T21" fmla="*/ 32 h 220"/>
                    <a:gd name="T22" fmla="*/ 437 w 1093"/>
                    <a:gd name="T23"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3" h="220">
                      <a:moveTo>
                        <a:pt x="437" y="0"/>
                      </a:moveTo>
                      <a:lnTo>
                        <a:pt x="437" y="0"/>
                      </a:lnTo>
                      <a:cubicBezTo>
                        <a:pt x="437" y="0"/>
                        <a:pt x="687" y="32"/>
                        <a:pt x="750" y="63"/>
                      </a:cubicBezTo>
                      <a:cubicBezTo>
                        <a:pt x="781" y="63"/>
                        <a:pt x="906" y="94"/>
                        <a:pt x="968" y="125"/>
                      </a:cubicBezTo>
                      <a:cubicBezTo>
                        <a:pt x="1000" y="157"/>
                        <a:pt x="1092" y="157"/>
                        <a:pt x="1031" y="188"/>
                      </a:cubicBezTo>
                      <a:cubicBezTo>
                        <a:pt x="1000" y="219"/>
                        <a:pt x="875" y="219"/>
                        <a:pt x="843" y="219"/>
                      </a:cubicBezTo>
                      <a:cubicBezTo>
                        <a:pt x="781" y="219"/>
                        <a:pt x="781" y="219"/>
                        <a:pt x="625" y="219"/>
                      </a:cubicBezTo>
                      <a:cubicBezTo>
                        <a:pt x="468" y="219"/>
                        <a:pt x="375" y="219"/>
                        <a:pt x="312" y="188"/>
                      </a:cubicBezTo>
                      <a:cubicBezTo>
                        <a:pt x="250" y="188"/>
                        <a:pt x="250" y="157"/>
                        <a:pt x="187" y="125"/>
                      </a:cubicBezTo>
                      <a:cubicBezTo>
                        <a:pt x="124" y="125"/>
                        <a:pt x="0" y="94"/>
                        <a:pt x="0" y="63"/>
                      </a:cubicBezTo>
                      <a:cubicBezTo>
                        <a:pt x="31" y="32"/>
                        <a:pt x="93" y="32"/>
                        <a:pt x="124" y="32"/>
                      </a:cubicBezTo>
                      <a:cubicBezTo>
                        <a:pt x="124" y="32"/>
                        <a:pt x="218" y="0"/>
                        <a:pt x="437" y="0"/>
                      </a:cubicBezTo>
                    </a:path>
                  </a:pathLst>
                </a:custGeom>
                <a:solidFill>
                  <a:srgbClr val="2F559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359" name="Freeform 65">
                  <a:extLst>
                    <a:ext uri="{FF2B5EF4-FFF2-40B4-BE49-F238E27FC236}">
                      <a16:creationId xmlns:a16="http://schemas.microsoft.com/office/drawing/2014/main" id="{91B89BE1-C583-C5BE-5A53-488D937F77C9}"/>
                    </a:ext>
                  </a:extLst>
                </p:cNvPr>
                <p:cNvSpPr>
                  <a:spLocks noChangeArrowheads="1"/>
                </p:cNvSpPr>
                <p:nvPr/>
              </p:nvSpPr>
              <p:spPr bwMode="auto">
                <a:xfrm>
                  <a:off x="3571285" y="3772998"/>
                  <a:ext cx="411253" cy="741608"/>
                </a:xfrm>
                <a:custGeom>
                  <a:avLst/>
                  <a:gdLst>
                    <a:gd name="T0" fmla="*/ 655 w 781"/>
                    <a:gd name="T1" fmla="*/ 406 h 1689"/>
                    <a:gd name="T2" fmla="*/ 655 w 781"/>
                    <a:gd name="T3" fmla="*/ 406 h 1689"/>
                    <a:gd name="T4" fmla="*/ 717 w 781"/>
                    <a:gd name="T5" fmla="*/ 1563 h 1689"/>
                    <a:gd name="T6" fmla="*/ 343 w 781"/>
                    <a:gd name="T7" fmla="*/ 656 h 1689"/>
                    <a:gd name="T8" fmla="*/ 156 w 781"/>
                    <a:gd name="T9" fmla="*/ 1469 h 1689"/>
                    <a:gd name="T10" fmla="*/ 93 w 781"/>
                    <a:gd name="T11" fmla="*/ 188 h 1689"/>
                    <a:gd name="T12" fmla="*/ 655 w 781"/>
                    <a:gd name="T13" fmla="*/ 406 h 1689"/>
                  </a:gdLst>
                  <a:ahLst/>
                  <a:cxnLst>
                    <a:cxn ang="0">
                      <a:pos x="T0" y="T1"/>
                    </a:cxn>
                    <a:cxn ang="0">
                      <a:pos x="T2" y="T3"/>
                    </a:cxn>
                    <a:cxn ang="0">
                      <a:pos x="T4" y="T5"/>
                    </a:cxn>
                    <a:cxn ang="0">
                      <a:pos x="T6" y="T7"/>
                    </a:cxn>
                    <a:cxn ang="0">
                      <a:pos x="T8" y="T9"/>
                    </a:cxn>
                    <a:cxn ang="0">
                      <a:pos x="T10" y="T11"/>
                    </a:cxn>
                    <a:cxn ang="0">
                      <a:pos x="T12" y="T13"/>
                    </a:cxn>
                  </a:cxnLst>
                  <a:rect l="0" t="0" r="r" b="b"/>
                  <a:pathLst>
                    <a:path w="781" h="1689">
                      <a:moveTo>
                        <a:pt x="655" y="406"/>
                      </a:moveTo>
                      <a:lnTo>
                        <a:pt x="655" y="406"/>
                      </a:lnTo>
                      <a:cubicBezTo>
                        <a:pt x="655" y="406"/>
                        <a:pt x="780" y="1219"/>
                        <a:pt x="717" y="1563"/>
                      </a:cubicBezTo>
                      <a:cubicBezTo>
                        <a:pt x="717" y="1563"/>
                        <a:pt x="437" y="844"/>
                        <a:pt x="343" y="656"/>
                      </a:cubicBezTo>
                      <a:cubicBezTo>
                        <a:pt x="343" y="656"/>
                        <a:pt x="187" y="1250"/>
                        <a:pt x="156" y="1469"/>
                      </a:cubicBezTo>
                      <a:cubicBezTo>
                        <a:pt x="93" y="1688"/>
                        <a:pt x="0" y="406"/>
                        <a:pt x="93" y="188"/>
                      </a:cubicBezTo>
                      <a:cubicBezTo>
                        <a:pt x="156" y="0"/>
                        <a:pt x="655" y="406"/>
                        <a:pt x="655" y="406"/>
                      </a:cubicBezTo>
                    </a:path>
                  </a:pathLst>
                </a:custGeom>
                <a:solidFill>
                  <a:srgbClr val="6A3A2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360" name="Freeform 66">
                  <a:extLst>
                    <a:ext uri="{FF2B5EF4-FFF2-40B4-BE49-F238E27FC236}">
                      <a16:creationId xmlns:a16="http://schemas.microsoft.com/office/drawing/2014/main" id="{E55AA924-69D6-333D-B8E2-B46913AEF541}"/>
                    </a:ext>
                  </a:extLst>
                </p:cNvPr>
                <p:cNvSpPr>
                  <a:spLocks noChangeArrowheads="1"/>
                </p:cNvSpPr>
                <p:nvPr/>
              </p:nvSpPr>
              <p:spPr bwMode="auto">
                <a:xfrm>
                  <a:off x="3522491" y="3937585"/>
                  <a:ext cx="460047" cy="342727"/>
                </a:xfrm>
                <a:custGeom>
                  <a:avLst/>
                  <a:gdLst>
                    <a:gd name="T0" fmla="*/ 780 w 875"/>
                    <a:gd name="T1" fmla="*/ 188 h 782"/>
                    <a:gd name="T2" fmla="*/ 780 w 875"/>
                    <a:gd name="T3" fmla="*/ 188 h 782"/>
                    <a:gd name="T4" fmla="*/ 811 w 875"/>
                    <a:gd name="T5" fmla="*/ 94 h 782"/>
                    <a:gd name="T6" fmla="*/ 874 w 875"/>
                    <a:gd name="T7" fmla="*/ 656 h 782"/>
                    <a:gd name="T8" fmla="*/ 0 w 875"/>
                    <a:gd name="T9" fmla="*/ 656 h 782"/>
                    <a:gd name="T10" fmla="*/ 31 w 875"/>
                    <a:gd name="T11" fmla="*/ 0 h 782"/>
                    <a:gd name="T12" fmla="*/ 780 w 875"/>
                    <a:gd name="T13" fmla="*/ 188 h 782"/>
                  </a:gdLst>
                  <a:ahLst/>
                  <a:cxnLst>
                    <a:cxn ang="0">
                      <a:pos x="T0" y="T1"/>
                    </a:cxn>
                    <a:cxn ang="0">
                      <a:pos x="T2" y="T3"/>
                    </a:cxn>
                    <a:cxn ang="0">
                      <a:pos x="T4" y="T5"/>
                    </a:cxn>
                    <a:cxn ang="0">
                      <a:pos x="T6" y="T7"/>
                    </a:cxn>
                    <a:cxn ang="0">
                      <a:pos x="T8" y="T9"/>
                    </a:cxn>
                    <a:cxn ang="0">
                      <a:pos x="T10" y="T11"/>
                    </a:cxn>
                    <a:cxn ang="0">
                      <a:pos x="T12" y="T13"/>
                    </a:cxn>
                  </a:cxnLst>
                  <a:rect l="0" t="0" r="r" b="b"/>
                  <a:pathLst>
                    <a:path w="875" h="782">
                      <a:moveTo>
                        <a:pt x="780" y="188"/>
                      </a:moveTo>
                      <a:lnTo>
                        <a:pt x="780" y="188"/>
                      </a:lnTo>
                      <a:cubicBezTo>
                        <a:pt x="780" y="188"/>
                        <a:pt x="811" y="63"/>
                        <a:pt x="811" y="94"/>
                      </a:cubicBezTo>
                      <a:cubicBezTo>
                        <a:pt x="811" y="188"/>
                        <a:pt x="874" y="500"/>
                        <a:pt x="874" y="656"/>
                      </a:cubicBezTo>
                      <a:cubicBezTo>
                        <a:pt x="874" y="656"/>
                        <a:pt x="250" y="781"/>
                        <a:pt x="0" y="656"/>
                      </a:cubicBezTo>
                      <a:cubicBezTo>
                        <a:pt x="31" y="0"/>
                        <a:pt x="31" y="0"/>
                        <a:pt x="31" y="0"/>
                      </a:cubicBezTo>
                      <a:lnTo>
                        <a:pt x="780" y="188"/>
                      </a:lnTo>
                    </a:path>
                  </a:pathLst>
                </a:custGeom>
                <a:solidFill>
                  <a:srgbClr val="B5521E"/>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361" name="Freeform 67">
                  <a:extLst>
                    <a:ext uri="{FF2B5EF4-FFF2-40B4-BE49-F238E27FC236}">
                      <a16:creationId xmlns:a16="http://schemas.microsoft.com/office/drawing/2014/main" id="{86228585-25C9-7513-7252-8071DED54825}"/>
                    </a:ext>
                  </a:extLst>
                </p:cNvPr>
                <p:cNvSpPr>
                  <a:spLocks noChangeArrowheads="1"/>
                </p:cNvSpPr>
                <p:nvPr/>
              </p:nvSpPr>
              <p:spPr bwMode="auto">
                <a:xfrm>
                  <a:off x="3503904" y="3484488"/>
                  <a:ext cx="511163" cy="658346"/>
                </a:xfrm>
                <a:custGeom>
                  <a:avLst/>
                  <a:gdLst>
                    <a:gd name="T0" fmla="*/ 717 w 968"/>
                    <a:gd name="T1" fmla="*/ 719 h 1501"/>
                    <a:gd name="T2" fmla="*/ 717 w 968"/>
                    <a:gd name="T3" fmla="*/ 719 h 1501"/>
                    <a:gd name="T4" fmla="*/ 874 w 968"/>
                    <a:gd name="T5" fmla="*/ 1437 h 1501"/>
                    <a:gd name="T6" fmla="*/ 62 w 968"/>
                    <a:gd name="T7" fmla="*/ 1375 h 1501"/>
                    <a:gd name="T8" fmla="*/ 31 w 968"/>
                    <a:gd name="T9" fmla="*/ 906 h 1501"/>
                    <a:gd name="T10" fmla="*/ 218 w 968"/>
                    <a:gd name="T11" fmla="*/ 500 h 1501"/>
                    <a:gd name="T12" fmla="*/ 250 w 968"/>
                    <a:gd name="T13" fmla="*/ 187 h 1501"/>
                    <a:gd name="T14" fmla="*/ 656 w 968"/>
                    <a:gd name="T15" fmla="*/ 94 h 1501"/>
                    <a:gd name="T16" fmla="*/ 717 w 968"/>
                    <a:gd name="T17" fmla="*/ 719 h 1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8" h="1501">
                      <a:moveTo>
                        <a:pt x="717" y="719"/>
                      </a:moveTo>
                      <a:lnTo>
                        <a:pt x="717" y="719"/>
                      </a:lnTo>
                      <a:cubicBezTo>
                        <a:pt x="749" y="906"/>
                        <a:pt x="874" y="875"/>
                        <a:pt x="874" y="1437"/>
                      </a:cubicBezTo>
                      <a:cubicBezTo>
                        <a:pt x="874" y="1437"/>
                        <a:pt x="281" y="1500"/>
                        <a:pt x="62" y="1375"/>
                      </a:cubicBezTo>
                      <a:cubicBezTo>
                        <a:pt x="62" y="1375"/>
                        <a:pt x="0" y="1219"/>
                        <a:pt x="31" y="906"/>
                      </a:cubicBezTo>
                      <a:cubicBezTo>
                        <a:pt x="31" y="656"/>
                        <a:pt x="187" y="594"/>
                        <a:pt x="218" y="500"/>
                      </a:cubicBezTo>
                      <a:cubicBezTo>
                        <a:pt x="218" y="344"/>
                        <a:pt x="250" y="219"/>
                        <a:pt x="250" y="187"/>
                      </a:cubicBezTo>
                      <a:cubicBezTo>
                        <a:pt x="281" y="31"/>
                        <a:pt x="562" y="0"/>
                        <a:pt x="656" y="94"/>
                      </a:cubicBezTo>
                      <a:cubicBezTo>
                        <a:pt x="656" y="94"/>
                        <a:pt x="967" y="187"/>
                        <a:pt x="717" y="719"/>
                      </a:cubicBezTo>
                    </a:path>
                  </a:pathLst>
                </a:custGeom>
                <a:solidFill>
                  <a:srgbClr val="B5521E"/>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362" name="Freeform 68">
                  <a:extLst>
                    <a:ext uri="{FF2B5EF4-FFF2-40B4-BE49-F238E27FC236}">
                      <a16:creationId xmlns:a16="http://schemas.microsoft.com/office/drawing/2014/main" id="{321ABEBC-30A2-DEC1-995E-458800D167BF}"/>
                    </a:ext>
                  </a:extLst>
                </p:cNvPr>
                <p:cNvSpPr>
                  <a:spLocks noChangeArrowheads="1"/>
                </p:cNvSpPr>
                <p:nvPr/>
              </p:nvSpPr>
              <p:spPr bwMode="auto">
                <a:xfrm>
                  <a:off x="3768779" y="3498042"/>
                  <a:ext cx="394990" cy="385327"/>
                </a:xfrm>
                <a:custGeom>
                  <a:avLst/>
                  <a:gdLst>
                    <a:gd name="T0" fmla="*/ 125 w 750"/>
                    <a:gd name="T1" fmla="*/ 63 h 876"/>
                    <a:gd name="T2" fmla="*/ 125 w 750"/>
                    <a:gd name="T3" fmla="*/ 63 h 876"/>
                    <a:gd name="T4" fmla="*/ 280 w 750"/>
                    <a:gd name="T5" fmla="*/ 875 h 876"/>
                    <a:gd name="T6" fmla="*/ 249 w 750"/>
                    <a:gd name="T7" fmla="*/ 406 h 876"/>
                    <a:gd name="T8" fmla="*/ 0 w 750"/>
                    <a:gd name="T9" fmla="*/ 188 h 876"/>
                    <a:gd name="T10" fmla="*/ 125 w 750"/>
                    <a:gd name="T11" fmla="*/ 63 h 876"/>
                  </a:gdLst>
                  <a:ahLst/>
                  <a:cxnLst>
                    <a:cxn ang="0">
                      <a:pos x="T0" y="T1"/>
                    </a:cxn>
                    <a:cxn ang="0">
                      <a:pos x="T2" y="T3"/>
                    </a:cxn>
                    <a:cxn ang="0">
                      <a:pos x="T4" y="T5"/>
                    </a:cxn>
                    <a:cxn ang="0">
                      <a:pos x="T6" y="T7"/>
                    </a:cxn>
                    <a:cxn ang="0">
                      <a:pos x="T8" y="T9"/>
                    </a:cxn>
                    <a:cxn ang="0">
                      <a:pos x="T10" y="T11"/>
                    </a:cxn>
                  </a:cxnLst>
                  <a:rect l="0" t="0" r="r" b="b"/>
                  <a:pathLst>
                    <a:path w="750" h="876">
                      <a:moveTo>
                        <a:pt x="125" y="63"/>
                      </a:moveTo>
                      <a:lnTo>
                        <a:pt x="125" y="63"/>
                      </a:lnTo>
                      <a:cubicBezTo>
                        <a:pt x="125" y="63"/>
                        <a:pt x="749" y="437"/>
                        <a:pt x="280" y="875"/>
                      </a:cubicBezTo>
                      <a:cubicBezTo>
                        <a:pt x="280" y="875"/>
                        <a:pt x="467" y="531"/>
                        <a:pt x="249" y="406"/>
                      </a:cubicBezTo>
                      <a:cubicBezTo>
                        <a:pt x="93" y="344"/>
                        <a:pt x="0" y="188"/>
                        <a:pt x="0" y="188"/>
                      </a:cubicBezTo>
                      <a:cubicBezTo>
                        <a:pt x="0" y="156"/>
                        <a:pt x="62" y="0"/>
                        <a:pt x="125" y="63"/>
                      </a:cubicBezTo>
                    </a:path>
                  </a:pathLst>
                </a:custGeom>
                <a:solidFill>
                  <a:srgbClr val="B5521E"/>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363" name="Freeform 69">
                  <a:extLst>
                    <a:ext uri="{FF2B5EF4-FFF2-40B4-BE49-F238E27FC236}">
                      <a16:creationId xmlns:a16="http://schemas.microsoft.com/office/drawing/2014/main" id="{8AC4E073-2BAD-DCBD-DE8F-1A258D490A57}"/>
                    </a:ext>
                  </a:extLst>
                </p:cNvPr>
                <p:cNvSpPr>
                  <a:spLocks noChangeArrowheads="1"/>
                </p:cNvSpPr>
                <p:nvPr/>
              </p:nvSpPr>
              <p:spPr bwMode="auto">
                <a:xfrm>
                  <a:off x="3719987" y="3470934"/>
                  <a:ext cx="67380" cy="96816"/>
                </a:xfrm>
                <a:custGeom>
                  <a:avLst/>
                  <a:gdLst>
                    <a:gd name="T0" fmla="*/ 62 w 126"/>
                    <a:gd name="T1" fmla="*/ 0 h 219"/>
                    <a:gd name="T2" fmla="*/ 62 w 126"/>
                    <a:gd name="T3" fmla="*/ 0 h 219"/>
                    <a:gd name="T4" fmla="*/ 125 w 126"/>
                    <a:gd name="T5" fmla="*/ 93 h 219"/>
                    <a:gd name="T6" fmla="*/ 31 w 126"/>
                    <a:gd name="T7" fmla="*/ 187 h 219"/>
                    <a:gd name="T8" fmla="*/ 0 w 126"/>
                    <a:gd name="T9" fmla="*/ 0 h 219"/>
                    <a:gd name="T10" fmla="*/ 62 w 126"/>
                    <a:gd name="T11" fmla="*/ 0 h 219"/>
                  </a:gdLst>
                  <a:ahLst/>
                  <a:cxnLst>
                    <a:cxn ang="0">
                      <a:pos x="T0" y="T1"/>
                    </a:cxn>
                    <a:cxn ang="0">
                      <a:pos x="T2" y="T3"/>
                    </a:cxn>
                    <a:cxn ang="0">
                      <a:pos x="T4" y="T5"/>
                    </a:cxn>
                    <a:cxn ang="0">
                      <a:pos x="T6" y="T7"/>
                    </a:cxn>
                    <a:cxn ang="0">
                      <a:pos x="T8" y="T9"/>
                    </a:cxn>
                    <a:cxn ang="0">
                      <a:pos x="T10" y="T11"/>
                    </a:cxn>
                  </a:cxnLst>
                  <a:rect l="0" t="0" r="r" b="b"/>
                  <a:pathLst>
                    <a:path w="126" h="219">
                      <a:moveTo>
                        <a:pt x="62" y="0"/>
                      </a:moveTo>
                      <a:lnTo>
                        <a:pt x="62" y="0"/>
                      </a:lnTo>
                      <a:cubicBezTo>
                        <a:pt x="125" y="93"/>
                        <a:pt x="125" y="93"/>
                        <a:pt x="125" y="93"/>
                      </a:cubicBezTo>
                      <a:cubicBezTo>
                        <a:pt x="125" y="93"/>
                        <a:pt x="62" y="218"/>
                        <a:pt x="31" y="187"/>
                      </a:cubicBezTo>
                      <a:cubicBezTo>
                        <a:pt x="0" y="187"/>
                        <a:pt x="0" y="0"/>
                        <a:pt x="0" y="0"/>
                      </a:cubicBezTo>
                      <a:lnTo>
                        <a:pt x="62" y="0"/>
                      </a:lnTo>
                    </a:path>
                  </a:pathLst>
                </a:custGeom>
                <a:solidFill>
                  <a:srgbClr val="6A432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364" name="Freeform 70">
                  <a:extLst>
                    <a:ext uri="{FF2B5EF4-FFF2-40B4-BE49-F238E27FC236}">
                      <a16:creationId xmlns:a16="http://schemas.microsoft.com/office/drawing/2014/main" id="{A9A0D97D-BAA0-7097-1DAA-8F966D3A80C7}"/>
                    </a:ext>
                  </a:extLst>
                </p:cNvPr>
                <p:cNvSpPr>
                  <a:spLocks noChangeArrowheads="1"/>
                </p:cNvSpPr>
                <p:nvPr/>
              </p:nvSpPr>
              <p:spPr bwMode="auto">
                <a:xfrm>
                  <a:off x="3636342" y="3236640"/>
                  <a:ext cx="262551" cy="302065"/>
                </a:xfrm>
                <a:custGeom>
                  <a:avLst/>
                  <a:gdLst>
                    <a:gd name="T0" fmla="*/ 375 w 500"/>
                    <a:gd name="T1" fmla="*/ 125 h 689"/>
                    <a:gd name="T2" fmla="*/ 375 w 500"/>
                    <a:gd name="T3" fmla="*/ 125 h 689"/>
                    <a:gd name="T4" fmla="*/ 343 w 500"/>
                    <a:gd name="T5" fmla="*/ 500 h 689"/>
                    <a:gd name="T6" fmla="*/ 0 w 500"/>
                    <a:gd name="T7" fmla="*/ 375 h 689"/>
                    <a:gd name="T8" fmla="*/ 187 w 500"/>
                    <a:gd name="T9" fmla="*/ 63 h 689"/>
                    <a:gd name="T10" fmla="*/ 375 w 500"/>
                    <a:gd name="T11" fmla="*/ 125 h 689"/>
                  </a:gdLst>
                  <a:ahLst/>
                  <a:cxnLst>
                    <a:cxn ang="0">
                      <a:pos x="T0" y="T1"/>
                    </a:cxn>
                    <a:cxn ang="0">
                      <a:pos x="T2" y="T3"/>
                    </a:cxn>
                    <a:cxn ang="0">
                      <a:pos x="T4" y="T5"/>
                    </a:cxn>
                    <a:cxn ang="0">
                      <a:pos x="T6" y="T7"/>
                    </a:cxn>
                    <a:cxn ang="0">
                      <a:pos x="T8" y="T9"/>
                    </a:cxn>
                    <a:cxn ang="0">
                      <a:pos x="T10" y="T11"/>
                    </a:cxn>
                  </a:cxnLst>
                  <a:rect l="0" t="0" r="r" b="b"/>
                  <a:pathLst>
                    <a:path w="500" h="689">
                      <a:moveTo>
                        <a:pt x="375" y="125"/>
                      </a:moveTo>
                      <a:lnTo>
                        <a:pt x="375" y="125"/>
                      </a:lnTo>
                      <a:cubicBezTo>
                        <a:pt x="499" y="219"/>
                        <a:pt x="375" y="438"/>
                        <a:pt x="343" y="500"/>
                      </a:cubicBezTo>
                      <a:cubicBezTo>
                        <a:pt x="156" y="688"/>
                        <a:pt x="31" y="563"/>
                        <a:pt x="0" y="375"/>
                      </a:cubicBezTo>
                      <a:cubicBezTo>
                        <a:pt x="0" y="188"/>
                        <a:pt x="93" y="94"/>
                        <a:pt x="187" y="63"/>
                      </a:cubicBezTo>
                      <a:cubicBezTo>
                        <a:pt x="281" y="0"/>
                        <a:pt x="375" y="125"/>
                        <a:pt x="375" y="125"/>
                      </a:cubicBezTo>
                    </a:path>
                  </a:pathLst>
                </a:custGeom>
                <a:solidFill>
                  <a:srgbClr val="6A3A2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365" name="Freeform 71">
                  <a:extLst>
                    <a:ext uri="{FF2B5EF4-FFF2-40B4-BE49-F238E27FC236}">
                      <a16:creationId xmlns:a16="http://schemas.microsoft.com/office/drawing/2014/main" id="{7F5FD803-D219-7730-CE1E-B9A32E253662}"/>
                    </a:ext>
                  </a:extLst>
                </p:cNvPr>
                <p:cNvSpPr>
                  <a:spLocks noChangeArrowheads="1"/>
                </p:cNvSpPr>
                <p:nvPr/>
              </p:nvSpPr>
              <p:spPr bwMode="auto">
                <a:xfrm>
                  <a:off x="3636342" y="3236640"/>
                  <a:ext cx="295080" cy="261402"/>
                </a:xfrm>
                <a:custGeom>
                  <a:avLst/>
                  <a:gdLst>
                    <a:gd name="T0" fmla="*/ 218 w 562"/>
                    <a:gd name="T1" fmla="*/ 32 h 595"/>
                    <a:gd name="T2" fmla="*/ 218 w 562"/>
                    <a:gd name="T3" fmla="*/ 32 h 595"/>
                    <a:gd name="T4" fmla="*/ 0 w 562"/>
                    <a:gd name="T5" fmla="*/ 219 h 595"/>
                    <a:gd name="T6" fmla="*/ 281 w 562"/>
                    <a:gd name="T7" fmla="*/ 313 h 595"/>
                    <a:gd name="T8" fmla="*/ 218 w 562"/>
                    <a:gd name="T9" fmla="*/ 532 h 595"/>
                    <a:gd name="T10" fmla="*/ 406 w 562"/>
                    <a:gd name="T11" fmla="*/ 563 h 595"/>
                    <a:gd name="T12" fmla="*/ 218 w 562"/>
                    <a:gd name="T13" fmla="*/ 32 h 595"/>
                  </a:gdLst>
                  <a:ahLst/>
                  <a:cxnLst>
                    <a:cxn ang="0">
                      <a:pos x="T0" y="T1"/>
                    </a:cxn>
                    <a:cxn ang="0">
                      <a:pos x="T2" y="T3"/>
                    </a:cxn>
                    <a:cxn ang="0">
                      <a:pos x="T4" y="T5"/>
                    </a:cxn>
                    <a:cxn ang="0">
                      <a:pos x="T6" y="T7"/>
                    </a:cxn>
                    <a:cxn ang="0">
                      <a:pos x="T8" y="T9"/>
                    </a:cxn>
                    <a:cxn ang="0">
                      <a:pos x="T10" y="T11"/>
                    </a:cxn>
                    <a:cxn ang="0">
                      <a:pos x="T12" y="T13"/>
                    </a:cxn>
                  </a:cxnLst>
                  <a:rect l="0" t="0" r="r" b="b"/>
                  <a:pathLst>
                    <a:path w="562" h="595">
                      <a:moveTo>
                        <a:pt x="218" y="32"/>
                      </a:moveTo>
                      <a:lnTo>
                        <a:pt x="218" y="32"/>
                      </a:lnTo>
                      <a:cubicBezTo>
                        <a:pt x="218" y="32"/>
                        <a:pt x="62" y="32"/>
                        <a:pt x="0" y="219"/>
                      </a:cubicBezTo>
                      <a:cubicBezTo>
                        <a:pt x="0" y="219"/>
                        <a:pt x="156" y="344"/>
                        <a:pt x="281" y="313"/>
                      </a:cubicBezTo>
                      <a:cubicBezTo>
                        <a:pt x="281" y="313"/>
                        <a:pt x="281" y="500"/>
                        <a:pt x="218" y="532"/>
                      </a:cubicBezTo>
                      <a:cubicBezTo>
                        <a:pt x="156" y="563"/>
                        <a:pt x="250" y="594"/>
                        <a:pt x="406" y="563"/>
                      </a:cubicBezTo>
                      <a:cubicBezTo>
                        <a:pt x="561" y="532"/>
                        <a:pt x="561" y="0"/>
                        <a:pt x="218" y="32"/>
                      </a:cubicBezTo>
                    </a:path>
                  </a:pathLst>
                </a:custGeom>
                <a:solidFill>
                  <a:srgbClr val="201A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grpSp>
          <p:grpSp>
            <p:nvGrpSpPr>
              <p:cNvPr id="366" name="Group 365">
                <a:extLst>
                  <a:ext uri="{FF2B5EF4-FFF2-40B4-BE49-F238E27FC236}">
                    <a16:creationId xmlns:a16="http://schemas.microsoft.com/office/drawing/2014/main" id="{0465A718-66E5-87AE-5353-0518C758D45E}"/>
                  </a:ext>
                </a:extLst>
              </p:cNvPr>
              <p:cNvGrpSpPr/>
              <p:nvPr/>
            </p:nvGrpSpPr>
            <p:grpSpPr>
              <a:xfrm flipH="1">
                <a:off x="767975" y="1226753"/>
                <a:ext cx="600133" cy="1126502"/>
                <a:chOff x="3598986" y="4379644"/>
                <a:chExt cx="692394" cy="1277966"/>
              </a:xfrm>
            </p:grpSpPr>
            <p:sp>
              <p:nvSpPr>
                <p:cNvPr id="367" name="Freeform 8">
                  <a:extLst>
                    <a:ext uri="{FF2B5EF4-FFF2-40B4-BE49-F238E27FC236}">
                      <a16:creationId xmlns:a16="http://schemas.microsoft.com/office/drawing/2014/main" id="{9F467749-82E6-D99B-7853-F8FF598258C6}"/>
                    </a:ext>
                  </a:extLst>
                </p:cNvPr>
                <p:cNvSpPr>
                  <a:spLocks noChangeArrowheads="1"/>
                </p:cNvSpPr>
                <p:nvPr/>
              </p:nvSpPr>
              <p:spPr bwMode="auto">
                <a:xfrm>
                  <a:off x="3598986" y="5477532"/>
                  <a:ext cx="692394" cy="164587"/>
                </a:xfrm>
                <a:custGeom>
                  <a:avLst/>
                  <a:gdLst>
                    <a:gd name="T0" fmla="*/ 500 w 1313"/>
                    <a:gd name="T1" fmla="*/ 31 h 376"/>
                    <a:gd name="T2" fmla="*/ 500 w 1313"/>
                    <a:gd name="T3" fmla="*/ 31 h 376"/>
                    <a:gd name="T4" fmla="*/ 874 w 1313"/>
                    <a:gd name="T5" fmla="*/ 31 h 376"/>
                    <a:gd name="T6" fmla="*/ 1156 w 1313"/>
                    <a:gd name="T7" fmla="*/ 94 h 376"/>
                    <a:gd name="T8" fmla="*/ 1249 w 1313"/>
                    <a:gd name="T9" fmla="*/ 156 h 376"/>
                    <a:gd name="T10" fmla="*/ 1031 w 1313"/>
                    <a:gd name="T11" fmla="*/ 250 h 376"/>
                    <a:gd name="T12" fmla="*/ 781 w 1313"/>
                    <a:gd name="T13" fmla="*/ 313 h 376"/>
                    <a:gd name="T14" fmla="*/ 407 w 1313"/>
                    <a:gd name="T15" fmla="*/ 375 h 376"/>
                    <a:gd name="T16" fmla="*/ 250 w 1313"/>
                    <a:gd name="T17" fmla="*/ 313 h 376"/>
                    <a:gd name="T18" fmla="*/ 0 w 1313"/>
                    <a:gd name="T19" fmla="*/ 219 h 376"/>
                    <a:gd name="T20" fmla="*/ 125 w 1313"/>
                    <a:gd name="T21" fmla="*/ 156 h 376"/>
                    <a:gd name="T22" fmla="*/ 500 w 1313"/>
                    <a:gd name="T23" fmla="*/ 31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3" h="376">
                      <a:moveTo>
                        <a:pt x="500" y="31"/>
                      </a:moveTo>
                      <a:lnTo>
                        <a:pt x="500" y="31"/>
                      </a:lnTo>
                      <a:cubicBezTo>
                        <a:pt x="500" y="31"/>
                        <a:pt x="812" y="0"/>
                        <a:pt x="874" y="31"/>
                      </a:cubicBezTo>
                      <a:cubicBezTo>
                        <a:pt x="937" y="63"/>
                        <a:pt x="1093" y="63"/>
                        <a:pt x="1156" y="94"/>
                      </a:cubicBezTo>
                      <a:cubicBezTo>
                        <a:pt x="1218" y="94"/>
                        <a:pt x="1312" y="94"/>
                        <a:pt x="1249" y="156"/>
                      </a:cubicBezTo>
                      <a:cubicBezTo>
                        <a:pt x="1218" y="188"/>
                        <a:pt x="1093" y="219"/>
                        <a:pt x="1031" y="250"/>
                      </a:cubicBezTo>
                      <a:cubicBezTo>
                        <a:pt x="968" y="281"/>
                        <a:pt x="968" y="281"/>
                        <a:pt x="781" y="313"/>
                      </a:cubicBezTo>
                      <a:cubicBezTo>
                        <a:pt x="624" y="375"/>
                        <a:pt x="469" y="375"/>
                        <a:pt x="407" y="375"/>
                      </a:cubicBezTo>
                      <a:cubicBezTo>
                        <a:pt x="344" y="344"/>
                        <a:pt x="313" y="313"/>
                        <a:pt x="250" y="313"/>
                      </a:cubicBezTo>
                      <a:cubicBezTo>
                        <a:pt x="157" y="313"/>
                        <a:pt x="0" y="281"/>
                        <a:pt x="0" y="219"/>
                      </a:cubicBezTo>
                      <a:cubicBezTo>
                        <a:pt x="32" y="188"/>
                        <a:pt x="125" y="156"/>
                        <a:pt x="125" y="156"/>
                      </a:cubicBezTo>
                      <a:cubicBezTo>
                        <a:pt x="157" y="156"/>
                        <a:pt x="250" y="94"/>
                        <a:pt x="500" y="31"/>
                      </a:cubicBezTo>
                    </a:path>
                  </a:pathLst>
                </a:custGeom>
                <a:solidFill>
                  <a:srgbClr val="2F559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368" name="Freeform 98">
                  <a:extLst>
                    <a:ext uri="{FF2B5EF4-FFF2-40B4-BE49-F238E27FC236}">
                      <a16:creationId xmlns:a16="http://schemas.microsoft.com/office/drawing/2014/main" id="{33E41CF9-A947-9EF0-9D64-191005B2F0C8}"/>
                    </a:ext>
                  </a:extLst>
                </p:cNvPr>
                <p:cNvSpPr>
                  <a:spLocks noChangeArrowheads="1"/>
                </p:cNvSpPr>
                <p:nvPr/>
              </p:nvSpPr>
              <p:spPr bwMode="auto">
                <a:xfrm>
                  <a:off x="3696572" y="4902448"/>
                  <a:ext cx="411255" cy="755162"/>
                </a:xfrm>
                <a:custGeom>
                  <a:avLst/>
                  <a:gdLst>
                    <a:gd name="T0" fmla="*/ 655 w 781"/>
                    <a:gd name="T1" fmla="*/ 437 h 1719"/>
                    <a:gd name="T2" fmla="*/ 655 w 781"/>
                    <a:gd name="T3" fmla="*/ 437 h 1719"/>
                    <a:gd name="T4" fmla="*/ 686 w 781"/>
                    <a:gd name="T5" fmla="*/ 1593 h 1719"/>
                    <a:gd name="T6" fmla="*/ 344 w 781"/>
                    <a:gd name="T7" fmla="*/ 687 h 1719"/>
                    <a:gd name="T8" fmla="*/ 125 w 781"/>
                    <a:gd name="T9" fmla="*/ 1500 h 1719"/>
                    <a:gd name="T10" fmla="*/ 62 w 781"/>
                    <a:gd name="T11" fmla="*/ 218 h 1719"/>
                    <a:gd name="T12" fmla="*/ 655 w 781"/>
                    <a:gd name="T13" fmla="*/ 437 h 1719"/>
                  </a:gdLst>
                  <a:ahLst/>
                  <a:cxnLst>
                    <a:cxn ang="0">
                      <a:pos x="T0" y="T1"/>
                    </a:cxn>
                    <a:cxn ang="0">
                      <a:pos x="T2" y="T3"/>
                    </a:cxn>
                    <a:cxn ang="0">
                      <a:pos x="T4" y="T5"/>
                    </a:cxn>
                    <a:cxn ang="0">
                      <a:pos x="T6" y="T7"/>
                    </a:cxn>
                    <a:cxn ang="0">
                      <a:pos x="T8" y="T9"/>
                    </a:cxn>
                    <a:cxn ang="0">
                      <a:pos x="T10" y="T11"/>
                    </a:cxn>
                    <a:cxn ang="0">
                      <a:pos x="T12" y="T13"/>
                    </a:cxn>
                  </a:cxnLst>
                  <a:rect l="0" t="0" r="r" b="b"/>
                  <a:pathLst>
                    <a:path w="781" h="1719">
                      <a:moveTo>
                        <a:pt x="655" y="437"/>
                      </a:moveTo>
                      <a:lnTo>
                        <a:pt x="655" y="437"/>
                      </a:lnTo>
                      <a:cubicBezTo>
                        <a:pt x="655" y="437"/>
                        <a:pt x="780" y="1250"/>
                        <a:pt x="686" y="1593"/>
                      </a:cubicBezTo>
                      <a:cubicBezTo>
                        <a:pt x="686" y="1593"/>
                        <a:pt x="436" y="875"/>
                        <a:pt x="344" y="687"/>
                      </a:cubicBezTo>
                      <a:cubicBezTo>
                        <a:pt x="344" y="687"/>
                        <a:pt x="187" y="1281"/>
                        <a:pt x="125" y="1500"/>
                      </a:cubicBezTo>
                      <a:cubicBezTo>
                        <a:pt x="94" y="1718"/>
                        <a:pt x="0" y="437"/>
                        <a:pt x="62" y="218"/>
                      </a:cubicBezTo>
                      <a:cubicBezTo>
                        <a:pt x="125" y="0"/>
                        <a:pt x="655" y="437"/>
                        <a:pt x="655" y="437"/>
                      </a:cubicBezTo>
                    </a:path>
                  </a:pathLst>
                </a:custGeom>
                <a:solidFill>
                  <a:srgbClr val="F4B18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369" name="Freeform 99">
                  <a:extLst>
                    <a:ext uri="{FF2B5EF4-FFF2-40B4-BE49-F238E27FC236}">
                      <a16:creationId xmlns:a16="http://schemas.microsoft.com/office/drawing/2014/main" id="{EEE047A5-70E5-168E-C02E-0378F86C5CE8}"/>
                    </a:ext>
                  </a:extLst>
                </p:cNvPr>
                <p:cNvSpPr>
                  <a:spLocks noChangeArrowheads="1"/>
                </p:cNvSpPr>
                <p:nvPr/>
              </p:nvSpPr>
              <p:spPr bwMode="auto">
                <a:xfrm>
                  <a:off x="3647779" y="5080589"/>
                  <a:ext cx="443782" cy="342727"/>
                </a:xfrm>
                <a:custGeom>
                  <a:avLst/>
                  <a:gdLst>
                    <a:gd name="T0" fmla="*/ 749 w 844"/>
                    <a:gd name="T1" fmla="*/ 187 h 782"/>
                    <a:gd name="T2" fmla="*/ 749 w 844"/>
                    <a:gd name="T3" fmla="*/ 187 h 782"/>
                    <a:gd name="T4" fmla="*/ 780 w 844"/>
                    <a:gd name="T5" fmla="*/ 94 h 782"/>
                    <a:gd name="T6" fmla="*/ 843 w 844"/>
                    <a:gd name="T7" fmla="*/ 656 h 782"/>
                    <a:gd name="T8" fmla="*/ 0 w 844"/>
                    <a:gd name="T9" fmla="*/ 656 h 782"/>
                    <a:gd name="T10" fmla="*/ 31 w 844"/>
                    <a:gd name="T11" fmla="*/ 0 h 782"/>
                    <a:gd name="T12" fmla="*/ 749 w 844"/>
                    <a:gd name="T13" fmla="*/ 187 h 782"/>
                  </a:gdLst>
                  <a:ahLst/>
                  <a:cxnLst>
                    <a:cxn ang="0">
                      <a:pos x="T0" y="T1"/>
                    </a:cxn>
                    <a:cxn ang="0">
                      <a:pos x="T2" y="T3"/>
                    </a:cxn>
                    <a:cxn ang="0">
                      <a:pos x="T4" y="T5"/>
                    </a:cxn>
                    <a:cxn ang="0">
                      <a:pos x="T6" y="T7"/>
                    </a:cxn>
                    <a:cxn ang="0">
                      <a:pos x="T8" y="T9"/>
                    </a:cxn>
                    <a:cxn ang="0">
                      <a:pos x="T10" y="T11"/>
                    </a:cxn>
                    <a:cxn ang="0">
                      <a:pos x="T12" y="T13"/>
                    </a:cxn>
                  </a:cxnLst>
                  <a:rect l="0" t="0" r="r" b="b"/>
                  <a:pathLst>
                    <a:path w="844" h="782">
                      <a:moveTo>
                        <a:pt x="749" y="187"/>
                      </a:moveTo>
                      <a:lnTo>
                        <a:pt x="749" y="187"/>
                      </a:lnTo>
                      <a:cubicBezTo>
                        <a:pt x="749" y="187"/>
                        <a:pt x="780" y="62"/>
                        <a:pt x="780" y="94"/>
                      </a:cubicBezTo>
                      <a:cubicBezTo>
                        <a:pt x="812" y="187"/>
                        <a:pt x="843" y="500"/>
                        <a:pt x="843" y="656"/>
                      </a:cubicBezTo>
                      <a:cubicBezTo>
                        <a:pt x="843" y="656"/>
                        <a:pt x="250" y="781"/>
                        <a:pt x="0" y="656"/>
                      </a:cubicBezTo>
                      <a:cubicBezTo>
                        <a:pt x="31" y="0"/>
                        <a:pt x="31" y="0"/>
                        <a:pt x="31" y="0"/>
                      </a:cubicBezTo>
                      <a:lnTo>
                        <a:pt x="749" y="187"/>
                      </a:lnTo>
                    </a:path>
                  </a:pathLst>
                </a:custGeom>
                <a:solidFill>
                  <a:srgbClr val="FDC80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370" name="Freeform 100">
                  <a:extLst>
                    <a:ext uri="{FF2B5EF4-FFF2-40B4-BE49-F238E27FC236}">
                      <a16:creationId xmlns:a16="http://schemas.microsoft.com/office/drawing/2014/main" id="{F69688F7-6FF9-EAA9-FCE7-186B813B665F}"/>
                    </a:ext>
                  </a:extLst>
                </p:cNvPr>
                <p:cNvSpPr>
                  <a:spLocks noChangeArrowheads="1"/>
                </p:cNvSpPr>
                <p:nvPr/>
              </p:nvSpPr>
              <p:spPr bwMode="auto">
                <a:xfrm>
                  <a:off x="3631514" y="4627492"/>
                  <a:ext cx="492575" cy="658346"/>
                </a:xfrm>
                <a:custGeom>
                  <a:avLst/>
                  <a:gdLst>
                    <a:gd name="T0" fmla="*/ 718 w 937"/>
                    <a:gd name="T1" fmla="*/ 718 h 1501"/>
                    <a:gd name="T2" fmla="*/ 718 w 937"/>
                    <a:gd name="T3" fmla="*/ 718 h 1501"/>
                    <a:gd name="T4" fmla="*/ 874 w 937"/>
                    <a:gd name="T5" fmla="*/ 1437 h 1501"/>
                    <a:gd name="T6" fmla="*/ 62 w 937"/>
                    <a:gd name="T7" fmla="*/ 1375 h 1501"/>
                    <a:gd name="T8" fmla="*/ 0 w 937"/>
                    <a:gd name="T9" fmla="*/ 906 h 1501"/>
                    <a:gd name="T10" fmla="*/ 187 w 937"/>
                    <a:gd name="T11" fmla="*/ 500 h 1501"/>
                    <a:gd name="T12" fmla="*/ 219 w 937"/>
                    <a:gd name="T13" fmla="*/ 187 h 1501"/>
                    <a:gd name="T14" fmla="*/ 624 w 937"/>
                    <a:gd name="T15" fmla="*/ 93 h 1501"/>
                    <a:gd name="T16" fmla="*/ 718 w 937"/>
                    <a:gd name="T17" fmla="*/ 718 h 1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7" h="1501">
                      <a:moveTo>
                        <a:pt x="718" y="718"/>
                      </a:moveTo>
                      <a:lnTo>
                        <a:pt x="718" y="718"/>
                      </a:lnTo>
                      <a:cubicBezTo>
                        <a:pt x="718" y="906"/>
                        <a:pt x="843" y="875"/>
                        <a:pt x="874" y="1437"/>
                      </a:cubicBezTo>
                      <a:cubicBezTo>
                        <a:pt x="874" y="1437"/>
                        <a:pt x="281" y="1500"/>
                        <a:pt x="62" y="1375"/>
                      </a:cubicBezTo>
                      <a:cubicBezTo>
                        <a:pt x="62" y="1375"/>
                        <a:pt x="0" y="1218"/>
                        <a:pt x="0" y="906"/>
                      </a:cubicBezTo>
                      <a:cubicBezTo>
                        <a:pt x="31" y="656"/>
                        <a:pt x="187" y="593"/>
                        <a:pt x="187" y="500"/>
                      </a:cubicBezTo>
                      <a:cubicBezTo>
                        <a:pt x="219" y="312"/>
                        <a:pt x="219" y="218"/>
                        <a:pt x="219" y="187"/>
                      </a:cubicBezTo>
                      <a:cubicBezTo>
                        <a:pt x="250" y="31"/>
                        <a:pt x="561" y="0"/>
                        <a:pt x="624" y="93"/>
                      </a:cubicBezTo>
                      <a:cubicBezTo>
                        <a:pt x="624" y="93"/>
                        <a:pt x="936" y="187"/>
                        <a:pt x="718" y="718"/>
                      </a:cubicBezTo>
                    </a:path>
                  </a:pathLst>
                </a:custGeom>
                <a:solidFill>
                  <a:srgbClr val="FDC80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371" name="Freeform 101">
                  <a:extLst>
                    <a:ext uri="{FF2B5EF4-FFF2-40B4-BE49-F238E27FC236}">
                      <a16:creationId xmlns:a16="http://schemas.microsoft.com/office/drawing/2014/main" id="{F5BE3BBB-5504-5495-9E52-85440E51344B}"/>
                    </a:ext>
                  </a:extLst>
                </p:cNvPr>
                <p:cNvSpPr>
                  <a:spLocks noChangeArrowheads="1"/>
                </p:cNvSpPr>
                <p:nvPr/>
              </p:nvSpPr>
              <p:spPr bwMode="auto">
                <a:xfrm>
                  <a:off x="3877802" y="4641045"/>
                  <a:ext cx="411255" cy="385327"/>
                </a:xfrm>
                <a:custGeom>
                  <a:avLst/>
                  <a:gdLst>
                    <a:gd name="T0" fmla="*/ 155 w 781"/>
                    <a:gd name="T1" fmla="*/ 62 h 876"/>
                    <a:gd name="T2" fmla="*/ 155 w 781"/>
                    <a:gd name="T3" fmla="*/ 62 h 876"/>
                    <a:gd name="T4" fmla="*/ 311 w 781"/>
                    <a:gd name="T5" fmla="*/ 875 h 876"/>
                    <a:gd name="T6" fmla="*/ 249 w 781"/>
                    <a:gd name="T7" fmla="*/ 406 h 876"/>
                    <a:gd name="T8" fmla="*/ 31 w 781"/>
                    <a:gd name="T9" fmla="*/ 187 h 876"/>
                    <a:gd name="T10" fmla="*/ 155 w 781"/>
                    <a:gd name="T11" fmla="*/ 62 h 876"/>
                  </a:gdLst>
                  <a:ahLst/>
                  <a:cxnLst>
                    <a:cxn ang="0">
                      <a:pos x="T0" y="T1"/>
                    </a:cxn>
                    <a:cxn ang="0">
                      <a:pos x="T2" y="T3"/>
                    </a:cxn>
                    <a:cxn ang="0">
                      <a:pos x="T4" y="T5"/>
                    </a:cxn>
                    <a:cxn ang="0">
                      <a:pos x="T6" y="T7"/>
                    </a:cxn>
                    <a:cxn ang="0">
                      <a:pos x="T8" y="T9"/>
                    </a:cxn>
                    <a:cxn ang="0">
                      <a:pos x="T10" y="T11"/>
                    </a:cxn>
                  </a:cxnLst>
                  <a:rect l="0" t="0" r="r" b="b"/>
                  <a:pathLst>
                    <a:path w="781" h="876">
                      <a:moveTo>
                        <a:pt x="155" y="62"/>
                      </a:moveTo>
                      <a:lnTo>
                        <a:pt x="155" y="62"/>
                      </a:lnTo>
                      <a:cubicBezTo>
                        <a:pt x="155" y="62"/>
                        <a:pt x="780" y="437"/>
                        <a:pt x="311" y="875"/>
                      </a:cubicBezTo>
                      <a:cubicBezTo>
                        <a:pt x="311" y="875"/>
                        <a:pt x="499" y="531"/>
                        <a:pt x="249" y="406"/>
                      </a:cubicBezTo>
                      <a:cubicBezTo>
                        <a:pt x="92" y="344"/>
                        <a:pt x="31" y="187"/>
                        <a:pt x="31" y="187"/>
                      </a:cubicBezTo>
                      <a:cubicBezTo>
                        <a:pt x="0" y="156"/>
                        <a:pt x="61" y="0"/>
                        <a:pt x="155" y="62"/>
                      </a:cubicBezTo>
                    </a:path>
                  </a:pathLst>
                </a:custGeom>
                <a:solidFill>
                  <a:srgbClr val="F4B18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372" name="Freeform 102">
                  <a:extLst>
                    <a:ext uri="{FF2B5EF4-FFF2-40B4-BE49-F238E27FC236}">
                      <a16:creationId xmlns:a16="http://schemas.microsoft.com/office/drawing/2014/main" id="{C4B23C4E-D361-BA1C-CAC4-D777C7AAC9EE}"/>
                    </a:ext>
                  </a:extLst>
                </p:cNvPr>
                <p:cNvSpPr>
                  <a:spLocks noChangeArrowheads="1"/>
                </p:cNvSpPr>
                <p:nvPr/>
              </p:nvSpPr>
              <p:spPr bwMode="auto">
                <a:xfrm>
                  <a:off x="3829010" y="4613937"/>
                  <a:ext cx="81321" cy="96816"/>
                </a:xfrm>
                <a:custGeom>
                  <a:avLst/>
                  <a:gdLst>
                    <a:gd name="T0" fmla="*/ 62 w 156"/>
                    <a:gd name="T1" fmla="*/ 0 h 220"/>
                    <a:gd name="T2" fmla="*/ 62 w 156"/>
                    <a:gd name="T3" fmla="*/ 0 h 220"/>
                    <a:gd name="T4" fmla="*/ 155 w 156"/>
                    <a:gd name="T5" fmla="*/ 94 h 220"/>
                    <a:gd name="T6" fmla="*/ 31 w 156"/>
                    <a:gd name="T7" fmla="*/ 188 h 220"/>
                    <a:gd name="T8" fmla="*/ 31 w 156"/>
                    <a:gd name="T9" fmla="*/ 0 h 220"/>
                    <a:gd name="T10" fmla="*/ 62 w 156"/>
                    <a:gd name="T11" fmla="*/ 0 h 220"/>
                  </a:gdLst>
                  <a:ahLst/>
                  <a:cxnLst>
                    <a:cxn ang="0">
                      <a:pos x="T0" y="T1"/>
                    </a:cxn>
                    <a:cxn ang="0">
                      <a:pos x="T2" y="T3"/>
                    </a:cxn>
                    <a:cxn ang="0">
                      <a:pos x="T4" y="T5"/>
                    </a:cxn>
                    <a:cxn ang="0">
                      <a:pos x="T6" y="T7"/>
                    </a:cxn>
                    <a:cxn ang="0">
                      <a:pos x="T8" y="T9"/>
                    </a:cxn>
                    <a:cxn ang="0">
                      <a:pos x="T10" y="T11"/>
                    </a:cxn>
                  </a:cxnLst>
                  <a:rect l="0" t="0" r="r" b="b"/>
                  <a:pathLst>
                    <a:path w="156" h="220">
                      <a:moveTo>
                        <a:pt x="62" y="0"/>
                      </a:moveTo>
                      <a:lnTo>
                        <a:pt x="62" y="0"/>
                      </a:lnTo>
                      <a:cubicBezTo>
                        <a:pt x="155" y="94"/>
                        <a:pt x="155" y="94"/>
                        <a:pt x="155" y="94"/>
                      </a:cubicBezTo>
                      <a:cubicBezTo>
                        <a:pt x="155" y="94"/>
                        <a:pt x="62" y="219"/>
                        <a:pt x="31" y="188"/>
                      </a:cubicBezTo>
                      <a:cubicBezTo>
                        <a:pt x="0" y="188"/>
                        <a:pt x="31" y="0"/>
                        <a:pt x="31" y="0"/>
                      </a:cubicBezTo>
                      <a:lnTo>
                        <a:pt x="62" y="0"/>
                      </a:lnTo>
                    </a:path>
                  </a:pathLst>
                </a:custGeom>
                <a:solidFill>
                  <a:srgbClr val="DCA77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373" name="Freeform 103">
                  <a:extLst>
                    <a:ext uri="{FF2B5EF4-FFF2-40B4-BE49-F238E27FC236}">
                      <a16:creationId xmlns:a16="http://schemas.microsoft.com/office/drawing/2014/main" id="{C924E75D-6E90-510E-2743-5A082A456261}"/>
                    </a:ext>
                  </a:extLst>
                </p:cNvPr>
                <p:cNvSpPr>
                  <a:spLocks noChangeArrowheads="1"/>
                </p:cNvSpPr>
                <p:nvPr/>
              </p:nvSpPr>
              <p:spPr bwMode="auto">
                <a:xfrm>
                  <a:off x="3747688" y="4379644"/>
                  <a:ext cx="262553" cy="302065"/>
                </a:xfrm>
                <a:custGeom>
                  <a:avLst/>
                  <a:gdLst>
                    <a:gd name="T0" fmla="*/ 405 w 500"/>
                    <a:gd name="T1" fmla="*/ 125 h 689"/>
                    <a:gd name="T2" fmla="*/ 405 w 500"/>
                    <a:gd name="T3" fmla="*/ 125 h 689"/>
                    <a:gd name="T4" fmla="*/ 342 w 500"/>
                    <a:gd name="T5" fmla="*/ 500 h 689"/>
                    <a:gd name="T6" fmla="*/ 31 w 500"/>
                    <a:gd name="T7" fmla="*/ 375 h 689"/>
                    <a:gd name="T8" fmla="*/ 187 w 500"/>
                    <a:gd name="T9" fmla="*/ 63 h 689"/>
                    <a:gd name="T10" fmla="*/ 405 w 500"/>
                    <a:gd name="T11" fmla="*/ 125 h 689"/>
                  </a:gdLst>
                  <a:ahLst/>
                  <a:cxnLst>
                    <a:cxn ang="0">
                      <a:pos x="T0" y="T1"/>
                    </a:cxn>
                    <a:cxn ang="0">
                      <a:pos x="T2" y="T3"/>
                    </a:cxn>
                    <a:cxn ang="0">
                      <a:pos x="T4" y="T5"/>
                    </a:cxn>
                    <a:cxn ang="0">
                      <a:pos x="T6" y="T7"/>
                    </a:cxn>
                    <a:cxn ang="0">
                      <a:pos x="T8" y="T9"/>
                    </a:cxn>
                    <a:cxn ang="0">
                      <a:pos x="T10" y="T11"/>
                    </a:cxn>
                  </a:cxnLst>
                  <a:rect l="0" t="0" r="r" b="b"/>
                  <a:pathLst>
                    <a:path w="500" h="689">
                      <a:moveTo>
                        <a:pt x="405" y="125"/>
                      </a:moveTo>
                      <a:lnTo>
                        <a:pt x="405" y="125"/>
                      </a:lnTo>
                      <a:cubicBezTo>
                        <a:pt x="499" y="219"/>
                        <a:pt x="374" y="438"/>
                        <a:pt x="342" y="500"/>
                      </a:cubicBezTo>
                      <a:cubicBezTo>
                        <a:pt x="187" y="688"/>
                        <a:pt x="31" y="563"/>
                        <a:pt x="31" y="375"/>
                      </a:cubicBezTo>
                      <a:cubicBezTo>
                        <a:pt x="0" y="188"/>
                        <a:pt x="93" y="94"/>
                        <a:pt x="187" y="63"/>
                      </a:cubicBezTo>
                      <a:cubicBezTo>
                        <a:pt x="281" y="0"/>
                        <a:pt x="405" y="125"/>
                        <a:pt x="405" y="125"/>
                      </a:cubicBezTo>
                    </a:path>
                  </a:pathLst>
                </a:custGeom>
                <a:solidFill>
                  <a:srgbClr val="F4B18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374" name="Freeform 104">
                  <a:extLst>
                    <a:ext uri="{FF2B5EF4-FFF2-40B4-BE49-F238E27FC236}">
                      <a16:creationId xmlns:a16="http://schemas.microsoft.com/office/drawing/2014/main" id="{651E0516-F03D-274B-8DD9-1424BAD1AFDC}"/>
                    </a:ext>
                  </a:extLst>
                </p:cNvPr>
                <p:cNvSpPr>
                  <a:spLocks noChangeArrowheads="1"/>
                </p:cNvSpPr>
                <p:nvPr/>
              </p:nvSpPr>
              <p:spPr bwMode="auto">
                <a:xfrm>
                  <a:off x="3763953" y="4379644"/>
                  <a:ext cx="278816" cy="261402"/>
                </a:xfrm>
                <a:custGeom>
                  <a:avLst/>
                  <a:gdLst>
                    <a:gd name="T0" fmla="*/ 187 w 531"/>
                    <a:gd name="T1" fmla="*/ 31 h 595"/>
                    <a:gd name="T2" fmla="*/ 187 w 531"/>
                    <a:gd name="T3" fmla="*/ 31 h 595"/>
                    <a:gd name="T4" fmla="*/ 0 w 531"/>
                    <a:gd name="T5" fmla="*/ 219 h 595"/>
                    <a:gd name="T6" fmla="*/ 280 w 531"/>
                    <a:gd name="T7" fmla="*/ 313 h 595"/>
                    <a:gd name="T8" fmla="*/ 187 w 531"/>
                    <a:gd name="T9" fmla="*/ 531 h 595"/>
                    <a:gd name="T10" fmla="*/ 405 w 531"/>
                    <a:gd name="T11" fmla="*/ 563 h 595"/>
                    <a:gd name="T12" fmla="*/ 187 w 531"/>
                    <a:gd name="T13" fmla="*/ 31 h 595"/>
                  </a:gdLst>
                  <a:ahLst/>
                  <a:cxnLst>
                    <a:cxn ang="0">
                      <a:pos x="T0" y="T1"/>
                    </a:cxn>
                    <a:cxn ang="0">
                      <a:pos x="T2" y="T3"/>
                    </a:cxn>
                    <a:cxn ang="0">
                      <a:pos x="T4" y="T5"/>
                    </a:cxn>
                    <a:cxn ang="0">
                      <a:pos x="T6" y="T7"/>
                    </a:cxn>
                    <a:cxn ang="0">
                      <a:pos x="T8" y="T9"/>
                    </a:cxn>
                    <a:cxn ang="0">
                      <a:pos x="T10" y="T11"/>
                    </a:cxn>
                    <a:cxn ang="0">
                      <a:pos x="T12" y="T13"/>
                    </a:cxn>
                  </a:cxnLst>
                  <a:rect l="0" t="0" r="r" b="b"/>
                  <a:pathLst>
                    <a:path w="531" h="595">
                      <a:moveTo>
                        <a:pt x="187" y="31"/>
                      </a:moveTo>
                      <a:lnTo>
                        <a:pt x="187" y="31"/>
                      </a:lnTo>
                      <a:cubicBezTo>
                        <a:pt x="187" y="31"/>
                        <a:pt x="31" y="31"/>
                        <a:pt x="0" y="219"/>
                      </a:cubicBezTo>
                      <a:cubicBezTo>
                        <a:pt x="0" y="219"/>
                        <a:pt x="125" y="344"/>
                        <a:pt x="280" y="313"/>
                      </a:cubicBezTo>
                      <a:cubicBezTo>
                        <a:pt x="280" y="313"/>
                        <a:pt x="280" y="500"/>
                        <a:pt x="187" y="531"/>
                      </a:cubicBezTo>
                      <a:cubicBezTo>
                        <a:pt x="125" y="563"/>
                        <a:pt x="250" y="594"/>
                        <a:pt x="405" y="563"/>
                      </a:cubicBezTo>
                      <a:cubicBezTo>
                        <a:pt x="530" y="500"/>
                        <a:pt x="530" y="0"/>
                        <a:pt x="187" y="31"/>
                      </a:cubicBezTo>
                    </a:path>
                  </a:pathLst>
                </a:custGeom>
                <a:solidFill>
                  <a:srgbClr val="201A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375" name="Freeform 105">
                  <a:extLst>
                    <a:ext uri="{FF2B5EF4-FFF2-40B4-BE49-F238E27FC236}">
                      <a16:creationId xmlns:a16="http://schemas.microsoft.com/office/drawing/2014/main" id="{01733BA7-B687-D821-9BD9-F47B130EC774}"/>
                    </a:ext>
                  </a:extLst>
                </p:cNvPr>
                <p:cNvSpPr>
                  <a:spLocks noChangeArrowheads="1"/>
                </p:cNvSpPr>
                <p:nvPr/>
              </p:nvSpPr>
              <p:spPr bwMode="auto">
                <a:xfrm>
                  <a:off x="3845273" y="4408688"/>
                  <a:ext cx="230024" cy="329173"/>
                </a:xfrm>
                <a:custGeom>
                  <a:avLst/>
                  <a:gdLst>
                    <a:gd name="T0" fmla="*/ 155 w 438"/>
                    <a:gd name="T1" fmla="*/ 0 h 751"/>
                    <a:gd name="T2" fmla="*/ 155 w 438"/>
                    <a:gd name="T3" fmla="*/ 0 h 751"/>
                    <a:gd name="T4" fmla="*/ 343 w 438"/>
                    <a:gd name="T5" fmla="*/ 250 h 751"/>
                    <a:gd name="T6" fmla="*/ 374 w 438"/>
                    <a:gd name="T7" fmla="*/ 531 h 751"/>
                    <a:gd name="T8" fmla="*/ 374 w 438"/>
                    <a:gd name="T9" fmla="*/ 750 h 751"/>
                    <a:gd name="T10" fmla="*/ 249 w 438"/>
                    <a:gd name="T11" fmla="*/ 656 h 751"/>
                    <a:gd name="T12" fmla="*/ 124 w 438"/>
                    <a:gd name="T13" fmla="*/ 656 h 751"/>
                    <a:gd name="T14" fmla="*/ 94 w 438"/>
                    <a:gd name="T15" fmla="*/ 531 h 751"/>
                    <a:gd name="T16" fmla="*/ 94 w 438"/>
                    <a:gd name="T17" fmla="*/ 125 h 751"/>
                    <a:gd name="T18" fmla="*/ 155 w 438"/>
                    <a:gd name="T19" fmla="*/ 0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8" h="751">
                      <a:moveTo>
                        <a:pt x="155" y="0"/>
                      </a:moveTo>
                      <a:lnTo>
                        <a:pt x="155" y="0"/>
                      </a:lnTo>
                      <a:cubicBezTo>
                        <a:pt x="155" y="0"/>
                        <a:pt x="312" y="31"/>
                        <a:pt x="343" y="250"/>
                      </a:cubicBezTo>
                      <a:cubicBezTo>
                        <a:pt x="374" y="468"/>
                        <a:pt x="312" y="500"/>
                        <a:pt x="374" y="531"/>
                      </a:cubicBezTo>
                      <a:cubicBezTo>
                        <a:pt x="437" y="593"/>
                        <a:pt x="374" y="750"/>
                        <a:pt x="374" y="750"/>
                      </a:cubicBezTo>
                      <a:cubicBezTo>
                        <a:pt x="374" y="750"/>
                        <a:pt x="312" y="625"/>
                        <a:pt x="249" y="656"/>
                      </a:cubicBezTo>
                      <a:cubicBezTo>
                        <a:pt x="187" y="656"/>
                        <a:pt x="155" y="656"/>
                        <a:pt x="124" y="656"/>
                      </a:cubicBezTo>
                      <a:cubicBezTo>
                        <a:pt x="94" y="656"/>
                        <a:pt x="31" y="593"/>
                        <a:pt x="94" y="531"/>
                      </a:cubicBezTo>
                      <a:cubicBezTo>
                        <a:pt x="155" y="437"/>
                        <a:pt x="0" y="281"/>
                        <a:pt x="94" y="125"/>
                      </a:cubicBezTo>
                      <a:lnTo>
                        <a:pt x="155" y="0"/>
                      </a:lnTo>
                    </a:path>
                  </a:pathLst>
                </a:custGeom>
                <a:solidFill>
                  <a:srgbClr val="201A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grpSp>
          <p:grpSp>
            <p:nvGrpSpPr>
              <p:cNvPr id="376" name="Group 375">
                <a:extLst>
                  <a:ext uri="{FF2B5EF4-FFF2-40B4-BE49-F238E27FC236}">
                    <a16:creationId xmlns:a16="http://schemas.microsoft.com/office/drawing/2014/main" id="{C5AF324A-FF3F-BC8E-F091-EAD778C36C37}"/>
                  </a:ext>
                </a:extLst>
              </p:cNvPr>
              <p:cNvGrpSpPr/>
              <p:nvPr/>
            </p:nvGrpSpPr>
            <p:grpSpPr>
              <a:xfrm>
                <a:off x="1275695" y="2011272"/>
                <a:ext cx="642424" cy="1162345"/>
                <a:chOff x="1449259" y="3926547"/>
                <a:chExt cx="741187" cy="1318629"/>
              </a:xfrm>
            </p:grpSpPr>
            <p:sp>
              <p:nvSpPr>
                <p:cNvPr id="377" name="Freeform 12">
                  <a:extLst>
                    <a:ext uri="{FF2B5EF4-FFF2-40B4-BE49-F238E27FC236}">
                      <a16:creationId xmlns:a16="http://schemas.microsoft.com/office/drawing/2014/main" id="{42C1F534-5A61-87E0-5EBA-34D286BE9E6C}"/>
                    </a:ext>
                  </a:extLst>
                </p:cNvPr>
                <p:cNvSpPr>
                  <a:spLocks noChangeArrowheads="1"/>
                </p:cNvSpPr>
                <p:nvPr/>
              </p:nvSpPr>
              <p:spPr bwMode="auto">
                <a:xfrm>
                  <a:off x="1514316" y="5067035"/>
                  <a:ext cx="676130" cy="164586"/>
                </a:xfrm>
                <a:custGeom>
                  <a:avLst/>
                  <a:gdLst>
                    <a:gd name="T0" fmla="*/ 500 w 1283"/>
                    <a:gd name="T1" fmla="*/ 62 h 376"/>
                    <a:gd name="T2" fmla="*/ 500 w 1283"/>
                    <a:gd name="T3" fmla="*/ 62 h 376"/>
                    <a:gd name="T4" fmla="*/ 844 w 1283"/>
                    <a:gd name="T5" fmla="*/ 31 h 376"/>
                    <a:gd name="T6" fmla="*/ 1125 w 1283"/>
                    <a:gd name="T7" fmla="*/ 94 h 376"/>
                    <a:gd name="T8" fmla="*/ 1250 w 1283"/>
                    <a:gd name="T9" fmla="*/ 156 h 376"/>
                    <a:gd name="T10" fmla="*/ 1000 w 1283"/>
                    <a:gd name="T11" fmla="*/ 250 h 376"/>
                    <a:gd name="T12" fmla="*/ 750 w 1283"/>
                    <a:gd name="T13" fmla="*/ 344 h 376"/>
                    <a:gd name="T14" fmla="*/ 375 w 1283"/>
                    <a:gd name="T15" fmla="*/ 375 h 376"/>
                    <a:gd name="T16" fmla="*/ 219 w 1283"/>
                    <a:gd name="T17" fmla="*/ 312 h 376"/>
                    <a:gd name="T18" fmla="*/ 0 w 1283"/>
                    <a:gd name="T19" fmla="*/ 250 h 376"/>
                    <a:gd name="T20" fmla="*/ 125 w 1283"/>
                    <a:gd name="T21" fmla="*/ 156 h 376"/>
                    <a:gd name="T22" fmla="*/ 500 w 1283"/>
                    <a:gd name="T23" fmla="*/ 62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3" h="376">
                      <a:moveTo>
                        <a:pt x="500" y="62"/>
                      </a:moveTo>
                      <a:lnTo>
                        <a:pt x="500" y="62"/>
                      </a:lnTo>
                      <a:cubicBezTo>
                        <a:pt x="500" y="62"/>
                        <a:pt x="781" y="0"/>
                        <a:pt x="844" y="31"/>
                      </a:cubicBezTo>
                      <a:cubicBezTo>
                        <a:pt x="907" y="62"/>
                        <a:pt x="1063" y="62"/>
                        <a:pt x="1125" y="94"/>
                      </a:cubicBezTo>
                      <a:cubicBezTo>
                        <a:pt x="1188" y="94"/>
                        <a:pt x="1282" y="94"/>
                        <a:pt x="1250" y="156"/>
                      </a:cubicBezTo>
                      <a:cubicBezTo>
                        <a:pt x="1219" y="219"/>
                        <a:pt x="1063" y="250"/>
                        <a:pt x="1000" y="250"/>
                      </a:cubicBezTo>
                      <a:cubicBezTo>
                        <a:pt x="938" y="281"/>
                        <a:pt x="938" y="281"/>
                        <a:pt x="750" y="344"/>
                      </a:cubicBezTo>
                      <a:cubicBezTo>
                        <a:pt x="594" y="375"/>
                        <a:pt x="469" y="375"/>
                        <a:pt x="375" y="375"/>
                      </a:cubicBezTo>
                      <a:cubicBezTo>
                        <a:pt x="313" y="344"/>
                        <a:pt x="313" y="344"/>
                        <a:pt x="219" y="312"/>
                      </a:cubicBezTo>
                      <a:cubicBezTo>
                        <a:pt x="125" y="312"/>
                        <a:pt x="0" y="281"/>
                        <a:pt x="0" y="250"/>
                      </a:cubicBezTo>
                      <a:cubicBezTo>
                        <a:pt x="0" y="187"/>
                        <a:pt x="94" y="156"/>
                        <a:pt x="125" y="156"/>
                      </a:cubicBezTo>
                      <a:cubicBezTo>
                        <a:pt x="125" y="156"/>
                        <a:pt x="250" y="125"/>
                        <a:pt x="500" y="62"/>
                      </a:cubicBezTo>
                    </a:path>
                  </a:pathLst>
                </a:custGeom>
                <a:solidFill>
                  <a:srgbClr val="2F559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378" name="Freeform 106">
                  <a:extLst>
                    <a:ext uri="{FF2B5EF4-FFF2-40B4-BE49-F238E27FC236}">
                      <a16:creationId xmlns:a16="http://schemas.microsoft.com/office/drawing/2014/main" id="{7EF77242-D51A-B664-CF27-A2237AB433A0}"/>
                    </a:ext>
                  </a:extLst>
                </p:cNvPr>
                <p:cNvSpPr>
                  <a:spLocks noChangeArrowheads="1"/>
                </p:cNvSpPr>
                <p:nvPr/>
              </p:nvSpPr>
              <p:spPr bwMode="auto">
                <a:xfrm>
                  <a:off x="1646754" y="4490014"/>
                  <a:ext cx="394990" cy="755162"/>
                </a:xfrm>
                <a:custGeom>
                  <a:avLst/>
                  <a:gdLst>
                    <a:gd name="T0" fmla="*/ 94 w 751"/>
                    <a:gd name="T1" fmla="*/ 438 h 1720"/>
                    <a:gd name="T2" fmla="*/ 94 w 751"/>
                    <a:gd name="T3" fmla="*/ 438 h 1720"/>
                    <a:gd name="T4" fmla="*/ 63 w 751"/>
                    <a:gd name="T5" fmla="*/ 1594 h 1720"/>
                    <a:gd name="T6" fmla="*/ 407 w 751"/>
                    <a:gd name="T7" fmla="*/ 657 h 1720"/>
                    <a:gd name="T8" fmla="*/ 625 w 751"/>
                    <a:gd name="T9" fmla="*/ 1500 h 1720"/>
                    <a:gd name="T10" fmla="*/ 688 w 751"/>
                    <a:gd name="T11" fmla="*/ 219 h 1720"/>
                    <a:gd name="T12" fmla="*/ 94 w 751"/>
                    <a:gd name="T13" fmla="*/ 438 h 1720"/>
                  </a:gdLst>
                  <a:ahLst/>
                  <a:cxnLst>
                    <a:cxn ang="0">
                      <a:pos x="T0" y="T1"/>
                    </a:cxn>
                    <a:cxn ang="0">
                      <a:pos x="T2" y="T3"/>
                    </a:cxn>
                    <a:cxn ang="0">
                      <a:pos x="T4" y="T5"/>
                    </a:cxn>
                    <a:cxn ang="0">
                      <a:pos x="T6" y="T7"/>
                    </a:cxn>
                    <a:cxn ang="0">
                      <a:pos x="T8" y="T9"/>
                    </a:cxn>
                    <a:cxn ang="0">
                      <a:pos x="T10" y="T11"/>
                    </a:cxn>
                    <a:cxn ang="0">
                      <a:pos x="T12" y="T13"/>
                    </a:cxn>
                  </a:cxnLst>
                  <a:rect l="0" t="0" r="r" b="b"/>
                  <a:pathLst>
                    <a:path w="751" h="1720">
                      <a:moveTo>
                        <a:pt x="94" y="438"/>
                      </a:moveTo>
                      <a:lnTo>
                        <a:pt x="94" y="438"/>
                      </a:lnTo>
                      <a:cubicBezTo>
                        <a:pt x="94" y="438"/>
                        <a:pt x="0" y="1219"/>
                        <a:pt x="63" y="1594"/>
                      </a:cubicBezTo>
                      <a:cubicBezTo>
                        <a:pt x="63" y="1594"/>
                        <a:pt x="313" y="875"/>
                        <a:pt x="407" y="657"/>
                      </a:cubicBezTo>
                      <a:cubicBezTo>
                        <a:pt x="407" y="657"/>
                        <a:pt x="594" y="1282"/>
                        <a:pt x="625" y="1500"/>
                      </a:cubicBezTo>
                      <a:cubicBezTo>
                        <a:pt x="688" y="1719"/>
                        <a:pt x="750" y="438"/>
                        <a:pt x="688" y="219"/>
                      </a:cubicBezTo>
                      <a:cubicBezTo>
                        <a:pt x="625" y="0"/>
                        <a:pt x="94" y="438"/>
                        <a:pt x="94" y="438"/>
                      </a:cubicBezTo>
                    </a:path>
                  </a:pathLst>
                </a:custGeom>
                <a:solidFill>
                  <a:srgbClr val="6A432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379" name="Freeform 107">
                  <a:extLst>
                    <a:ext uri="{FF2B5EF4-FFF2-40B4-BE49-F238E27FC236}">
                      <a16:creationId xmlns:a16="http://schemas.microsoft.com/office/drawing/2014/main" id="{DB7449CD-D6C8-CAA0-AB0D-97B5C50204F2}"/>
                    </a:ext>
                  </a:extLst>
                </p:cNvPr>
                <p:cNvSpPr>
                  <a:spLocks noChangeArrowheads="1"/>
                </p:cNvSpPr>
                <p:nvPr/>
              </p:nvSpPr>
              <p:spPr bwMode="auto">
                <a:xfrm>
                  <a:off x="1646754" y="4668155"/>
                  <a:ext cx="462370" cy="342727"/>
                </a:xfrm>
                <a:custGeom>
                  <a:avLst/>
                  <a:gdLst>
                    <a:gd name="T0" fmla="*/ 94 w 876"/>
                    <a:gd name="T1" fmla="*/ 187 h 782"/>
                    <a:gd name="T2" fmla="*/ 94 w 876"/>
                    <a:gd name="T3" fmla="*/ 187 h 782"/>
                    <a:gd name="T4" fmla="*/ 63 w 876"/>
                    <a:gd name="T5" fmla="*/ 93 h 782"/>
                    <a:gd name="T6" fmla="*/ 0 w 876"/>
                    <a:gd name="T7" fmla="*/ 656 h 782"/>
                    <a:gd name="T8" fmla="*/ 875 w 876"/>
                    <a:gd name="T9" fmla="*/ 625 h 782"/>
                    <a:gd name="T10" fmla="*/ 844 w 876"/>
                    <a:gd name="T11" fmla="*/ 0 h 782"/>
                    <a:gd name="T12" fmla="*/ 94 w 876"/>
                    <a:gd name="T13" fmla="*/ 187 h 782"/>
                  </a:gdLst>
                  <a:ahLst/>
                  <a:cxnLst>
                    <a:cxn ang="0">
                      <a:pos x="T0" y="T1"/>
                    </a:cxn>
                    <a:cxn ang="0">
                      <a:pos x="T2" y="T3"/>
                    </a:cxn>
                    <a:cxn ang="0">
                      <a:pos x="T4" y="T5"/>
                    </a:cxn>
                    <a:cxn ang="0">
                      <a:pos x="T6" y="T7"/>
                    </a:cxn>
                    <a:cxn ang="0">
                      <a:pos x="T8" y="T9"/>
                    </a:cxn>
                    <a:cxn ang="0">
                      <a:pos x="T10" y="T11"/>
                    </a:cxn>
                    <a:cxn ang="0">
                      <a:pos x="T12" y="T13"/>
                    </a:cxn>
                  </a:cxnLst>
                  <a:rect l="0" t="0" r="r" b="b"/>
                  <a:pathLst>
                    <a:path w="876" h="782">
                      <a:moveTo>
                        <a:pt x="94" y="187"/>
                      </a:moveTo>
                      <a:lnTo>
                        <a:pt x="94" y="187"/>
                      </a:lnTo>
                      <a:cubicBezTo>
                        <a:pt x="94" y="187"/>
                        <a:pt x="63" y="62"/>
                        <a:pt x="63" y="93"/>
                      </a:cubicBezTo>
                      <a:cubicBezTo>
                        <a:pt x="32" y="187"/>
                        <a:pt x="0" y="500"/>
                        <a:pt x="0" y="656"/>
                      </a:cubicBezTo>
                      <a:cubicBezTo>
                        <a:pt x="0" y="656"/>
                        <a:pt x="625" y="781"/>
                        <a:pt x="875" y="625"/>
                      </a:cubicBezTo>
                      <a:cubicBezTo>
                        <a:pt x="844" y="0"/>
                        <a:pt x="844" y="0"/>
                        <a:pt x="844" y="0"/>
                      </a:cubicBezTo>
                      <a:lnTo>
                        <a:pt x="94" y="187"/>
                      </a:lnTo>
                    </a:path>
                  </a:pathLst>
                </a:custGeom>
                <a:solidFill>
                  <a:srgbClr val="F1942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380" name="Freeform 108">
                  <a:extLst>
                    <a:ext uri="{FF2B5EF4-FFF2-40B4-BE49-F238E27FC236}">
                      <a16:creationId xmlns:a16="http://schemas.microsoft.com/office/drawing/2014/main" id="{27F42BBF-397A-CDDD-F7BB-997E5AB6D80B}"/>
                    </a:ext>
                  </a:extLst>
                </p:cNvPr>
                <p:cNvSpPr>
                  <a:spLocks noChangeArrowheads="1"/>
                </p:cNvSpPr>
                <p:nvPr/>
              </p:nvSpPr>
              <p:spPr bwMode="auto">
                <a:xfrm>
                  <a:off x="1614226" y="4201503"/>
                  <a:ext cx="511163" cy="671901"/>
                </a:xfrm>
                <a:custGeom>
                  <a:avLst/>
                  <a:gdLst>
                    <a:gd name="T0" fmla="*/ 250 w 970"/>
                    <a:gd name="T1" fmla="*/ 750 h 1532"/>
                    <a:gd name="T2" fmla="*/ 250 w 970"/>
                    <a:gd name="T3" fmla="*/ 750 h 1532"/>
                    <a:gd name="T4" fmla="*/ 62 w 970"/>
                    <a:gd name="T5" fmla="*/ 1469 h 1532"/>
                    <a:gd name="T6" fmla="*/ 875 w 970"/>
                    <a:gd name="T7" fmla="*/ 1375 h 1532"/>
                    <a:gd name="T8" fmla="*/ 937 w 970"/>
                    <a:gd name="T9" fmla="*/ 938 h 1532"/>
                    <a:gd name="T10" fmla="*/ 750 w 970"/>
                    <a:gd name="T11" fmla="*/ 531 h 1532"/>
                    <a:gd name="T12" fmla="*/ 719 w 970"/>
                    <a:gd name="T13" fmla="*/ 219 h 1532"/>
                    <a:gd name="T14" fmla="*/ 312 w 970"/>
                    <a:gd name="T15" fmla="*/ 125 h 1532"/>
                    <a:gd name="T16" fmla="*/ 250 w 970"/>
                    <a:gd name="T17" fmla="*/ 750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0" h="1532">
                      <a:moveTo>
                        <a:pt x="250" y="750"/>
                      </a:moveTo>
                      <a:lnTo>
                        <a:pt x="250" y="750"/>
                      </a:lnTo>
                      <a:cubicBezTo>
                        <a:pt x="219" y="938"/>
                        <a:pt x="94" y="906"/>
                        <a:pt x="62" y="1469"/>
                      </a:cubicBezTo>
                      <a:cubicBezTo>
                        <a:pt x="62" y="1469"/>
                        <a:pt x="656" y="1531"/>
                        <a:pt x="875" y="1375"/>
                      </a:cubicBezTo>
                      <a:cubicBezTo>
                        <a:pt x="875" y="1375"/>
                        <a:pt x="969" y="1219"/>
                        <a:pt x="937" y="938"/>
                      </a:cubicBezTo>
                      <a:cubicBezTo>
                        <a:pt x="906" y="688"/>
                        <a:pt x="750" y="594"/>
                        <a:pt x="750" y="531"/>
                      </a:cubicBezTo>
                      <a:cubicBezTo>
                        <a:pt x="719" y="344"/>
                        <a:pt x="719" y="250"/>
                        <a:pt x="719" y="219"/>
                      </a:cubicBezTo>
                      <a:cubicBezTo>
                        <a:pt x="687" y="63"/>
                        <a:pt x="375" y="0"/>
                        <a:pt x="312" y="125"/>
                      </a:cubicBezTo>
                      <a:cubicBezTo>
                        <a:pt x="312" y="125"/>
                        <a:pt x="0" y="219"/>
                        <a:pt x="250" y="750"/>
                      </a:cubicBezTo>
                    </a:path>
                  </a:pathLst>
                </a:custGeom>
                <a:solidFill>
                  <a:srgbClr val="F1942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381" name="Freeform 109">
                  <a:extLst>
                    <a:ext uri="{FF2B5EF4-FFF2-40B4-BE49-F238E27FC236}">
                      <a16:creationId xmlns:a16="http://schemas.microsoft.com/office/drawing/2014/main" id="{9FFD9D8C-FD60-BE3B-B678-B08C6278B0F3}"/>
                    </a:ext>
                  </a:extLst>
                </p:cNvPr>
                <p:cNvSpPr>
                  <a:spLocks noChangeArrowheads="1"/>
                </p:cNvSpPr>
                <p:nvPr/>
              </p:nvSpPr>
              <p:spPr bwMode="auto">
                <a:xfrm>
                  <a:off x="1449259" y="4215058"/>
                  <a:ext cx="413577" cy="398880"/>
                </a:xfrm>
                <a:custGeom>
                  <a:avLst/>
                  <a:gdLst>
                    <a:gd name="T0" fmla="*/ 625 w 783"/>
                    <a:gd name="T1" fmla="*/ 63 h 908"/>
                    <a:gd name="T2" fmla="*/ 625 w 783"/>
                    <a:gd name="T3" fmla="*/ 63 h 908"/>
                    <a:gd name="T4" fmla="*/ 500 w 783"/>
                    <a:gd name="T5" fmla="*/ 907 h 908"/>
                    <a:gd name="T6" fmla="*/ 532 w 783"/>
                    <a:gd name="T7" fmla="*/ 438 h 908"/>
                    <a:gd name="T8" fmla="*/ 782 w 783"/>
                    <a:gd name="T9" fmla="*/ 219 h 908"/>
                    <a:gd name="T10" fmla="*/ 625 w 783"/>
                    <a:gd name="T11" fmla="*/ 63 h 908"/>
                  </a:gdLst>
                  <a:ahLst/>
                  <a:cxnLst>
                    <a:cxn ang="0">
                      <a:pos x="T0" y="T1"/>
                    </a:cxn>
                    <a:cxn ang="0">
                      <a:pos x="T2" y="T3"/>
                    </a:cxn>
                    <a:cxn ang="0">
                      <a:pos x="T4" y="T5"/>
                    </a:cxn>
                    <a:cxn ang="0">
                      <a:pos x="T6" y="T7"/>
                    </a:cxn>
                    <a:cxn ang="0">
                      <a:pos x="T8" y="T9"/>
                    </a:cxn>
                    <a:cxn ang="0">
                      <a:pos x="T10" y="T11"/>
                    </a:cxn>
                  </a:cxnLst>
                  <a:rect l="0" t="0" r="r" b="b"/>
                  <a:pathLst>
                    <a:path w="783" h="908">
                      <a:moveTo>
                        <a:pt x="625" y="63"/>
                      </a:moveTo>
                      <a:lnTo>
                        <a:pt x="625" y="63"/>
                      </a:lnTo>
                      <a:cubicBezTo>
                        <a:pt x="625" y="63"/>
                        <a:pt x="0" y="469"/>
                        <a:pt x="500" y="907"/>
                      </a:cubicBezTo>
                      <a:cubicBezTo>
                        <a:pt x="500" y="907"/>
                        <a:pt x="282" y="532"/>
                        <a:pt x="532" y="438"/>
                      </a:cubicBezTo>
                      <a:cubicBezTo>
                        <a:pt x="688" y="344"/>
                        <a:pt x="782" y="219"/>
                        <a:pt x="782" y="219"/>
                      </a:cubicBezTo>
                      <a:cubicBezTo>
                        <a:pt x="782" y="157"/>
                        <a:pt x="719" y="0"/>
                        <a:pt x="625" y="63"/>
                      </a:cubicBezTo>
                    </a:path>
                  </a:pathLst>
                </a:custGeom>
                <a:solidFill>
                  <a:srgbClr val="F1942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382" name="Freeform 110">
                  <a:extLst>
                    <a:ext uri="{FF2B5EF4-FFF2-40B4-BE49-F238E27FC236}">
                      <a16:creationId xmlns:a16="http://schemas.microsoft.com/office/drawing/2014/main" id="{63A5622C-7B5E-86DC-892A-56B4957FF812}"/>
                    </a:ext>
                  </a:extLst>
                </p:cNvPr>
                <p:cNvSpPr>
                  <a:spLocks noChangeArrowheads="1"/>
                </p:cNvSpPr>
                <p:nvPr/>
              </p:nvSpPr>
              <p:spPr bwMode="auto">
                <a:xfrm>
                  <a:off x="1827985" y="4201503"/>
                  <a:ext cx="83645" cy="83262"/>
                </a:xfrm>
                <a:custGeom>
                  <a:avLst/>
                  <a:gdLst>
                    <a:gd name="T0" fmla="*/ 94 w 157"/>
                    <a:gd name="T1" fmla="*/ 0 h 189"/>
                    <a:gd name="T2" fmla="*/ 94 w 157"/>
                    <a:gd name="T3" fmla="*/ 0 h 189"/>
                    <a:gd name="T4" fmla="*/ 0 w 157"/>
                    <a:gd name="T5" fmla="*/ 94 h 189"/>
                    <a:gd name="T6" fmla="*/ 125 w 157"/>
                    <a:gd name="T7" fmla="*/ 188 h 189"/>
                    <a:gd name="T8" fmla="*/ 125 w 157"/>
                    <a:gd name="T9" fmla="*/ 0 h 189"/>
                    <a:gd name="T10" fmla="*/ 94 w 157"/>
                    <a:gd name="T11" fmla="*/ 0 h 189"/>
                  </a:gdLst>
                  <a:ahLst/>
                  <a:cxnLst>
                    <a:cxn ang="0">
                      <a:pos x="T0" y="T1"/>
                    </a:cxn>
                    <a:cxn ang="0">
                      <a:pos x="T2" y="T3"/>
                    </a:cxn>
                    <a:cxn ang="0">
                      <a:pos x="T4" y="T5"/>
                    </a:cxn>
                    <a:cxn ang="0">
                      <a:pos x="T6" y="T7"/>
                    </a:cxn>
                    <a:cxn ang="0">
                      <a:pos x="T8" y="T9"/>
                    </a:cxn>
                    <a:cxn ang="0">
                      <a:pos x="T10" y="T11"/>
                    </a:cxn>
                  </a:cxnLst>
                  <a:rect l="0" t="0" r="r" b="b"/>
                  <a:pathLst>
                    <a:path w="157" h="189">
                      <a:moveTo>
                        <a:pt x="94" y="0"/>
                      </a:moveTo>
                      <a:lnTo>
                        <a:pt x="94" y="0"/>
                      </a:lnTo>
                      <a:cubicBezTo>
                        <a:pt x="0" y="94"/>
                        <a:pt x="0" y="94"/>
                        <a:pt x="0" y="94"/>
                      </a:cubicBezTo>
                      <a:cubicBezTo>
                        <a:pt x="0" y="94"/>
                        <a:pt x="94" y="188"/>
                        <a:pt x="125" y="188"/>
                      </a:cubicBezTo>
                      <a:cubicBezTo>
                        <a:pt x="156" y="156"/>
                        <a:pt x="125" y="0"/>
                        <a:pt x="125" y="0"/>
                      </a:cubicBezTo>
                      <a:lnTo>
                        <a:pt x="94" y="0"/>
                      </a:lnTo>
                    </a:path>
                  </a:pathLst>
                </a:custGeom>
                <a:solidFill>
                  <a:srgbClr val="6A432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383" name="Freeform 111">
                  <a:extLst>
                    <a:ext uri="{FF2B5EF4-FFF2-40B4-BE49-F238E27FC236}">
                      <a16:creationId xmlns:a16="http://schemas.microsoft.com/office/drawing/2014/main" id="{9FBA6900-9EBB-AD29-2C2B-AD73BCD014DD}"/>
                    </a:ext>
                  </a:extLst>
                </p:cNvPr>
                <p:cNvSpPr>
                  <a:spLocks noChangeArrowheads="1"/>
                </p:cNvSpPr>
                <p:nvPr/>
              </p:nvSpPr>
              <p:spPr bwMode="auto">
                <a:xfrm>
                  <a:off x="1730399" y="3969146"/>
                  <a:ext cx="264875" cy="288511"/>
                </a:xfrm>
                <a:custGeom>
                  <a:avLst/>
                  <a:gdLst>
                    <a:gd name="T0" fmla="*/ 93 w 501"/>
                    <a:gd name="T1" fmla="*/ 125 h 657"/>
                    <a:gd name="T2" fmla="*/ 93 w 501"/>
                    <a:gd name="T3" fmla="*/ 125 h 657"/>
                    <a:gd name="T4" fmla="*/ 156 w 501"/>
                    <a:gd name="T5" fmla="*/ 469 h 657"/>
                    <a:gd name="T6" fmla="*/ 468 w 501"/>
                    <a:gd name="T7" fmla="*/ 375 h 657"/>
                    <a:gd name="T8" fmla="*/ 312 w 501"/>
                    <a:gd name="T9" fmla="*/ 31 h 657"/>
                    <a:gd name="T10" fmla="*/ 93 w 501"/>
                    <a:gd name="T11" fmla="*/ 125 h 657"/>
                  </a:gdLst>
                  <a:ahLst/>
                  <a:cxnLst>
                    <a:cxn ang="0">
                      <a:pos x="T0" y="T1"/>
                    </a:cxn>
                    <a:cxn ang="0">
                      <a:pos x="T2" y="T3"/>
                    </a:cxn>
                    <a:cxn ang="0">
                      <a:pos x="T4" y="T5"/>
                    </a:cxn>
                    <a:cxn ang="0">
                      <a:pos x="T6" y="T7"/>
                    </a:cxn>
                    <a:cxn ang="0">
                      <a:pos x="T8" y="T9"/>
                    </a:cxn>
                    <a:cxn ang="0">
                      <a:pos x="T10" y="T11"/>
                    </a:cxn>
                  </a:cxnLst>
                  <a:rect l="0" t="0" r="r" b="b"/>
                  <a:pathLst>
                    <a:path w="501" h="657">
                      <a:moveTo>
                        <a:pt x="93" y="125"/>
                      </a:moveTo>
                      <a:lnTo>
                        <a:pt x="93" y="125"/>
                      </a:lnTo>
                      <a:cubicBezTo>
                        <a:pt x="0" y="219"/>
                        <a:pt x="125" y="437"/>
                        <a:pt x="156" y="469"/>
                      </a:cubicBezTo>
                      <a:cubicBezTo>
                        <a:pt x="343" y="656"/>
                        <a:pt x="468" y="562"/>
                        <a:pt x="468" y="375"/>
                      </a:cubicBezTo>
                      <a:cubicBezTo>
                        <a:pt x="500" y="187"/>
                        <a:pt x="406" y="94"/>
                        <a:pt x="312" y="31"/>
                      </a:cubicBezTo>
                      <a:cubicBezTo>
                        <a:pt x="218" y="0"/>
                        <a:pt x="93" y="125"/>
                        <a:pt x="93" y="125"/>
                      </a:cubicBezTo>
                    </a:path>
                  </a:pathLst>
                </a:custGeom>
                <a:solidFill>
                  <a:srgbClr val="9A613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384" name="Freeform 112">
                  <a:extLst>
                    <a:ext uri="{FF2B5EF4-FFF2-40B4-BE49-F238E27FC236}">
                      <a16:creationId xmlns:a16="http://schemas.microsoft.com/office/drawing/2014/main" id="{AF12492B-F357-6796-1D58-C7D0797F1A84}"/>
                    </a:ext>
                  </a:extLst>
                </p:cNvPr>
                <p:cNvSpPr>
                  <a:spLocks noChangeArrowheads="1"/>
                </p:cNvSpPr>
                <p:nvPr/>
              </p:nvSpPr>
              <p:spPr bwMode="auto">
                <a:xfrm>
                  <a:off x="1714134" y="3955592"/>
                  <a:ext cx="248612" cy="247848"/>
                </a:xfrm>
                <a:custGeom>
                  <a:avLst/>
                  <a:gdLst>
                    <a:gd name="T0" fmla="*/ 188 w 470"/>
                    <a:gd name="T1" fmla="*/ 562 h 563"/>
                    <a:gd name="T2" fmla="*/ 188 w 470"/>
                    <a:gd name="T3" fmla="*/ 562 h 563"/>
                    <a:gd name="T4" fmla="*/ 32 w 470"/>
                    <a:gd name="T5" fmla="*/ 250 h 563"/>
                    <a:gd name="T6" fmla="*/ 250 w 470"/>
                    <a:gd name="T7" fmla="*/ 0 h 563"/>
                    <a:gd name="T8" fmla="*/ 469 w 470"/>
                    <a:gd name="T9" fmla="*/ 187 h 563"/>
                    <a:gd name="T10" fmla="*/ 313 w 470"/>
                    <a:gd name="T11" fmla="*/ 250 h 563"/>
                    <a:gd name="T12" fmla="*/ 250 w 470"/>
                    <a:gd name="T13" fmla="*/ 343 h 563"/>
                    <a:gd name="T14" fmla="*/ 188 w 470"/>
                    <a:gd name="T15" fmla="*/ 343 h 563"/>
                    <a:gd name="T16" fmla="*/ 219 w 470"/>
                    <a:gd name="T17" fmla="*/ 437 h 563"/>
                    <a:gd name="T18" fmla="*/ 188 w 470"/>
                    <a:gd name="T19" fmla="*/ 562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0" h="563">
                      <a:moveTo>
                        <a:pt x="188" y="562"/>
                      </a:moveTo>
                      <a:lnTo>
                        <a:pt x="188" y="562"/>
                      </a:lnTo>
                      <a:cubicBezTo>
                        <a:pt x="188" y="562"/>
                        <a:pt x="0" y="406"/>
                        <a:pt x="32" y="250"/>
                      </a:cubicBezTo>
                      <a:cubicBezTo>
                        <a:pt x="63" y="125"/>
                        <a:pt x="157" y="0"/>
                        <a:pt x="250" y="0"/>
                      </a:cubicBezTo>
                      <a:cubicBezTo>
                        <a:pt x="406" y="0"/>
                        <a:pt x="469" y="187"/>
                        <a:pt x="469" y="187"/>
                      </a:cubicBezTo>
                      <a:cubicBezTo>
                        <a:pt x="469" y="187"/>
                        <a:pt x="438" y="156"/>
                        <a:pt x="313" y="250"/>
                      </a:cubicBezTo>
                      <a:cubicBezTo>
                        <a:pt x="219" y="312"/>
                        <a:pt x="250" y="343"/>
                        <a:pt x="250" y="343"/>
                      </a:cubicBezTo>
                      <a:cubicBezTo>
                        <a:pt x="250" y="343"/>
                        <a:pt x="219" y="281"/>
                        <a:pt x="188" y="343"/>
                      </a:cubicBezTo>
                      <a:cubicBezTo>
                        <a:pt x="157" y="375"/>
                        <a:pt x="219" y="437"/>
                        <a:pt x="219" y="437"/>
                      </a:cubicBezTo>
                      <a:cubicBezTo>
                        <a:pt x="250" y="468"/>
                        <a:pt x="188" y="562"/>
                        <a:pt x="188" y="562"/>
                      </a:cubicBezTo>
                    </a:path>
                  </a:pathLst>
                </a:custGeom>
                <a:solidFill>
                  <a:srgbClr val="201A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385" name="Freeform 113">
                  <a:extLst>
                    <a:ext uri="{FF2B5EF4-FFF2-40B4-BE49-F238E27FC236}">
                      <a16:creationId xmlns:a16="http://schemas.microsoft.com/office/drawing/2014/main" id="{79DF5847-5138-0982-B8B1-0B94555999EC}"/>
                    </a:ext>
                  </a:extLst>
                </p:cNvPr>
                <p:cNvSpPr>
                  <a:spLocks noChangeArrowheads="1"/>
                </p:cNvSpPr>
                <p:nvPr/>
              </p:nvSpPr>
              <p:spPr bwMode="auto">
                <a:xfrm>
                  <a:off x="1695546" y="3926547"/>
                  <a:ext cx="148702" cy="137479"/>
                </a:xfrm>
                <a:custGeom>
                  <a:avLst/>
                  <a:gdLst>
                    <a:gd name="T0" fmla="*/ 94 w 282"/>
                    <a:gd name="T1" fmla="*/ 281 h 314"/>
                    <a:gd name="T2" fmla="*/ 94 w 282"/>
                    <a:gd name="T3" fmla="*/ 281 h 314"/>
                    <a:gd name="T4" fmla="*/ 0 w 282"/>
                    <a:gd name="T5" fmla="*/ 219 h 314"/>
                    <a:gd name="T6" fmla="*/ 125 w 282"/>
                    <a:gd name="T7" fmla="*/ 31 h 314"/>
                    <a:gd name="T8" fmla="*/ 219 w 282"/>
                    <a:gd name="T9" fmla="*/ 156 h 314"/>
                    <a:gd name="T10" fmla="*/ 94 w 282"/>
                    <a:gd name="T11" fmla="*/ 281 h 314"/>
                  </a:gdLst>
                  <a:ahLst/>
                  <a:cxnLst>
                    <a:cxn ang="0">
                      <a:pos x="T0" y="T1"/>
                    </a:cxn>
                    <a:cxn ang="0">
                      <a:pos x="T2" y="T3"/>
                    </a:cxn>
                    <a:cxn ang="0">
                      <a:pos x="T4" y="T5"/>
                    </a:cxn>
                    <a:cxn ang="0">
                      <a:pos x="T6" y="T7"/>
                    </a:cxn>
                    <a:cxn ang="0">
                      <a:pos x="T8" y="T9"/>
                    </a:cxn>
                    <a:cxn ang="0">
                      <a:pos x="T10" y="T11"/>
                    </a:cxn>
                  </a:cxnLst>
                  <a:rect l="0" t="0" r="r" b="b"/>
                  <a:pathLst>
                    <a:path w="282" h="314">
                      <a:moveTo>
                        <a:pt x="94" y="281"/>
                      </a:moveTo>
                      <a:lnTo>
                        <a:pt x="94" y="281"/>
                      </a:lnTo>
                      <a:cubicBezTo>
                        <a:pt x="94" y="281"/>
                        <a:pt x="31" y="313"/>
                        <a:pt x="0" y="219"/>
                      </a:cubicBezTo>
                      <a:cubicBezTo>
                        <a:pt x="0" y="125"/>
                        <a:pt x="63" y="63"/>
                        <a:pt x="125" y="31"/>
                      </a:cubicBezTo>
                      <a:cubicBezTo>
                        <a:pt x="156" y="0"/>
                        <a:pt x="281" y="63"/>
                        <a:pt x="219" y="156"/>
                      </a:cubicBezTo>
                      <a:lnTo>
                        <a:pt x="94" y="281"/>
                      </a:lnTo>
                    </a:path>
                  </a:pathLst>
                </a:custGeom>
                <a:solidFill>
                  <a:srgbClr val="201A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grpSp>
          <p:grpSp>
            <p:nvGrpSpPr>
              <p:cNvPr id="386" name="Group 385">
                <a:extLst>
                  <a:ext uri="{FF2B5EF4-FFF2-40B4-BE49-F238E27FC236}">
                    <a16:creationId xmlns:a16="http://schemas.microsoft.com/office/drawing/2014/main" id="{126F1AA8-A00B-2B07-65FA-BE2697FBBFBD}"/>
                  </a:ext>
                </a:extLst>
              </p:cNvPr>
              <p:cNvGrpSpPr/>
              <p:nvPr/>
            </p:nvGrpSpPr>
            <p:grpSpPr>
              <a:xfrm>
                <a:off x="2017955" y="1687782"/>
                <a:ext cx="642424" cy="1186958"/>
                <a:chOff x="8268609" y="3399548"/>
                <a:chExt cx="741187" cy="1346551"/>
              </a:xfrm>
            </p:grpSpPr>
            <p:sp>
              <p:nvSpPr>
                <p:cNvPr id="387" name="Freeform 12">
                  <a:extLst>
                    <a:ext uri="{FF2B5EF4-FFF2-40B4-BE49-F238E27FC236}">
                      <a16:creationId xmlns:a16="http://schemas.microsoft.com/office/drawing/2014/main" id="{69DCDEB9-81E2-4AB8-F944-3141FFA35624}"/>
                    </a:ext>
                  </a:extLst>
                </p:cNvPr>
                <p:cNvSpPr>
                  <a:spLocks noChangeArrowheads="1"/>
                </p:cNvSpPr>
                <p:nvPr/>
              </p:nvSpPr>
              <p:spPr bwMode="auto">
                <a:xfrm flipH="1">
                  <a:off x="8268609" y="4567958"/>
                  <a:ext cx="676130" cy="164586"/>
                </a:xfrm>
                <a:custGeom>
                  <a:avLst/>
                  <a:gdLst>
                    <a:gd name="T0" fmla="*/ 500 w 1283"/>
                    <a:gd name="T1" fmla="*/ 62 h 376"/>
                    <a:gd name="T2" fmla="*/ 500 w 1283"/>
                    <a:gd name="T3" fmla="*/ 62 h 376"/>
                    <a:gd name="T4" fmla="*/ 844 w 1283"/>
                    <a:gd name="T5" fmla="*/ 31 h 376"/>
                    <a:gd name="T6" fmla="*/ 1125 w 1283"/>
                    <a:gd name="T7" fmla="*/ 94 h 376"/>
                    <a:gd name="T8" fmla="*/ 1250 w 1283"/>
                    <a:gd name="T9" fmla="*/ 156 h 376"/>
                    <a:gd name="T10" fmla="*/ 1000 w 1283"/>
                    <a:gd name="T11" fmla="*/ 250 h 376"/>
                    <a:gd name="T12" fmla="*/ 750 w 1283"/>
                    <a:gd name="T13" fmla="*/ 344 h 376"/>
                    <a:gd name="T14" fmla="*/ 375 w 1283"/>
                    <a:gd name="T15" fmla="*/ 375 h 376"/>
                    <a:gd name="T16" fmla="*/ 219 w 1283"/>
                    <a:gd name="T17" fmla="*/ 312 h 376"/>
                    <a:gd name="T18" fmla="*/ 0 w 1283"/>
                    <a:gd name="T19" fmla="*/ 250 h 376"/>
                    <a:gd name="T20" fmla="*/ 125 w 1283"/>
                    <a:gd name="T21" fmla="*/ 156 h 376"/>
                    <a:gd name="T22" fmla="*/ 500 w 1283"/>
                    <a:gd name="T23" fmla="*/ 62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3" h="376">
                      <a:moveTo>
                        <a:pt x="500" y="62"/>
                      </a:moveTo>
                      <a:lnTo>
                        <a:pt x="500" y="62"/>
                      </a:lnTo>
                      <a:cubicBezTo>
                        <a:pt x="500" y="62"/>
                        <a:pt x="781" y="0"/>
                        <a:pt x="844" y="31"/>
                      </a:cubicBezTo>
                      <a:cubicBezTo>
                        <a:pt x="907" y="62"/>
                        <a:pt x="1063" y="62"/>
                        <a:pt x="1125" y="94"/>
                      </a:cubicBezTo>
                      <a:cubicBezTo>
                        <a:pt x="1188" y="94"/>
                        <a:pt x="1282" y="94"/>
                        <a:pt x="1250" y="156"/>
                      </a:cubicBezTo>
                      <a:cubicBezTo>
                        <a:pt x="1219" y="219"/>
                        <a:pt x="1063" y="250"/>
                        <a:pt x="1000" y="250"/>
                      </a:cubicBezTo>
                      <a:cubicBezTo>
                        <a:pt x="938" y="281"/>
                        <a:pt x="938" y="281"/>
                        <a:pt x="750" y="344"/>
                      </a:cubicBezTo>
                      <a:cubicBezTo>
                        <a:pt x="594" y="375"/>
                        <a:pt x="469" y="375"/>
                        <a:pt x="375" y="375"/>
                      </a:cubicBezTo>
                      <a:cubicBezTo>
                        <a:pt x="313" y="344"/>
                        <a:pt x="313" y="344"/>
                        <a:pt x="219" y="312"/>
                      </a:cubicBezTo>
                      <a:cubicBezTo>
                        <a:pt x="125" y="312"/>
                        <a:pt x="0" y="281"/>
                        <a:pt x="0" y="250"/>
                      </a:cubicBezTo>
                      <a:cubicBezTo>
                        <a:pt x="0" y="187"/>
                        <a:pt x="94" y="156"/>
                        <a:pt x="125" y="156"/>
                      </a:cubicBezTo>
                      <a:cubicBezTo>
                        <a:pt x="125" y="156"/>
                        <a:pt x="250" y="125"/>
                        <a:pt x="500" y="62"/>
                      </a:cubicBezTo>
                    </a:path>
                  </a:pathLst>
                </a:custGeom>
                <a:solidFill>
                  <a:srgbClr val="2F559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388" name="Freeform 106">
                  <a:extLst>
                    <a:ext uri="{FF2B5EF4-FFF2-40B4-BE49-F238E27FC236}">
                      <a16:creationId xmlns:a16="http://schemas.microsoft.com/office/drawing/2014/main" id="{982EEC5C-79EB-35C2-436D-F2BEFDED5429}"/>
                    </a:ext>
                  </a:extLst>
                </p:cNvPr>
                <p:cNvSpPr>
                  <a:spLocks noChangeArrowheads="1"/>
                </p:cNvSpPr>
                <p:nvPr/>
              </p:nvSpPr>
              <p:spPr bwMode="auto">
                <a:xfrm flipH="1">
                  <a:off x="8417311" y="3990937"/>
                  <a:ext cx="394990" cy="755162"/>
                </a:xfrm>
                <a:custGeom>
                  <a:avLst/>
                  <a:gdLst>
                    <a:gd name="T0" fmla="*/ 94 w 751"/>
                    <a:gd name="T1" fmla="*/ 438 h 1720"/>
                    <a:gd name="T2" fmla="*/ 94 w 751"/>
                    <a:gd name="T3" fmla="*/ 438 h 1720"/>
                    <a:gd name="T4" fmla="*/ 63 w 751"/>
                    <a:gd name="T5" fmla="*/ 1594 h 1720"/>
                    <a:gd name="T6" fmla="*/ 407 w 751"/>
                    <a:gd name="T7" fmla="*/ 657 h 1720"/>
                    <a:gd name="T8" fmla="*/ 625 w 751"/>
                    <a:gd name="T9" fmla="*/ 1500 h 1720"/>
                    <a:gd name="T10" fmla="*/ 688 w 751"/>
                    <a:gd name="T11" fmla="*/ 219 h 1720"/>
                    <a:gd name="T12" fmla="*/ 94 w 751"/>
                    <a:gd name="T13" fmla="*/ 438 h 1720"/>
                  </a:gdLst>
                  <a:ahLst/>
                  <a:cxnLst>
                    <a:cxn ang="0">
                      <a:pos x="T0" y="T1"/>
                    </a:cxn>
                    <a:cxn ang="0">
                      <a:pos x="T2" y="T3"/>
                    </a:cxn>
                    <a:cxn ang="0">
                      <a:pos x="T4" y="T5"/>
                    </a:cxn>
                    <a:cxn ang="0">
                      <a:pos x="T6" y="T7"/>
                    </a:cxn>
                    <a:cxn ang="0">
                      <a:pos x="T8" y="T9"/>
                    </a:cxn>
                    <a:cxn ang="0">
                      <a:pos x="T10" y="T11"/>
                    </a:cxn>
                    <a:cxn ang="0">
                      <a:pos x="T12" y="T13"/>
                    </a:cxn>
                  </a:cxnLst>
                  <a:rect l="0" t="0" r="r" b="b"/>
                  <a:pathLst>
                    <a:path w="751" h="1720">
                      <a:moveTo>
                        <a:pt x="94" y="438"/>
                      </a:moveTo>
                      <a:lnTo>
                        <a:pt x="94" y="438"/>
                      </a:lnTo>
                      <a:cubicBezTo>
                        <a:pt x="94" y="438"/>
                        <a:pt x="0" y="1219"/>
                        <a:pt x="63" y="1594"/>
                      </a:cubicBezTo>
                      <a:cubicBezTo>
                        <a:pt x="63" y="1594"/>
                        <a:pt x="313" y="875"/>
                        <a:pt x="407" y="657"/>
                      </a:cubicBezTo>
                      <a:cubicBezTo>
                        <a:pt x="407" y="657"/>
                        <a:pt x="594" y="1282"/>
                        <a:pt x="625" y="1500"/>
                      </a:cubicBezTo>
                      <a:cubicBezTo>
                        <a:pt x="688" y="1719"/>
                        <a:pt x="750" y="438"/>
                        <a:pt x="688" y="219"/>
                      </a:cubicBezTo>
                      <a:cubicBezTo>
                        <a:pt x="625" y="0"/>
                        <a:pt x="94" y="438"/>
                        <a:pt x="94" y="438"/>
                      </a:cubicBezTo>
                    </a:path>
                  </a:pathLst>
                </a:custGeom>
                <a:solidFill>
                  <a:srgbClr val="6A3A2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389" name="Freeform 107">
                  <a:extLst>
                    <a:ext uri="{FF2B5EF4-FFF2-40B4-BE49-F238E27FC236}">
                      <a16:creationId xmlns:a16="http://schemas.microsoft.com/office/drawing/2014/main" id="{C43FBD5E-475B-23A5-49F3-70E272A1E28D}"/>
                    </a:ext>
                  </a:extLst>
                </p:cNvPr>
                <p:cNvSpPr>
                  <a:spLocks noChangeArrowheads="1"/>
                </p:cNvSpPr>
                <p:nvPr/>
              </p:nvSpPr>
              <p:spPr bwMode="auto">
                <a:xfrm flipH="1">
                  <a:off x="8349931" y="4169078"/>
                  <a:ext cx="462370" cy="342727"/>
                </a:xfrm>
                <a:custGeom>
                  <a:avLst/>
                  <a:gdLst>
                    <a:gd name="T0" fmla="*/ 94 w 876"/>
                    <a:gd name="T1" fmla="*/ 187 h 782"/>
                    <a:gd name="T2" fmla="*/ 94 w 876"/>
                    <a:gd name="T3" fmla="*/ 187 h 782"/>
                    <a:gd name="T4" fmla="*/ 63 w 876"/>
                    <a:gd name="T5" fmla="*/ 93 h 782"/>
                    <a:gd name="T6" fmla="*/ 0 w 876"/>
                    <a:gd name="T7" fmla="*/ 656 h 782"/>
                    <a:gd name="T8" fmla="*/ 875 w 876"/>
                    <a:gd name="T9" fmla="*/ 625 h 782"/>
                    <a:gd name="T10" fmla="*/ 844 w 876"/>
                    <a:gd name="T11" fmla="*/ 0 h 782"/>
                    <a:gd name="T12" fmla="*/ 94 w 876"/>
                    <a:gd name="T13" fmla="*/ 187 h 782"/>
                  </a:gdLst>
                  <a:ahLst/>
                  <a:cxnLst>
                    <a:cxn ang="0">
                      <a:pos x="T0" y="T1"/>
                    </a:cxn>
                    <a:cxn ang="0">
                      <a:pos x="T2" y="T3"/>
                    </a:cxn>
                    <a:cxn ang="0">
                      <a:pos x="T4" y="T5"/>
                    </a:cxn>
                    <a:cxn ang="0">
                      <a:pos x="T6" y="T7"/>
                    </a:cxn>
                    <a:cxn ang="0">
                      <a:pos x="T8" y="T9"/>
                    </a:cxn>
                    <a:cxn ang="0">
                      <a:pos x="T10" y="T11"/>
                    </a:cxn>
                    <a:cxn ang="0">
                      <a:pos x="T12" y="T13"/>
                    </a:cxn>
                  </a:cxnLst>
                  <a:rect l="0" t="0" r="r" b="b"/>
                  <a:pathLst>
                    <a:path w="876" h="782">
                      <a:moveTo>
                        <a:pt x="94" y="187"/>
                      </a:moveTo>
                      <a:lnTo>
                        <a:pt x="94" y="187"/>
                      </a:lnTo>
                      <a:cubicBezTo>
                        <a:pt x="94" y="187"/>
                        <a:pt x="63" y="62"/>
                        <a:pt x="63" y="93"/>
                      </a:cubicBezTo>
                      <a:cubicBezTo>
                        <a:pt x="32" y="187"/>
                        <a:pt x="0" y="500"/>
                        <a:pt x="0" y="656"/>
                      </a:cubicBezTo>
                      <a:cubicBezTo>
                        <a:pt x="0" y="656"/>
                        <a:pt x="625" y="781"/>
                        <a:pt x="875" y="625"/>
                      </a:cubicBezTo>
                      <a:cubicBezTo>
                        <a:pt x="844" y="0"/>
                        <a:pt x="844" y="0"/>
                        <a:pt x="844" y="0"/>
                      </a:cubicBezTo>
                      <a:lnTo>
                        <a:pt x="94" y="187"/>
                      </a:lnTo>
                    </a:path>
                  </a:pathLst>
                </a:custGeom>
                <a:solidFill>
                  <a:srgbClr val="FDC80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390" name="Freeform 108">
                  <a:extLst>
                    <a:ext uri="{FF2B5EF4-FFF2-40B4-BE49-F238E27FC236}">
                      <a16:creationId xmlns:a16="http://schemas.microsoft.com/office/drawing/2014/main" id="{140A62F9-DA86-829F-5893-A956D8FBE216}"/>
                    </a:ext>
                  </a:extLst>
                </p:cNvPr>
                <p:cNvSpPr>
                  <a:spLocks noChangeArrowheads="1"/>
                </p:cNvSpPr>
                <p:nvPr/>
              </p:nvSpPr>
              <p:spPr bwMode="auto">
                <a:xfrm flipH="1">
                  <a:off x="8333666" y="3702426"/>
                  <a:ext cx="511163" cy="671901"/>
                </a:xfrm>
                <a:custGeom>
                  <a:avLst/>
                  <a:gdLst>
                    <a:gd name="T0" fmla="*/ 250 w 970"/>
                    <a:gd name="T1" fmla="*/ 750 h 1532"/>
                    <a:gd name="T2" fmla="*/ 250 w 970"/>
                    <a:gd name="T3" fmla="*/ 750 h 1532"/>
                    <a:gd name="T4" fmla="*/ 62 w 970"/>
                    <a:gd name="T5" fmla="*/ 1469 h 1532"/>
                    <a:gd name="T6" fmla="*/ 875 w 970"/>
                    <a:gd name="T7" fmla="*/ 1375 h 1532"/>
                    <a:gd name="T8" fmla="*/ 937 w 970"/>
                    <a:gd name="T9" fmla="*/ 938 h 1532"/>
                    <a:gd name="T10" fmla="*/ 750 w 970"/>
                    <a:gd name="T11" fmla="*/ 531 h 1532"/>
                    <a:gd name="T12" fmla="*/ 719 w 970"/>
                    <a:gd name="T13" fmla="*/ 219 h 1532"/>
                    <a:gd name="T14" fmla="*/ 312 w 970"/>
                    <a:gd name="T15" fmla="*/ 125 h 1532"/>
                    <a:gd name="T16" fmla="*/ 250 w 970"/>
                    <a:gd name="T17" fmla="*/ 750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0" h="1532">
                      <a:moveTo>
                        <a:pt x="250" y="750"/>
                      </a:moveTo>
                      <a:lnTo>
                        <a:pt x="250" y="750"/>
                      </a:lnTo>
                      <a:cubicBezTo>
                        <a:pt x="219" y="938"/>
                        <a:pt x="94" y="906"/>
                        <a:pt x="62" y="1469"/>
                      </a:cubicBezTo>
                      <a:cubicBezTo>
                        <a:pt x="62" y="1469"/>
                        <a:pt x="656" y="1531"/>
                        <a:pt x="875" y="1375"/>
                      </a:cubicBezTo>
                      <a:cubicBezTo>
                        <a:pt x="875" y="1375"/>
                        <a:pt x="969" y="1219"/>
                        <a:pt x="937" y="938"/>
                      </a:cubicBezTo>
                      <a:cubicBezTo>
                        <a:pt x="906" y="688"/>
                        <a:pt x="750" y="594"/>
                        <a:pt x="750" y="531"/>
                      </a:cubicBezTo>
                      <a:cubicBezTo>
                        <a:pt x="719" y="344"/>
                        <a:pt x="719" y="250"/>
                        <a:pt x="719" y="219"/>
                      </a:cubicBezTo>
                      <a:cubicBezTo>
                        <a:pt x="687" y="63"/>
                        <a:pt x="375" y="0"/>
                        <a:pt x="312" y="125"/>
                      </a:cubicBezTo>
                      <a:cubicBezTo>
                        <a:pt x="312" y="125"/>
                        <a:pt x="0" y="219"/>
                        <a:pt x="250" y="750"/>
                      </a:cubicBezTo>
                    </a:path>
                  </a:pathLst>
                </a:custGeom>
                <a:solidFill>
                  <a:srgbClr val="FDC80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391" name="Freeform 109">
                  <a:extLst>
                    <a:ext uri="{FF2B5EF4-FFF2-40B4-BE49-F238E27FC236}">
                      <a16:creationId xmlns:a16="http://schemas.microsoft.com/office/drawing/2014/main" id="{F767EFD5-034B-7E60-1AA8-31CD94279A0C}"/>
                    </a:ext>
                  </a:extLst>
                </p:cNvPr>
                <p:cNvSpPr>
                  <a:spLocks noChangeArrowheads="1"/>
                </p:cNvSpPr>
                <p:nvPr/>
              </p:nvSpPr>
              <p:spPr bwMode="auto">
                <a:xfrm flipH="1">
                  <a:off x="8596219" y="3715981"/>
                  <a:ext cx="413577" cy="398880"/>
                </a:xfrm>
                <a:custGeom>
                  <a:avLst/>
                  <a:gdLst>
                    <a:gd name="T0" fmla="*/ 625 w 783"/>
                    <a:gd name="T1" fmla="*/ 63 h 908"/>
                    <a:gd name="T2" fmla="*/ 625 w 783"/>
                    <a:gd name="T3" fmla="*/ 63 h 908"/>
                    <a:gd name="T4" fmla="*/ 500 w 783"/>
                    <a:gd name="T5" fmla="*/ 907 h 908"/>
                    <a:gd name="T6" fmla="*/ 532 w 783"/>
                    <a:gd name="T7" fmla="*/ 438 h 908"/>
                    <a:gd name="T8" fmla="*/ 782 w 783"/>
                    <a:gd name="T9" fmla="*/ 219 h 908"/>
                    <a:gd name="T10" fmla="*/ 625 w 783"/>
                    <a:gd name="T11" fmla="*/ 63 h 908"/>
                  </a:gdLst>
                  <a:ahLst/>
                  <a:cxnLst>
                    <a:cxn ang="0">
                      <a:pos x="T0" y="T1"/>
                    </a:cxn>
                    <a:cxn ang="0">
                      <a:pos x="T2" y="T3"/>
                    </a:cxn>
                    <a:cxn ang="0">
                      <a:pos x="T4" y="T5"/>
                    </a:cxn>
                    <a:cxn ang="0">
                      <a:pos x="T6" y="T7"/>
                    </a:cxn>
                    <a:cxn ang="0">
                      <a:pos x="T8" y="T9"/>
                    </a:cxn>
                    <a:cxn ang="0">
                      <a:pos x="T10" y="T11"/>
                    </a:cxn>
                  </a:cxnLst>
                  <a:rect l="0" t="0" r="r" b="b"/>
                  <a:pathLst>
                    <a:path w="783" h="908">
                      <a:moveTo>
                        <a:pt x="625" y="63"/>
                      </a:moveTo>
                      <a:lnTo>
                        <a:pt x="625" y="63"/>
                      </a:lnTo>
                      <a:cubicBezTo>
                        <a:pt x="625" y="63"/>
                        <a:pt x="0" y="469"/>
                        <a:pt x="500" y="907"/>
                      </a:cubicBezTo>
                      <a:cubicBezTo>
                        <a:pt x="500" y="907"/>
                        <a:pt x="282" y="532"/>
                        <a:pt x="532" y="438"/>
                      </a:cubicBezTo>
                      <a:cubicBezTo>
                        <a:pt x="688" y="344"/>
                        <a:pt x="782" y="219"/>
                        <a:pt x="782" y="219"/>
                      </a:cubicBezTo>
                      <a:cubicBezTo>
                        <a:pt x="782" y="157"/>
                        <a:pt x="719" y="0"/>
                        <a:pt x="625" y="63"/>
                      </a:cubicBezTo>
                    </a:path>
                  </a:pathLst>
                </a:custGeom>
                <a:solidFill>
                  <a:srgbClr val="FDC80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392" name="Freeform 110">
                  <a:extLst>
                    <a:ext uri="{FF2B5EF4-FFF2-40B4-BE49-F238E27FC236}">
                      <a16:creationId xmlns:a16="http://schemas.microsoft.com/office/drawing/2014/main" id="{AA60B4CE-D23A-B5A5-7F78-64BC6649DF35}"/>
                    </a:ext>
                  </a:extLst>
                </p:cNvPr>
                <p:cNvSpPr>
                  <a:spLocks noChangeArrowheads="1"/>
                </p:cNvSpPr>
                <p:nvPr/>
              </p:nvSpPr>
              <p:spPr bwMode="auto">
                <a:xfrm flipH="1">
                  <a:off x="8547425" y="3702426"/>
                  <a:ext cx="83645" cy="83262"/>
                </a:xfrm>
                <a:custGeom>
                  <a:avLst/>
                  <a:gdLst>
                    <a:gd name="T0" fmla="*/ 94 w 157"/>
                    <a:gd name="T1" fmla="*/ 0 h 189"/>
                    <a:gd name="T2" fmla="*/ 94 w 157"/>
                    <a:gd name="T3" fmla="*/ 0 h 189"/>
                    <a:gd name="T4" fmla="*/ 0 w 157"/>
                    <a:gd name="T5" fmla="*/ 94 h 189"/>
                    <a:gd name="T6" fmla="*/ 125 w 157"/>
                    <a:gd name="T7" fmla="*/ 188 h 189"/>
                    <a:gd name="T8" fmla="*/ 125 w 157"/>
                    <a:gd name="T9" fmla="*/ 0 h 189"/>
                    <a:gd name="T10" fmla="*/ 94 w 157"/>
                    <a:gd name="T11" fmla="*/ 0 h 189"/>
                  </a:gdLst>
                  <a:ahLst/>
                  <a:cxnLst>
                    <a:cxn ang="0">
                      <a:pos x="T0" y="T1"/>
                    </a:cxn>
                    <a:cxn ang="0">
                      <a:pos x="T2" y="T3"/>
                    </a:cxn>
                    <a:cxn ang="0">
                      <a:pos x="T4" y="T5"/>
                    </a:cxn>
                    <a:cxn ang="0">
                      <a:pos x="T6" y="T7"/>
                    </a:cxn>
                    <a:cxn ang="0">
                      <a:pos x="T8" y="T9"/>
                    </a:cxn>
                    <a:cxn ang="0">
                      <a:pos x="T10" y="T11"/>
                    </a:cxn>
                  </a:cxnLst>
                  <a:rect l="0" t="0" r="r" b="b"/>
                  <a:pathLst>
                    <a:path w="157" h="189">
                      <a:moveTo>
                        <a:pt x="94" y="0"/>
                      </a:moveTo>
                      <a:lnTo>
                        <a:pt x="94" y="0"/>
                      </a:lnTo>
                      <a:cubicBezTo>
                        <a:pt x="0" y="94"/>
                        <a:pt x="0" y="94"/>
                        <a:pt x="0" y="94"/>
                      </a:cubicBezTo>
                      <a:cubicBezTo>
                        <a:pt x="0" y="94"/>
                        <a:pt x="94" y="188"/>
                        <a:pt x="125" y="188"/>
                      </a:cubicBezTo>
                      <a:cubicBezTo>
                        <a:pt x="156" y="156"/>
                        <a:pt x="125" y="0"/>
                        <a:pt x="125" y="0"/>
                      </a:cubicBezTo>
                      <a:lnTo>
                        <a:pt x="94" y="0"/>
                      </a:lnTo>
                    </a:path>
                  </a:pathLst>
                </a:custGeom>
                <a:solidFill>
                  <a:srgbClr val="6A432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393" name="Freeform 111">
                  <a:extLst>
                    <a:ext uri="{FF2B5EF4-FFF2-40B4-BE49-F238E27FC236}">
                      <a16:creationId xmlns:a16="http://schemas.microsoft.com/office/drawing/2014/main" id="{C9D16AA3-CF5F-E548-2C45-1DE5E5968F8E}"/>
                    </a:ext>
                  </a:extLst>
                </p:cNvPr>
                <p:cNvSpPr>
                  <a:spLocks noChangeArrowheads="1"/>
                </p:cNvSpPr>
                <p:nvPr/>
              </p:nvSpPr>
              <p:spPr bwMode="auto">
                <a:xfrm flipH="1">
                  <a:off x="8463781" y="3470069"/>
                  <a:ext cx="264875" cy="288511"/>
                </a:xfrm>
                <a:custGeom>
                  <a:avLst/>
                  <a:gdLst>
                    <a:gd name="T0" fmla="*/ 93 w 501"/>
                    <a:gd name="T1" fmla="*/ 125 h 657"/>
                    <a:gd name="T2" fmla="*/ 93 w 501"/>
                    <a:gd name="T3" fmla="*/ 125 h 657"/>
                    <a:gd name="T4" fmla="*/ 156 w 501"/>
                    <a:gd name="T5" fmla="*/ 469 h 657"/>
                    <a:gd name="T6" fmla="*/ 468 w 501"/>
                    <a:gd name="T7" fmla="*/ 375 h 657"/>
                    <a:gd name="T8" fmla="*/ 312 w 501"/>
                    <a:gd name="T9" fmla="*/ 31 h 657"/>
                    <a:gd name="T10" fmla="*/ 93 w 501"/>
                    <a:gd name="T11" fmla="*/ 125 h 657"/>
                  </a:gdLst>
                  <a:ahLst/>
                  <a:cxnLst>
                    <a:cxn ang="0">
                      <a:pos x="T0" y="T1"/>
                    </a:cxn>
                    <a:cxn ang="0">
                      <a:pos x="T2" y="T3"/>
                    </a:cxn>
                    <a:cxn ang="0">
                      <a:pos x="T4" y="T5"/>
                    </a:cxn>
                    <a:cxn ang="0">
                      <a:pos x="T6" y="T7"/>
                    </a:cxn>
                    <a:cxn ang="0">
                      <a:pos x="T8" y="T9"/>
                    </a:cxn>
                    <a:cxn ang="0">
                      <a:pos x="T10" y="T11"/>
                    </a:cxn>
                  </a:cxnLst>
                  <a:rect l="0" t="0" r="r" b="b"/>
                  <a:pathLst>
                    <a:path w="501" h="657">
                      <a:moveTo>
                        <a:pt x="93" y="125"/>
                      </a:moveTo>
                      <a:lnTo>
                        <a:pt x="93" y="125"/>
                      </a:lnTo>
                      <a:cubicBezTo>
                        <a:pt x="0" y="219"/>
                        <a:pt x="125" y="437"/>
                        <a:pt x="156" y="469"/>
                      </a:cubicBezTo>
                      <a:cubicBezTo>
                        <a:pt x="343" y="656"/>
                        <a:pt x="468" y="562"/>
                        <a:pt x="468" y="375"/>
                      </a:cubicBezTo>
                      <a:cubicBezTo>
                        <a:pt x="500" y="187"/>
                        <a:pt x="406" y="94"/>
                        <a:pt x="312" y="31"/>
                      </a:cubicBezTo>
                      <a:cubicBezTo>
                        <a:pt x="218" y="0"/>
                        <a:pt x="93" y="125"/>
                        <a:pt x="93" y="125"/>
                      </a:cubicBezTo>
                    </a:path>
                  </a:pathLst>
                </a:custGeom>
                <a:solidFill>
                  <a:srgbClr val="6A3A2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394" name="Freeform 112">
                  <a:extLst>
                    <a:ext uri="{FF2B5EF4-FFF2-40B4-BE49-F238E27FC236}">
                      <a16:creationId xmlns:a16="http://schemas.microsoft.com/office/drawing/2014/main" id="{51B902C0-31AA-68BD-9B23-9B90CC4FF034}"/>
                    </a:ext>
                  </a:extLst>
                </p:cNvPr>
                <p:cNvSpPr>
                  <a:spLocks noChangeArrowheads="1"/>
                </p:cNvSpPr>
                <p:nvPr/>
              </p:nvSpPr>
              <p:spPr bwMode="auto">
                <a:xfrm flipH="1">
                  <a:off x="8496309" y="3456515"/>
                  <a:ext cx="248612" cy="247848"/>
                </a:xfrm>
                <a:custGeom>
                  <a:avLst/>
                  <a:gdLst>
                    <a:gd name="T0" fmla="*/ 188 w 470"/>
                    <a:gd name="T1" fmla="*/ 562 h 563"/>
                    <a:gd name="T2" fmla="*/ 188 w 470"/>
                    <a:gd name="T3" fmla="*/ 562 h 563"/>
                    <a:gd name="T4" fmla="*/ 32 w 470"/>
                    <a:gd name="T5" fmla="*/ 250 h 563"/>
                    <a:gd name="T6" fmla="*/ 250 w 470"/>
                    <a:gd name="T7" fmla="*/ 0 h 563"/>
                    <a:gd name="T8" fmla="*/ 469 w 470"/>
                    <a:gd name="T9" fmla="*/ 187 h 563"/>
                    <a:gd name="T10" fmla="*/ 313 w 470"/>
                    <a:gd name="T11" fmla="*/ 250 h 563"/>
                    <a:gd name="T12" fmla="*/ 250 w 470"/>
                    <a:gd name="T13" fmla="*/ 343 h 563"/>
                    <a:gd name="T14" fmla="*/ 188 w 470"/>
                    <a:gd name="T15" fmla="*/ 343 h 563"/>
                    <a:gd name="T16" fmla="*/ 219 w 470"/>
                    <a:gd name="T17" fmla="*/ 437 h 563"/>
                    <a:gd name="T18" fmla="*/ 188 w 470"/>
                    <a:gd name="T19" fmla="*/ 562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0" h="563">
                      <a:moveTo>
                        <a:pt x="188" y="562"/>
                      </a:moveTo>
                      <a:lnTo>
                        <a:pt x="188" y="562"/>
                      </a:lnTo>
                      <a:cubicBezTo>
                        <a:pt x="188" y="562"/>
                        <a:pt x="0" y="406"/>
                        <a:pt x="32" y="250"/>
                      </a:cubicBezTo>
                      <a:cubicBezTo>
                        <a:pt x="63" y="125"/>
                        <a:pt x="157" y="0"/>
                        <a:pt x="250" y="0"/>
                      </a:cubicBezTo>
                      <a:cubicBezTo>
                        <a:pt x="406" y="0"/>
                        <a:pt x="469" y="187"/>
                        <a:pt x="469" y="187"/>
                      </a:cubicBezTo>
                      <a:cubicBezTo>
                        <a:pt x="469" y="187"/>
                        <a:pt x="438" y="156"/>
                        <a:pt x="313" y="250"/>
                      </a:cubicBezTo>
                      <a:cubicBezTo>
                        <a:pt x="219" y="312"/>
                        <a:pt x="250" y="343"/>
                        <a:pt x="250" y="343"/>
                      </a:cubicBezTo>
                      <a:cubicBezTo>
                        <a:pt x="250" y="343"/>
                        <a:pt x="219" y="281"/>
                        <a:pt x="188" y="343"/>
                      </a:cubicBezTo>
                      <a:cubicBezTo>
                        <a:pt x="157" y="375"/>
                        <a:pt x="219" y="437"/>
                        <a:pt x="219" y="437"/>
                      </a:cubicBezTo>
                      <a:cubicBezTo>
                        <a:pt x="250" y="468"/>
                        <a:pt x="188" y="562"/>
                        <a:pt x="188" y="562"/>
                      </a:cubicBezTo>
                    </a:path>
                  </a:pathLst>
                </a:custGeom>
                <a:solidFill>
                  <a:srgbClr val="201A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395" name="Freeform 113">
                  <a:extLst>
                    <a:ext uri="{FF2B5EF4-FFF2-40B4-BE49-F238E27FC236}">
                      <a16:creationId xmlns:a16="http://schemas.microsoft.com/office/drawing/2014/main" id="{FEFD912A-91F5-EA6C-6111-74D4FDBD5A22}"/>
                    </a:ext>
                  </a:extLst>
                </p:cNvPr>
                <p:cNvSpPr>
                  <a:spLocks noChangeArrowheads="1"/>
                </p:cNvSpPr>
                <p:nvPr/>
              </p:nvSpPr>
              <p:spPr bwMode="auto">
                <a:xfrm flipH="1">
                  <a:off x="8614807" y="3427470"/>
                  <a:ext cx="148702" cy="137479"/>
                </a:xfrm>
                <a:custGeom>
                  <a:avLst/>
                  <a:gdLst>
                    <a:gd name="T0" fmla="*/ 94 w 282"/>
                    <a:gd name="T1" fmla="*/ 281 h 314"/>
                    <a:gd name="T2" fmla="*/ 94 w 282"/>
                    <a:gd name="T3" fmla="*/ 281 h 314"/>
                    <a:gd name="T4" fmla="*/ 0 w 282"/>
                    <a:gd name="T5" fmla="*/ 219 h 314"/>
                    <a:gd name="T6" fmla="*/ 125 w 282"/>
                    <a:gd name="T7" fmla="*/ 31 h 314"/>
                    <a:gd name="T8" fmla="*/ 219 w 282"/>
                    <a:gd name="T9" fmla="*/ 156 h 314"/>
                    <a:gd name="T10" fmla="*/ 94 w 282"/>
                    <a:gd name="T11" fmla="*/ 281 h 314"/>
                  </a:gdLst>
                  <a:ahLst/>
                  <a:cxnLst>
                    <a:cxn ang="0">
                      <a:pos x="T0" y="T1"/>
                    </a:cxn>
                    <a:cxn ang="0">
                      <a:pos x="T2" y="T3"/>
                    </a:cxn>
                    <a:cxn ang="0">
                      <a:pos x="T4" y="T5"/>
                    </a:cxn>
                    <a:cxn ang="0">
                      <a:pos x="T6" y="T7"/>
                    </a:cxn>
                    <a:cxn ang="0">
                      <a:pos x="T8" y="T9"/>
                    </a:cxn>
                    <a:cxn ang="0">
                      <a:pos x="T10" y="T11"/>
                    </a:cxn>
                  </a:cxnLst>
                  <a:rect l="0" t="0" r="r" b="b"/>
                  <a:pathLst>
                    <a:path w="282" h="314">
                      <a:moveTo>
                        <a:pt x="94" y="281"/>
                      </a:moveTo>
                      <a:lnTo>
                        <a:pt x="94" y="281"/>
                      </a:lnTo>
                      <a:cubicBezTo>
                        <a:pt x="94" y="281"/>
                        <a:pt x="31" y="313"/>
                        <a:pt x="0" y="219"/>
                      </a:cubicBezTo>
                      <a:cubicBezTo>
                        <a:pt x="0" y="125"/>
                        <a:pt x="63" y="63"/>
                        <a:pt x="125" y="31"/>
                      </a:cubicBezTo>
                      <a:cubicBezTo>
                        <a:pt x="156" y="0"/>
                        <a:pt x="281" y="63"/>
                        <a:pt x="219" y="156"/>
                      </a:cubicBezTo>
                      <a:lnTo>
                        <a:pt x="94" y="281"/>
                      </a:lnTo>
                    </a:path>
                  </a:pathLst>
                </a:custGeom>
                <a:solidFill>
                  <a:srgbClr val="201A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396" name="Freeform 113">
                  <a:extLst>
                    <a:ext uri="{FF2B5EF4-FFF2-40B4-BE49-F238E27FC236}">
                      <a16:creationId xmlns:a16="http://schemas.microsoft.com/office/drawing/2014/main" id="{2AC3D31C-FF26-B9CF-980A-DEC03A1E11FF}"/>
                    </a:ext>
                  </a:extLst>
                </p:cNvPr>
                <p:cNvSpPr>
                  <a:spLocks noChangeArrowheads="1"/>
                </p:cNvSpPr>
                <p:nvPr/>
              </p:nvSpPr>
              <p:spPr bwMode="auto">
                <a:xfrm flipH="1">
                  <a:off x="8675251" y="3399548"/>
                  <a:ext cx="109728" cy="100584"/>
                </a:xfrm>
                <a:custGeom>
                  <a:avLst/>
                  <a:gdLst>
                    <a:gd name="T0" fmla="*/ 94 w 282"/>
                    <a:gd name="T1" fmla="*/ 281 h 314"/>
                    <a:gd name="T2" fmla="*/ 94 w 282"/>
                    <a:gd name="T3" fmla="*/ 281 h 314"/>
                    <a:gd name="T4" fmla="*/ 0 w 282"/>
                    <a:gd name="T5" fmla="*/ 219 h 314"/>
                    <a:gd name="T6" fmla="*/ 125 w 282"/>
                    <a:gd name="T7" fmla="*/ 31 h 314"/>
                    <a:gd name="T8" fmla="*/ 219 w 282"/>
                    <a:gd name="T9" fmla="*/ 156 h 314"/>
                    <a:gd name="T10" fmla="*/ 94 w 282"/>
                    <a:gd name="T11" fmla="*/ 281 h 314"/>
                  </a:gdLst>
                  <a:ahLst/>
                  <a:cxnLst>
                    <a:cxn ang="0">
                      <a:pos x="T0" y="T1"/>
                    </a:cxn>
                    <a:cxn ang="0">
                      <a:pos x="T2" y="T3"/>
                    </a:cxn>
                    <a:cxn ang="0">
                      <a:pos x="T4" y="T5"/>
                    </a:cxn>
                    <a:cxn ang="0">
                      <a:pos x="T6" y="T7"/>
                    </a:cxn>
                    <a:cxn ang="0">
                      <a:pos x="T8" y="T9"/>
                    </a:cxn>
                    <a:cxn ang="0">
                      <a:pos x="T10" y="T11"/>
                    </a:cxn>
                  </a:cxnLst>
                  <a:rect l="0" t="0" r="r" b="b"/>
                  <a:pathLst>
                    <a:path w="282" h="314">
                      <a:moveTo>
                        <a:pt x="94" y="281"/>
                      </a:moveTo>
                      <a:lnTo>
                        <a:pt x="94" y="281"/>
                      </a:lnTo>
                      <a:cubicBezTo>
                        <a:pt x="94" y="281"/>
                        <a:pt x="31" y="313"/>
                        <a:pt x="0" y="219"/>
                      </a:cubicBezTo>
                      <a:cubicBezTo>
                        <a:pt x="0" y="125"/>
                        <a:pt x="63" y="63"/>
                        <a:pt x="125" y="31"/>
                      </a:cubicBezTo>
                      <a:cubicBezTo>
                        <a:pt x="156" y="0"/>
                        <a:pt x="281" y="63"/>
                        <a:pt x="219" y="156"/>
                      </a:cubicBezTo>
                      <a:lnTo>
                        <a:pt x="94" y="281"/>
                      </a:lnTo>
                    </a:path>
                  </a:pathLst>
                </a:custGeom>
                <a:solidFill>
                  <a:srgbClr val="201A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grpSp>
        </p:grpSp>
      </p:grpSp>
      <p:sp>
        <p:nvSpPr>
          <p:cNvPr id="717" name="Right Arrow 716">
            <a:extLst>
              <a:ext uri="{FF2B5EF4-FFF2-40B4-BE49-F238E27FC236}">
                <a16:creationId xmlns:a16="http://schemas.microsoft.com/office/drawing/2014/main" id="{24F34E35-7C50-CC5E-B2A1-75A662551884}"/>
              </a:ext>
            </a:extLst>
          </p:cNvPr>
          <p:cNvSpPr/>
          <p:nvPr/>
        </p:nvSpPr>
        <p:spPr>
          <a:xfrm>
            <a:off x="5065290" y="5106294"/>
            <a:ext cx="1337598" cy="713483"/>
          </a:xfrm>
          <a:prstGeom prst="rightArrow">
            <a:avLst/>
          </a:prstGeom>
          <a:solidFill>
            <a:srgbClr val="418A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TextBox 398">
            <a:extLst>
              <a:ext uri="{FF2B5EF4-FFF2-40B4-BE49-F238E27FC236}">
                <a16:creationId xmlns:a16="http://schemas.microsoft.com/office/drawing/2014/main" id="{2EAD6AEB-F062-6532-9A92-15DEA79CB4A7}"/>
              </a:ext>
            </a:extLst>
          </p:cNvPr>
          <p:cNvSpPr txBox="1"/>
          <p:nvPr/>
        </p:nvSpPr>
        <p:spPr>
          <a:xfrm>
            <a:off x="417226" y="213661"/>
            <a:ext cx="11357548"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While </a:t>
            </a:r>
            <a:r>
              <a:rPr lang="en-US" sz="2800" b="1" dirty="0">
                <a:latin typeface="Arial" panose="020B0604020202020204" pitchFamily="34" charset="0"/>
                <a:cs typeface="Arial" panose="020B0604020202020204" pitchFamily="34" charset="0"/>
              </a:rPr>
              <a:t>18% </a:t>
            </a:r>
            <a:r>
              <a:rPr lang="en-US" sz="2800" dirty="0">
                <a:latin typeface="Arial" panose="020B0604020202020204" pitchFamily="34" charset="0"/>
                <a:cs typeface="Arial" panose="020B0604020202020204" pitchFamily="34" charset="0"/>
              </a:rPr>
              <a:t>of individual care patients gave birth preterm (&lt; 37 weeks)</a:t>
            </a:r>
          </a:p>
        </p:txBody>
      </p:sp>
      <p:sp>
        <p:nvSpPr>
          <p:cNvPr id="400" name="TextBox 399">
            <a:extLst>
              <a:ext uri="{FF2B5EF4-FFF2-40B4-BE49-F238E27FC236}">
                <a16:creationId xmlns:a16="http://schemas.microsoft.com/office/drawing/2014/main" id="{898490B4-FA48-B0E9-EBC7-D8F92229107D}"/>
              </a:ext>
            </a:extLst>
          </p:cNvPr>
          <p:cNvSpPr txBox="1"/>
          <p:nvPr/>
        </p:nvSpPr>
        <p:spPr>
          <a:xfrm>
            <a:off x="1291652" y="3490416"/>
            <a:ext cx="9608695"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No</a:t>
            </a:r>
            <a:r>
              <a:rPr lang="en-US" sz="2800" b="1" dirty="0">
                <a:latin typeface="Arial" panose="020B0604020202020204" pitchFamily="34" charset="0"/>
                <a:cs typeface="Arial" panose="020B0604020202020204" pitchFamily="34" charset="0"/>
              </a:rPr>
              <a:t> EleVATE </a:t>
            </a:r>
            <a:r>
              <a:rPr lang="en-US" sz="2800" dirty="0">
                <a:latin typeface="Arial" panose="020B0604020202020204" pitchFamily="34" charset="0"/>
                <a:cs typeface="Arial" panose="020B0604020202020204" pitchFamily="34" charset="0"/>
              </a:rPr>
              <a:t>patients experienced preterm birth.</a:t>
            </a:r>
          </a:p>
        </p:txBody>
      </p:sp>
      <p:grpSp>
        <p:nvGrpSpPr>
          <p:cNvPr id="41" name="Group 40">
            <a:extLst>
              <a:ext uri="{FF2B5EF4-FFF2-40B4-BE49-F238E27FC236}">
                <a16:creationId xmlns:a16="http://schemas.microsoft.com/office/drawing/2014/main" id="{EAB9D53C-1E59-64BE-01E0-BD07BF787406}"/>
              </a:ext>
            </a:extLst>
          </p:cNvPr>
          <p:cNvGrpSpPr>
            <a:grpSpLocks noChangeAspect="1"/>
          </p:cNvGrpSpPr>
          <p:nvPr/>
        </p:nvGrpSpPr>
        <p:grpSpPr>
          <a:xfrm>
            <a:off x="6689976" y="810220"/>
            <a:ext cx="3790252" cy="2468880"/>
            <a:chOff x="6689976" y="783282"/>
            <a:chExt cx="3986784" cy="2596896"/>
          </a:xfrm>
        </p:grpSpPr>
        <p:sp>
          <p:nvSpPr>
            <p:cNvPr id="401" name="Oval 400">
              <a:extLst>
                <a:ext uri="{FF2B5EF4-FFF2-40B4-BE49-F238E27FC236}">
                  <a16:creationId xmlns:a16="http://schemas.microsoft.com/office/drawing/2014/main" id="{FC5EC578-1842-AF84-8922-9F07B4875629}"/>
                </a:ext>
              </a:extLst>
            </p:cNvPr>
            <p:cNvSpPr/>
            <p:nvPr/>
          </p:nvSpPr>
          <p:spPr>
            <a:xfrm>
              <a:off x="6689976" y="783282"/>
              <a:ext cx="3986784" cy="2596896"/>
            </a:xfrm>
            <a:prstGeom prst="ellipse">
              <a:avLst/>
            </a:prstGeom>
            <a:solidFill>
              <a:srgbClr val="FFF2CC"/>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2" name="Group 401">
              <a:extLst>
                <a:ext uri="{FF2B5EF4-FFF2-40B4-BE49-F238E27FC236}">
                  <a16:creationId xmlns:a16="http://schemas.microsoft.com/office/drawing/2014/main" id="{74DCF78D-A634-B713-3577-5BFCEABF0FA5}"/>
                </a:ext>
              </a:extLst>
            </p:cNvPr>
            <p:cNvGrpSpPr>
              <a:grpSpLocks noChangeAspect="1"/>
            </p:cNvGrpSpPr>
            <p:nvPr/>
          </p:nvGrpSpPr>
          <p:grpSpPr>
            <a:xfrm flipH="1">
              <a:off x="8683368" y="1415273"/>
              <a:ext cx="555354" cy="1097280"/>
              <a:chOff x="7245350" y="2886076"/>
              <a:chExt cx="539750" cy="1112837"/>
            </a:xfrm>
          </p:grpSpPr>
          <p:sp>
            <p:nvSpPr>
              <p:cNvPr id="403" name="Freeform 10">
                <a:extLst>
                  <a:ext uri="{FF2B5EF4-FFF2-40B4-BE49-F238E27FC236}">
                    <a16:creationId xmlns:a16="http://schemas.microsoft.com/office/drawing/2014/main" id="{DEC3FE29-8286-F3D0-F46F-AFA5A8319B99}"/>
                  </a:ext>
                </a:extLst>
              </p:cNvPr>
              <p:cNvSpPr>
                <a:spLocks noChangeArrowheads="1"/>
              </p:cNvSpPr>
              <p:nvPr/>
            </p:nvSpPr>
            <p:spPr bwMode="auto">
              <a:xfrm>
                <a:off x="7245350" y="3863975"/>
                <a:ext cx="461963" cy="134938"/>
              </a:xfrm>
              <a:custGeom>
                <a:avLst/>
                <a:gdLst>
                  <a:gd name="T0" fmla="*/ 500 w 1282"/>
                  <a:gd name="T1" fmla="*/ 31 h 376"/>
                  <a:gd name="T2" fmla="*/ 500 w 1282"/>
                  <a:gd name="T3" fmla="*/ 31 h 376"/>
                  <a:gd name="T4" fmla="*/ 875 w 1282"/>
                  <a:gd name="T5" fmla="*/ 0 h 376"/>
                  <a:gd name="T6" fmla="*/ 1156 w 1282"/>
                  <a:gd name="T7" fmla="*/ 62 h 376"/>
                  <a:gd name="T8" fmla="*/ 1250 w 1282"/>
                  <a:gd name="T9" fmla="*/ 125 h 376"/>
                  <a:gd name="T10" fmla="*/ 1031 w 1282"/>
                  <a:gd name="T11" fmla="*/ 250 h 376"/>
                  <a:gd name="T12" fmla="*/ 781 w 1282"/>
                  <a:gd name="T13" fmla="*/ 312 h 376"/>
                  <a:gd name="T14" fmla="*/ 406 w 1282"/>
                  <a:gd name="T15" fmla="*/ 344 h 376"/>
                  <a:gd name="T16" fmla="*/ 250 w 1282"/>
                  <a:gd name="T17" fmla="*/ 312 h 376"/>
                  <a:gd name="T18" fmla="*/ 0 w 1282"/>
                  <a:gd name="T19" fmla="*/ 219 h 376"/>
                  <a:gd name="T20" fmla="*/ 125 w 1282"/>
                  <a:gd name="T21" fmla="*/ 156 h 376"/>
                  <a:gd name="T22" fmla="*/ 500 w 1282"/>
                  <a:gd name="T23" fmla="*/ 31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2" h="376">
                    <a:moveTo>
                      <a:pt x="500" y="31"/>
                    </a:moveTo>
                    <a:lnTo>
                      <a:pt x="500" y="31"/>
                    </a:lnTo>
                    <a:cubicBezTo>
                      <a:pt x="500" y="31"/>
                      <a:pt x="812" y="0"/>
                      <a:pt x="875" y="0"/>
                    </a:cubicBezTo>
                    <a:cubicBezTo>
                      <a:pt x="937" y="31"/>
                      <a:pt x="1094" y="62"/>
                      <a:pt x="1156" y="62"/>
                    </a:cubicBezTo>
                    <a:cubicBezTo>
                      <a:pt x="1187" y="94"/>
                      <a:pt x="1281" y="62"/>
                      <a:pt x="1250" y="125"/>
                    </a:cubicBezTo>
                    <a:cubicBezTo>
                      <a:pt x="1219" y="187"/>
                      <a:pt x="1094" y="219"/>
                      <a:pt x="1031" y="250"/>
                    </a:cubicBezTo>
                    <a:cubicBezTo>
                      <a:pt x="969" y="281"/>
                      <a:pt x="969" y="281"/>
                      <a:pt x="781" y="312"/>
                    </a:cubicBezTo>
                    <a:cubicBezTo>
                      <a:pt x="594" y="375"/>
                      <a:pt x="469" y="375"/>
                      <a:pt x="406" y="344"/>
                    </a:cubicBezTo>
                    <a:cubicBezTo>
                      <a:pt x="312" y="344"/>
                      <a:pt x="312" y="312"/>
                      <a:pt x="250" y="312"/>
                    </a:cubicBezTo>
                    <a:cubicBezTo>
                      <a:pt x="156" y="281"/>
                      <a:pt x="0" y="281"/>
                      <a:pt x="0" y="219"/>
                    </a:cubicBezTo>
                    <a:cubicBezTo>
                      <a:pt x="31" y="187"/>
                      <a:pt x="94" y="156"/>
                      <a:pt x="125" y="156"/>
                    </a:cubicBezTo>
                    <a:cubicBezTo>
                      <a:pt x="156" y="125"/>
                      <a:pt x="250" y="94"/>
                      <a:pt x="500" y="31"/>
                    </a:cubicBezTo>
                  </a:path>
                </a:pathLst>
              </a:custGeom>
              <a:solidFill>
                <a:srgbClr val="2F559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04" name="Freeform 161">
                <a:extLst>
                  <a:ext uri="{FF2B5EF4-FFF2-40B4-BE49-F238E27FC236}">
                    <a16:creationId xmlns:a16="http://schemas.microsoft.com/office/drawing/2014/main" id="{84BC5452-FAD3-4555-C0D8-DD496E380132}"/>
                  </a:ext>
                </a:extLst>
              </p:cNvPr>
              <p:cNvSpPr>
                <a:spLocks noChangeArrowheads="1"/>
              </p:cNvSpPr>
              <p:nvPr/>
            </p:nvSpPr>
            <p:spPr bwMode="auto">
              <a:xfrm>
                <a:off x="7391400" y="3381375"/>
                <a:ext cx="258763" cy="573088"/>
              </a:xfrm>
              <a:custGeom>
                <a:avLst/>
                <a:gdLst>
                  <a:gd name="T0" fmla="*/ 188 w 720"/>
                  <a:gd name="T1" fmla="*/ 156 h 1594"/>
                  <a:gd name="T2" fmla="*/ 188 w 720"/>
                  <a:gd name="T3" fmla="*/ 156 h 1594"/>
                  <a:gd name="T4" fmla="*/ 0 w 720"/>
                  <a:gd name="T5" fmla="*/ 1593 h 1594"/>
                  <a:gd name="T6" fmla="*/ 375 w 720"/>
                  <a:gd name="T7" fmla="*/ 688 h 1594"/>
                  <a:gd name="T8" fmla="*/ 469 w 720"/>
                  <a:gd name="T9" fmla="*/ 1530 h 1594"/>
                  <a:gd name="T10" fmla="*/ 625 w 720"/>
                  <a:gd name="T11" fmla="*/ 219 h 1594"/>
                  <a:gd name="T12" fmla="*/ 188 w 720"/>
                  <a:gd name="T13" fmla="*/ 156 h 1594"/>
                </a:gdLst>
                <a:ahLst/>
                <a:cxnLst>
                  <a:cxn ang="0">
                    <a:pos x="T0" y="T1"/>
                  </a:cxn>
                  <a:cxn ang="0">
                    <a:pos x="T2" y="T3"/>
                  </a:cxn>
                  <a:cxn ang="0">
                    <a:pos x="T4" y="T5"/>
                  </a:cxn>
                  <a:cxn ang="0">
                    <a:pos x="T6" y="T7"/>
                  </a:cxn>
                  <a:cxn ang="0">
                    <a:pos x="T8" y="T9"/>
                  </a:cxn>
                  <a:cxn ang="0">
                    <a:pos x="T10" y="T11"/>
                  </a:cxn>
                  <a:cxn ang="0">
                    <a:pos x="T12" y="T13"/>
                  </a:cxn>
                </a:cxnLst>
                <a:rect l="0" t="0" r="r" b="b"/>
                <a:pathLst>
                  <a:path w="720" h="1594">
                    <a:moveTo>
                      <a:pt x="188" y="156"/>
                    </a:moveTo>
                    <a:lnTo>
                      <a:pt x="188" y="156"/>
                    </a:lnTo>
                    <a:cubicBezTo>
                      <a:pt x="188" y="156"/>
                      <a:pt x="31" y="1249"/>
                      <a:pt x="0" y="1593"/>
                    </a:cubicBezTo>
                    <a:cubicBezTo>
                      <a:pt x="0" y="1593"/>
                      <a:pt x="281" y="875"/>
                      <a:pt x="375" y="688"/>
                    </a:cubicBezTo>
                    <a:cubicBezTo>
                      <a:pt x="375" y="688"/>
                      <a:pt x="438" y="1312"/>
                      <a:pt x="469" y="1530"/>
                    </a:cubicBezTo>
                    <a:cubicBezTo>
                      <a:pt x="469" y="1593"/>
                      <a:pt x="719" y="438"/>
                      <a:pt x="625" y="219"/>
                    </a:cubicBezTo>
                    <a:cubicBezTo>
                      <a:pt x="563" y="0"/>
                      <a:pt x="188" y="156"/>
                      <a:pt x="188" y="156"/>
                    </a:cubicBezTo>
                  </a:path>
                </a:pathLst>
              </a:custGeom>
              <a:solidFill>
                <a:srgbClr val="6A432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05" name="Freeform 162">
                <a:extLst>
                  <a:ext uri="{FF2B5EF4-FFF2-40B4-BE49-F238E27FC236}">
                    <a16:creationId xmlns:a16="http://schemas.microsoft.com/office/drawing/2014/main" id="{8DC8FB8F-E814-4227-B9DE-A7E5EBE7AC64}"/>
                  </a:ext>
                </a:extLst>
              </p:cNvPr>
              <p:cNvSpPr>
                <a:spLocks noChangeArrowheads="1"/>
              </p:cNvSpPr>
              <p:nvPr/>
            </p:nvSpPr>
            <p:spPr bwMode="auto">
              <a:xfrm>
                <a:off x="7402513" y="3403600"/>
                <a:ext cx="236537" cy="292100"/>
              </a:xfrm>
              <a:custGeom>
                <a:avLst/>
                <a:gdLst>
                  <a:gd name="T0" fmla="*/ 125 w 658"/>
                  <a:gd name="T1" fmla="*/ 156 h 813"/>
                  <a:gd name="T2" fmla="*/ 125 w 658"/>
                  <a:gd name="T3" fmla="*/ 156 h 813"/>
                  <a:gd name="T4" fmla="*/ 32 w 658"/>
                  <a:gd name="T5" fmla="*/ 218 h 813"/>
                  <a:gd name="T6" fmla="*/ 0 w 658"/>
                  <a:gd name="T7" fmla="*/ 687 h 813"/>
                  <a:gd name="T8" fmla="*/ 657 w 658"/>
                  <a:gd name="T9" fmla="*/ 656 h 813"/>
                  <a:gd name="T10" fmla="*/ 625 w 658"/>
                  <a:gd name="T11" fmla="*/ 187 h 813"/>
                  <a:gd name="T12" fmla="*/ 125 w 658"/>
                  <a:gd name="T13" fmla="*/ 156 h 813"/>
                </a:gdLst>
                <a:ahLst/>
                <a:cxnLst>
                  <a:cxn ang="0">
                    <a:pos x="T0" y="T1"/>
                  </a:cxn>
                  <a:cxn ang="0">
                    <a:pos x="T2" y="T3"/>
                  </a:cxn>
                  <a:cxn ang="0">
                    <a:pos x="T4" y="T5"/>
                  </a:cxn>
                  <a:cxn ang="0">
                    <a:pos x="T6" y="T7"/>
                  </a:cxn>
                  <a:cxn ang="0">
                    <a:pos x="T8" y="T9"/>
                  </a:cxn>
                  <a:cxn ang="0">
                    <a:pos x="T10" y="T11"/>
                  </a:cxn>
                  <a:cxn ang="0">
                    <a:pos x="T12" y="T13"/>
                  </a:cxn>
                </a:cxnLst>
                <a:rect l="0" t="0" r="r" b="b"/>
                <a:pathLst>
                  <a:path w="658" h="813">
                    <a:moveTo>
                      <a:pt x="125" y="156"/>
                    </a:moveTo>
                    <a:lnTo>
                      <a:pt x="125" y="156"/>
                    </a:lnTo>
                    <a:cubicBezTo>
                      <a:pt x="125" y="156"/>
                      <a:pt x="94" y="0"/>
                      <a:pt x="32" y="218"/>
                    </a:cubicBezTo>
                    <a:cubicBezTo>
                      <a:pt x="0" y="312"/>
                      <a:pt x="0" y="531"/>
                      <a:pt x="0" y="687"/>
                    </a:cubicBezTo>
                    <a:cubicBezTo>
                      <a:pt x="0" y="687"/>
                      <a:pt x="407" y="812"/>
                      <a:pt x="657" y="656"/>
                    </a:cubicBezTo>
                    <a:cubicBezTo>
                      <a:pt x="625" y="187"/>
                      <a:pt x="625" y="187"/>
                      <a:pt x="625" y="187"/>
                    </a:cubicBezTo>
                    <a:lnTo>
                      <a:pt x="125" y="156"/>
                    </a:lnTo>
                  </a:path>
                </a:pathLst>
              </a:custGeom>
              <a:solidFill>
                <a:srgbClr val="F1942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06" name="Freeform 163">
                <a:extLst>
                  <a:ext uri="{FF2B5EF4-FFF2-40B4-BE49-F238E27FC236}">
                    <a16:creationId xmlns:a16="http://schemas.microsoft.com/office/drawing/2014/main" id="{3EFB8D4D-1F57-132D-7595-F6CE5C53C29B}"/>
                  </a:ext>
                </a:extLst>
              </p:cNvPr>
              <p:cNvSpPr>
                <a:spLocks noChangeArrowheads="1"/>
              </p:cNvSpPr>
              <p:nvPr/>
            </p:nvSpPr>
            <p:spPr bwMode="auto">
              <a:xfrm>
                <a:off x="7391400" y="3144838"/>
                <a:ext cx="269875" cy="393700"/>
              </a:xfrm>
              <a:custGeom>
                <a:avLst/>
                <a:gdLst>
                  <a:gd name="T0" fmla="*/ 31 w 751"/>
                  <a:gd name="T1" fmla="*/ 750 h 1095"/>
                  <a:gd name="T2" fmla="*/ 31 w 751"/>
                  <a:gd name="T3" fmla="*/ 750 h 1095"/>
                  <a:gd name="T4" fmla="*/ 0 w 751"/>
                  <a:gd name="T5" fmla="*/ 1000 h 1095"/>
                  <a:gd name="T6" fmla="*/ 750 w 751"/>
                  <a:gd name="T7" fmla="*/ 969 h 1095"/>
                  <a:gd name="T8" fmla="*/ 594 w 751"/>
                  <a:gd name="T9" fmla="*/ 187 h 1095"/>
                  <a:gd name="T10" fmla="*/ 188 w 751"/>
                  <a:gd name="T11" fmla="*/ 94 h 1095"/>
                  <a:gd name="T12" fmla="*/ 31 w 751"/>
                  <a:gd name="T13" fmla="*/ 750 h 1095"/>
                </a:gdLst>
                <a:ahLst/>
                <a:cxnLst>
                  <a:cxn ang="0">
                    <a:pos x="T0" y="T1"/>
                  </a:cxn>
                  <a:cxn ang="0">
                    <a:pos x="T2" y="T3"/>
                  </a:cxn>
                  <a:cxn ang="0">
                    <a:pos x="T4" y="T5"/>
                  </a:cxn>
                  <a:cxn ang="0">
                    <a:pos x="T6" y="T7"/>
                  </a:cxn>
                  <a:cxn ang="0">
                    <a:pos x="T8" y="T9"/>
                  </a:cxn>
                  <a:cxn ang="0">
                    <a:pos x="T10" y="T11"/>
                  </a:cxn>
                  <a:cxn ang="0">
                    <a:pos x="T12" y="T13"/>
                  </a:cxn>
                </a:cxnLst>
                <a:rect l="0" t="0" r="r" b="b"/>
                <a:pathLst>
                  <a:path w="751" h="1095">
                    <a:moveTo>
                      <a:pt x="31" y="750"/>
                    </a:moveTo>
                    <a:lnTo>
                      <a:pt x="31" y="750"/>
                    </a:lnTo>
                    <a:cubicBezTo>
                      <a:pt x="31" y="875"/>
                      <a:pt x="0" y="937"/>
                      <a:pt x="0" y="1000"/>
                    </a:cubicBezTo>
                    <a:cubicBezTo>
                      <a:pt x="0" y="1000"/>
                      <a:pt x="531" y="1094"/>
                      <a:pt x="750" y="969"/>
                    </a:cubicBezTo>
                    <a:cubicBezTo>
                      <a:pt x="750" y="969"/>
                      <a:pt x="625" y="344"/>
                      <a:pt x="594" y="187"/>
                    </a:cubicBezTo>
                    <a:cubicBezTo>
                      <a:pt x="594" y="62"/>
                      <a:pt x="281" y="0"/>
                      <a:pt x="188" y="94"/>
                    </a:cubicBezTo>
                    <a:cubicBezTo>
                      <a:pt x="188" y="94"/>
                      <a:pt x="94" y="219"/>
                      <a:pt x="31" y="750"/>
                    </a:cubicBezTo>
                  </a:path>
                </a:pathLst>
              </a:custGeom>
              <a:solidFill>
                <a:srgbClr val="FDC80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07" name="Freeform 164">
                <a:extLst>
                  <a:ext uri="{FF2B5EF4-FFF2-40B4-BE49-F238E27FC236}">
                    <a16:creationId xmlns:a16="http://schemas.microsoft.com/office/drawing/2014/main" id="{EFCEB86D-2BD9-174A-89AB-A9F6F72B5E13}"/>
                  </a:ext>
                </a:extLst>
              </p:cNvPr>
              <p:cNvSpPr>
                <a:spLocks noChangeArrowheads="1"/>
              </p:cNvSpPr>
              <p:nvPr/>
            </p:nvSpPr>
            <p:spPr bwMode="auto">
              <a:xfrm>
                <a:off x="7504113" y="3133725"/>
                <a:ext cx="57150" cy="134938"/>
              </a:xfrm>
              <a:custGeom>
                <a:avLst/>
                <a:gdLst>
                  <a:gd name="T0" fmla="*/ 62 w 157"/>
                  <a:gd name="T1" fmla="*/ 0 h 376"/>
                  <a:gd name="T2" fmla="*/ 62 w 157"/>
                  <a:gd name="T3" fmla="*/ 0 h 376"/>
                  <a:gd name="T4" fmla="*/ 0 w 157"/>
                  <a:gd name="T5" fmla="*/ 125 h 376"/>
                  <a:gd name="T6" fmla="*/ 125 w 157"/>
                  <a:gd name="T7" fmla="*/ 343 h 376"/>
                  <a:gd name="T8" fmla="*/ 125 w 157"/>
                  <a:gd name="T9" fmla="*/ 0 h 376"/>
                  <a:gd name="T10" fmla="*/ 62 w 157"/>
                  <a:gd name="T11" fmla="*/ 0 h 376"/>
                </a:gdLst>
                <a:ahLst/>
                <a:cxnLst>
                  <a:cxn ang="0">
                    <a:pos x="T0" y="T1"/>
                  </a:cxn>
                  <a:cxn ang="0">
                    <a:pos x="T2" y="T3"/>
                  </a:cxn>
                  <a:cxn ang="0">
                    <a:pos x="T4" y="T5"/>
                  </a:cxn>
                  <a:cxn ang="0">
                    <a:pos x="T6" y="T7"/>
                  </a:cxn>
                  <a:cxn ang="0">
                    <a:pos x="T8" y="T9"/>
                  </a:cxn>
                  <a:cxn ang="0">
                    <a:pos x="T10" y="T11"/>
                  </a:cxn>
                </a:cxnLst>
                <a:rect l="0" t="0" r="r" b="b"/>
                <a:pathLst>
                  <a:path w="157" h="376">
                    <a:moveTo>
                      <a:pt x="62" y="0"/>
                    </a:moveTo>
                    <a:lnTo>
                      <a:pt x="62" y="0"/>
                    </a:lnTo>
                    <a:cubicBezTo>
                      <a:pt x="0" y="125"/>
                      <a:pt x="0" y="125"/>
                      <a:pt x="0" y="125"/>
                    </a:cubicBezTo>
                    <a:cubicBezTo>
                      <a:pt x="0" y="125"/>
                      <a:pt x="93" y="375"/>
                      <a:pt x="125" y="343"/>
                    </a:cubicBezTo>
                    <a:cubicBezTo>
                      <a:pt x="156" y="343"/>
                      <a:pt x="125" y="0"/>
                      <a:pt x="125" y="0"/>
                    </a:cubicBezTo>
                    <a:lnTo>
                      <a:pt x="62" y="0"/>
                    </a:lnTo>
                  </a:path>
                </a:pathLst>
              </a:custGeom>
              <a:solidFill>
                <a:srgbClr val="6A432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08" name="Freeform 165">
                <a:extLst>
                  <a:ext uri="{FF2B5EF4-FFF2-40B4-BE49-F238E27FC236}">
                    <a16:creationId xmlns:a16="http://schemas.microsoft.com/office/drawing/2014/main" id="{1C33E8F0-9EE6-FDA7-2807-E10F27094DB3}"/>
                  </a:ext>
                </a:extLst>
              </p:cNvPr>
              <p:cNvSpPr>
                <a:spLocks noChangeArrowheads="1"/>
              </p:cNvSpPr>
              <p:nvPr/>
            </p:nvSpPr>
            <p:spPr bwMode="auto">
              <a:xfrm>
                <a:off x="7424738" y="2941638"/>
                <a:ext cx="180975" cy="247650"/>
              </a:xfrm>
              <a:custGeom>
                <a:avLst/>
                <a:gdLst>
                  <a:gd name="T0" fmla="*/ 125 w 501"/>
                  <a:gd name="T1" fmla="*/ 125 h 689"/>
                  <a:gd name="T2" fmla="*/ 125 w 501"/>
                  <a:gd name="T3" fmla="*/ 125 h 689"/>
                  <a:gd name="T4" fmla="*/ 156 w 501"/>
                  <a:gd name="T5" fmla="*/ 500 h 689"/>
                  <a:gd name="T6" fmla="*/ 500 w 501"/>
                  <a:gd name="T7" fmla="*/ 375 h 689"/>
                  <a:gd name="T8" fmla="*/ 344 w 501"/>
                  <a:gd name="T9" fmla="*/ 63 h 689"/>
                  <a:gd name="T10" fmla="*/ 125 w 501"/>
                  <a:gd name="T11" fmla="*/ 125 h 689"/>
                </a:gdLst>
                <a:ahLst/>
                <a:cxnLst>
                  <a:cxn ang="0">
                    <a:pos x="T0" y="T1"/>
                  </a:cxn>
                  <a:cxn ang="0">
                    <a:pos x="T2" y="T3"/>
                  </a:cxn>
                  <a:cxn ang="0">
                    <a:pos x="T4" y="T5"/>
                  </a:cxn>
                  <a:cxn ang="0">
                    <a:pos x="T6" y="T7"/>
                  </a:cxn>
                  <a:cxn ang="0">
                    <a:pos x="T8" y="T9"/>
                  </a:cxn>
                  <a:cxn ang="0">
                    <a:pos x="T10" y="T11"/>
                  </a:cxn>
                </a:cxnLst>
                <a:rect l="0" t="0" r="r" b="b"/>
                <a:pathLst>
                  <a:path w="501" h="689">
                    <a:moveTo>
                      <a:pt x="125" y="125"/>
                    </a:moveTo>
                    <a:lnTo>
                      <a:pt x="125" y="125"/>
                    </a:lnTo>
                    <a:cubicBezTo>
                      <a:pt x="0" y="219"/>
                      <a:pt x="125" y="469"/>
                      <a:pt x="156" y="500"/>
                    </a:cubicBezTo>
                    <a:cubicBezTo>
                      <a:pt x="344" y="688"/>
                      <a:pt x="469" y="563"/>
                      <a:pt x="500" y="375"/>
                    </a:cubicBezTo>
                    <a:cubicBezTo>
                      <a:pt x="500" y="188"/>
                      <a:pt x="437" y="125"/>
                      <a:pt x="344" y="63"/>
                    </a:cubicBezTo>
                    <a:cubicBezTo>
                      <a:pt x="250" y="0"/>
                      <a:pt x="125" y="125"/>
                      <a:pt x="125" y="125"/>
                    </a:cubicBezTo>
                  </a:path>
                </a:pathLst>
              </a:custGeom>
              <a:solidFill>
                <a:srgbClr val="6A3A2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09" name="Freeform 166">
                <a:extLst>
                  <a:ext uri="{FF2B5EF4-FFF2-40B4-BE49-F238E27FC236}">
                    <a16:creationId xmlns:a16="http://schemas.microsoft.com/office/drawing/2014/main" id="{71EEC50B-AE7D-7F54-D050-A1D06BFBE624}"/>
                  </a:ext>
                </a:extLst>
              </p:cNvPr>
              <p:cNvSpPr>
                <a:spLocks noChangeArrowheads="1"/>
              </p:cNvSpPr>
              <p:nvPr/>
            </p:nvSpPr>
            <p:spPr bwMode="auto">
              <a:xfrm>
                <a:off x="7402513" y="2941638"/>
                <a:ext cx="203200" cy="169862"/>
              </a:xfrm>
              <a:custGeom>
                <a:avLst/>
                <a:gdLst>
                  <a:gd name="T0" fmla="*/ 219 w 564"/>
                  <a:gd name="T1" fmla="*/ 469 h 470"/>
                  <a:gd name="T2" fmla="*/ 219 w 564"/>
                  <a:gd name="T3" fmla="*/ 469 h 470"/>
                  <a:gd name="T4" fmla="*/ 375 w 564"/>
                  <a:gd name="T5" fmla="*/ 32 h 470"/>
                  <a:gd name="T6" fmla="*/ 563 w 564"/>
                  <a:gd name="T7" fmla="*/ 219 h 470"/>
                  <a:gd name="T8" fmla="*/ 282 w 564"/>
                  <a:gd name="T9" fmla="*/ 344 h 470"/>
                  <a:gd name="T10" fmla="*/ 219 w 564"/>
                  <a:gd name="T11" fmla="*/ 469 h 470"/>
                </a:gdLst>
                <a:ahLst/>
                <a:cxnLst>
                  <a:cxn ang="0">
                    <a:pos x="T0" y="T1"/>
                  </a:cxn>
                  <a:cxn ang="0">
                    <a:pos x="T2" y="T3"/>
                  </a:cxn>
                  <a:cxn ang="0">
                    <a:pos x="T4" y="T5"/>
                  </a:cxn>
                  <a:cxn ang="0">
                    <a:pos x="T6" y="T7"/>
                  </a:cxn>
                  <a:cxn ang="0">
                    <a:pos x="T8" y="T9"/>
                  </a:cxn>
                  <a:cxn ang="0">
                    <a:pos x="T10" y="T11"/>
                  </a:cxn>
                </a:cxnLst>
                <a:rect l="0" t="0" r="r" b="b"/>
                <a:pathLst>
                  <a:path w="564" h="470">
                    <a:moveTo>
                      <a:pt x="219" y="469"/>
                    </a:moveTo>
                    <a:lnTo>
                      <a:pt x="219" y="469"/>
                    </a:lnTo>
                    <a:cubicBezTo>
                      <a:pt x="63" y="438"/>
                      <a:pt x="0" y="0"/>
                      <a:pt x="375" y="32"/>
                    </a:cubicBezTo>
                    <a:cubicBezTo>
                      <a:pt x="375" y="32"/>
                      <a:pt x="500" y="63"/>
                      <a:pt x="563" y="219"/>
                    </a:cubicBezTo>
                    <a:cubicBezTo>
                      <a:pt x="563" y="219"/>
                      <a:pt x="407" y="344"/>
                      <a:pt x="282" y="344"/>
                    </a:cubicBezTo>
                    <a:lnTo>
                      <a:pt x="219" y="469"/>
                    </a:lnTo>
                  </a:path>
                </a:pathLst>
              </a:custGeom>
              <a:solidFill>
                <a:srgbClr val="201A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10" name="Freeform 167">
                <a:extLst>
                  <a:ext uri="{FF2B5EF4-FFF2-40B4-BE49-F238E27FC236}">
                    <a16:creationId xmlns:a16="http://schemas.microsoft.com/office/drawing/2014/main" id="{40CE6FAC-47FE-21DA-8398-922E4B4C0867}"/>
                  </a:ext>
                </a:extLst>
              </p:cNvPr>
              <p:cNvSpPr>
                <a:spLocks noChangeArrowheads="1"/>
              </p:cNvSpPr>
              <p:nvPr/>
            </p:nvSpPr>
            <p:spPr bwMode="auto">
              <a:xfrm>
                <a:off x="7413625" y="2908300"/>
                <a:ext cx="134938" cy="112713"/>
              </a:xfrm>
              <a:custGeom>
                <a:avLst/>
                <a:gdLst>
                  <a:gd name="T0" fmla="*/ 343 w 376"/>
                  <a:gd name="T1" fmla="*/ 93 h 313"/>
                  <a:gd name="T2" fmla="*/ 343 w 376"/>
                  <a:gd name="T3" fmla="*/ 93 h 313"/>
                  <a:gd name="T4" fmla="*/ 218 w 376"/>
                  <a:gd name="T5" fmla="*/ 281 h 313"/>
                  <a:gd name="T6" fmla="*/ 31 w 376"/>
                  <a:gd name="T7" fmla="*/ 218 h 313"/>
                  <a:gd name="T8" fmla="*/ 125 w 376"/>
                  <a:gd name="T9" fmla="*/ 62 h 313"/>
                  <a:gd name="T10" fmla="*/ 343 w 376"/>
                  <a:gd name="T11" fmla="*/ 93 h 313"/>
                </a:gdLst>
                <a:ahLst/>
                <a:cxnLst>
                  <a:cxn ang="0">
                    <a:pos x="T0" y="T1"/>
                  </a:cxn>
                  <a:cxn ang="0">
                    <a:pos x="T2" y="T3"/>
                  </a:cxn>
                  <a:cxn ang="0">
                    <a:pos x="T4" y="T5"/>
                  </a:cxn>
                  <a:cxn ang="0">
                    <a:pos x="T6" y="T7"/>
                  </a:cxn>
                  <a:cxn ang="0">
                    <a:pos x="T8" y="T9"/>
                  </a:cxn>
                  <a:cxn ang="0">
                    <a:pos x="T10" y="T11"/>
                  </a:cxn>
                </a:cxnLst>
                <a:rect l="0" t="0" r="r" b="b"/>
                <a:pathLst>
                  <a:path w="376" h="313">
                    <a:moveTo>
                      <a:pt x="343" y="93"/>
                    </a:moveTo>
                    <a:lnTo>
                      <a:pt x="343" y="93"/>
                    </a:lnTo>
                    <a:cubicBezTo>
                      <a:pt x="375" y="156"/>
                      <a:pt x="312" y="250"/>
                      <a:pt x="218" y="281"/>
                    </a:cubicBezTo>
                    <a:cubicBezTo>
                      <a:pt x="156" y="312"/>
                      <a:pt x="62" y="281"/>
                      <a:pt x="31" y="218"/>
                    </a:cubicBezTo>
                    <a:cubicBezTo>
                      <a:pt x="0" y="156"/>
                      <a:pt x="62" y="93"/>
                      <a:pt x="125" y="62"/>
                    </a:cubicBezTo>
                    <a:cubicBezTo>
                      <a:pt x="218" y="0"/>
                      <a:pt x="312" y="31"/>
                      <a:pt x="343" y="93"/>
                    </a:cubicBezTo>
                  </a:path>
                </a:pathLst>
              </a:custGeom>
              <a:solidFill>
                <a:srgbClr val="201A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11" name="Freeform 168">
                <a:extLst>
                  <a:ext uri="{FF2B5EF4-FFF2-40B4-BE49-F238E27FC236}">
                    <a16:creationId xmlns:a16="http://schemas.microsoft.com/office/drawing/2014/main" id="{3149902E-6A54-A979-0521-9C2312A841C2}"/>
                  </a:ext>
                </a:extLst>
              </p:cNvPr>
              <p:cNvSpPr>
                <a:spLocks noChangeArrowheads="1"/>
              </p:cNvSpPr>
              <p:nvPr/>
            </p:nvSpPr>
            <p:spPr bwMode="auto">
              <a:xfrm>
                <a:off x="7413624" y="2886076"/>
                <a:ext cx="90488" cy="79375"/>
              </a:xfrm>
              <a:custGeom>
                <a:avLst/>
                <a:gdLst>
                  <a:gd name="T0" fmla="*/ 250 w 251"/>
                  <a:gd name="T1" fmla="*/ 63 h 220"/>
                  <a:gd name="T2" fmla="*/ 250 w 251"/>
                  <a:gd name="T3" fmla="*/ 63 h 220"/>
                  <a:gd name="T4" fmla="*/ 156 w 251"/>
                  <a:gd name="T5" fmla="*/ 188 h 220"/>
                  <a:gd name="T6" fmla="*/ 0 w 251"/>
                  <a:gd name="T7" fmla="*/ 156 h 220"/>
                  <a:gd name="T8" fmla="*/ 93 w 251"/>
                  <a:gd name="T9" fmla="*/ 0 h 220"/>
                  <a:gd name="T10" fmla="*/ 250 w 251"/>
                  <a:gd name="T11" fmla="*/ 63 h 220"/>
                </a:gdLst>
                <a:ahLst/>
                <a:cxnLst>
                  <a:cxn ang="0">
                    <a:pos x="T0" y="T1"/>
                  </a:cxn>
                  <a:cxn ang="0">
                    <a:pos x="T2" y="T3"/>
                  </a:cxn>
                  <a:cxn ang="0">
                    <a:pos x="T4" y="T5"/>
                  </a:cxn>
                  <a:cxn ang="0">
                    <a:pos x="T6" y="T7"/>
                  </a:cxn>
                  <a:cxn ang="0">
                    <a:pos x="T8" y="T9"/>
                  </a:cxn>
                  <a:cxn ang="0">
                    <a:pos x="T10" y="T11"/>
                  </a:cxn>
                </a:cxnLst>
                <a:rect l="0" t="0" r="r" b="b"/>
                <a:pathLst>
                  <a:path w="251" h="220">
                    <a:moveTo>
                      <a:pt x="250" y="63"/>
                    </a:moveTo>
                    <a:lnTo>
                      <a:pt x="250" y="63"/>
                    </a:lnTo>
                    <a:cubicBezTo>
                      <a:pt x="250" y="94"/>
                      <a:pt x="218" y="156"/>
                      <a:pt x="156" y="188"/>
                    </a:cubicBezTo>
                    <a:cubicBezTo>
                      <a:pt x="93" y="219"/>
                      <a:pt x="31" y="188"/>
                      <a:pt x="0" y="156"/>
                    </a:cubicBezTo>
                    <a:cubicBezTo>
                      <a:pt x="0" y="94"/>
                      <a:pt x="31" y="31"/>
                      <a:pt x="93" y="0"/>
                    </a:cubicBezTo>
                    <a:cubicBezTo>
                      <a:pt x="156" y="0"/>
                      <a:pt x="218" y="0"/>
                      <a:pt x="250" y="63"/>
                    </a:cubicBezTo>
                  </a:path>
                </a:pathLst>
              </a:custGeom>
              <a:solidFill>
                <a:srgbClr val="201A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12" name="Freeform 169">
                <a:extLst>
                  <a:ext uri="{FF2B5EF4-FFF2-40B4-BE49-F238E27FC236}">
                    <a16:creationId xmlns:a16="http://schemas.microsoft.com/office/drawing/2014/main" id="{77729C21-E560-CE97-6833-B8E3F94F1100}"/>
                  </a:ext>
                </a:extLst>
              </p:cNvPr>
              <p:cNvSpPr>
                <a:spLocks noChangeArrowheads="1"/>
              </p:cNvSpPr>
              <p:nvPr/>
            </p:nvSpPr>
            <p:spPr bwMode="auto">
              <a:xfrm>
                <a:off x="7459664" y="3100388"/>
                <a:ext cx="57150" cy="68262"/>
              </a:xfrm>
              <a:custGeom>
                <a:avLst/>
                <a:gdLst>
                  <a:gd name="T0" fmla="*/ 156 w 157"/>
                  <a:gd name="T1" fmla="*/ 94 h 188"/>
                  <a:gd name="T2" fmla="*/ 156 w 157"/>
                  <a:gd name="T3" fmla="*/ 94 h 188"/>
                  <a:gd name="T4" fmla="*/ 156 w 157"/>
                  <a:gd name="T5" fmla="*/ 94 h 188"/>
                  <a:gd name="T6" fmla="*/ 93 w 157"/>
                  <a:gd name="T7" fmla="*/ 156 h 188"/>
                  <a:gd name="T8" fmla="*/ 0 w 157"/>
                  <a:gd name="T9" fmla="*/ 94 h 188"/>
                  <a:gd name="T10" fmla="*/ 93 w 157"/>
                  <a:gd name="T11" fmla="*/ 31 h 188"/>
                  <a:gd name="T12" fmla="*/ 156 w 157"/>
                  <a:gd name="T13" fmla="*/ 94 h 188"/>
                  <a:gd name="T14" fmla="*/ 156 w 157"/>
                  <a:gd name="T15" fmla="*/ 94 h 188"/>
                  <a:gd name="T16" fmla="*/ 156 w 157"/>
                  <a:gd name="T17" fmla="*/ 94 h 188"/>
                  <a:gd name="T18" fmla="*/ 93 w 157"/>
                  <a:gd name="T19" fmla="*/ 0 h 188"/>
                  <a:gd name="T20" fmla="*/ 0 w 157"/>
                  <a:gd name="T21" fmla="*/ 94 h 188"/>
                  <a:gd name="T22" fmla="*/ 93 w 157"/>
                  <a:gd name="T23" fmla="*/ 187 h 188"/>
                  <a:gd name="T24" fmla="*/ 156 w 157"/>
                  <a:gd name="T25" fmla="*/ 94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7" h="188">
                    <a:moveTo>
                      <a:pt x="156" y="94"/>
                    </a:moveTo>
                    <a:lnTo>
                      <a:pt x="156" y="94"/>
                    </a:lnTo>
                    <a:lnTo>
                      <a:pt x="156" y="94"/>
                    </a:lnTo>
                    <a:cubicBezTo>
                      <a:pt x="156" y="125"/>
                      <a:pt x="125" y="156"/>
                      <a:pt x="93" y="156"/>
                    </a:cubicBezTo>
                    <a:cubicBezTo>
                      <a:pt x="31" y="156"/>
                      <a:pt x="0" y="125"/>
                      <a:pt x="0" y="94"/>
                    </a:cubicBezTo>
                    <a:cubicBezTo>
                      <a:pt x="0" y="62"/>
                      <a:pt x="31" y="31"/>
                      <a:pt x="93" y="31"/>
                    </a:cubicBezTo>
                    <a:cubicBezTo>
                      <a:pt x="125" y="31"/>
                      <a:pt x="156" y="62"/>
                      <a:pt x="156" y="94"/>
                    </a:cubicBezTo>
                    <a:lnTo>
                      <a:pt x="156" y="94"/>
                    </a:lnTo>
                    <a:lnTo>
                      <a:pt x="156" y="94"/>
                    </a:lnTo>
                    <a:cubicBezTo>
                      <a:pt x="156" y="31"/>
                      <a:pt x="125" y="0"/>
                      <a:pt x="93" y="0"/>
                    </a:cubicBezTo>
                    <a:cubicBezTo>
                      <a:pt x="31" y="0"/>
                      <a:pt x="0" y="31"/>
                      <a:pt x="0" y="94"/>
                    </a:cubicBezTo>
                    <a:cubicBezTo>
                      <a:pt x="0" y="156"/>
                      <a:pt x="31" y="187"/>
                      <a:pt x="93" y="187"/>
                    </a:cubicBezTo>
                    <a:cubicBezTo>
                      <a:pt x="125" y="187"/>
                      <a:pt x="156" y="156"/>
                      <a:pt x="156" y="94"/>
                    </a:cubicBezTo>
                  </a:path>
                </a:pathLst>
              </a:custGeom>
              <a:solidFill>
                <a:srgbClr val="A49C4A"/>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13" name="Freeform 170">
                <a:extLst>
                  <a:ext uri="{FF2B5EF4-FFF2-40B4-BE49-F238E27FC236}">
                    <a16:creationId xmlns:a16="http://schemas.microsoft.com/office/drawing/2014/main" id="{C7929E17-BF15-B81E-D827-7998D297F916}"/>
                  </a:ext>
                </a:extLst>
              </p:cNvPr>
              <p:cNvSpPr>
                <a:spLocks noChangeArrowheads="1"/>
              </p:cNvSpPr>
              <p:nvPr/>
            </p:nvSpPr>
            <p:spPr bwMode="auto">
              <a:xfrm>
                <a:off x="7413625" y="3133725"/>
                <a:ext cx="371475" cy="315913"/>
              </a:xfrm>
              <a:custGeom>
                <a:avLst/>
                <a:gdLst>
                  <a:gd name="T0" fmla="*/ 875 w 1032"/>
                  <a:gd name="T1" fmla="*/ 93 h 876"/>
                  <a:gd name="T2" fmla="*/ 875 w 1032"/>
                  <a:gd name="T3" fmla="*/ 93 h 876"/>
                  <a:gd name="T4" fmla="*/ 625 w 1032"/>
                  <a:gd name="T5" fmla="*/ 593 h 876"/>
                  <a:gd name="T6" fmla="*/ 125 w 1032"/>
                  <a:gd name="T7" fmla="*/ 843 h 876"/>
                  <a:gd name="T8" fmla="*/ 218 w 1032"/>
                  <a:gd name="T9" fmla="*/ 406 h 876"/>
                  <a:gd name="T10" fmla="*/ 625 w 1032"/>
                  <a:gd name="T11" fmla="*/ 31 h 876"/>
                  <a:gd name="T12" fmla="*/ 875 w 1032"/>
                  <a:gd name="T13" fmla="*/ 93 h 876"/>
                </a:gdLst>
                <a:ahLst/>
                <a:cxnLst>
                  <a:cxn ang="0">
                    <a:pos x="T0" y="T1"/>
                  </a:cxn>
                  <a:cxn ang="0">
                    <a:pos x="T2" y="T3"/>
                  </a:cxn>
                  <a:cxn ang="0">
                    <a:pos x="T4" y="T5"/>
                  </a:cxn>
                  <a:cxn ang="0">
                    <a:pos x="T6" y="T7"/>
                  </a:cxn>
                  <a:cxn ang="0">
                    <a:pos x="T8" y="T9"/>
                  </a:cxn>
                  <a:cxn ang="0">
                    <a:pos x="T10" y="T11"/>
                  </a:cxn>
                  <a:cxn ang="0">
                    <a:pos x="T12" y="T13"/>
                  </a:cxn>
                </a:cxnLst>
                <a:rect l="0" t="0" r="r" b="b"/>
                <a:pathLst>
                  <a:path w="1032" h="876">
                    <a:moveTo>
                      <a:pt x="875" y="93"/>
                    </a:moveTo>
                    <a:lnTo>
                      <a:pt x="875" y="93"/>
                    </a:lnTo>
                    <a:cubicBezTo>
                      <a:pt x="875" y="93"/>
                      <a:pt x="1031" y="281"/>
                      <a:pt x="625" y="593"/>
                    </a:cubicBezTo>
                    <a:cubicBezTo>
                      <a:pt x="218" y="875"/>
                      <a:pt x="250" y="875"/>
                      <a:pt x="125" y="843"/>
                    </a:cubicBezTo>
                    <a:cubicBezTo>
                      <a:pt x="31" y="812"/>
                      <a:pt x="0" y="562"/>
                      <a:pt x="218" y="406"/>
                    </a:cubicBezTo>
                    <a:cubicBezTo>
                      <a:pt x="468" y="218"/>
                      <a:pt x="500" y="62"/>
                      <a:pt x="625" y="31"/>
                    </a:cubicBezTo>
                    <a:cubicBezTo>
                      <a:pt x="750" y="0"/>
                      <a:pt x="843" y="31"/>
                      <a:pt x="875" y="93"/>
                    </a:cubicBezTo>
                  </a:path>
                </a:pathLst>
              </a:custGeom>
              <a:solidFill>
                <a:srgbClr val="ED7D3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14" name="Freeform 171">
                <a:extLst>
                  <a:ext uri="{FF2B5EF4-FFF2-40B4-BE49-F238E27FC236}">
                    <a16:creationId xmlns:a16="http://schemas.microsoft.com/office/drawing/2014/main" id="{8E9A6300-120F-B8DB-D5F2-FE1AB79754AB}"/>
                  </a:ext>
                </a:extLst>
              </p:cNvPr>
              <p:cNvSpPr>
                <a:spLocks noChangeArrowheads="1"/>
              </p:cNvSpPr>
              <p:nvPr/>
            </p:nvSpPr>
            <p:spPr bwMode="auto">
              <a:xfrm>
                <a:off x="7380288" y="3155950"/>
                <a:ext cx="146050" cy="236538"/>
              </a:xfrm>
              <a:custGeom>
                <a:avLst/>
                <a:gdLst>
                  <a:gd name="T0" fmla="*/ 250 w 407"/>
                  <a:gd name="T1" fmla="*/ 31 h 657"/>
                  <a:gd name="T2" fmla="*/ 250 w 407"/>
                  <a:gd name="T3" fmla="*/ 31 h 657"/>
                  <a:gd name="T4" fmla="*/ 406 w 407"/>
                  <a:gd name="T5" fmla="*/ 656 h 657"/>
                  <a:gd name="T6" fmla="*/ 0 w 407"/>
                  <a:gd name="T7" fmla="*/ 344 h 657"/>
                  <a:gd name="T8" fmla="*/ 250 w 407"/>
                  <a:gd name="T9" fmla="*/ 31 h 657"/>
                </a:gdLst>
                <a:ahLst/>
                <a:cxnLst>
                  <a:cxn ang="0">
                    <a:pos x="T0" y="T1"/>
                  </a:cxn>
                  <a:cxn ang="0">
                    <a:pos x="T2" y="T3"/>
                  </a:cxn>
                  <a:cxn ang="0">
                    <a:pos x="T4" y="T5"/>
                  </a:cxn>
                  <a:cxn ang="0">
                    <a:pos x="T6" y="T7"/>
                  </a:cxn>
                  <a:cxn ang="0">
                    <a:pos x="T8" y="T9"/>
                  </a:cxn>
                </a:cxnLst>
                <a:rect l="0" t="0" r="r" b="b"/>
                <a:pathLst>
                  <a:path w="407" h="657">
                    <a:moveTo>
                      <a:pt x="250" y="31"/>
                    </a:moveTo>
                    <a:lnTo>
                      <a:pt x="250" y="31"/>
                    </a:lnTo>
                    <a:cubicBezTo>
                      <a:pt x="250" y="31"/>
                      <a:pt x="31" y="313"/>
                      <a:pt x="406" y="656"/>
                    </a:cubicBezTo>
                    <a:cubicBezTo>
                      <a:pt x="406" y="656"/>
                      <a:pt x="0" y="531"/>
                      <a:pt x="0" y="344"/>
                    </a:cubicBezTo>
                    <a:cubicBezTo>
                      <a:pt x="0" y="156"/>
                      <a:pt x="344" y="0"/>
                      <a:pt x="250" y="31"/>
                    </a:cubicBezTo>
                  </a:path>
                </a:pathLst>
              </a:custGeom>
              <a:solidFill>
                <a:srgbClr val="FDC80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15" name="Freeform 172">
                <a:extLst>
                  <a:ext uri="{FF2B5EF4-FFF2-40B4-BE49-F238E27FC236}">
                    <a16:creationId xmlns:a16="http://schemas.microsoft.com/office/drawing/2014/main" id="{468706B3-D819-432C-EE8F-03C868391CBF}"/>
                  </a:ext>
                </a:extLst>
              </p:cNvPr>
              <p:cNvSpPr>
                <a:spLocks noChangeArrowheads="1"/>
              </p:cNvSpPr>
              <p:nvPr/>
            </p:nvSpPr>
            <p:spPr bwMode="auto">
              <a:xfrm>
                <a:off x="7605713" y="3155950"/>
                <a:ext cx="134937" cy="134938"/>
              </a:xfrm>
              <a:custGeom>
                <a:avLst/>
                <a:gdLst>
                  <a:gd name="T0" fmla="*/ 344 w 376"/>
                  <a:gd name="T1" fmla="*/ 125 h 376"/>
                  <a:gd name="T2" fmla="*/ 344 w 376"/>
                  <a:gd name="T3" fmla="*/ 125 h 376"/>
                  <a:gd name="T4" fmla="*/ 187 w 376"/>
                  <a:gd name="T5" fmla="*/ 313 h 376"/>
                  <a:gd name="T6" fmla="*/ 31 w 376"/>
                  <a:gd name="T7" fmla="*/ 156 h 376"/>
                  <a:gd name="T8" fmla="*/ 219 w 376"/>
                  <a:gd name="T9" fmla="*/ 0 h 376"/>
                  <a:gd name="T10" fmla="*/ 344 w 376"/>
                  <a:gd name="T11" fmla="*/ 125 h 376"/>
                </a:gdLst>
                <a:ahLst/>
                <a:cxnLst>
                  <a:cxn ang="0">
                    <a:pos x="T0" y="T1"/>
                  </a:cxn>
                  <a:cxn ang="0">
                    <a:pos x="T2" y="T3"/>
                  </a:cxn>
                  <a:cxn ang="0">
                    <a:pos x="T4" y="T5"/>
                  </a:cxn>
                  <a:cxn ang="0">
                    <a:pos x="T6" y="T7"/>
                  </a:cxn>
                  <a:cxn ang="0">
                    <a:pos x="T8" y="T9"/>
                  </a:cxn>
                  <a:cxn ang="0">
                    <a:pos x="T10" y="T11"/>
                  </a:cxn>
                </a:cxnLst>
                <a:rect l="0" t="0" r="r" b="b"/>
                <a:pathLst>
                  <a:path w="376" h="376">
                    <a:moveTo>
                      <a:pt x="344" y="125"/>
                    </a:moveTo>
                    <a:lnTo>
                      <a:pt x="344" y="125"/>
                    </a:lnTo>
                    <a:cubicBezTo>
                      <a:pt x="375" y="188"/>
                      <a:pt x="250" y="313"/>
                      <a:pt x="187" y="313"/>
                    </a:cubicBezTo>
                    <a:cubicBezTo>
                      <a:pt x="31" y="375"/>
                      <a:pt x="0" y="281"/>
                      <a:pt x="31" y="156"/>
                    </a:cubicBezTo>
                    <a:cubicBezTo>
                      <a:pt x="62" y="63"/>
                      <a:pt x="156" y="31"/>
                      <a:pt x="219" y="0"/>
                    </a:cubicBezTo>
                    <a:cubicBezTo>
                      <a:pt x="281" y="0"/>
                      <a:pt x="344" y="125"/>
                      <a:pt x="344" y="125"/>
                    </a:cubicBezTo>
                  </a:path>
                </a:pathLst>
              </a:custGeom>
              <a:solidFill>
                <a:srgbClr val="9A613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16" name="Freeform 173">
                <a:extLst>
                  <a:ext uri="{FF2B5EF4-FFF2-40B4-BE49-F238E27FC236}">
                    <a16:creationId xmlns:a16="http://schemas.microsoft.com/office/drawing/2014/main" id="{2923EFA9-7D57-01D3-667B-4963D7E18054}"/>
                  </a:ext>
                </a:extLst>
              </p:cNvPr>
              <p:cNvSpPr>
                <a:spLocks noChangeArrowheads="1"/>
              </p:cNvSpPr>
              <p:nvPr/>
            </p:nvSpPr>
            <p:spPr bwMode="auto">
              <a:xfrm>
                <a:off x="7559675" y="3279775"/>
                <a:ext cx="203200" cy="90488"/>
              </a:xfrm>
              <a:custGeom>
                <a:avLst/>
                <a:gdLst>
                  <a:gd name="T0" fmla="*/ 0 w 563"/>
                  <a:gd name="T1" fmla="*/ 125 h 251"/>
                  <a:gd name="T2" fmla="*/ 0 w 563"/>
                  <a:gd name="T3" fmla="*/ 125 h 251"/>
                  <a:gd name="T4" fmla="*/ 344 w 563"/>
                  <a:gd name="T5" fmla="*/ 219 h 251"/>
                  <a:gd name="T6" fmla="*/ 437 w 563"/>
                  <a:gd name="T7" fmla="*/ 0 h 251"/>
                  <a:gd name="T8" fmla="*/ 281 w 563"/>
                  <a:gd name="T9" fmla="*/ 94 h 251"/>
                  <a:gd name="T10" fmla="*/ 0 w 563"/>
                  <a:gd name="T11" fmla="*/ 125 h 251"/>
                </a:gdLst>
                <a:ahLst/>
                <a:cxnLst>
                  <a:cxn ang="0">
                    <a:pos x="T0" y="T1"/>
                  </a:cxn>
                  <a:cxn ang="0">
                    <a:pos x="T2" y="T3"/>
                  </a:cxn>
                  <a:cxn ang="0">
                    <a:pos x="T4" y="T5"/>
                  </a:cxn>
                  <a:cxn ang="0">
                    <a:pos x="T6" y="T7"/>
                  </a:cxn>
                  <a:cxn ang="0">
                    <a:pos x="T8" y="T9"/>
                  </a:cxn>
                  <a:cxn ang="0">
                    <a:pos x="T10" y="T11"/>
                  </a:cxn>
                </a:cxnLst>
                <a:rect l="0" t="0" r="r" b="b"/>
                <a:pathLst>
                  <a:path w="563" h="251">
                    <a:moveTo>
                      <a:pt x="0" y="125"/>
                    </a:moveTo>
                    <a:lnTo>
                      <a:pt x="0" y="125"/>
                    </a:lnTo>
                    <a:cubicBezTo>
                      <a:pt x="0" y="125"/>
                      <a:pt x="156" y="250"/>
                      <a:pt x="344" y="219"/>
                    </a:cubicBezTo>
                    <a:cubicBezTo>
                      <a:pt x="562" y="187"/>
                      <a:pt x="437" y="0"/>
                      <a:pt x="437" y="0"/>
                    </a:cubicBezTo>
                    <a:cubicBezTo>
                      <a:pt x="281" y="94"/>
                      <a:pt x="281" y="94"/>
                      <a:pt x="281" y="94"/>
                    </a:cubicBezTo>
                    <a:cubicBezTo>
                      <a:pt x="281" y="94"/>
                      <a:pt x="156" y="187"/>
                      <a:pt x="0" y="125"/>
                    </a:cubicBezTo>
                  </a:path>
                </a:pathLst>
              </a:custGeom>
              <a:solidFill>
                <a:srgbClr val="FDC80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417" name="Group 416">
            <a:extLst>
              <a:ext uri="{FF2B5EF4-FFF2-40B4-BE49-F238E27FC236}">
                <a16:creationId xmlns:a16="http://schemas.microsoft.com/office/drawing/2014/main" id="{414319FA-60EF-1C46-1C43-97E34AB4CEAB}"/>
              </a:ext>
            </a:extLst>
          </p:cNvPr>
          <p:cNvGrpSpPr>
            <a:grpSpLocks noChangeAspect="1"/>
          </p:cNvGrpSpPr>
          <p:nvPr/>
        </p:nvGrpSpPr>
        <p:grpSpPr>
          <a:xfrm>
            <a:off x="8077279" y="1548267"/>
            <a:ext cx="552504" cy="1069848"/>
            <a:chOff x="7245350" y="2908300"/>
            <a:chExt cx="539750" cy="1090613"/>
          </a:xfrm>
        </p:grpSpPr>
        <p:sp>
          <p:nvSpPr>
            <p:cNvPr id="418" name="Freeform 10">
              <a:extLst>
                <a:ext uri="{FF2B5EF4-FFF2-40B4-BE49-F238E27FC236}">
                  <a16:creationId xmlns:a16="http://schemas.microsoft.com/office/drawing/2014/main" id="{C70E7296-979B-F6E8-337E-3EDEF1CFBE17}"/>
                </a:ext>
              </a:extLst>
            </p:cNvPr>
            <p:cNvSpPr>
              <a:spLocks noChangeArrowheads="1"/>
            </p:cNvSpPr>
            <p:nvPr/>
          </p:nvSpPr>
          <p:spPr bwMode="auto">
            <a:xfrm>
              <a:off x="7245350" y="3863975"/>
              <a:ext cx="461963" cy="134938"/>
            </a:xfrm>
            <a:custGeom>
              <a:avLst/>
              <a:gdLst>
                <a:gd name="T0" fmla="*/ 500 w 1282"/>
                <a:gd name="T1" fmla="*/ 31 h 376"/>
                <a:gd name="T2" fmla="*/ 500 w 1282"/>
                <a:gd name="T3" fmla="*/ 31 h 376"/>
                <a:gd name="T4" fmla="*/ 875 w 1282"/>
                <a:gd name="T5" fmla="*/ 0 h 376"/>
                <a:gd name="T6" fmla="*/ 1156 w 1282"/>
                <a:gd name="T7" fmla="*/ 62 h 376"/>
                <a:gd name="T8" fmla="*/ 1250 w 1282"/>
                <a:gd name="T9" fmla="*/ 125 h 376"/>
                <a:gd name="T10" fmla="*/ 1031 w 1282"/>
                <a:gd name="T11" fmla="*/ 250 h 376"/>
                <a:gd name="T12" fmla="*/ 781 w 1282"/>
                <a:gd name="T13" fmla="*/ 312 h 376"/>
                <a:gd name="T14" fmla="*/ 406 w 1282"/>
                <a:gd name="T15" fmla="*/ 344 h 376"/>
                <a:gd name="T16" fmla="*/ 250 w 1282"/>
                <a:gd name="T17" fmla="*/ 312 h 376"/>
                <a:gd name="T18" fmla="*/ 0 w 1282"/>
                <a:gd name="T19" fmla="*/ 219 h 376"/>
                <a:gd name="T20" fmla="*/ 125 w 1282"/>
                <a:gd name="T21" fmla="*/ 156 h 376"/>
                <a:gd name="T22" fmla="*/ 500 w 1282"/>
                <a:gd name="T23" fmla="*/ 31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2" h="376">
                  <a:moveTo>
                    <a:pt x="500" y="31"/>
                  </a:moveTo>
                  <a:lnTo>
                    <a:pt x="500" y="31"/>
                  </a:lnTo>
                  <a:cubicBezTo>
                    <a:pt x="500" y="31"/>
                    <a:pt x="812" y="0"/>
                    <a:pt x="875" y="0"/>
                  </a:cubicBezTo>
                  <a:cubicBezTo>
                    <a:pt x="937" y="31"/>
                    <a:pt x="1094" y="62"/>
                    <a:pt x="1156" y="62"/>
                  </a:cubicBezTo>
                  <a:cubicBezTo>
                    <a:pt x="1187" y="94"/>
                    <a:pt x="1281" y="62"/>
                    <a:pt x="1250" y="125"/>
                  </a:cubicBezTo>
                  <a:cubicBezTo>
                    <a:pt x="1219" y="187"/>
                    <a:pt x="1094" y="219"/>
                    <a:pt x="1031" y="250"/>
                  </a:cubicBezTo>
                  <a:cubicBezTo>
                    <a:pt x="969" y="281"/>
                    <a:pt x="969" y="281"/>
                    <a:pt x="781" y="312"/>
                  </a:cubicBezTo>
                  <a:cubicBezTo>
                    <a:pt x="594" y="375"/>
                    <a:pt x="469" y="375"/>
                    <a:pt x="406" y="344"/>
                  </a:cubicBezTo>
                  <a:cubicBezTo>
                    <a:pt x="312" y="344"/>
                    <a:pt x="312" y="312"/>
                    <a:pt x="250" y="312"/>
                  </a:cubicBezTo>
                  <a:cubicBezTo>
                    <a:pt x="156" y="281"/>
                    <a:pt x="0" y="281"/>
                    <a:pt x="0" y="219"/>
                  </a:cubicBezTo>
                  <a:cubicBezTo>
                    <a:pt x="31" y="187"/>
                    <a:pt x="94" y="156"/>
                    <a:pt x="125" y="156"/>
                  </a:cubicBezTo>
                  <a:cubicBezTo>
                    <a:pt x="156" y="125"/>
                    <a:pt x="250" y="94"/>
                    <a:pt x="500" y="31"/>
                  </a:cubicBezTo>
                </a:path>
              </a:pathLst>
            </a:custGeom>
            <a:solidFill>
              <a:srgbClr val="2F559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19" name="Freeform 161">
              <a:extLst>
                <a:ext uri="{FF2B5EF4-FFF2-40B4-BE49-F238E27FC236}">
                  <a16:creationId xmlns:a16="http://schemas.microsoft.com/office/drawing/2014/main" id="{E33FA6EC-5599-0FA7-5B93-824864CE41E1}"/>
                </a:ext>
              </a:extLst>
            </p:cNvPr>
            <p:cNvSpPr>
              <a:spLocks noChangeArrowheads="1"/>
            </p:cNvSpPr>
            <p:nvPr/>
          </p:nvSpPr>
          <p:spPr bwMode="auto">
            <a:xfrm>
              <a:off x="7391400" y="3381375"/>
              <a:ext cx="258763" cy="573088"/>
            </a:xfrm>
            <a:custGeom>
              <a:avLst/>
              <a:gdLst>
                <a:gd name="T0" fmla="*/ 188 w 720"/>
                <a:gd name="T1" fmla="*/ 156 h 1594"/>
                <a:gd name="T2" fmla="*/ 188 w 720"/>
                <a:gd name="T3" fmla="*/ 156 h 1594"/>
                <a:gd name="T4" fmla="*/ 0 w 720"/>
                <a:gd name="T5" fmla="*/ 1593 h 1594"/>
                <a:gd name="T6" fmla="*/ 375 w 720"/>
                <a:gd name="T7" fmla="*/ 688 h 1594"/>
                <a:gd name="T8" fmla="*/ 469 w 720"/>
                <a:gd name="T9" fmla="*/ 1530 h 1594"/>
                <a:gd name="T10" fmla="*/ 625 w 720"/>
                <a:gd name="T11" fmla="*/ 219 h 1594"/>
                <a:gd name="T12" fmla="*/ 188 w 720"/>
                <a:gd name="T13" fmla="*/ 156 h 1594"/>
              </a:gdLst>
              <a:ahLst/>
              <a:cxnLst>
                <a:cxn ang="0">
                  <a:pos x="T0" y="T1"/>
                </a:cxn>
                <a:cxn ang="0">
                  <a:pos x="T2" y="T3"/>
                </a:cxn>
                <a:cxn ang="0">
                  <a:pos x="T4" y="T5"/>
                </a:cxn>
                <a:cxn ang="0">
                  <a:pos x="T6" y="T7"/>
                </a:cxn>
                <a:cxn ang="0">
                  <a:pos x="T8" y="T9"/>
                </a:cxn>
                <a:cxn ang="0">
                  <a:pos x="T10" y="T11"/>
                </a:cxn>
                <a:cxn ang="0">
                  <a:pos x="T12" y="T13"/>
                </a:cxn>
              </a:cxnLst>
              <a:rect l="0" t="0" r="r" b="b"/>
              <a:pathLst>
                <a:path w="720" h="1594">
                  <a:moveTo>
                    <a:pt x="188" y="156"/>
                  </a:moveTo>
                  <a:lnTo>
                    <a:pt x="188" y="156"/>
                  </a:lnTo>
                  <a:cubicBezTo>
                    <a:pt x="188" y="156"/>
                    <a:pt x="31" y="1249"/>
                    <a:pt x="0" y="1593"/>
                  </a:cubicBezTo>
                  <a:cubicBezTo>
                    <a:pt x="0" y="1593"/>
                    <a:pt x="281" y="875"/>
                    <a:pt x="375" y="688"/>
                  </a:cubicBezTo>
                  <a:cubicBezTo>
                    <a:pt x="375" y="688"/>
                    <a:pt x="438" y="1312"/>
                    <a:pt x="469" y="1530"/>
                  </a:cubicBezTo>
                  <a:cubicBezTo>
                    <a:pt x="469" y="1593"/>
                    <a:pt x="719" y="438"/>
                    <a:pt x="625" y="219"/>
                  </a:cubicBezTo>
                  <a:cubicBezTo>
                    <a:pt x="563" y="0"/>
                    <a:pt x="188" y="156"/>
                    <a:pt x="188" y="156"/>
                  </a:cubicBezTo>
                </a:path>
              </a:pathLst>
            </a:custGeom>
            <a:solidFill>
              <a:srgbClr val="9A613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20" name="Freeform 162">
              <a:extLst>
                <a:ext uri="{FF2B5EF4-FFF2-40B4-BE49-F238E27FC236}">
                  <a16:creationId xmlns:a16="http://schemas.microsoft.com/office/drawing/2014/main" id="{7CA5D814-5D42-EFDF-9EBB-4A5207823009}"/>
                </a:ext>
              </a:extLst>
            </p:cNvPr>
            <p:cNvSpPr>
              <a:spLocks noChangeArrowheads="1"/>
            </p:cNvSpPr>
            <p:nvPr/>
          </p:nvSpPr>
          <p:spPr bwMode="auto">
            <a:xfrm>
              <a:off x="7402513" y="3403600"/>
              <a:ext cx="236537" cy="292100"/>
            </a:xfrm>
            <a:custGeom>
              <a:avLst/>
              <a:gdLst>
                <a:gd name="T0" fmla="*/ 125 w 658"/>
                <a:gd name="T1" fmla="*/ 156 h 813"/>
                <a:gd name="T2" fmla="*/ 125 w 658"/>
                <a:gd name="T3" fmla="*/ 156 h 813"/>
                <a:gd name="T4" fmla="*/ 32 w 658"/>
                <a:gd name="T5" fmla="*/ 218 h 813"/>
                <a:gd name="T6" fmla="*/ 0 w 658"/>
                <a:gd name="T7" fmla="*/ 687 h 813"/>
                <a:gd name="T8" fmla="*/ 657 w 658"/>
                <a:gd name="T9" fmla="*/ 656 h 813"/>
                <a:gd name="T10" fmla="*/ 625 w 658"/>
                <a:gd name="T11" fmla="*/ 187 h 813"/>
                <a:gd name="T12" fmla="*/ 125 w 658"/>
                <a:gd name="T13" fmla="*/ 156 h 813"/>
              </a:gdLst>
              <a:ahLst/>
              <a:cxnLst>
                <a:cxn ang="0">
                  <a:pos x="T0" y="T1"/>
                </a:cxn>
                <a:cxn ang="0">
                  <a:pos x="T2" y="T3"/>
                </a:cxn>
                <a:cxn ang="0">
                  <a:pos x="T4" y="T5"/>
                </a:cxn>
                <a:cxn ang="0">
                  <a:pos x="T6" y="T7"/>
                </a:cxn>
                <a:cxn ang="0">
                  <a:pos x="T8" y="T9"/>
                </a:cxn>
                <a:cxn ang="0">
                  <a:pos x="T10" y="T11"/>
                </a:cxn>
                <a:cxn ang="0">
                  <a:pos x="T12" y="T13"/>
                </a:cxn>
              </a:cxnLst>
              <a:rect l="0" t="0" r="r" b="b"/>
              <a:pathLst>
                <a:path w="658" h="813">
                  <a:moveTo>
                    <a:pt x="125" y="156"/>
                  </a:moveTo>
                  <a:lnTo>
                    <a:pt x="125" y="156"/>
                  </a:lnTo>
                  <a:cubicBezTo>
                    <a:pt x="125" y="156"/>
                    <a:pt x="94" y="0"/>
                    <a:pt x="32" y="218"/>
                  </a:cubicBezTo>
                  <a:cubicBezTo>
                    <a:pt x="0" y="312"/>
                    <a:pt x="0" y="531"/>
                    <a:pt x="0" y="687"/>
                  </a:cubicBezTo>
                  <a:cubicBezTo>
                    <a:pt x="0" y="687"/>
                    <a:pt x="407" y="812"/>
                    <a:pt x="657" y="656"/>
                  </a:cubicBezTo>
                  <a:cubicBezTo>
                    <a:pt x="625" y="187"/>
                    <a:pt x="625" y="187"/>
                    <a:pt x="625" y="187"/>
                  </a:cubicBezTo>
                  <a:lnTo>
                    <a:pt x="125" y="156"/>
                  </a:lnTo>
                </a:path>
              </a:pathLst>
            </a:custGeom>
            <a:solidFill>
              <a:srgbClr val="90C04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21" name="Freeform 163">
              <a:extLst>
                <a:ext uri="{FF2B5EF4-FFF2-40B4-BE49-F238E27FC236}">
                  <a16:creationId xmlns:a16="http://schemas.microsoft.com/office/drawing/2014/main" id="{E602B6BD-2E28-DFF3-D184-E4B7F6AB60C9}"/>
                </a:ext>
              </a:extLst>
            </p:cNvPr>
            <p:cNvSpPr>
              <a:spLocks noChangeArrowheads="1"/>
            </p:cNvSpPr>
            <p:nvPr/>
          </p:nvSpPr>
          <p:spPr bwMode="auto">
            <a:xfrm>
              <a:off x="7391400" y="3144838"/>
              <a:ext cx="269875" cy="393700"/>
            </a:xfrm>
            <a:custGeom>
              <a:avLst/>
              <a:gdLst>
                <a:gd name="T0" fmla="*/ 31 w 751"/>
                <a:gd name="T1" fmla="*/ 750 h 1095"/>
                <a:gd name="T2" fmla="*/ 31 w 751"/>
                <a:gd name="T3" fmla="*/ 750 h 1095"/>
                <a:gd name="T4" fmla="*/ 0 w 751"/>
                <a:gd name="T5" fmla="*/ 1000 h 1095"/>
                <a:gd name="T6" fmla="*/ 750 w 751"/>
                <a:gd name="T7" fmla="*/ 969 h 1095"/>
                <a:gd name="T8" fmla="*/ 594 w 751"/>
                <a:gd name="T9" fmla="*/ 187 h 1095"/>
                <a:gd name="T10" fmla="*/ 188 w 751"/>
                <a:gd name="T11" fmla="*/ 94 h 1095"/>
                <a:gd name="T12" fmla="*/ 31 w 751"/>
                <a:gd name="T13" fmla="*/ 750 h 1095"/>
              </a:gdLst>
              <a:ahLst/>
              <a:cxnLst>
                <a:cxn ang="0">
                  <a:pos x="T0" y="T1"/>
                </a:cxn>
                <a:cxn ang="0">
                  <a:pos x="T2" y="T3"/>
                </a:cxn>
                <a:cxn ang="0">
                  <a:pos x="T4" y="T5"/>
                </a:cxn>
                <a:cxn ang="0">
                  <a:pos x="T6" y="T7"/>
                </a:cxn>
                <a:cxn ang="0">
                  <a:pos x="T8" y="T9"/>
                </a:cxn>
                <a:cxn ang="0">
                  <a:pos x="T10" y="T11"/>
                </a:cxn>
                <a:cxn ang="0">
                  <a:pos x="T12" y="T13"/>
                </a:cxn>
              </a:cxnLst>
              <a:rect l="0" t="0" r="r" b="b"/>
              <a:pathLst>
                <a:path w="751" h="1095">
                  <a:moveTo>
                    <a:pt x="31" y="750"/>
                  </a:moveTo>
                  <a:lnTo>
                    <a:pt x="31" y="750"/>
                  </a:lnTo>
                  <a:cubicBezTo>
                    <a:pt x="31" y="875"/>
                    <a:pt x="0" y="937"/>
                    <a:pt x="0" y="1000"/>
                  </a:cubicBezTo>
                  <a:cubicBezTo>
                    <a:pt x="0" y="1000"/>
                    <a:pt x="531" y="1094"/>
                    <a:pt x="750" y="969"/>
                  </a:cubicBezTo>
                  <a:cubicBezTo>
                    <a:pt x="750" y="969"/>
                    <a:pt x="625" y="344"/>
                    <a:pt x="594" y="187"/>
                  </a:cubicBezTo>
                  <a:cubicBezTo>
                    <a:pt x="594" y="62"/>
                    <a:pt x="281" y="0"/>
                    <a:pt x="188" y="94"/>
                  </a:cubicBezTo>
                  <a:cubicBezTo>
                    <a:pt x="188" y="94"/>
                    <a:pt x="94" y="219"/>
                    <a:pt x="31" y="750"/>
                  </a:cubicBezTo>
                </a:path>
              </a:pathLst>
            </a:custGeom>
            <a:solidFill>
              <a:srgbClr val="FDC80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22" name="Freeform 164">
              <a:extLst>
                <a:ext uri="{FF2B5EF4-FFF2-40B4-BE49-F238E27FC236}">
                  <a16:creationId xmlns:a16="http://schemas.microsoft.com/office/drawing/2014/main" id="{8E891437-698C-C4DE-3915-32382B426D76}"/>
                </a:ext>
              </a:extLst>
            </p:cNvPr>
            <p:cNvSpPr>
              <a:spLocks noChangeArrowheads="1"/>
            </p:cNvSpPr>
            <p:nvPr/>
          </p:nvSpPr>
          <p:spPr bwMode="auto">
            <a:xfrm>
              <a:off x="7504113" y="3133725"/>
              <a:ext cx="57150" cy="134938"/>
            </a:xfrm>
            <a:custGeom>
              <a:avLst/>
              <a:gdLst>
                <a:gd name="T0" fmla="*/ 62 w 157"/>
                <a:gd name="T1" fmla="*/ 0 h 376"/>
                <a:gd name="T2" fmla="*/ 62 w 157"/>
                <a:gd name="T3" fmla="*/ 0 h 376"/>
                <a:gd name="T4" fmla="*/ 0 w 157"/>
                <a:gd name="T5" fmla="*/ 125 h 376"/>
                <a:gd name="T6" fmla="*/ 125 w 157"/>
                <a:gd name="T7" fmla="*/ 343 h 376"/>
                <a:gd name="T8" fmla="*/ 125 w 157"/>
                <a:gd name="T9" fmla="*/ 0 h 376"/>
                <a:gd name="T10" fmla="*/ 62 w 157"/>
                <a:gd name="T11" fmla="*/ 0 h 376"/>
              </a:gdLst>
              <a:ahLst/>
              <a:cxnLst>
                <a:cxn ang="0">
                  <a:pos x="T0" y="T1"/>
                </a:cxn>
                <a:cxn ang="0">
                  <a:pos x="T2" y="T3"/>
                </a:cxn>
                <a:cxn ang="0">
                  <a:pos x="T4" y="T5"/>
                </a:cxn>
                <a:cxn ang="0">
                  <a:pos x="T6" y="T7"/>
                </a:cxn>
                <a:cxn ang="0">
                  <a:pos x="T8" y="T9"/>
                </a:cxn>
                <a:cxn ang="0">
                  <a:pos x="T10" y="T11"/>
                </a:cxn>
              </a:cxnLst>
              <a:rect l="0" t="0" r="r" b="b"/>
              <a:pathLst>
                <a:path w="157" h="376">
                  <a:moveTo>
                    <a:pt x="62" y="0"/>
                  </a:moveTo>
                  <a:lnTo>
                    <a:pt x="62" y="0"/>
                  </a:lnTo>
                  <a:cubicBezTo>
                    <a:pt x="0" y="125"/>
                    <a:pt x="0" y="125"/>
                    <a:pt x="0" y="125"/>
                  </a:cubicBezTo>
                  <a:cubicBezTo>
                    <a:pt x="0" y="125"/>
                    <a:pt x="93" y="375"/>
                    <a:pt x="125" y="343"/>
                  </a:cubicBezTo>
                  <a:cubicBezTo>
                    <a:pt x="156" y="343"/>
                    <a:pt x="125" y="0"/>
                    <a:pt x="125" y="0"/>
                  </a:cubicBezTo>
                  <a:lnTo>
                    <a:pt x="62" y="0"/>
                  </a:lnTo>
                </a:path>
              </a:pathLst>
            </a:custGeom>
            <a:solidFill>
              <a:srgbClr val="6A432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23" name="Freeform 165">
              <a:extLst>
                <a:ext uri="{FF2B5EF4-FFF2-40B4-BE49-F238E27FC236}">
                  <a16:creationId xmlns:a16="http://schemas.microsoft.com/office/drawing/2014/main" id="{00116D3C-B1B2-E226-36E8-1C09EEE0A86A}"/>
                </a:ext>
              </a:extLst>
            </p:cNvPr>
            <p:cNvSpPr>
              <a:spLocks noChangeArrowheads="1"/>
            </p:cNvSpPr>
            <p:nvPr/>
          </p:nvSpPr>
          <p:spPr bwMode="auto">
            <a:xfrm>
              <a:off x="7424738" y="2941638"/>
              <a:ext cx="180975" cy="247650"/>
            </a:xfrm>
            <a:custGeom>
              <a:avLst/>
              <a:gdLst>
                <a:gd name="T0" fmla="*/ 125 w 501"/>
                <a:gd name="T1" fmla="*/ 125 h 689"/>
                <a:gd name="T2" fmla="*/ 125 w 501"/>
                <a:gd name="T3" fmla="*/ 125 h 689"/>
                <a:gd name="T4" fmla="*/ 156 w 501"/>
                <a:gd name="T5" fmla="*/ 500 h 689"/>
                <a:gd name="T6" fmla="*/ 500 w 501"/>
                <a:gd name="T7" fmla="*/ 375 h 689"/>
                <a:gd name="T8" fmla="*/ 344 w 501"/>
                <a:gd name="T9" fmla="*/ 63 h 689"/>
                <a:gd name="T10" fmla="*/ 125 w 501"/>
                <a:gd name="T11" fmla="*/ 125 h 689"/>
              </a:gdLst>
              <a:ahLst/>
              <a:cxnLst>
                <a:cxn ang="0">
                  <a:pos x="T0" y="T1"/>
                </a:cxn>
                <a:cxn ang="0">
                  <a:pos x="T2" y="T3"/>
                </a:cxn>
                <a:cxn ang="0">
                  <a:pos x="T4" y="T5"/>
                </a:cxn>
                <a:cxn ang="0">
                  <a:pos x="T6" y="T7"/>
                </a:cxn>
                <a:cxn ang="0">
                  <a:pos x="T8" y="T9"/>
                </a:cxn>
                <a:cxn ang="0">
                  <a:pos x="T10" y="T11"/>
                </a:cxn>
              </a:cxnLst>
              <a:rect l="0" t="0" r="r" b="b"/>
              <a:pathLst>
                <a:path w="501" h="689">
                  <a:moveTo>
                    <a:pt x="125" y="125"/>
                  </a:moveTo>
                  <a:lnTo>
                    <a:pt x="125" y="125"/>
                  </a:lnTo>
                  <a:cubicBezTo>
                    <a:pt x="0" y="219"/>
                    <a:pt x="125" y="469"/>
                    <a:pt x="156" y="500"/>
                  </a:cubicBezTo>
                  <a:cubicBezTo>
                    <a:pt x="344" y="688"/>
                    <a:pt x="469" y="563"/>
                    <a:pt x="500" y="375"/>
                  </a:cubicBezTo>
                  <a:cubicBezTo>
                    <a:pt x="500" y="188"/>
                    <a:pt x="437" y="125"/>
                    <a:pt x="344" y="63"/>
                  </a:cubicBezTo>
                  <a:cubicBezTo>
                    <a:pt x="250" y="0"/>
                    <a:pt x="125" y="125"/>
                    <a:pt x="125" y="125"/>
                  </a:cubicBezTo>
                </a:path>
              </a:pathLst>
            </a:custGeom>
            <a:solidFill>
              <a:srgbClr val="9A613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24" name="Freeform 166">
              <a:extLst>
                <a:ext uri="{FF2B5EF4-FFF2-40B4-BE49-F238E27FC236}">
                  <a16:creationId xmlns:a16="http://schemas.microsoft.com/office/drawing/2014/main" id="{1B74A045-A1E9-61AA-0D5E-423718F476A7}"/>
                </a:ext>
              </a:extLst>
            </p:cNvPr>
            <p:cNvSpPr>
              <a:spLocks noChangeArrowheads="1"/>
            </p:cNvSpPr>
            <p:nvPr/>
          </p:nvSpPr>
          <p:spPr bwMode="auto">
            <a:xfrm>
              <a:off x="7402513" y="2941638"/>
              <a:ext cx="203200" cy="169862"/>
            </a:xfrm>
            <a:custGeom>
              <a:avLst/>
              <a:gdLst>
                <a:gd name="T0" fmla="*/ 219 w 564"/>
                <a:gd name="T1" fmla="*/ 469 h 470"/>
                <a:gd name="T2" fmla="*/ 219 w 564"/>
                <a:gd name="T3" fmla="*/ 469 h 470"/>
                <a:gd name="T4" fmla="*/ 375 w 564"/>
                <a:gd name="T5" fmla="*/ 32 h 470"/>
                <a:gd name="T6" fmla="*/ 563 w 564"/>
                <a:gd name="T7" fmla="*/ 219 h 470"/>
                <a:gd name="T8" fmla="*/ 282 w 564"/>
                <a:gd name="T9" fmla="*/ 344 h 470"/>
                <a:gd name="T10" fmla="*/ 219 w 564"/>
                <a:gd name="T11" fmla="*/ 469 h 470"/>
              </a:gdLst>
              <a:ahLst/>
              <a:cxnLst>
                <a:cxn ang="0">
                  <a:pos x="T0" y="T1"/>
                </a:cxn>
                <a:cxn ang="0">
                  <a:pos x="T2" y="T3"/>
                </a:cxn>
                <a:cxn ang="0">
                  <a:pos x="T4" y="T5"/>
                </a:cxn>
                <a:cxn ang="0">
                  <a:pos x="T6" y="T7"/>
                </a:cxn>
                <a:cxn ang="0">
                  <a:pos x="T8" y="T9"/>
                </a:cxn>
                <a:cxn ang="0">
                  <a:pos x="T10" y="T11"/>
                </a:cxn>
              </a:cxnLst>
              <a:rect l="0" t="0" r="r" b="b"/>
              <a:pathLst>
                <a:path w="564" h="470">
                  <a:moveTo>
                    <a:pt x="219" y="469"/>
                  </a:moveTo>
                  <a:lnTo>
                    <a:pt x="219" y="469"/>
                  </a:lnTo>
                  <a:cubicBezTo>
                    <a:pt x="63" y="438"/>
                    <a:pt x="0" y="0"/>
                    <a:pt x="375" y="32"/>
                  </a:cubicBezTo>
                  <a:cubicBezTo>
                    <a:pt x="375" y="32"/>
                    <a:pt x="500" y="63"/>
                    <a:pt x="563" y="219"/>
                  </a:cubicBezTo>
                  <a:cubicBezTo>
                    <a:pt x="563" y="219"/>
                    <a:pt x="407" y="344"/>
                    <a:pt x="282" y="344"/>
                  </a:cubicBezTo>
                  <a:lnTo>
                    <a:pt x="219" y="469"/>
                  </a:lnTo>
                </a:path>
              </a:pathLst>
            </a:custGeom>
            <a:solidFill>
              <a:srgbClr val="201A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25" name="Freeform 167">
              <a:extLst>
                <a:ext uri="{FF2B5EF4-FFF2-40B4-BE49-F238E27FC236}">
                  <a16:creationId xmlns:a16="http://schemas.microsoft.com/office/drawing/2014/main" id="{83C84FC9-036F-00EC-F348-A08BCB5E6A82}"/>
                </a:ext>
              </a:extLst>
            </p:cNvPr>
            <p:cNvSpPr>
              <a:spLocks noChangeArrowheads="1"/>
            </p:cNvSpPr>
            <p:nvPr/>
          </p:nvSpPr>
          <p:spPr bwMode="auto">
            <a:xfrm>
              <a:off x="7413625" y="2908300"/>
              <a:ext cx="134938" cy="112713"/>
            </a:xfrm>
            <a:custGeom>
              <a:avLst/>
              <a:gdLst>
                <a:gd name="T0" fmla="*/ 343 w 376"/>
                <a:gd name="T1" fmla="*/ 93 h 313"/>
                <a:gd name="T2" fmla="*/ 343 w 376"/>
                <a:gd name="T3" fmla="*/ 93 h 313"/>
                <a:gd name="T4" fmla="*/ 218 w 376"/>
                <a:gd name="T5" fmla="*/ 281 h 313"/>
                <a:gd name="T6" fmla="*/ 31 w 376"/>
                <a:gd name="T7" fmla="*/ 218 h 313"/>
                <a:gd name="T8" fmla="*/ 125 w 376"/>
                <a:gd name="T9" fmla="*/ 62 h 313"/>
                <a:gd name="T10" fmla="*/ 343 w 376"/>
                <a:gd name="T11" fmla="*/ 93 h 313"/>
              </a:gdLst>
              <a:ahLst/>
              <a:cxnLst>
                <a:cxn ang="0">
                  <a:pos x="T0" y="T1"/>
                </a:cxn>
                <a:cxn ang="0">
                  <a:pos x="T2" y="T3"/>
                </a:cxn>
                <a:cxn ang="0">
                  <a:pos x="T4" y="T5"/>
                </a:cxn>
                <a:cxn ang="0">
                  <a:pos x="T6" y="T7"/>
                </a:cxn>
                <a:cxn ang="0">
                  <a:pos x="T8" y="T9"/>
                </a:cxn>
                <a:cxn ang="0">
                  <a:pos x="T10" y="T11"/>
                </a:cxn>
              </a:cxnLst>
              <a:rect l="0" t="0" r="r" b="b"/>
              <a:pathLst>
                <a:path w="376" h="313">
                  <a:moveTo>
                    <a:pt x="343" y="93"/>
                  </a:moveTo>
                  <a:lnTo>
                    <a:pt x="343" y="93"/>
                  </a:lnTo>
                  <a:cubicBezTo>
                    <a:pt x="375" y="156"/>
                    <a:pt x="312" y="250"/>
                    <a:pt x="218" y="281"/>
                  </a:cubicBezTo>
                  <a:cubicBezTo>
                    <a:pt x="156" y="312"/>
                    <a:pt x="62" y="281"/>
                    <a:pt x="31" y="218"/>
                  </a:cubicBezTo>
                  <a:cubicBezTo>
                    <a:pt x="0" y="156"/>
                    <a:pt x="62" y="93"/>
                    <a:pt x="125" y="62"/>
                  </a:cubicBezTo>
                  <a:cubicBezTo>
                    <a:pt x="218" y="0"/>
                    <a:pt x="312" y="31"/>
                    <a:pt x="343" y="93"/>
                  </a:cubicBezTo>
                </a:path>
              </a:pathLst>
            </a:custGeom>
            <a:solidFill>
              <a:srgbClr val="201A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26" name="Freeform 170">
              <a:extLst>
                <a:ext uri="{FF2B5EF4-FFF2-40B4-BE49-F238E27FC236}">
                  <a16:creationId xmlns:a16="http://schemas.microsoft.com/office/drawing/2014/main" id="{62F122C0-4AAC-0D3A-B0B3-E8F03A776CA8}"/>
                </a:ext>
              </a:extLst>
            </p:cNvPr>
            <p:cNvSpPr>
              <a:spLocks noChangeArrowheads="1"/>
            </p:cNvSpPr>
            <p:nvPr/>
          </p:nvSpPr>
          <p:spPr bwMode="auto">
            <a:xfrm>
              <a:off x="7413625" y="3133725"/>
              <a:ext cx="371475" cy="315913"/>
            </a:xfrm>
            <a:custGeom>
              <a:avLst/>
              <a:gdLst>
                <a:gd name="T0" fmla="*/ 875 w 1032"/>
                <a:gd name="T1" fmla="*/ 93 h 876"/>
                <a:gd name="T2" fmla="*/ 875 w 1032"/>
                <a:gd name="T3" fmla="*/ 93 h 876"/>
                <a:gd name="T4" fmla="*/ 625 w 1032"/>
                <a:gd name="T5" fmla="*/ 593 h 876"/>
                <a:gd name="T6" fmla="*/ 125 w 1032"/>
                <a:gd name="T7" fmla="*/ 843 h 876"/>
                <a:gd name="T8" fmla="*/ 218 w 1032"/>
                <a:gd name="T9" fmla="*/ 406 h 876"/>
                <a:gd name="T10" fmla="*/ 625 w 1032"/>
                <a:gd name="T11" fmla="*/ 31 h 876"/>
                <a:gd name="T12" fmla="*/ 875 w 1032"/>
                <a:gd name="T13" fmla="*/ 93 h 876"/>
              </a:gdLst>
              <a:ahLst/>
              <a:cxnLst>
                <a:cxn ang="0">
                  <a:pos x="T0" y="T1"/>
                </a:cxn>
                <a:cxn ang="0">
                  <a:pos x="T2" y="T3"/>
                </a:cxn>
                <a:cxn ang="0">
                  <a:pos x="T4" y="T5"/>
                </a:cxn>
                <a:cxn ang="0">
                  <a:pos x="T6" y="T7"/>
                </a:cxn>
                <a:cxn ang="0">
                  <a:pos x="T8" y="T9"/>
                </a:cxn>
                <a:cxn ang="0">
                  <a:pos x="T10" y="T11"/>
                </a:cxn>
                <a:cxn ang="0">
                  <a:pos x="T12" y="T13"/>
                </a:cxn>
              </a:cxnLst>
              <a:rect l="0" t="0" r="r" b="b"/>
              <a:pathLst>
                <a:path w="1032" h="876">
                  <a:moveTo>
                    <a:pt x="875" y="93"/>
                  </a:moveTo>
                  <a:lnTo>
                    <a:pt x="875" y="93"/>
                  </a:lnTo>
                  <a:cubicBezTo>
                    <a:pt x="875" y="93"/>
                    <a:pt x="1031" y="281"/>
                    <a:pt x="625" y="593"/>
                  </a:cubicBezTo>
                  <a:cubicBezTo>
                    <a:pt x="218" y="875"/>
                    <a:pt x="250" y="875"/>
                    <a:pt x="125" y="843"/>
                  </a:cubicBezTo>
                  <a:cubicBezTo>
                    <a:pt x="31" y="812"/>
                    <a:pt x="0" y="562"/>
                    <a:pt x="218" y="406"/>
                  </a:cubicBezTo>
                  <a:cubicBezTo>
                    <a:pt x="468" y="218"/>
                    <a:pt x="500" y="62"/>
                    <a:pt x="625" y="31"/>
                  </a:cubicBezTo>
                  <a:cubicBezTo>
                    <a:pt x="750" y="0"/>
                    <a:pt x="843" y="31"/>
                    <a:pt x="875" y="93"/>
                  </a:cubicBezTo>
                </a:path>
              </a:pathLst>
            </a:custGeom>
            <a:solidFill>
              <a:srgbClr val="90C04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27" name="Freeform 171">
              <a:extLst>
                <a:ext uri="{FF2B5EF4-FFF2-40B4-BE49-F238E27FC236}">
                  <a16:creationId xmlns:a16="http://schemas.microsoft.com/office/drawing/2014/main" id="{8C9E33C2-B93F-96BE-3067-E80C6B9BE307}"/>
                </a:ext>
              </a:extLst>
            </p:cNvPr>
            <p:cNvSpPr>
              <a:spLocks noChangeArrowheads="1"/>
            </p:cNvSpPr>
            <p:nvPr/>
          </p:nvSpPr>
          <p:spPr bwMode="auto">
            <a:xfrm>
              <a:off x="7380288" y="3155950"/>
              <a:ext cx="146050" cy="236538"/>
            </a:xfrm>
            <a:custGeom>
              <a:avLst/>
              <a:gdLst>
                <a:gd name="T0" fmla="*/ 250 w 407"/>
                <a:gd name="T1" fmla="*/ 31 h 657"/>
                <a:gd name="T2" fmla="*/ 250 w 407"/>
                <a:gd name="T3" fmla="*/ 31 h 657"/>
                <a:gd name="T4" fmla="*/ 406 w 407"/>
                <a:gd name="T5" fmla="*/ 656 h 657"/>
                <a:gd name="T6" fmla="*/ 0 w 407"/>
                <a:gd name="T7" fmla="*/ 344 h 657"/>
                <a:gd name="T8" fmla="*/ 250 w 407"/>
                <a:gd name="T9" fmla="*/ 31 h 657"/>
              </a:gdLst>
              <a:ahLst/>
              <a:cxnLst>
                <a:cxn ang="0">
                  <a:pos x="T0" y="T1"/>
                </a:cxn>
                <a:cxn ang="0">
                  <a:pos x="T2" y="T3"/>
                </a:cxn>
                <a:cxn ang="0">
                  <a:pos x="T4" y="T5"/>
                </a:cxn>
                <a:cxn ang="0">
                  <a:pos x="T6" y="T7"/>
                </a:cxn>
                <a:cxn ang="0">
                  <a:pos x="T8" y="T9"/>
                </a:cxn>
              </a:cxnLst>
              <a:rect l="0" t="0" r="r" b="b"/>
              <a:pathLst>
                <a:path w="407" h="657">
                  <a:moveTo>
                    <a:pt x="250" y="31"/>
                  </a:moveTo>
                  <a:lnTo>
                    <a:pt x="250" y="31"/>
                  </a:lnTo>
                  <a:cubicBezTo>
                    <a:pt x="250" y="31"/>
                    <a:pt x="31" y="313"/>
                    <a:pt x="406" y="656"/>
                  </a:cubicBezTo>
                  <a:cubicBezTo>
                    <a:pt x="406" y="656"/>
                    <a:pt x="0" y="531"/>
                    <a:pt x="0" y="344"/>
                  </a:cubicBezTo>
                  <a:cubicBezTo>
                    <a:pt x="0" y="156"/>
                    <a:pt x="344" y="0"/>
                    <a:pt x="250" y="31"/>
                  </a:cubicBezTo>
                </a:path>
              </a:pathLst>
            </a:custGeom>
            <a:solidFill>
              <a:srgbClr val="FDC80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28" name="Freeform 172">
              <a:extLst>
                <a:ext uri="{FF2B5EF4-FFF2-40B4-BE49-F238E27FC236}">
                  <a16:creationId xmlns:a16="http://schemas.microsoft.com/office/drawing/2014/main" id="{C88A50ED-9EC1-8BD2-6606-72FE58A01C9F}"/>
                </a:ext>
              </a:extLst>
            </p:cNvPr>
            <p:cNvSpPr>
              <a:spLocks noChangeArrowheads="1"/>
            </p:cNvSpPr>
            <p:nvPr/>
          </p:nvSpPr>
          <p:spPr bwMode="auto">
            <a:xfrm>
              <a:off x="7605713" y="3155950"/>
              <a:ext cx="134937" cy="134938"/>
            </a:xfrm>
            <a:custGeom>
              <a:avLst/>
              <a:gdLst>
                <a:gd name="T0" fmla="*/ 344 w 376"/>
                <a:gd name="T1" fmla="*/ 125 h 376"/>
                <a:gd name="T2" fmla="*/ 344 w 376"/>
                <a:gd name="T3" fmla="*/ 125 h 376"/>
                <a:gd name="T4" fmla="*/ 187 w 376"/>
                <a:gd name="T5" fmla="*/ 313 h 376"/>
                <a:gd name="T6" fmla="*/ 31 w 376"/>
                <a:gd name="T7" fmla="*/ 156 h 376"/>
                <a:gd name="T8" fmla="*/ 219 w 376"/>
                <a:gd name="T9" fmla="*/ 0 h 376"/>
                <a:gd name="T10" fmla="*/ 344 w 376"/>
                <a:gd name="T11" fmla="*/ 125 h 376"/>
              </a:gdLst>
              <a:ahLst/>
              <a:cxnLst>
                <a:cxn ang="0">
                  <a:pos x="T0" y="T1"/>
                </a:cxn>
                <a:cxn ang="0">
                  <a:pos x="T2" y="T3"/>
                </a:cxn>
                <a:cxn ang="0">
                  <a:pos x="T4" y="T5"/>
                </a:cxn>
                <a:cxn ang="0">
                  <a:pos x="T6" y="T7"/>
                </a:cxn>
                <a:cxn ang="0">
                  <a:pos x="T8" y="T9"/>
                </a:cxn>
                <a:cxn ang="0">
                  <a:pos x="T10" y="T11"/>
                </a:cxn>
              </a:cxnLst>
              <a:rect l="0" t="0" r="r" b="b"/>
              <a:pathLst>
                <a:path w="376" h="376">
                  <a:moveTo>
                    <a:pt x="344" y="125"/>
                  </a:moveTo>
                  <a:lnTo>
                    <a:pt x="344" y="125"/>
                  </a:lnTo>
                  <a:cubicBezTo>
                    <a:pt x="375" y="188"/>
                    <a:pt x="250" y="313"/>
                    <a:pt x="187" y="313"/>
                  </a:cubicBezTo>
                  <a:cubicBezTo>
                    <a:pt x="31" y="375"/>
                    <a:pt x="0" y="281"/>
                    <a:pt x="31" y="156"/>
                  </a:cubicBezTo>
                  <a:cubicBezTo>
                    <a:pt x="62" y="63"/>
                    <a:pt x="156" y="31"/>
                    <a:pt x="219" y="0"/>
                  </a:cubicBezTo>
                  <a:cubicBezTo>
                    <a:pt x="281" y="0"/>
                    <a:pt x="344" y="125"/>
                    <a:pt x="344" y="125"/>
                  </a:cubicBezTo>
                </a:path>
              </a:pathLst>
            </a:custGeom>
            <a:solidFill>
              <a:srgbClr val="9A613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29" name="Freeform 173">
              <a:extLst>
                <a:ext uri="{FF2B5EF4-FFF2-40B4-BE49-F238E27FC236}">
                  <a16:creationId xmlns:a16="http://schemas.microsoft.com/office/drawing/2014/main" id="{3DB598EC-57B1-0623-F3B2-11FBDDD6B7DF}"/>
                </a:ext>
              </a:extLst>
            </p:cNvPr>
            <p:cNvSpPr>
              <a:spLocks noChangeArrowheads="1"/>
            </p:cNvSpPr>
            <p:nvPr/>
          </p:nvSpPr>
          <p:spPr bwMode="auto">
            <a:xfrm>
              <a:off x="7559675" y="3279775"/>
              <a:ext cx="203200" cy="90488"/>
            </a:xfrm>
            <a:custGeom>
              <a:avLst/>
              <a:gdLst>
                <a:gd name="T0" fmla="*/ 0 w 563"/>
                <a:gd name="T1" fmla="*/ 125 h 251"/>
                <a:gd name="T2" fmla="*/ 0 w 563"/>
                <a:gd name="T3" fmla="*/ 125 h 251"/>
                <a:gd name="T4" fmla="*/ 344 w 563"/>
                <a:gd name="T5" fmla="*/ 219 h 251"/>
                <a:gd name="T6" fmla="*/ 437 w 563"/>
                <a:gd name="T7" fmla="*/ 0 h 251"/>
                <a:gd name="T8" fmla="*/ 281 w 563"/>
                <a:gd name="T9" fmla="*/ 94 h 251"/>
                <a:gd name="T10" fmla="*/ 0 w 563"/>
                <a:gd name="T11" fmla="*/ 125 h 251"/>
              </a:gdLst>
              <a:ahLst/>
              <a:cxnLst>
                <a:cxn ang="0">
                  <a:pos x="T0" y="T1"/>
                </a:cxn>
                <a:cxn ang="0">
                  <a:pos x="T2" y="T3"/>
                </a:cxn>
                <a:cxn ang="0">
                  <a:pos x="T4" y="T5"/>
                </a:cxn>
                <a:cxn ang="0">
                  <a:pos x="T6" y="T7"/>
                </a:cxn>
                <a:cxn ang="0">
                  <a:pos x="T8" y="T9"/>
                </a:cxn>
                <a:cxn ang="0">
                  <a:pos x="T10" y="T11"/>
                </a:cxn>
              </a:cxnLst>
              <a:rect l="0" t="0" r="r" b="b"/>
              <a:pathLst>
                <a:path w="563" h="251">
                  <a:moveTo>
                    <a:pt x="0" y="125"/>
                  </a:moveTo>
                  <a:lnTo>
                    <a:pt x="0" y="125"/>
                  </a:lnTo>
                  <a:cubicBezTo>
                    <a:pt x="0" y="125"/>
                    <a:pt x="156" y="250"/>
                    <a:pt x="344" y="219"/>
                  </a:cubicBezTo>
                  <a:cubicBezTo>
                    <a:pt x="562" y="187"/>
                    <a:pt x="437" y="0"/>
                    <a:pt x="437" y="0"/>
                  </a:cubicBezTo>
                  <a:cubicBezTo>
                    <a:pt x="281" y="94"/>
                    <a:pt x="281" y="94"/>
                    <a:pt x="281" y="94"/>
                  </a:cubicBezTo>
                  <a:cubicBezTo>
                    <a:pt x="281" y="94"/>
                    <a:pt x="156" y="187"/>
                    <a:pt x="0" y="125"/>
                  </a:cubicBezTo>
                </a:path>
              </a:pathLst>
            </a:custGeom>
            <a:solidFill>
              <a:srgbClr val="FDC80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8" name="Group 27">
            <a:extLst>
              <a:ext uri="{FF2B5EF4-FFF2-40B4-BE49-F238E27FC236}">
                <a16:creationId xmlns:a16="http://schemas.microsoft.com/office/drawing/2014/main" id="{F0FB4772-6DF0-F224-8C8C-4F8E285D7443}"/>
              </a:ext>
            </a:extLst>
          </p:cNvPr>
          <p:cNvGrpSpPr>
            <a:grpSpLocks noChangeAspect="1"/>
          </p:cNvGrpSpPr>
          <p:nvPr/>
        </p:nvGrpSpPr>
        <p:grpSpPr>
          <a:xfrm>
            <a:off x="779493" y="4111768"/>
            <a:ext cx="3793329" cy="2468880"/>
            <a:chOff x="779492" y="4111768"/>
            <a:chExt cx="3989068" cy="2596276"/>
          </a:xfrm>
        </p:grpSpPr>
        <p:sp>
          <p:nvSpPr>
            <p:cNvPr id="430" name="Oval 429">
              <a:extLst>
                <a:ext uri="{FF2B5EF4-FFF2-40B4-BE49-F238E27FC236}">
                  <a16:creationId xmlns:a16="http://schemas.microsoft.com/office/drawing/2014/main" id="{92390A34-E99F-9BFB-6919-EC9E6CF63B0F}"/>
                </a:ext>
              </a:extLst>
            </p:cNvPr>
            <p:cNvSpPr/>
            <p:nvPr/>
          </p:nvSpPr>
          <p:spPr>
            <a:xfrm>
              <a:off x="779492" y="4111768"/>
              <a:ext cx="3989068" cy="2596276"/>
            </a:xfrm>
            <a:prstGeom prst="ellipse">
              <a:avLst/>
            </a:prstGeom>
            <a:solidFill>
              <a:srgbClr val="FFF2CC"/>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1" name="Group 430">
              <a:extLst>
                <a:ext uri="{FF2B5EF4-FFF2-40B4-BE49-F238E27FC236}">
                  <a16:creationId xmlns:a16="http://schemas.microsoft.com/office/drawing/2014/main" id="{3CEB73D6-E346-4F75-4D23-7D8A1748F58E}"/>
                </a:ext>
              </a:extLst>
            </p:cNvPr>
            <p:cNvGrpSpPr>
              <a:grpSpLocks noChangeAspect="1"/>
            </p:cNvGrpSpPr>
            <p:nvPr/>
          </p:nvGrpSpPr>
          <p:grpSpPr>
            <a:xfrm>
              <a:off x="2734029" y="4394642"/>
              <a:ext cx="1649454" cy="2011680"/>
              <a:chOff x="2767296" y="667963"/>
              <a:chExt cx="2168122" cy="2644250"/>
            </a:xfrm>
          </p:grpSpPr>
          <p:grpSp>
            <p:nvGrpSpPr>
              <p:cNvPr id="432" name="Group 431">
                <a:extLst>
                  <a:ext uri="{FF2B5EF4-FFF2-40B4-BE49-F238E27FC236}">
                    <a16:creationId xmlns:a16="http://schemas.microsoft.com/office/drawing/2014/main" id="{A9839323-6739-BC1D-C1BC-A73BE08ED5BE}"/>
                  </a:ext>
                </a:extLst>
              </p:cNvPr>
              <p:cNvGrpSpPr/>
              <p:nvPr/>
            </p:nvGrpSpPr>
            <p:grpSpPr>
              <a:xfrm flipH="1">
                <a:off x="4292994" y="1914410"/>
                <a:ext cx="642424" cy="1138451"/>
                <a:chOff x="2970192" y="4239649"/>
                <a:chExt cx="741187" cy="1291522"/>
              </a:xfrm>
            </p:grpSpPr>
            <p:sp>
              <p:nvSpPr>
                <p:cNvPr id="473" name="Freeform 11">
                  <a:extLst>
                    <a:ext uri="{FF2B5EF4-FFF2-40B4-BE49-F238E27FC236}">
                      <a16:creationId xmlns:a16="http://schemas.microsoft.com/office/drawing/2014/main" id="{8CC4ADAA-5D42-FE5A-6E13-A75F4CA888DE}"/>
                    </a:ext>
                  </a:extLst>
                </p:cNvPr>
                <p:cNvSpPr>
                  <a:spLocks noChangeArrowheads="1"/>
                </p:cNvSpPr>
                <p:nvPr/>
              </p:nvSpPr>
              <p:spPr bwMode="auto">
                <a:xfrm>
                  <a:off x="3035249" y="5351093"/>
                  <a:ext cx="676130" cy="180078"/>
                </a:xfrm>
                <a:custGeom>
                  <a:avLst/>
                  <a:gdLst>
                    <a:gd name="T0" fmla="*/ 500 w 1283"/>
                    <a:gd name="T1" fmla="*/ 63 h 408"/>
                    <a:gd name="T2" fmla="*/ 500 w 1283"/>
                    <a:gd name="T3" fmla="*/ 63 h 408"/>
                    <a:gd name="T4" fmla="*/ 875 w 1283"/>
                    <a:gd name="T5" fmla="*/ 32 h 408"/>
                    <a:gd name="T6" fmla="*/ 1125 w 1283"/>
                    <a:gd name="T7" fmla="*/ 94 h 408"/>
                    <a:gd name="T8" fmla="*/ 1250 w 1283"/>
                    <a:gd name="T9" fmla="*/ 157 h 408"/>
                    <a:gd name="T10" fmla="*/ 1032 w 1283"/>
                    <a:gd name="T11" fmla="*/ 282 h 408"/>
                    <a:gd name="T12" fmla="*/ 782 w 1283"/>
                    <a:gd name="T13" fmla="*/ 344 h 408"/>
                    <a:gd name="T14" fmla="*/ 407 w 1283"/>
                    <a:gd name="T15" fmla="*/ 375 h 408"/>
                    <a:gd name="T16" fmla="*/ 219 w 1283"/>
                    <a:gd name="T17" fmla="*/ 344 h 408"/>
                    <a:gd name="T18" fmla="*/ 0 w 1283"/>
                    <a:gd name="T19" fmla="*/ 250 h 408"/>
                    <a:gd name="T20" fmla="*/ 125 w 1283"/>
                    <a:gd name="T21" fmla="*/ 188 h 408"/>
                    <a:gd name="T22" fmla="*/ 500 w 1283"/>
                    <a:gd name="T23" fmla="*/ 63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3" h="408">
                      <a:moveTo>
                        <a:pt x="500" y="63"/>
                      </a:moveTo>
                      <a:lnTo>
                        <a:pt x="500" y="63"/>
                      </a:lnTo>
                      <a:cubicBezTo>
                        <a:pt x="500" y="63"/>
                        <a:pt x="813" y="0"/>
                        <a:pt x="875" y="32"/>
                      </a:cubicBezTo>
                      <a:cubicBezTo>
                        <a:pt x="938" y="63"/>
                        <a:pt x="1063" y="94"/>
                        <a:pt x="1125" y="94"/>
                      </a:cubicBezTo>
                      <a:cubicBezTo>
                        <a:pt x="1188" y="125"/>
                        <a:pt x="1282" y="94"/>
                        <a:pt x="1250" y="157"/>
                      </a:cubicBezTo>
                      <a:cubicBezTo>
                        <a:pt x="1219" y="219"/>
                        <a:pt x="1094" y="250"/>
                        <a:pt x="1032" y="282"/>
                      </a:cubicBezTo>
                      <a:cubicBezTo>
                        <a:pt x="969" y="282"/>
                        <a:pt x="938" y="313"/>
                        <a:pt x="782" y="344"/>
                      </a:cubicBezTo>
                      <a:cubicBezTo>
                        <a:pt x="594" y="375"/>
                        <a:pt x="469" y="407"/>
                        <a:pt x="407" y="375"/>
                      </a:cubicBezTo>
                      <a:cubicBezTo>
                        <a:pt x="313" y="375"/>
                        <a:pt x="313" y="344"/>
                        <a:pt x="219" y="344"/>
                      </a:cubicBezTo>
                      <a:cubicBezTo>
                        <a:pt x="157" y="313"/>
                        <a:pt x="0" y="313"/>
                        <a:pt x="0" y="250"/>
                      </a:cubicBezTo>
                      <a:cubicBezTo>
                        <a:pt x="0" y="188"/>
                        <a:pt x="94" y="188"/>
                        <a:pt x="125" y="188"/>
                      </a:cubicBezTo>
                      <a:cubicBezTo>
                        <a:pt x="157" y="157"/>
                        <a:pt x="250" y="125"/>
                        <a:pt x="500" y="63"/>
                      </a:cubicBezTo>
                    </a:path>
                  </a:pathLst>
                </a:custGeom>
                <a:solidFill>
                  <a:srgbClr val="2F559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474" name="Freeform 90">
                  <a:extLst>
                    <a:ext uri="{FF2B5EF4-FFF2-40B4-BE49-F238E27FC236}">
                      <a16:creationId xmlns:a16="http://schemas.microsoft.com/office/drawing/2014/main" id="{7A47115D-D843-F2E8-D5D3-8E0329DE57B4}"/>
                    </a:ext>
                  </a:extLst>
                </p:cNvPr>
                <p:cNvSpPr>
                  <a:spLocks noChangeArrowheads="1"/>
                </p:cNvSpPr>
                <p:nvPr/>
              </p:nvSpPr>
              <p:spPr bwMode="auto">
                <a:xfrm>
                  <a:off x="3151422" y="4774071"/>
                  <a:ext cx="411255" cy="741608"/>
                </a:xfrm>
                <a:custGeom>
                  <a:avLst/>
                  <a:gdLst>
                    <a:gd name="T0" fmla="*/ 125 w 782"/>
                    <a:gd name="T1" fmla="*/ 437 h 1688"/>
                    <a:gd name="T2" fmla="*/ 125 w 782"/>
                    <a:gd name="T3" fmla="*/ 437 h 1688"/>
                    <a:gd name="T4" fmla="*/ 94 w 782"/>
                    <a:gd name="T5" fmla="*/ 1594 h 1688"/>
                    <a:gd name="T6" fmla="*/ 438 w 782"/>
                    <a:gd name="T7" fmla="*/ 656 h 1688"/>
                    <a:gd name="T8" fmla="*/ 656 w 782"/>
                    <a:gd name="T9" fmla="*/ 1500 h 1688"/>
                    <a:gd name="T10" fmla="*/ 719 w 782"/>
                    <a:gd name="T11" fmla="*/ 219 h 1688"/>
                    <a:gd name="T12" fmla="*/ 125 w 782"/>
                    <a:gd name="T13" fmla="*/ 437 h 1688"/>
                  </a:gdLst>
                  <a:ahLst/>
                  <a:cxnLst>
                    <a:cxn ang="0">
                      <a:pos x="T0" y="T1"/>
                    </a:cxn>
                    <a:cxn ang="0">
                      <a:pos x="T2" y="T3"/>
                    </a:cxn>
                    <a:cxn ang="0">
                      <a:pos x="T4" y="T5"/>
                    </a:cxn>
                    <a:cxn ang="0">
                      <a:pos x="T6" y="T7"/>
                    </a:cxn>
                    <a:cxn ang="0">
                      <a:pos x="T8" y="T9"/>
                    </a:cxn>
                    <a:cxn ang="0">
                      <a:pos x="T10" y="T11"/>
                    </a:cxn>
                    <a:cxn ang="0">
                      <a:pos x="T12" y="T13"/>
                    </a:cxn>
                  </a:cxnLst>
                  <a:rect l="0" t="0" r="r" b="b"/>
                  <a:pathLst>
                    <a:path w="782" h="1688">
                      <a:moveTo>
                        <a:pt x="125" y="437"/>
                      </a:moveTo>
                      <a:lnTo>
                        <a:pt x="125" y="437"/>
                      </a:lnTo>
                      <a:cubicBezTo>
                        <a:pt x="125" y="437"/>
                        <a:pt x="0" y="1219"/>
                        <a:pt x="94" y="1594"/>
                      </a:cubicBezTo>
                      <a:cubicBezTo>
                        <a:pt x="94" y="1594"/>
                        <a:pt x="344" y="844"/>
                        <a:pt x="438" y="656"/>
                      </a:cubicBezTo>
                      <a:cubicBezTo>
                        <a:pt x="438" y="656"/>
                        <a:pt x="625" y="1281"/>
                        <a:pt x="656" y="1500"/>
                      </a:cubicBezTo>
                      <a:cubicBezTo>
                        <a:pt x="719" y="1687"/>
                        <a:pt x="781" y="437"/>
                        <a:pt x="719" y="219"/>
                      </a:cubicBezTo>
                      <a:cubicBezTo>
                        <a:pt x="656" y="0"/>
                        <a:pt x="125" y="437"/>
                        <a:pt x="125" y="437"/>
                      </a:cubicBezTo>
                    </a:path>
                  </a:pathLst>
                </a:custGeom>
                <a:solidFill>
                  <a:srgbClr val="6A432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475" name="Freeform 91">
                  <a:extLst>
                    <a:ext uri="{FF2B5EF4-FFF2-40B4-BE49-F238E27FC236}">
                      <a16:creationId xmlns:a16="http://schemas.microsoft.com/office/drawing/2014/main" id="{9A4F3CDC-E487-BBAC-CCF8-28BC1E51D3A0}"/>
                    </a:ext>
                  </a:extLst>
                </p:cNvPr>
                <p:cNvSpPr>
                  <a:spLocks noChangeArrowheads="1"/>
                </p:cNvSpPr>
                <p:nvPr/>
              </p:nvSpPr>
              <p:spPr bwMode="auto">
                <a:xfrm>
                  <a:off x="3167687" y="4938659"/>
                  <a:ext cx="446106" cy="342727"/>
                </a:xfrm>
                <a:custGeom>
                  <a:avLst/>
                  <a:gdLst>
                    <a:gd name="T0" fmla="*/ 94 w 845"/>
                    <a:gd name="T1" fmla="*/ 187 h 782"/>
                    <a:gd name="T2" fmla="*/ 94 w 845"/>
                    <a:gd name="T3" fmla="*/ 187 h 782"/>
                    <a:gd name="T4" fmla="*/ 63 w 845"/>
                    <a:gd name="T5" fmla="*/ 94 h 782"/>
                    <a:gd name="T6" fmla="*/ 0 w 845"/>
                    <a:gd name="T7" fmla="*/ 687 h 782"/>
                    <a:gd name="T8" fmla="*/ 844 w 845"/>
                    <a:gd name="T9" fmla="*/ 656 h 782"/>
                    <a:gd name="T10" fmla="*/ 844 w 845"/>
                    <a:gd name="T11" fmla="*/ 0 h 782"/>
                    <a:gd name="T12" fmla="*/ 94 w 845"/>
                    <a:gd name="T13" fmla="*/ 187 h 782"/>
                  </a:gdLst>
                  <a:ahLst/>
                  <a:cxnLst>
                    <a:cxn ang="0">
                      <a:pos x="T0" y="T1"/>
                    </a:cxn>
                    <a:cxn ang="0">
                      <a:pos x="T2" y="T3"/>
                    </a:cxn>
                    <a:cxn ang="0">
                      <a:pos x="T4" y="T5"/>
                    </a:cxn>
                    <a:cxn ang="0">
                      <a:pos x="T6" y="T7"/>
                    </a:cxn>
                    <a:cxn ang="0">
                      <a:pos x="T8" y="T9"/>
                    </a:cxn>
                    <a:cxn ang="0">
                      <a:pos x="T10" y="T11"/>
                    </a:cxn>
                    <a:cxn ang="0">
                      <a:pos x="T12" y="T13"/>
                    </a:cxn>
                  </a:cxnLst>
                  <a:rect l="0" t="0" r="r" b="b"/>
                  <a:pathLst>
                    <a:path w="845" h="782">
                      <a:moveTo>
                        <a:pt x="94" y="187"/>
                      </a:moveTo>
                      <a:lnTo>
                        <a:pt x="94" y="187"/>
                      </a:lnTo>
                      <a:lnTo>
                        <a:pt x="63" y="94"/>
                      </a:lnTo>
                      <a:cubicBezTo>
                        <a:pt x="32" y="219"/>
                        <a:pt x="0" y="500"/>
                        <a:pt x="0" y="687"/>
                      </a:cubicBezTo>
                      <a:cubicBezTo>
                        <a:pt x="0" y="687"/>
                        <a:pt x="594" y="781"/>
                        <a:pt x="844" y="656"/>
                      </a:cubicBezTo>
                      <a:cubicBezTo>
                        <a:pt x="844" y="0"/>
                        <a:pt x="844" y="0"/>
                        <a:pt x="844" y="0"/>
                      </a:cubicBezTo>
                      <a:lnTo>
                        <a:pt x="94" y="187"/>
                      </a:lnTo>
                    </a:path>
                  </a:pathLst>
                </a:custGeom>
                <a:solidFill>
                  <a:srgbClr val="90C04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476" name="Freeform 92">
                  <a:extLst>
                    <a:ext uri="{FF2B5EF4-FFF2-40B4-BE49-F238E27FC236}">
                      <a16:creationId xmlns:a16="http://schemas.microsoft.com/office/drawing/2014/main" id="{FD37947A-4620-20CC-973F-6757FE269EF2}"/>
                    </a:ext>
                  </a:extLst>
                </p:cNvPr>
                <p:cNvSpPr>
                  <a:spLocks noChangeArrowheads="1"/>
                </p:cNvSpPr>
                <p:nvPr/>
              </p:nvSpPr>
              <p:spPr bwMode="auto">
                <a:xfrm>
                  <a:off x="3135159" y="4485562"/>
                  <a:ext cx="494898" cy="671900"/>
                </a:xfrm>
                <a:custGeom>
                  <a:avLst/>
                  <a:gdLst>
                    <a:gd name="T0" fmla="*/ 219 w 938"/>
                    <a:gd name="T1" fmla="*/ 750 h 1532"/>
                    <a:gd name="T2" fmla="*/ 219 w 938"/>
                    <a:gd name="T3" fmla="*/ 750 h 1532"/>
                    <a:gd name="T4" fmla="*/ 62 w 938"/>
                    <a:gd name="T5" fmla="*/ 1468 h 1532"/>
                    <a:gd name="T6" fmla="*/ 875 w 938"/>
                    <a:gd name="T7" fmla="*/ 1375 h 1532"/>
                    <a:gd name="T8" fmla="*/ 937 w 938"/>
                    <a:gd name="T9" fmla="*/ 906 h 1532"/>
                    <a:gd name="T10" fmla="*/ 750 w 938"/>
                    <a:gd name="T11" fmla="*/ 531 h 1532"/>
                    <a:gd name="T12" fmla="*/ 719 w 938"/>
                    <a:gd name="T13" fmla="*/ 187 h 1532"/>
                    <a:gd name="T14" fmla="*/ 312 w 938"/>
                    <a:gd name="T15" fmla="*/ 93 h 1532"/>
                    <a:gd name="T16" fmla="*/ 219 w 938"/>
                    <a:gd name="T17" fmla="*/ 750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8" h="1532">
                      <a:moveTo>
                        <a:pt x="219" y="750"/>
                      </a:moveTo>
                      <a:lnTo>
                        <a:pt x="219" y="750"/>
                      </a:lnTo>
                      <a:cubicBezTo>
                        <a:pt x="219" y="937"/>
                        <a:pt x="94" y="875"/>
                        <a:pt x="62" y="1468"/>
                      </a:cubicBezTo>
                      <a:cubicBezTo>
                        <a:pt x="62" y="1468"/>
                        <a:pt x="656" y="1531"/>
                        <a:pt x="875" y="1375"/>
                      </a:cubicBezTo>
                      <a:cubicBezTo>
                        <a:pt x="875" y="1375"/>
                        <a:pt x="937" y="1218"/>
                        <a:pt x="937" y="906"/>
                      </a:cubicBezTo>
                      <a:cubicBezTo>
                        <a:pt x="906" y="656"/>
                        <a:pt x="750" y="593"/>
                        <a:pt x="750" y="531"/>
                      </a:cubicBezTo>
                      <a:cubicBezTo>
                        <a:pt x="719" y="343"/>
                        <a:pt x="719" y="250"/>
                        <a:pt x="719" y="187"/>
                      </a:cubicBezTo>
                      <a:cubicBezTo>
                        <a:pt x="687" y="62"/>
                        <a:pt x="375" y="0"/>
                        <a:pt x="312" y="93"/>
                      </a:cubicBezTo>
                      <a:cubicBezTo>
                        <a:pt x="312" y="93"/>
                        <a:pt x="0" y="218"/>
                        <a:pt x="219" y="750"/>
                      </a:cubicBezTo>
                    </a:path>
                  </a:pathLst>
                </a:custGeom>
                <a:solidFill>
                  <a:srgbClr val="90C04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477" name="Freeform 93">
                  <a:extLst>
                    <a:ext uri="{FF2B5EF4-FFF2-40B4-BE49-F238E27FC236}">
                      <a16:creationId xmlns:a16="http://schemas.microsoft.com/office/drawing/2014/main" id="{0903FA71-D554-8B0B-26FA-157BD0D6D837}"/>
                    </a:ext>
                  </a:extLst>
                </p:cNvPr>
                <p:cNvSpPr>
                  <a:spLocks noChangeArrowheads="1"/>
                </p:cNvSpPr>
                <p:nvPr/>
              </p:nvSpPr>
              <p:spPr bwMode="auto">
                <a:xfrm>
                  <a:off x="3167687" y="4541714"/>
                  <a:ext cx="346196" cy="714500"/>
                </a:xfrm>
                <a:custGeom>
                  <a:avLst/>
                  <a:gdLst>
                    <a:gd name="T0" fmla="*/ 313 w 658"/>
                    <a:gd name="T1" fmla="*/ 156 h 1626"/>
                    <a:gd name="T2" fmla="*/ 313 w 658"/>
                    <a:gd name="T3" fmla="*/ 156 h 1626"/>
                    <a:gd name="T4" fmla="*/ 313 w 658"/>
                    <a:gd name="T5" fmla="*/ 406 h 1626"/>
                    <a:gd name="T6" fmla="*/ 438 w 658"/>
                    <a:gd name="T7" fmla="*/ 500 h 1626"/>
                    <a:gd name="T8" fmla="*/ 282 w 658"/>
                    <a:gd name="T9" fmla="*/ 750 h 1626"/>
                    <a:gd name="T10" fmla="*/ 657 w 658"/>
                    <a:gd name="T11" fmla="*/ 1281 h 1626"/>
                    <a:gd name="T12" fmla="*/ 657 w 658"/>
                    <a:gd name="T13" fmla="*/ 1625 h 1626"/>
                    <a:gd name="T14" fmla="*/ 0 w 658"/>
                    <a:gd name="T15" fmla="*/ 1593 h 1626"/>
                    <a:gd name="T16" fmla="*/ 63 w 658"/>
                    <a:gd name="T17" fmla="*/ 906 h 1626"/>
                    <a:gd name="T18" fmla="*/ 157 w 658"/>
                    <a:gd name="T19" fmla="*/ 625 h 1626"/>
                    <a:gd name="T20" fmla="*/ 125 w 658"/>
                    <a:gd name="T21" fmla="*/ 468 h 1626"/>
                    <a:gd name="T22" fmla="*/ 157 w 658"/>
                    <a:gd name="T23" fmla="*/ 250 h 1626"/>
                    <a:gd name="T24" fmla="*/ 313 w 658"/>
                    <a:gd name="T25" fmla="*/ 156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8" h="1626">
                      <a:moveTo>
                        <a:pt x="313" y="156"/>
                      </a:moveTo>
                      <a:lnTo>
                        <a:pt x="313" y="156"/>
                      </a:lnTo>
                      <a:cubicBezTo>
                        <a:pt x="313" y="156"/>
                        <a:pt x="313" y="156"/>
                        <a:pt x="313" y="406"/>
                      </a:cubicBezTo>
                      <a:cubicBezTo>
                        <a:pt x="313" y="406"/>
                        <a:pt x="438" y="468"/>
                        <a:pt x="438" y="500"/>
                      </a:cubicBezTo>
                      <a:cubicBezTo>
                        <a:pt x="438" y="593"/>
                        <a:pt x="282" y="656"/>
                        <a:pt x="282" y="750"/>
                      </a:cubicBezTo>
                      <a:cubicBezTo>
                        <a:pt x="282" y="875"/>
                        <a:pt x="657" y="1156"/>
                        <a:pt x="657" y="1281"/>
                      </a:cubicBezTo>
                      <a:cubicBezTo>
                        <a:pt x="625" y="1406"/>
                        <a:pt x="625" y="1562"/>
                        <a:pt x="657" y="1625"/>
                      </a:cubicBezTo>
                      <a:cubicBezTo>
                        <a:pt x="0" y="1593"/>
                        <a:pt x="0" y="1593"/>
                        <a:pt x="0" y="1593"/>
                      </a:cubicBezTo>
                      <a:cubicBezTo>
                        <a:pt x="0" y="1593"/>
                        <a:pt x="32" y="1250"/>
                        <a:pt x="63" y="906"/>
                      </a:cubicBezTo>
                      <a:cubicBezTo>
                        <a:pt x="94" y="812"/>
                        <a:pt x="157" y="718"/>
                        <a:pt x="157" y="625"/>
                      </a:cubicBezTo>
                      <a:cubicBezTo>
                        <a:pt x="188" y="562"/>
                        <a:pt x="125" y="500"/>
                        <a:pt x="125" y="468"/>
                      </a:cubicBezTo>
                      <a:cubicBezTo>
                        <a:pt x="125" y="343"/>
                        <a:pt x="157" y="281"/>
                        <a:pt x="157" y="250"/>
                      </a:cubicBezTo>
                      <a:cubicBezTo>
                        <a:pt x="188" y="93"/>
                        <a:pt x="344" y="0"/>
                        <a:pt x="313" y="156"/>
                      </a:cubicBezTo>
                    </a:path>
                  </a:pathLst>
                </a:custGeom>
                <a:solidFill>
                  <a:srgbClr val="90C04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478" name="Freeform 94">
                  <a:extLst>
                    <a:ext uri="{FF2B5EF4-FFF2-40B4-BE49-F238E27FC236}">
                      <a16:creationId xmlns:a16="http://schemas.microsoft.com/office/drawing/2014/main" id="{4D49FD07-FE73-7778-CC48-2651ACBEF09D}"/>
                    </a:ext>
                  </a:extLst>
                </p:cNvPr>
                <p:cNvSpPr>
                  <a:spLocks noChangeArrowheads="1"/>
                </p:cNvSpPr>
                <p:nvPr/>
              </p:nvSpPr>
              <p:spPr bwMode="auto">
                <a:xfrm>
                  <a:off x="2970192" y="4499115"/>
                  <a:ext cx="413577" cy="398880"/>
                </a:xfrm>
                <a:custGeom>
                  <a:avLst/>
                  <a:gdLst>
                    <a:gd name="T0" fmla="*/ 625 w 783"/>
                    <a:gd name="T1" fmla="*/ 62 h 907"/>
                    <a:gd name="T2" fmla="*/ 625 w 783"/>
                    <a:gd name="T3" fmla="*/ 62 h 907"/>
                    <a:gd name="T4" fmla="*/ 500 w 783"/>
                    <a:gd name="T5" fmla="*/ 906 h 907"/>
                    <a:gd name="T6" fmla="*/ 532 w 783"/>
                    <a:gd name="T7" fmla="*/ 406 h 907"/>
                    <a:gd name="T8" fmla="*/ 782 w 783"/>
                    <a:gd name="T9" fmla="*/ 219 h 907"/>
                    <a:gd name="T10" fmla="*/ 625 w 783"/>
                    <a:gd name="T11" fmla="*/ 62 h 907"/>
                  </a:gdLst>
                  <a:ahLst/>
                  <a:cxnLst>
                    <a:cxn ang="0">
                      <a:pos x="T0" y="T1"/>
                    </a:cxn>
                    <a:cxn ang="0">
                      <a:pos x="T2" y="T3"/>
                    </a:cxn>
                    <a:cxn ang="0">
                      <a:pos x="T4" y="T5"/>
                    </a:cxn>
                    <a:cxn ang="0">
                      <a:pos x="T6" y="T7"/>
                    </a:cxn>
                    <a:cxn ang="0">
                      <a:pos x="T8" y="T9"/>
                    </a:cxn>
                    <a:cxn ang="0">
                      <a:pos x="T10" y="T11"/>
                    </a:cxn>
                  </a:cxnLst>
                  <a:rect l="0" t="0" r="r" b="b"/>
                  <a:pathLst>
                    <a:path w="783" h="907">
                      <a:moveTo>
                        <a:pt x="625" y="62"/>
                      </a:moveTo>
                      <a:lnTo>
                        <a:pt x="625" y="62"/>
                      </a:lnTo>
                      <a:cubicBezTo>
                        <a:pt x="625" y="62"/>
                        <a:pt x="0" y="469"/>
                        <a:pt x="500" y="906"/>
                      </a:cubicBezTo>
                      <a:cubicBezTo>
                        <a:pt x="500" y="906"/>
                        <a:pt x="282" y="531"/>
                        <a:pt x="532" y="406"/>
                      </a:cubicBezTo>
                      <a:cubicBezTo>
                        <a:pt x="688" y="344"/>
                        <a:pt x="782" y="219"/>
                        <a:pt x="782" y="219"/>
                      </a:cubicBezTo>
                      <a:cubicBezTo>
                        <a:pt x="782" y="156"/>
                        <a:pt x="719" y="0"/>
                        <a:pt x="625" y="62"/>
                      </a:cubicBezTo>
                    </a:path>
                  </a:pathLst>
                </a:custGeom>
                <a:solidFill>
                  <a:srgbClr val="90C04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479" name="Freeform 95">
                  <a:extLst>
                    <a:ext uri="{FF2B5EF4-FFF2-40B4-BE49-F238E27FC236}">
                      <a16:creationId xmlns:a16="http://schemas.microsoft.com/office/drawing/2014/main" id="{96073679-E5A6-4F28-4EF6-1217B1CC9472}"/>
                    </a:ext>
                  </a:extLst>
                </p:cNvPr>
                <p:cNvSpPr>
                  <a:spLocks noChangeArrowheads="1"/>
                </p:cNvSpPr>
                <p:nvPr/>
              </p:nvSpPr>
              <p:spPr bwMode="auto">
                <a:xfrm>
                  <a:off x="3348918" y="4472007"/>
                  <a:ext cx="83645" cy="96816"/>
                </a:xfrm>
                <a:custGeom>
                  <a:avLst/>
                  <a:gdLst>
                    <a:gd name="T0" fmla="*/ 94 w 157"/>
                    <a:gd name="T1" fmla="*/ 0 h 220"/>
                    <a:gd name="T2" fmla="*/ 94 w 157"/>
                    <a:gd name="T3" fmla="*/ 0 h 220"/>
                    <a:gd name="T4" fmla="*/ 0 w 157"/>
                    <a:gd name="T5" fmla="*/ 125 h 220"/>
                    <a:gd name="T6" fmla="*/ 125 w 157"/>
                    <a:gd name="T7" fmla="*/ 219 h 220"/>
                    <a:gd name="T8" fmla="*/ 125 w 157"/>
                    <a:gd name="T9" fmla="*/ 32 h 220"/>
                    <a:gd name="T10" fmla="*/ 94 w 157"/>
                    <a:gd name="T11" fmla="*/ 0 h 220"/>
                  </a:gdLst>
                  <a:ahLst/>
                  <a:cxnLst>
                    <a:cxn ang="0">
                      <a:pos x="T0" y="T1"/>
                    </a:cxn>
                    <a:cxn ang="0">
                      <a:pos x="T2" y="T3"/>
                    </a:cxn>
                    <a:cxn ang="0">
                      <a:pos x="T4" y="T5"/>
                    </a:cxn>
                    <a:cxn ang="0">
                      <a:pos x="T6" y="T7"/>
                    </a:cxn>
                    <a:cxn ang="0">
                      <a:pos x="T8" y="T9"/>
                    </a:cxn>
                    <a:cxn ang="0">
                      <a:pos x="T10" y="T11"/>
                    </a:cxn>
                  </a:cxnLst>
                  <a:rect l="0" t="0" r="r" b="b"/>
                  <a:pathLst>
                    <a:path w="157" h="220">
                      <a:moveTo>
                        <a:pt x="94" y="0"/>
                      </a:moveTo>
                      <a:lnTo>
                        <a:pt x="94" y="0"/>
                      </a:lnTo>
                      <a:cubicBezTo>
                        <a:pt x="0" y="125"/>
                        <a:pt x="0" y="125"/>
                        <a:pt x="0" y="125"/>
                      </a:cubicBezTo>
                      <a:cubicBezTo>
                        <a:pt x="0" y="125"/>
                        <a:pt x="94" y="219"/>
                        <a:pt x="125" y="219"/>
                      </a:cubicBezTo>
                      <a:cubicBezTo>
                        <a:pt x="156" y="188"/>
                        <a:pt x="125" y="32"/>
                        <a:pt x="125" y="32"/>
                      </a:cubicBezTo>
                      <a:lnTo>
                        <a:pt x="94" y="0"/>
                      </a:lnTo>
                    </a:path>
                  </a:pathLst>
                </a:custGeom>
                <a:solidFill>
                  <a:srgbClr val="6A432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480" name="Freeform 96">
                  <a:extLst>
                    <a:ext uri="{FF2B5EF4-FFF2-40B4-BE49-F238E27FC236}">
                      <a16:creationId xmlns:a16="http://schemas.microsoft.com/office/drawing/2014/main" id="{DC72941E-70E4-9DF6-B0C5-E553AC3A5E88}"/>
                    </a:ext>
                  </a:extLst>
                </p:cNvPr>
                <p:cNvSpPr>
                  <a:spLocks noChangeArrowheads="1"/>
                </p:cNvSpPr>
                <p:nvPr/>
              </p:nvSpPr>
              <p:spPr bwMode="auto">
                <a:xfrm>
                  <a:off x="3249008" y="4253204"/>
                  <a:ext cx="264875" cy="288510"/>
                </a:xfrm>
                <a:custGeom>
                  <a:avLst/>
                  <a:gdLst>
                    <a:gd name="T0" fmla="*/ 93 w 501"/>
                    <a:gd name="T1" fmla="*/ 94 h 658"/>
                    <a:gd name="T2" fmla="*/ 93 w 501"/>
                    <a:gd name="T3" fmla="*/ 94 h 658"/>
                    <a:gd name="T4" fmla="*/ 156 w 501"/>
                    <a:gd name="T5" fmla="*/ 469 h 658"/>
                    <a:gd name="T6" fmla="*/ 468 w 501"/>
                    <a:gd name="T7" fmla="*/ 344 h 658"/>
                    <a:gd name="T8" fmla="*/ 312 w 501"/>
                    <a:gd name="T9" fmla="*/ 32 h 658"/>
                    <a:gd name="T10" fmla="*/ 93 w 501"/>
                    <a:gd name="T11" fmla="*/ 94 h 658"/>
                  </a:gdLst>
                  <a:ahLst/>
                  <a:cxnLst>
                    <a:cxn ang="0">
                      <a:pos x="T0" y="T1"/>
                    </a:cxn>
                    <a:cxn ang="0">
                      <a:pos x="T2" y="T3"/>
                    </a:cxn>
                    <a:cxn ang="0">
                      <a:pos x="T4" y="T5"/>
                    </a:cxn>
                    <a:cxn ang="0">
                      <a:pos x="T6" y="T7"/>
                    </a:cxn>
                    <a:cxn ang="0">
                      <a:pos x="T8" y="T9"/>
                    </a:cxn>
                    <a:cxn ang="0">
                      <a:pos x="T10" y="T11"/>
                    </a:cxn>
                  </a:cxnLst>
                  <a:rect l="0" t="0" r="r" b="b"/>
                  <a:pathLst>
                    <a:path w="501" h="658">
                      <a:moveTo>
                        <a:pt x="93" y="94"/>
                      </a:moveTo>
                      <a:lnTo>
                        <a:pt x="93" y="94"/>
                      </a:lnTo>
                      <a:cubicBezTo>
                        <a:pt x="0" y="188"/>
                        <a:pt x="125" y="438"/>
                        <a:pt x="156" y="469"/>
                      </a:cubicBezTo>
                      <a:cubicBezTo>
                        <a:pt x="343" y="657"/>
                        <a:pt x="468" y="532"/>
                        <a:pt x="468" y="344"/>
                      </a:cubicBezTo>
                      <a:cubicBezTo>
                        <a:pt x="500" y="188"/>
                        <a:pt x="406" y="94"/>
                        <a:pt x="312" y="32"/>
                      </a:cubicBezTo>
                      <a:cubicBezTo>
                        <a:pt x="218" y="0"/>
                        <a:pt x="93" y="94"/>
                        <a:pt x="93" y="94"/>
                      </a:cubicBezTo>
                    </a:path>
                  </a:pathLst>
                </a:custGeom>
                <a:solidFill>
                  <a:srgbClr val="9A613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481" name="Freeform 97">
                  <a:extLst>
                    <a:ext uri="{FF2B5EF4-FFF2-40B4-BE49-F238E27FC236}">
                      <a16:creationId xmlns:a16="http://schemas.microsoft.com/office/drawing/2014/main" id="{440E672C-8349-D7E1-298E-F9802CD0F9FF}"/>
                    </a:ext>
                  </a:extLst>
                </p:cNvPr>
                <p:cNvSpPr>
                  <a:spLocks noChangeArrowheads="1"/>
                </p:cNvSpPr>
                <p:nvPr/>
              </p:nvSpPr>
              <p:spPr bwMode="auto">
                <a:xfrm>
                  <a:off x="3216479" y="4239649"/>
                  <a:ext cx="281140" cy="274956"/>
                </a:xfrm>
                <a:custGeom>
                  <a:avLst/>
                  <a:gdLst>
                    <a:gd name="T0" fmla="*/ 344 w 532"/>
                    <a:gd name="T1" fmla="*/ 63 h 626"/>
                    <a:gd name="T2" fmla="*/ 344 w 532"/>
                    <a:gd name="T3" fmla="*/ 63 h 626"/>
                    <a:gd name="T4" fmla="*/ 531 w 532"/>
                    <a:gd name="T5" fmla="*/ 219 h 626"/>
                    <a:gd name="T6" fmla="*/ 250 w 532"/>
                    <a:gd name="T7" fmla="*/ 344 h 626"/>
                    <a:gd name="T8" fmla="*/ 344 w 532"/>
                    <a:gd name="T9" fmla="*/ 531 h 626"/>
                    <a:gd name="T10" fmla="*/ 125 w 532"/>
                    <a:gd name="T11" fmla="*/ 563 h 626"/>
                    <a:gd name="T12" fmla="*/ 344 w 532"/>
                    <a:gd name="T13" fmla="*/ 63 h 626"/>
                  </a:gdLst>
                  <a:ahLst/>
                  <a:cxnLst>
                    <a:cxn ang="0">
                      <a:pos x="T0" y="T1"/>
                    </a:cxn>
                    <a:cxn ang="0">
                      <a:pos x="T2" y="T3"/>
                    </a:cxn>
                    <a:cxn ang="0">
                      <a:pos x="T4" y="T5"/>
                    </a:cxn>
                    <a:cxn ang="0">
                      <a:pos x="T6" y="T7"/>
                    </a:cxn>
                    <a:cxn ang="0">
                      <a:pos x="T8" y="T9"/>
                    </a:cxn>
                    <a:cxn ang="0">
                      <a:pos x="T10" y="T11"/>
                    </a:cxn>
                    <a:cxn ang="0">
                      <a:pos x="T12" y="T13"/>
                    </a:cxn>
                  </a:cxnLst>
                  <a:rect l="0" t="0" r="r" b="b"/>
                  <a:pathLst>
                    <a:path w="532" h="626">
                      <a:moveTo>
                        <a:pt x="344" y="63"/>
                      </a:moveTo>
                      <a:lnTo>
                        <a:pt x="344" y="63"/>
                      </a:lnTo>
                      <a:cubicBezTo>
                        <a:pt x="344" y="63"/>
                        <a:pt x="500" y="63"/>
                        <a:pt x="531" y="219"/>
                      </a:cubicBezTo>
                      <a:cubicBezTo>
                        <a:pt x="531" y="219"/>
                        <a:pt x="406" y="344"/>
                        <a:pt x="250" y="344"/>
                      </a:cubicBezTo>
                      <a:cubicBezTo>
                        <a:pt x="250" y="344"/>
                        <a:pt x="281" y="500"/>
                        <a:pt x="344" y="531"/>
                      </a:cubicBezTo>
                      <a:cubicBezTo>
                        <a:pt x="406" y="594"/>
                        <a:pt x="281" y="625"/>
                        <a:pt x="125" y="563"/>
                      </a:cubicBezTo>
                      <a:cubicBezTo>
                        <a:pt x="0" y="531"/>
                        <a:pt x="0" y="0"/>
                        <a:pt x="344" y="63"/>
                      </a:cubicBezTo>
                    </a:path>
                  </a:pathLst>
                </a:custGeom>
                <a:solidFill>
                  <a:srgbClr val="201A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grpSp>
          <p:grpSp>
            <p:nvGrpSpPr>
              <p:cNvPr id="433" name="Group 432">
                <a:extLst>
                  <a:ext uri="{FF2B5EF4-FFF2-40B4-BE49-F238E27FC236}">
                    <a16:creationId xmlns:a16="http://schemas.microsoft.com/office/drawing/2014/main" id="{E5159AAB-926E-7897-159C-BD2142C70EE6}"/>
                  </a:ext>
                </a:extLst>
              </p:cNvPr>
              <p:cNvGrpSpPr/>
              <p:nvPr/>
            </p:nvGrpSpPr>
            <p:grpSpPr>
              <a:xfrm flipH="1">
                <a:off x="2767296" y="2010879"/>
                <a:ext cx="582075" cy="1126502"/>
                <a:chOff x="3492209" y="3236640"/>
                <a:chExt cx="671560" cy="1277966"/>
              </a:xfrm>
            </p:grpSpPr>
            <p:sp>
              <p:nvSpPr>
                <p:cNvPr id="465" name="Freeform 5">
                  <a:extLst>
                    <a:ext uri="{FF2B5EF4-FFF2-40B4-BE49-F238E27FC236}">
                      <a16:creationId xmlns:a16="http://schemas.microsoft.com/office/drawing/2014/main" id="{88F1D772-DC9F-EC8C-41F3-44F98839EBE4}"/>
                    </a:ext>
                  </a:extLst>
                </p:cNvPr>
                <p:cNvSpPr>
                  <a:spLocks noChangeArrowheads="1"/>
                </p:cNvSpPr>
                <p:nvPr/>
              </p:nvSpPr>
              <p:spPr bwMode="auto">
                <a:xfrm>
                  <a:off x="3492209" y="4404147"/>
                  <a:ext cx="576220" cy="96816"/>
                </a:xfrm>
                <a:custGeom>
                  <a:avLst/>
                  <a:gdLst>
                    <a:gd name="T0" fmla="*/ 437 w 1093"/>
                    <a:gd name="T1" fmla="*/ 0 h 220"/>
                    <a:gd name="T2" fmla="*/ 437 w 1093"/>
                    <a:gd name="T3" fmla="*/ 0 h 220"/>
                    <a:gd name="T4" fmla="*/ 750 w 1093"/>
                    <a:gd name="T5" fmla="*/ 63 h 220"/>
                    <a:gd name="T6" fmla="*/ 968 w 1093"/>
                    <a:gd name="T7" fmla="*/ 125 h 220"/>
                    <a:gd name="T8" fmla="*/ 1031 w 1093"/>
                    <a:gd name="T9" fmla="*/ 188 h 220"/>
                    <a:gd name="T10" fmla="*/ 843 w 1093"/>
                    <a:gd name="T11" fmla="*/ 219 h 220"/>
                    <a:gd name="T12" fmla="*/ 625 w 1093"/>
                    <a:gd name="T13" fmla="*/ 219 h 220"/>
                    <a:gd name="T14" fmla="*/ 312 w 1093"/>
                    <a:gd name="T15" fmla="*/ 188 h 220"/>
                    <a:gd name="T16" fmla="*/ 187 w 1093"/>
                    <a:gd name="T17" fmla="*/ 125 h 220"/>
                    <a:gd name="T18" fmla="*/ 0 w 1093"/>
                    <a:gd name="T19" fmla="*/ 63 h 220"/>
                    <a:gd name="T20" fmla="*/ 124 w 1093"/>
                    <a:gd name="T21" fmla="*/ 32 h 220"/>
                    <a:gd name="T22" fmla="*/ 437 w 1093"/>
                    <a:gd name="T23"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3" h="220">
                      <a:moveTo>
                        <a:pt x="437" y="0"/>
                      </a:moveTo>
                      <a:lnTo>
                        <a:pt x="437" y="0"/>
                      </a:lnTo>
                      <a:cubicBezTo>
                        <a:pt x="437" y="0"/>
                        <a:pt x="687" y="32"/>
                        <a:pt x="750" y="63"/>
                      </a:cubicBezTo>
                      <a:cubicBezTo>
                        <a:pt x="781" y="63"/>
                        <a:pt x="906" y="94"/>
                        <a:pt x="968" y="125"/>
                      </a:cubicBezTo>
                      <a:cubicBezTo>
                        <a:pt x="1000" y="157"/>
                        <a:pt x="1092" y="157"/>
                        <a:pt x="1031" y="188"/>
                      </a:cubicBezTo>
                      <a:cubicBezTo>
                        <a:pt x="1000" y="219"/>
                        <a:pt x="875" y="219"/>
                        <a:pt x="843" y="219"/>
                      </a:cubicBezTo>
                      <a:cubicBezTo>
                        <a:pt x="781" y="219"/>
                        <a:pt x="781" y="219"/>
                        <a:pt x="625" y="219"/>
                      </a:cubicBezTo>
                      <a:cubicBezTo>
                        <a:pt x="468" y="219"/>
                        <a:pt x="375" y="219"/>
                        <a:pt x="312" y="188"/>
                      </a:cubicBezTo>
                      <a:cubicBezTo>
                        <a:pt x="250" y="188"/>
                        <a:pt x="250" y="157"/>
                        <a:pt x="187" y="125"/>
                      </a:cubicBezTo>
                      <a:cubicBezTo>
                        <a:pt x="124" y="125"/>
                        <a:pt x="0" y="94"/>
                        <a:pt x="0" y="63"/>
                      </a:cubicBezTo>
                      <a:cubicBezTo>
                        <a:pt x="31" y="32"/>
                        <a:pt x="93" y="32"/>
                        <a:pt x="124" y="32"/>
                      </a:cubicBezTo>
                      <a:cubicBezTo>
                        <a:pt x="124" y="32"/>
                        <a:pt x="218" y="0"/>
                        <a:pt x="437" y="0"/>
                      </a:cubicBezTo>
                    </a:path>
                  </a:pathLst>
                </a:custGeom>
                <a:solidFill>
                  <a:srgbClr val="2F559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466" name="Freeform 65">
                  <a:extLst>
                    <a:ext uri="{FF2B5EF4-FFF2-40B4-BE49-F238E27FC236}">
                      <a16:creationId xmlns:a16="http://schemas.microsoft.com/office/drawing/2014/main" id="{0C8A31F0-D672-ACA2-1158-B4B6D7E4948D}"/>
                    </a:ext>
                  </a:extLst>
                </p:cNvPr>
                <p:cNvSpPr>
                  <a:spLocks noChangeArrowheads="1"/>
                </p:cNvSpPr>
                <p:nvPr/>
              </p:nvSpPr>
              <p:spPr bwMode="auto">
                <a:xfrm>
                  <a:off x="3571285" y="3772998"/>
                  <a:ext cx="411253" cy="741608"/>
                </a:xfrm>
                <a:custGeom>
                  <a:avLst/>
                  <a:gdLst>
                    <a:gd name="T0" fmla="*/ 655 w 781"/>
                    <a:gd name="T1" fmla="*/ 406 h 1689"/>
                    <a:gd name="T2" fmla="*/ 655 w 781"/>
                    <a:gd name="T3" fmla="*/ 406 h 1689"/>
                    <a:gd name="T4" fmla="*/ 717 w 781"/>
                    <a:gd name="T5" fmla="*/ 1563 h 1689"/>
                    <a:gd name="T6" fmla="*/ 343 w 781"/>
                    <a:gd name="T7" fmla="*/ 656 h 1689"/>
                    <a:gd name="T8" fmla="*/ 156 w 781"/>
                    <a:gd name="T9" fmla="*/ 1469 h 1689"/>
                    <a:gd name="T10" fmla="*/ 93 w 781"/>
                    <a:gd name="T11" fmla="*/ 188 h 1689"/>
                    <a:gd name="T12" fmla="*/ 655 w 781"/>
                    <a:gd name="T13" fmla="*/ 406 h 1689"/>
                  </a:gdLst>
                  <a:ahLst/>
                  <a:cxnLst>
                    <a:cxn ang="0">
                      <a:pos x="T0" y="T1"/>
                    </a:cxn>
                    <a:cxn ang="0">
                      <a:pos x="T2" y="T3"/>
                    </a:cxn>
                    <a:cxn ang="0">
                      <a:pos x="T4" y="T5"/>
                    </a:cxn>
                    <a:cxn ang="0">
                      <a:pos x="T6" y="T7"/>
                    </a:cxn>
                    <a:cxn ang="0">
                      <a:pos x="T8" y="T9"/>
                    </a:cxn>
                    <a:cxn ang="0">
                      <a:pos x="T10" y="T11"/>
                    </a:cxn>
                    <a:cxn ang="0">
                      <a:pos x="T12" y="T13"/>
                    </a:cxn>
                  </a:cxnLst>
                  <a:rect l="0" t="0" r="r" b="b"/>
                  <a:pathLst>
                    <a:path w="781" h="1689">
                      <a:moveTo>
                        <a:pt x="655" y="406"/>
                      </a:moveTo>
                      <a:lnTo>
                        <a:pt x="655" y="406"/>
                      </a:lnTo>
                      <a:cubicBezTo>
                        <a:pt x="655" y="406"/>
                        <a:pt x="780" y="1219"/>
                        <a:pt x="717" y="1563"/>
                      </a:cubicBezTo>
                      <a:cubicBezTo>
                        <a:pt x="717" y="1563"/>
                        <a:pt x="437" y="844"/>
                        <a:pt x="343" y="656"/>
                      </a:cubicBezTo>
                      <a:cubicBezTo>
                        <a:pt x="343" y="656"/>
                        <a:pt x="187" y="1250"/>
                        <a:pt x="156" y="1469"/>
                      </a:cubicBezTo>
                      <a:cubicBezTo>
                        <a:pt x="93" y="1688"/>
                        <a:pt x="0" y="406"/>
                        <a:pt x="93" y="188"/>
                      </a:cubicBezTo>
                      <a:cubicBezTo>
                        <a:pt x="156" y="0"/>
                        <a:pt x="655" y="406"/>
                        <a:pt x="655" y="406"/>
                      </a:cubicBezTo>
                    </a:path>
                  </a:pathLst>
                </a:custGeom>
                <a:solidFill>
                  <a:srgbClr val="6A3A2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467" name="Freeform 66">
                  <a:extLst>
                    <a:ext uri="{FF2B5EF4-FFF2-40B4-BE49-F238E27FC236}">
                      <a16:creationId xmlns:a16="http://schemas.microsoft.com/office/drawing/2014/main" id="{5C000A6C-42A5-AD88-79AF-88DFB96B9731}"/>
                    </a:ext>
                  </a:extLst>
                </p:cNvPr>
                <p:cNvSpPr>
                  <a:spLocks noChangeArrowheads="1"/>
                </p:cNvSpPr>
                <p:nvPr/>
              </p:nvSpPr>
              <p:spPr bwMode="auto">
                <a:xfrm>
                  <a:off x="3522491" y="3937585"/>
                  <a:ext cx="460047" cy="342727"/>
                </a:xfrm>
                <a:custGeom>
                  <a:avLst/>
                  <a:gdLst>
                    <a:gd name="T0" fmla="*/ 780 w 875"/>
                    <a:gd name="T1" fmla="*/ 188 h 782"/>
                    <a:gd name="T2" fmla="*/ 780 w 875"/>
                    <a:gd name="T3" fmla="*/ 188 h 782"/>
                    <a:gd name="T4" fmla="*/ 811 w 875"/>
                    <a:gd name="T5" fmla="*/ 94 h 782"/>
                    <a:gd name="T6" fmla="*/ 874 w 875"/>
                    <a:gd name="T7" fmla="*/ 656 h 782"/>
                    <a:gd name="T8" fmla="*/ 0 w 875"/>
                    <a:gd name="T9" fmla="*/ 656 h 782"/>
                    <a:gd name="T10" fmla="*/ 31 w 875"/>
                    <a:gd name="T11" fmla="*/ 0 h 782"/>
                    <a:gd name="T12" fmla="*/ 780 w 875"/>
                    <a:gd name="T13" fmla="*/ 188 h 782"/>
                  </a:gdLst>
                  <a:ahLst/>
                  <a:cxnLst>
                    <a:cxn ang="0">
                      <a:pos x="T0" y="T1"/>
                    </a:cxn>
                    <a:cxn ang="0">
                      <a:pos x="T2" y="T3"/>
                    </a:cxn>
                    <a:cxn ang="0">
                      <a:pos x="T4" y="T5"/>
                    </a:cxn>
                    <a:cxn ang="0">
                      <a:pos x="T6" y="T7"/>
                    </a:cxn>
                    <a:cxn ang="0">
                      <a:pos x="T8" y="T9"/>
                    </a:cxn>
                    <a:cxn ang="0">
                      <a:pos x="T10" y="T11"/>
                    </a:cxn>
                    <a:cxn ang="0">
                      <a:pos x="T12" y="T13"/>
                    </a:cxn>
                  </a:cxnLst>
                  <a:rect l="0" t="0" r="r" b="b"/>
                  <a:pathLst>
                    <a:path w="875" h="782">
                      <a:moveTo>
                        <a:pt x="780" y="188"/>
                      </a:moveTo>
                      <a:lnTo>
                        <a:pt x="780" y="188"/>
                      </a:lnTo>
                      <a:cubicBezTo>
                        <a:pt x="780" y="188"/>
                        <a:pt x="811" y="63"/>
                        <a:pt x="811" y="94"/>
                      </a:cubicBezTo>
                      <a:cubicBezTo>
                        <a:pt x="811" y="188"/>
                        <a:pt x="874" y="500"/>
                        <a:pt x="874" y="656"/>
                      </a:cubicBezTo>
                      <a:cubicBezTo>
                        <a:pt x="874" y="656"/>
                        <a:pt x="250" y="781"/>
                        <a:pt x="0" y="656"/>
                      </a:cubicBezTo>
                      <a:cubicBezTo>
                        <a:pt x="31" y="0"/>
                        <a:pt x="31" y="0"/>
                        <a:pt x="31" y="0"/>
                      </a:cubicBezTo>
                      <a:lnTo>
                        <a:pt x="780" y="188"/>
                      </a:lnTo>
                    </a:path>
                  </a:pathLst>
                </a:custGeom>
                <a:solidFill>
                  <a:srgbClr val="B5521E"/>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468" name="Freeform 67">
                  <a:extLst>
                    <a:ext uri="{FF2B5EF4-FFF2-40B4-BE49-F238E27FC236}">
                      <a16:creationId xmlns:a16="http://schemas.microsoft.com/office/drawing/2014/main" id="{A8465C17-C469-C9AD-D61F-E5C87C9CE7E0}"/>
                    </a:ext>
                  </a:extLst>
                </p:cNvPr>
                <p:cNvSpPr>
                  <a:spLocks noChangeArrowheads="1"/>
                </p:cNvSpPr>
                <p:nvPr/>
              </p:nvSpPr>
              <p:spPr bwMode="auto">
                <a:xfrm>
                  <a:off x="3503904" y="3484488"/>
                  <a:ext cx="511163" cy="658346"/>
                </a:xfrm>
                <a:custGeom>
                  <a:avLst/>
                  <a:gdLst>
                    <a:gd name="T0" fmla="*/ 717 w 968"/>
                    <a:gd name="T1" fmla="*/ 719 h 1501"/>
                    <a:gd name="T2" fmla="*/ 717 w 968"/>
                    <a:gd name="T3" fmla="*/ 719 h 1501"/>
                    <a:gd name="T4" fmla="*/ 874 w 968"/>
                    <a:gd name="T5" fmla="*/ 1437 h 1501"/>
                    <a:gd name="T6" fmla="*/ 62 w 968"/>
                    <a:gd name="T7" fmla="*/ 1375 h 1501"/>
                    <a:gd name="T8" fmla="*/ 31 w 968"/>
                    <a:gd name="T9" fmla="*/ 906 h 1501"/>
                    <a:gd name="T10" fmla="*/ 218 w 968"/>
                    <a:gd name="T11" fmla="*/ 500 h 1501"/>
                    <a:gd name="T12" fmla="*/ 250 w 968"/>
                    <a:gd name="T13" fmla="*/ 187 h 1501"/>
                    <a:gd name="T14" fmla="*/ 656 w 968"/>
                    <a:gd name="T15" fmla="*/ 94 h 1501"/>
                    <a:gd name="T16" fmla="*/ 717 w 968"/>
                    <a:gd name="T17" fmla="*/ 719 h 1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8" h="1501">
                      <a:moveTo>
                        <a:pt x="717" y="719"/>
                      </a:moveTo>
                      <a:lnTo>
                        <a:pt x="717" y="719"/>
                      </a:lnTo>
                      <a:cubicBezTo>
                        <a:pt x="749" y="906"/>
                        <a:pt x="874" y="875"/>
                        <a:pt x="874" y="1437"/>
                      </a:cubicBezTo>
                      <a:cubicBezTo>
                        <a:pt x="874" y="1437"/>
                        <a:pt x="281" y="1500"/>
                        <a:pt x="62" y="1375"/>
                      </a:cubicBezTo>
                      <a:cubicBezTo>
                        <a:pt x="62" y="1375"/>
                        <a:pt x="0" y="1219"/>
                        <a:pt x="31" y="906"/>
                      </a:cubicBezTo>
                      <a:cubicBezTo>
                        <a:pt x="31" y="656"/>
                        <a:pt x="187" y="594"/>
                        <a:pt x="218" y="500"/>
                      </a:cubicBezTo>
                      <a:cubicBezTo>
                        <a:pt x="218" y="344"/>
                        <a:pt x="250" y="219"/>
                        <a:pt x="250" y="187"/>
                      </a:cubicBezTo>
                      <a:cubicBezTo>
                        <a:pt x="281" y="31"/>
                        <a:pt x="562" y="0"/>
                        <a:pt x="656" y="94"/>
                      </a:cubicBezTo>
                      <a:cubicBezTo>
                        <a:pt x="656" y="94"/>
                        <a:pt x="967" y="187"/>
                        <a:pt x="717" y="719"/>
                      </a:cubicBezTo>
                    </a:path>
                  </a:pathLst>
                </a:custGeom>
                <a:solidFill>
                  <a:srgbClr val="B5521E"/>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469" name="Freeform 68">
                  <a:extLst>
                    <a:ext uri="{FF2B5EF4-FFF2-40B4-BE49-F238E27FC236}">
                      <a16:creationId xmlns:a16="http://schemas.microsoft.com/office/drawing/2014/main" id="{39007863-56CA-F192-1463-AB2852199182}"/>
                    </a:ext>
                  </a:extLst>
                </p:cNvPr>
                <p:cNvSpPr>
                  <a:spLocks noChangeArrowheads="1"/>
                </p:cNvSpPr>
                <p:nvPr/>
              </p:nvSpPr>
              <p:spPr bwMode="auto">
                <a:xfrm>
                  <a:off x="3768779" y="3498042"/>
                  <a:ext cx="394990" cy="385327"/>
                </a:xfrm>
                <a:custGeom>
                  <a:avLst/>
                  <a:gdLst>
                    <a:gd name="T0" fmla="*/ 125 w 750"/>
                    <a:gd name="T1" fmla="*/ 63 h 876"/>
                    <a:gd name="T2" fmla="*/ 125 w 750"/>
                    <a:gd name="T3" fmla="*/ 63 h 876"/>
                    <a:gd name="T4" fmla="*/ 280 w 750"/>
                    <a:gd name="T5" fmla="*/ 875 h 876"/>
                    <a:gd name="T6" fmla="*/ 249 w 750"/>
                    <a:gd name="T7" fmla="*/ 406 h 876"/>
                    <a:gd name="T8" fmla="*/ 0 w 750"/>
                    <a:gd name="T9" fmla="*/ 188 h 876"/>
                    <a:gd name="T10" fmla="*/ 125 w 750"/>
                    <a:gd name="T11" fmla="*/ 63 h 876"/>
                  </a:gdLst>
                  <a:ahLst/>
                  <a:cxnLst>
                    <a:cxn ang="0">
                      <a:pos x="T0" y="T1"/>
                    </a:cxn>
                    <a:cxn ang="0">
                      <a:pos x="T2" y="T3"/>
                    </a:cxn>
                    <a:cxn ang="0">
                      <a:pos x="T4" y="T5"/>
                    </a:cxn>
                    <a:cxn ang="0">
                      <a:pos x="T6" y="T7"/>
                    </a:cxn>
                    <a:cxn ang="0">
                      <a:pos x="T8" y="T9"/>
                    </a:cxn>
                    <a:cxn ang="0">
                      <a:pos x="T10" y="T11"/>
                    </a:cxn>
                  </a:cxnLst>
                  <a:rect l="0" t="0" r="r" b="b"/>
                  <a:pathLst>
                    <a:path w="750" h="876">
                      <a:moveTo>
                        <a:pt x="125" y="63"/>
                      </a:moveTo>
                      <a:lnTo>
                        <a:pt x="125" y="63"/>
                      </a:lnTo>
                      <a:cubicBezTo>
                        <a:pt x="125" y="63"/>
                        <a:pt x="749" y="437"/>
                        <a:pt x="280" y="875"/>
                      </a:cubicBezTo>
                      <a:cubicBezTo>
                        <a:pt x="280" y="875"/>
                        <a:pt x="467" y="531"/>
                        <a:pt x="249" y="406"/>
                      </a:cubicBezTo>
                      <a:cubicBezTo>
                        <a:pt x="93" y="344"/>
                        <a:pt x="0" y="188"/>
                        <a:pt x="0" y="188"/>
                      </a:cubicBezTo>
                      <a:cubicBezTo>
                        <a:pt x="0" y="156"/>
                        <a:pt x="62" y="0"/>
                        <a:pt x="125" y="63"/>
                      </a:cubicBezTo>
                    </a:path>
                  </a:pathLst>
                </a:custGeom>
                <a:solidFill>
                  <a:srgbClr val="6A3A2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470" name="Freeform 69">
                  <a:extLst>
                    <a:ext uri="{FF2B5EF4-FFF2-40B4-BE49-F238E27FC236}">
                      <a16:creationId xmlns:a16="http://schemas.microsoft.com/office/drawing/2014/main" id="{47BA5783-3545-D5FF-55D4-C447ADBD88E8}"/>
                    </a:ext>
                  </a:extLst>
                </p:cNvPr>
                <p:cNvSpPr>
                  <a:spLocks noChangeArrowheads="1"/>
                </p:cNvSpPr>
                <p:nvPr/>
              </p:nvSpPr>
              <p:spPr bwMode="auto">
                <a:xfrm>
                  <a:off x="3719987" y="3470934"/>
                  <a:ext cx="67380" cy="96816"/>
                </a:xfrm>
                <a:custGeom>
                  <a:avLst/>
                  <a:gdLst>
                    <a:gd name="T0" fmla="*/ 62 w 126"/>
                    <a:gd name="T1" fmla="*/ 0 h 219"/>
                    <a:gd name="T2" fmla="*/ 62 w 126"/>
                    <a:gd name="T3" fmla="*/ 0 h 219"/>
                    <a:gd name="T4" fmla="*/ 125 w 126"/>
                    <a:gd name="T5" fmla="*/ 93 h 219"/>
                    <a:gd name="T6" fmla="*/ 31 w 126"/>
                    <a:gd name="T7" fmla="*/ 187 h 219"/>
                    <a:gd name="T8" fmla="*/ 0 w 126"/>
                    <a:gd name="T9" fmla="*/ 0 h 219"/>
                    <a:gd name="T10" fmla="*/ 62 w 126"/>
                    <a:gd name="T11" fmla="*/ 0 h 219"/>
                  </a:gdLst>
                  <a:ahLst/>
                  <a:cxnLst>
                    <a:cxn ang="0">
                      <a:pos x="T0" y="T1"/>
                    </a:cxn>
                    <a:cxn ang="0">
                      <a:pos x="T2" y="T3"/>
                    </a:cxn>
                    <a:cxn ang="0">
                      <a:pos x="T4" y="T5"/>
                    </a:cxn>
                    <a:cxn ang="0">
                      <a:pos x="T6" y="T7"/>
                    </a:cxn>
                    <a:cxn ang="0">
                      <a:pos x="T8" y="T9"/>
                    </a:cxn>
                    <a:cxn ang="0">
                      <a:pos x="T10" y="T11"/>
                    </a:cxn>
                  </a:cxnLst>
                  <a:rect l="0" t="0" r="r" b="b"/>
                  <a:pathLst>
                    <a:path w="126" h="219">
                      <a:moveTo>
                        <a:pt x="62" y="0"/>
                      </a:moveTo>
                      <a:lnTo>
                        <a:pt x="62" y="0"/>
                      </a:lnTo>
                      <a:cubicBezTo>
                        <a:pt x="125" y="93"/>
                        <a:pt x="125" y="93"/>
                        <a:pt x="125" y="93"/>
                      </a:cubicBezTo>
                      <a:cubicBezTo>
                        <a:pt x="125" y="93"/>
                        <a:pt x="62" y="218"/>
                        <a:pt x="31" y="187"/>
                      </a:cubicBezTo>
                      <a:cubicBezTo>
                        <a:pt x="0" y="187"/>
                        <a:pt x="0" y="0"/>
                        <a:pt x="0" y="0"/>
                      </a:cubicBezTo>
                      <a:lnTo>
                        <a:pt x="62" y="0"/>
                      </a:lnTo>
                    </a:path>
                  </a:pathLst>
                </a:custGeom>
                <a:solidFill>
                  <a:srgbClr val="6A432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471" name="Freeform 70">
                  <a:extLst>
                    <a:ext uri="{FF2B5EF4-FFF2-40B4-BE49-F238E27FC236}">
                      <a16:creationId xmlns:a16="http://schemas.microsoft.com/office/drawing/2014/main" id="{6F8E0A2B-6E56-5DFA-188A-957F56CA1A58}"/>
                    </a:ext>
                  </a:extLst>
                </p:cNvPr>
                <p:cNvSpPr>
                  <a:spLocks noChangeArrowheads="1"/>
                </p:cNvSpPr>
                <p:nvPr/>
              </p:nvSpPr>
              <p:spPr bwMode="auto">
                <a:xfrm>
                  <a:off x="3636342" y="3236640"/>
                  <a:ext cx="262551" cy="302065"/>
                </a:xfrm>
                <a:custGeom>
                  <a:avLst/>
                  <a:gdLst>
                    <a:gd name="T0" fmla="*/ 375 w 500"/>
                    <a:gd name="T1" fmla="*/ 125 h 689"/>
                    <a:gd name="T2" fmla="*/ 375 w 500"/>
                    <a:gd name="T3" fmla="*/ 125 h 689"/>
                    <a:gd name="T4" fmla="*/ 343 w 500"/>
                    <a:gd name="T5" fmla="*/ 500 h 689"/>
                    <a:gd name="T6" fmla="*/ 0 w 500"/>
                    <a:gd name="T7" fmla="*/ 375 h 689"/>
                    <a:gd name="T8" fmla="*/ 187 w 500"/>
                    <a:gd name="T9" fmla="*/ 63 h 689"/>
                    <a:gd name="T10" fmla="*/ 375 w 500"/>
                    <a:gd name="T11" fmla="*/ 125 h 689"/>
                  </a:gdLst>
                  <a:ahLst/>
                  <a:cxnLst>
                    <a:cxn ang="0">
                      <a:pos x="T0" y="T1"/>
                    </a:cxn>
                    <a:cxn ang="0">
                      <a:pos x="T2" y="T3"/>
                    </a:cxn>
                    <a:cxn ang="0">
                      <a:pos x="T4" y="T5"/>
                    </a:cxn>
                    <a:cxn ang="0">
                      <a:pos x="T6" y="T7"/>
                    </a:cxn>
                    <a:cxn ang="0">
                      <a:pos x="T8" y="T9"/>
                    </a:cxn>
                    <a:cxn ang="0">
                      <a:pos x="T10" y="T11"/>
                    </a:cxn>
                  </a:cxnLst>
                  <a:rect l="0" t="0" r="r" b="b"/>
                  <a:pathLst>
                    <a:path w="500" h="689">
                      <a:moveTo>
                        <a:pt x="375" y="125"/>
                      </a:moveTo>
                      <a:lnTo>
                        <a:pt x="375" y="125"/>
                      </a:lnTo>
                      <a:cubicBezTo>
                        <a:pt x="499" y="219"/>
                        <a:pt x="375" y="438"/>
                        <a:pt x="343" y="500"/>
                      </a:cubicBezTo>
                      <a:cubicBezTo>
                        <a:pt x="156" y="688"/>
                        <a:pt x="31" y="563"/>
                        <a:pt x="0" y="375"/>
                      </a:cubicBezTo>
                      <a:cubicBezTo>
                        <a:pt x="0" y="188"/>
                        <a:pt x="93" y="94"/>
                        <a:pt x="187" y="63"/>
                      </a:cubicBezTo>
                      <a:cubicBezTo>
                        <a:pt x="281" y="0"/>
                        <a:pt x="375" y="125"/>
                        <a:pt x="375" y="125"/>
                      </a:cubicBezTo>
                    </a:path>
                  </a:pathLst>
                </a:custGeom>
                <a:solidFill>
                  <a:srgbClr val="6A3A2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472" name="Freeform 71">
                  <a:extLst>
                    <a:ext uri="{FF2B5EF4-FFF2-40B4-BE49-F238E27FC236}">
                      <a16:creationId xmlns:a16="http://schemas.microsoft.com/office/drawing/2014/main" id="{3D36A17A-06B6-A68A-4612-F14E1AB24894}"/>
                    </a:ext>
                  </a:extLst>
                </p:cNvPr>
                <p:cNvSpPr>
                  <a:spLocks noChangeArrowheads="1"/>
                </p:cNvSpPr>
                <p:nvPr/>
              </p:nvSpPr>
              <p:spPr bwMode="auto">
                <a:xfrm>
                  <a:off x="3636342" y="3236640"/>
                  <a:ext cx="295080" cy="261402"/>
                </a:xfrm>
                <a:custGeom>
                  <a:avLst/>
                  <a:gdLst>
                    <a:gd name="T0" fmla="*/ 218 w 562"/>
                    <a:gd name="T1" fmla="*/ 32 h 595"/>
                    <a:gd name="T2" fmla="*/ 218 w 562"/>
                    <a:gd name="T3" fmla="*/ 32 h 595"/>
                    <a:gd name="T4" fmla="*/ 0 w 562"/>
                    <a:gd name="T5" fmla="*/ 219 h 595"/>
                    <a:gd name="T6" fmla="*/ 281 w 562"/>
                    <a:gd name="T7" fmla="*/ 313 h 595"/>
                    <a:gd name="T8" fmla="*/ 218 w 562"/>
                    <a:gd name="T9" fmla="*/ 532 h 595"/>
                    <a:gd name="T10" fmla="*/ 406 w 562"/>
                    <a:gd name="T11" fmla="*/ 563 h 595"/>
                    <a:gd name="T12" fmla="*/ 218 w 562"/>
                    <a:gd name="T13" fmla="*/ 32 h 595"/>
                  </a:gdLst>
                  <a:ahLst/>
                  <a:cxnLst>
                    <a:cxn ang="0">
                      <a:pos x="T0" y="T1"/>
                    </a:cxn>
                    <a:cxn ang="0">
                      <a:pos x="T2" y="T3"/>
                    </a:cxn>
                    <a:cxn ang="0">
                      <a:pos x="T4" y="T5"/>
                    </a:cxn>
                    <a:cxn ang="0">
                      <a:pos x="T6" y="T7"/>
                    </a:cxn>
                    <a:cxn ang="0">
                      <a:pos x="T8" y="T9"/>
                    </a:cxn>
                    <a:cxn ang="0">
                      <a:pos x="T10" y="T11"/>
                    </a:cxn>
                    <a:cxn ang="0">
                      <a:pos x="T12" y="T13"/>
                    </a:cxn>
                  </a:cxnLst>
                  <a:rect l="0" t="0" r="r" b="b"/>
                  <a:pathLst>
                    <a:path w="562" h="595">
                      <a:moveTo>
                        <a:pt x="218" y="32"/>
                      </a:moveTo>
                      <a:lnTo>
                        <a:pt x="218" y="32"/>
                      </a:lnTo>
                      <a:cubicBezTo>
                        <a:pt x="218" y="32"/>
                        <a:pt x="62" y="32"/>
                        <a:pt x="0" y="219"/>
                      </a:cubicBezTo>
                      <a:cubicBezTo>
                        <a:pt x="0" y="219"/>
                        <a:pt x="156" y="344"/>
                        <a:pt x="281" y="313"/>
                      </a:cubicBezTo>
                      <a:cubicBezTo>
                        <a:pt x="281" y="313"/>
                        <a:pt x="281" y="500"/>
                        <a:pt x="218" y="532"/>
                      </a:cubicBezTo>
                      <a:cubicBezTo>
                        <a:pt x="156" y="563"/>
                        <a:pt x="250" y="594"/>
                        <a:pt x="406" y="563"/>
                      </a:cubicBezTo>
                      <a:cubicBezTo>
                        <a:pt x="561" y="532"/>
                        <a:pt x="561" y="0"/>
                        <a:pt x="218" y="32"/>
                      </a:cubicBezTo>
                    </a:path>
                  </a:pathLst>
                </a:custGeom>
                <a:solidFill>
                  <a:srgbClr val="201A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grpSp>
          <p:grpSp>
            <p:nvGrpSpPr>
              <p:cNvPr id="434" name="Group 433">
                <a:extLst>
                  <a:ext uri="{FF2B5EF4-FFF2-40B4-BE49-F238E27FC236}">
                    <a16:creationId xmlns:a16="http://schemas.microsoft.com/office/drawing/2014/main" id="{F470C200-41C6-DFA5-7B3A-E4EC321468ED}"/>
                  </a:ext>
                </a:extLst>
              </p:cNvPr>
              <p:cNvGrpSpPr/>
              <p:nvPr/>
            </p:nvGrpSpPr>
            <p:grpSpPr>
              <a:xfrm>
                <a:off x="3577819" y="2185711"/>
                <a:ext cx="600133" cy="1126502"/>
                <a:chOff x="3598986" y="4379644"/>
                <a:chExt cx="692394" cy="1277966"/>
              </a:xfrm>
            </p:grpSpPr>
            <p:sp>
              <p:nvSpPr>
                <p:cNvPr id="456" name="Freeform 8">
                  <a:extLst>
                    <a:ext uri="{FF2B5EF4-FFF2-40B4-BE49-F238E27FC236}">
                      <a16:creationId xmlns:a16="http://schemas.microsoft.com/office/drawing/2014/main" id="{7915862C-221F-AA2A-0B64-068F8F3EA0EE}"/>
                    </a:ext>
                  </a:extLst>
                </p:cNvPr>
                <p:cNvSpPr>
                  <a:spLocks noChangeArrowheads="1"/>
                </p:cNvSpPr>
                <p:nvPr/>
              </p:nvSpPr>
              <p:spPr bwMode="auto">
                <a:xfrm>
                  <a:off x="3598986" y="5477532"/>
                  <a:ext cx="692394" cy="164587"/>
                </a:xfrm>
                <a:custGeom>
                  <a:avLst/>
                  <a:gdLst>
                    <a:gd name="T0" fmla="*/ 500 w 1313"/>
                    <a:gd name="T1" fmla="*/ 31 h 376"/>
                    <a:gd name="T2" fmla="*/ 500 w 1313"/>
                    <a:gd name="T3" fmla="*/ 31 h 376"/>
                    <a:gd name="T4" fmla="*/ 874 w 1313"/>
                    <a:gd name="T5" fmla="*/ 31 h 376"/>
                    <a:gd name="T6" fmla="*/ 1156 w 1313"/>
                    <a:gd name="T7" fmla="*/ 94 h 376"/>
                    <a:gd name="T8" fmla="*/ 1249 w 1313"/>
                    <a:gd name="T9" fmla="*/ 156 h 376"/>
                    <a:gd name="T10" fmla="*/ 1031 w 1313"/>
                    <a:gd name="T11" fmla="*/ 250 h 376"/>
                    <a:gd name="T12" fmla="*/ 781 w 1313"/>
                    <a:gd name="T13" fmla="*/ 313 h 376"/>
                    <a:gd name="T14" fmla="*/ 407 w 1313"/>
                    <a:gd name="T15" fmla="*/ 375 h 376"/>
                    <a:gd name="T16" fmla="*/ 250 w 1313"/>
                    <a:gd name="T17" fmla="*/ 313 h 376"/>
                    <a:gd name="T18" fmla="*/ 0 w 1313"/>
                    <a:gd name="T19" fmla="*/ 219 h 376"/>
                    <a:gd name="T20" fmla="*/ 125 w 1313"/>
                    <a:gd name="T21" fmla="*/ 156 h 376"/>
                    <a:gd name="T22" fmla="*/ 500 w 1313"/>
                    <a:gd name="T23" fmla="*/ 31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3" h="376">
                      <a:moveTo>
                        <a:pt x="500" y="31"/>
                      </a:moveTo>
                      <a:lnTo>
                        <a:pt x="500" y="31"/>
                      </a:lnTo>
                      <a:cubicBezTo>
                        <a:pt x="500" y="31"/>
                        <a:pt x="812" y="0"/>
                        <a:pt x="874" y="31"/>
                      </a:cubicBezTo>
                      <a:cubicBezTo>
                        <a:pt x="937" y="63"/>
                        <a:pt x="1093" y="63"/>
                        <a:pt x="1156" y="94"/>
                      </a:cubicBezTo>
                      <a:cubicBezTo>
                        <a:pt x="1218" y="94"/>
                        <a:pt x="1312" y="94"/>
                        <a:pt x="1249" y="156"/>
                      </a:cubicBezTo>
                      <a:cubicBezTo>
                        <a:pt x="1218" y="188"/>
                        <a:pt x="1093" y="219"/>
                        <a:pt x="1031" y="250"/>
                      </a:cubicBezTo>
                      <a:cubicBezTo>
                        <a:pt x="968" y="281"/>
                        <a:pt x="968" y="281"/>
                        <a:pt x="781" y="313"/>
                      </a:cubicBezTo>
                      <a:cubicBezTo>
                        <a:pt x="624" y="375"/>
                        <a:pt x="469" y="375"/>
                        <a:pt x="407" y="375"/>
                      </a:cubicBezTo>
                      <a:cubicBezTo>
                        <a:pt x="344" y="344"/>
                        <a:pt x="313" y="313"/>
                        <a:pt x="250" y="313"/>
                      </a:cubicBezTo>
                      <a:cubicBezTo>
                        <a:pt x="157" y="313"/>
                        <a:pt x="0" y="281"/>
                        <a:pt x="0" y="219"/>
                      </a:cubicBezTo>
                      <a:cubicBezTo>
                        <a:pt x="32" y="188"/>
                        <a:pt x="125" y="156"/>
                        <a:pt x="125" y="156"/>
                      </a:cubicBezTo>
                      <a:cubicBezTo>
                        <a:pt x="157" y="156"/>
                        <a:pt x="250" y="94"/>
                        <a:pt x="500" y="31"/>
                      </a:cubicBezTo>
                    </a:path>
                  </a:pathLst>
                </a:custGeom>
                <a:solidFill>
                  <a:srgbClr val="2F559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457" name="Freeform 98">
                  <a:extLst>
                    <a:ext uri="{FF2B5EF4-FFF2-40B4-BE49-F238E27FC236}">
                      <a16:creationId xmlns:a16="http://schemas.microsoft.com/office/drawing/2014/main" id="{DE8FF8FB-144A-9A04-BEB9-A4E922F57315}"/>
                    </a:ext>
                  </a:extLst>
                </p:cNvPr>
                <p:cNvSpPr>
                  <a:spLocks noChangeArrowheads="1"/>
                </p:cNvSpPr>
                <p:nvPr/>
              </p:nvSpPr>
              <p:spPr bwMode="auto">
                <a:xfrm>
                  <a:off x="3696572" y="4902448"/>
                  <a:ext cx="411255" cy="755162"/>
                </a:xfrm>
                <a:custGeom>
                  <a:avLst/>
                  <a:gdLst>
                    <a:gd name="T0" fmla="*/ 655 w 781"/>
                    <a:gd name="T1" fmla="*/ 437 h 1719"/>
                    <a:gd name="T2" fmla="*/ 655 w 781"/>
                    <a:gd name="T3" fmla="*/ 437 h 1719"/>
                    <a:gd name="T4" fmla="*/ 686 w 781"/>
                    <a:gd name="T5" fmla="*/ 1593 h 1719"/>
                    <a:gd name="T6" fmla="*/ 344 w 781"/>
                    <a:gd name="T7" fmla="*/ 687 h 1719"/>
                    <a:gd name="T8" fmla="*/ 125 w 781"/>
                    <a:gd name="T9" fmla="*/ 1500 h 1719"/>
                    <a:gd name="T10" fmla="*/ 62 w 781"/>
                    <a:gd name="T11" fmla="*/ 218 h 1719"/>
                    <a:gd name="T12" fmla="*/ 655 w 781"/>
                    <a:gd name="T13" fmla="*/ 437 h 1719"/>
                  </a:gdLst>
                  <a:ahLst/>
                  <a:cxnLst>
                    <a:cxn ang="0">
                      <a:pos x="T0" y="T1"/>
                    </a:cxn>
                    <a:cxn ang="0">
                      <a:pos x="T2" y="T3"/>
                    </a:cxn>
                    <a:cxn ang="0">
                      <a:pos x="T4" y="T5"/>
                    </a:cxn>
                    <a:cxn ang="0">
                      <a:pos x="T6" y="T7"/>
                    </a:cxn>
                    <a:cxn ang="0">
                      <a:pos x="T8" y="T9"/>
                    </a:cxn>
                    <a:cxn ang="0">
                      <a:pos x="T10" y="T11"/>
                    </a:cxn>
                    <a:cxn ang="0">
                      <a:pos x="T12" y="T13"/>
                    </a:cxn>
                  </a:cxnLst>
                  <a:rect l="0" t="0" r="r" b="b"/>
                  <a:pathLst>
                    <a:path w="781" h="1719">
                      <a:moveTo>
                        <a:pt x="655" y="437"/>
                      </a:moveTo>
                      <a:lnTo>
                        <a:pt x="655" y="437"/>
                      </a:lnTo>
                      <a:cubicBezTo>
                        <a:pt x="655" y="437"/>
                        <a:pt x="780" y="1250"/>
                        <a:pt x="686" y="1593"/>
                      </a:cubicBezTo>
                      <a:cubicBezTo>
                        <a:pt x="686" y="1593"/>
                        <a:pt x="436" y="875"/>
                        <a:pt x="344" y="687"/>
                      </a:cubicBezTo>
                      <a:cubicBezTo>
                        <a:pt x="344" y="687"/>
                        <a:pt x="187" y="1281"/>
                        <a:pt x="125" y="1500"/>
                      </a:cubicBezTo>
                      <a:cubicBezTo>
                        <a:pt x="94" y="1718"/>
                        <a:pt x="0" y="437"/>
                        <a:pt x="62" y="218"/>
                      </a:cubicBezTo>
                      <a:cubicBezTo>
                        <a:pt x="125" y="0"/>
                        <a:pt x="655" y="437"/>
                        <a:pt x="655" y="437"/>
                      </a:cubicBezTo>
                    </a:path>
                  </a:pathLst>
                </a:custGeom>
                <a:solidFill>
                  <a:srgbClr val="F4B18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458" name="Freeform 99">
                  <a:extLst>
                    <a:ext uri="{FF2B5EF4-FFF2-40B4-BE49-F238E27FC236}">
                      <a16:creationId xmlns:a16="http://schemas.microsoft.com/office/drawing/2014/main" id="{A2DE143E-ACAF-B8F1-DC91-C45B7D9EBFB3}"/>
                    </a:ext>
                  </a:extLst>
                </p:cNvPr>
                <p:cNvSpPr>
                  <a:spLocks noChangeArrowheads="1"/>
                </p:cNvSpPr>
                <p:nvPr/>
              </p:nvSpPr>
              <p:spPr bwMode="auto">
                <a:xfrm>
                  <a:off x="3647779" y="5080589"/>
                  <a:ext cx="443782" cy="342727"/>
                </a:xfrm>
                <a:custGeom>
                  <a:avLst/>
                  <a:gdLst>
                    <a:gd name="T0" fmla="*/ 749 w 844"/>
                    <a:gd name="T1" fmla="*/ 187 h 782"/>
                    <a:gd name="T2" fmla="*/ 749 w 844"/>
                    <a:gd name="T3" fmla="*/ 187 h 782"/>
                    <a:gd name="T4" fmla="*/ 780 w 844"/>
                    <a:gd name="T5" fmla="*/ 94 h 782"/>
                    <a:gd name="T6" fmla="*/ 843 w 844"/>
                    <a:gd name="T7" fmla="*/ 656 h 782"/>
                    <a:gd name="T8" fmla="*/ 0 w 844"/>
                    <a:gd name="T9" fmla="*/ 656 h 782"/>
                    <a:gd name="T10" fmla="*/ 31 w 844"/>
                    <a:gd name="T11" fmla="*/ 0 h 782"/>
                    <a:gd name="T12" fmla="*/ 749 w 844"/>
                    <a:gd name="T13" fmla="*/ 187 h 782"/>
                  </a:gdLst>
                  <a:ahLst/>
                  <a:cxnLst>
                    <a:cxn ang="0">
                      <a:pos x="T0" y="T1"/>
                    </a:cxn>
                    <a:cxn ang="0">
                      <a:pos x="T2" y="T3"/>
                    </a:cxn>
                    <a:cxn ang="0">
                      <a:pos x="T4" y="T5"/>
                    </a:cxn>
                    <a:cxn ang="0">
                      <a:pos x="T6" y="T7"/>
                    </a:cxn>
                    <a:cxn ang="0">
                      <a:pos x="T8" y="T9"/>
                    </a:cxn>
                    <a:cxn ang="0">
                      <a:pos x="T10" y="T11"/>
                    </a:cxn>
                    <a:cxn ang="0">
                      <a:pos x="T12" y="T13"/>
                    </a:cxn>
                  </a:cxnLst>
                  <a:rect l="0" t="0" r="r" b="b"/>
                  <a:pathLst>
                    <a:path w="844" h="782">
                      <a:moveTo>
                        <a:pt x="749" y="187"/>
                      </a:moveTo>
                      <a:lnTo>
                        <a:pt x="749" y="187"/>
                      </a:lnTo>
                      <a:cubicBezTo>
                        <a:pt x="749" y="187"/>
                        <a:pt x="780" y="62"/>
                        <a:pt x="780" y="94"/>
                      </a:cubicBezTo>
                      <a:cubicBezTo>
                        <a:pt x="812" y="187"/>
                        <a:pt x="843" y="500"/>
                        <a:pt x="843" y="656"/>
                      </a:cubicBezTo>
                      <a:cubicBezTo>
                        <a:pt x="843" y="656"/>
                        <a:pt x="250" y="781"/>
                        <a:pt x="0" y="656"/>
                      </a:cubicBezTo>
                      <a:cubicBezTo>
                        <a:pt x="31" y="0"/>
                        <a:pt x="31" y="0"/>
                        <a:pt x="31" y="0"/>
                      </a:cubicBezTo>
                      <a:lnTo>
                        <a:pt x="749" y="187"/>
                      </a:lnTo>
                    </a:path>
                  </a:pathLst>
                </a:custGeom>
                <a:solidFill>
                  <a:srgbClr val="FDC80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459" name="Freeform 100">
                  <a:extLst>
                    <a:ext uri="{FF2B5EF4-FFF2-40B4-BE49-F238E27FC236}">
                      <a16:creationId xmlns:a16="http://schemas.microsoft.com/office/drawing/2014/main" id="{E27180B7-DA9B-39DF-4AB9-10F35AF0DD5F}"/>
                    </a:ext>
                  </a:extLst>
                </p:cNvPr>
                <p:cNvSpPr>
                  <a:spLocks noChangeArrowheads="1"/>
                </p:cNvSpPr>
                <p:nvPr/>
              </p:nvSpPr>
              <p:spPr bwMode="auto">
                <a:xfrm>
                  <a:off x="3631514" y="4627492"/>
                  <a:ext cx="492575" cy="658346"/>
                </a:xfrm>
                <a:custGeom>
                  <a:avLst/>
                  <a:gdLst>
                    <a:gd name="T0" fmla="*/ 718 w 937"/>
                    <a:gd name="T1" fmla="*/ 718 h 1501"/>
                    <a:gd name="T2" fmla="*/ 718 w 937"/>
                    <a:gd name="T3" fmla="*/ 718 h 1501"/>
                    <a:gd name="T4" fmla="*/ 874 w 937"/>
                    <a:gd name="T5" fmla="*/ 1437 h 1501"/>
                    <a:gd name="T6" fmla="*/ 62 w 937"/>
                    <a:gd name="T7" fmla="*/ 1375 h 1501"/>
                    <a:gd name="T8" fmla="*/ 0 w 937"/>
                    <a:gd name="T9" fmla="*/ 906 h 1501"/>
                    <a:gd name="T10" fmla="*/ 187 w 937"/>
                    <a:gd name="T11" fmla="*/ 500 h 1501"/>
                    <a:gd name="T12" fmla="*/ 219 w 937"/>
                    <a:gd name="T13" fmla="*/ 187 h 1501"/>
                    <a:gd name="T14" fmla="*/ 624 w 937"/>
                    <a:gd name="T15" fmla="*/ 93 h 1501"/>
                    <a:gd name="T16" fmla="*/ 718 w 937"/>
                    <a:gd name="T17" fmla="*/ 718 h 1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7" h="1501">
                      <a:moveTo>
                        <a:pt x="718" y="718"/>
                      </a:moveTo>
                      <a:lnTo>
                        <a:pt x="718" y="718"/>
                      </a:lnTo>
                      <a:cubicBezTo>
                        <a:pt x="718" y="906"/>
                        <a:pt x="843" y="875"/>
                        <a:pt x="874" y="1437"/>
                      </a:cubicBezTo>
                      <a:cubicBezTo>
                        <a:pt x="874" y="1437"/>
                        <a:pt x="281" y="1500"/>
                        <a:pt x="62" y="1375"/>
                      </a:cubicBezTo>
                      <a:cubicBezTo>
                        <a:pt x="62" y="1375"/>
                        <a:pt x="0" y="1218"/>
                        <a:pt x="0" y="906"/>
                      </a:cubicBezTo>
                      <a:cubicBezTo>
                        <a:pt x="31" y="656"/>
                        <a:pt x="187" y="593"/>
                        <a:pt x="187" y="500"/>
                      </a:cubicBezTo>
                      <a:cubicBezTo>
                        <a:pt x="219" y="312"/>
                        <a:pt x="219" y="218"/>
                        <a:pt x="219" y="187"/>
                      </a:cubicBezTo>
                      <a:cubicBezTo>
                        <a:pt x="250" y="31"/>
                        <a:pt x="561" y="0"/>
                        <a:pt x="624" y="93"/>
                      </a:cubicBezTo>
                      <a:cubicBezTo>
                        <a:pt x="624" y="93"/>
                        <a:pt x="936" y="187"/>
                        <a:pt x="718" y="718"/>
                      </a:cubicBezTo>
                    </a:path>
                  </a:pathLst>
                </a:custGeom>
                <a:solidFill>
                  <a:srgbClr val="FDC80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460" name="Freeform 101">
                  <a:extLst>
                    <a:ext uri="{FF2B5EF4-FFF2-40B4-BE49-F238E27FC236}">
                      <a16:creationId xmlns:a16="http://schemas.microsoft.com/office/drawing/2014/main" id="{0EF1C98C-2B9F-4685-495E-AD43FF82A11C}"/>
                    </a:ext>
                  </a:extLst>
                </p:cNvPr>
                <p:cNvSpPr>
                  <a:spLocks noChangeArrowheads="1"/>
                </p:cNvSpPr>
                <p:nvPr/>
              </p:nvSpPr>
              <p:spPr bwMode="auto">
                <a:xfrm>
                  <a:off x="3877802" y="4641045"/>
                  <a:ext cx="411255" cy="385327"/>
                </a:xfrm>
                <a:custGeom>
                  <a:avLst/>
                  <a:gdLst>
                    <a:gd name="T0" fmla="*/ 155 w 781"/>
                    <a:gd name="T1" fmla="*/ 62 h 876"/>
                    <a:gd name="T2" fmla="*/ 155 w 781"/>
                    <a:gd name="T3" fmla="*/ 62 h 876"/>
                    <a:gd name="T4" fmla="*/ 311 w 781"/>
                    <a:gd name="T5" fmla="*/ 875 h 876"/>
                    <a:gd name="T6" fmla="*/ 249 w 781"/>
                    <a:gd name="T7" fmla="*/ 406 h 876"/>
                    <a:gd name="T8" fmla="*/ 31 w 781"/>
                    <a:gd name="T9" fmla="*/ 187 h 876"/>
                    <a:gd name="T10" fmla="*/ 155 w 781"/>
                    <a:gd name="T11" fmla="*/ 62 h 876"/>
                  </a:gdLst>
                  <a:ahLst/>
                  <a:cxnLst>
                    <a:cxn ang="0">
                      <a:pos x="T0" y="T1"/>
                    </a:cxn>
                    <a:cxn ang="0">
                      <a:pos x="T2" y="T3"/>
                    </a:cxn>
                    <a:cxn ang="0">
                      <a:pos x="T4" y="T5"/>
                    </a:cxn>
                    <a:cxn ang="0">
                      <a:pos x="T6" y="T7"/>
                    </a:cxn>
                    <a:cxn ang="0">
                      <a:pos x="T8" y="T9"/>
                    </a:cxn>
                    <a:cxn ang="0">
                      <a:pos x="T10" y="T11"/>
                    </a:cxn>
                  </a:cxnLst>
                  <a:rect l="0" t="0" r="r" b="b"/>
                  <a:pathLst>
                    <a:path w="781" h="876">
                      <a:moveTo>
                        <a:pt x="155" y="62"/>
                      </a:moveTo>
                      <a:lnTo>
                        <a:pt x="155" y="62"/>
                      </a:lnTo>
                      <a:cubicBezTo>
                        <a:pt x="155" y="62"/>
                        <a:pt x="780" y="437"/>
                        <a:pt x="311" y="875"/>
                      </a:cubicBezTo>
                      <a:cubicBezTo>
                        <a:pt x="311" y="875"/>
                        <a:pt x="499" y="531"/>
                        <a:pt x="249" y="406"/>
                      </a:cubicBezTo>
                      <a:cubicBezTo>
                        <a:pt x="92" y="344"/>
                        <a:pt x="31" y="187"/>
                        <a:pt x="31" y="187"/>
                      </a:cubicBezTo>
                      <a:cubicBezTo>
                        <a:pt x="0" y="156"/>
                        <a:pt x="61" y="0"/>
                        <a:pt x="155" y="62"/>
                      </a:cubicBezTo>
                    </a:path>
                  </a:pathLst>
                </a:custGeom>
                <a:solidFill>
                  <a:srgbClr val="FDC80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461" name="Freeform 102">
                  <a:extLst>
                    <a:ext uri="{FF2B5EF4-FFF2-40B4-BE49-F238E27FC236}">
                      <a16:creationId xmlns:a16="http://schemas.microsoft.com/office/drawing/2014/main" id="{E54CD5FE-9C39-3499-8858-51C76374F6C4}"/>
                    </a:ext>
                  </a:extLst>
                </p:cNvPr>
                <p:cNvSpPr>
                  <a:spLocks noChangeArrowheads="1"/>
                </p:cNvSpPr>
                <p:nvPr/>
              </p:nvSpPr>
              <p:spPr bwMode="auto">
                <a:xfrm>
                  <a:off x="3829010" y="4613937"/>
                  <a:ext cx="81321" cy="96816"/>
                </a:xfrm>
                <a:custGeom>
                  <a:avLst/>
                  <a:gdLst>
                    <a:gd name="T0" fmla="*/ 62 w 156"/>
                    <a:gd name="T1" fmla="*/ 0 h 220"/>
                    <a:gd name="T2" fmla="*/ 62 w 156"/>
                    <a:gd name="T3" fmla="*/ 0 h 220"/>
                    <a:gd name="T4" fmla="*/ 155 w 156"/>
                    <a:gd name="T5" fmla="*/ 94 h 220"/>
                    <a:gd name="T6" fmla="*/ 31 w 156"/>
                    <a:gd name="T7" fmla="*/ 188 h 220"/>
                    <a:gd name="T8" fmla="*/ 31 w 156"/>
                    <a:gd name="T9" fmla="*/ 0 h 220"/>
                    <a:gd name="T10" fmla="*/ 62 w 156"/>
                    <a:gd name="T11" fmla="*/ 0 h 220"/>
                  </a:gdLst>
                  <a:ahLst/>
                  <a:cxnLst>
                    <a:cxn ang="0">
                      <a:pos x="T0" y="T1"/>
                    </a:cxn>
                    <a:cxn ang="0">
                      <a:pos x="T2" y="T3"/>
                    </a:cxn>
                    <a:cxn ang="0">
                      <a:pos x="T4" y="T5"/>
                    </a:cxn>
                    <a:cxn ang="0">
                      <a:pos x="T6" y="T7"/>
                    </a:cxn>
                    <a:cxn ang="0">
                      <a:pos x="T8" y="T9"/>
                    </a:cxn>
                    <a:cxn ang="0">
                      <a:pos x="T10" y="T11"/>
                    </a:cxn>
                  </a:cxnLst>
                  <a:rect l="0" t="0" r="r" b="b"/>
                  <a:pathLst>
                    <a:path w="156" h="220">
                      <a:moveTo>
                        <a:pt x="62" y="0"/>
                      </a:moveTo>
                      <a:lnTo>
                        <a:pt x="62" y="0"/>
                      </a:lnTo>
                      <a:cubicBezTo>
                        <a:pt x="155" y="94"/>
                        <a:pt x="155" y="94"/>
                        <a:pt x="155" y="94"/>
                      </a:cubicBezTo>
                      <a:cubicBezTo>
                        <a:pt x="155" y="94"/>
                        <a:pt x="62" y="219"/>
                        <a:pt x="31" y="188"/>
                      </a:cubicBezTo>
                      <a:cubicBezTo>
                        <a:pt x="0" y="188"/>
                        <a:pt x="31" y="0"/>
                        <a:pt x="31" y="0"/>
                      </a:cubicBezTo>
                      <a:lnTo>
                        <a:pt x="62" y="0"/>
                      </a:lnTo>
                    </a:path>
                  </a:pathLst>
                </a:custGeom>
                <a:solidFill>
                  <a:srgbClr val="DCA77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462" name="Freeform 103">
                  <a:extLst>
                    <a:ext uri="{FF2B5EF4-FFF2-40B4-BE49-F238E27FC236}">
                      <a16:creationId xmlns:a16="http://schemas.microsoft.com/office/drawing/2014/main" id="{43AC12D0-F0C0-5EE1-2242-163336E69A58}"/>
                    </a:ext>
                  </a:extLst>
                </p:cNvPr>
                <p:cNvSpPr>
                  <a:spLocks noChangeArrowheads="1"/>
                </p:cNvSpPr>
                <p:nvPr/>
              </p:nvSpPr>
              <p:spPr bwMode="auto">
                <a:xfrm>
                  <a:off x="3747688" y="4379644"/>
                  <a:ext cx="262553" cy="302065"/>
                </a:xfrm>
                <a:custGeom>
                  <a:avLst/>
                  <a:gdLst>
                    <a:gd name="T0" fmla="*/ 405 w 500"/>
                    <a:gd name="T1" fmla="*/ 125 h 689"/>
                    <a:gd name="T2" fmla="*/ 405 w 500"/>
                    <a:gd name="T3" fmla="*/ 125 h 689"/>
                    <a:gd name="T4" fmla="*/ 342 w 500"/>
                    <a:gd name="T5" fmla="*/ 500 h 689"/>
                    <a:gd name="T6" fmla="*/ 31 w 500"/>
                    <a:gd name="T7" fmla="*/ 375 h 689"/>
                    <a:gd name="T8" fmla="*/ 187 w 500"/>
                    <a:gd name="T9" fmla="*/ 63 h 689"/>
                    <a:gd name="T10" fmla="*/ 405 w 500"/>
                    <a:gd name="T11" fmla="*/ 125 h 689"/>
                  </a:gdLst>
                  <a:ahLst/>
                  <a:cxnLst>
                    <a:cxn ang="0">
                      <a:pos x="T0" y="T1"/>
                    </a:cxn>
                    <a:cxn ang="0">
                      <a:pos x="T2" y="T3"/>
                    </a:cxn>
                    <a:cxn ang="0">
                      <a:pos x="T4" y="T5"/>
                    </a:cxn>
                    <a:cxn ang="0">
                      <a:pos x="T6" y="T7"/>
                    </a:cxn>
                    <a:cxn ang="0">
                      <a:pos x="T8" y="T9"/>
                    </a:cxn>
                    <a:cxn ang="0">
                      <a:pos x="T10" y="T11"/>
                    </a:cxn>
                  </a:cxnLst>
                  <a:rect l="0" t="0" r="r" b="b"/>
                  <a:pathLst>
                    <a:path w="500" h="689">
                      <a:moveTo>
                        <a:pt x="405" y="125"/>
                      </a:moveTo>
                      <a:lnTo>
                        <a:pt x="405" y="125"/>
                      </a:lnTo>
                      <a:cubicBezTo>
                        <a:pt x="499" y="219"/>
                        <a:pt x="374" y="438"/>
                        <a:pt x="342" y="500"/>
                      </a:cubicBezTo>
                      <a:cubicBezTo>
                        <a:pt x="187" y="688"/>
                        <a:pt x="31" y="563"/>
                        <a:pt x="31" y="375"/>
                      </a:cubicBezTo>
                      <a:cubicBezTo>
                        <a:pt x="0" y="188"/>
                        <a:pt x="93" y="94"/>
                        <a:pt x="187" y="63"/>
                      </a:cubicBezTo>
                      <a:cubicBezTo>
                        <a:pt x="281" y="0"/>
                        <a:pt x="405" y="125"/>
                        <a:pt x="405" y="125"/>
                      </a:cubicBezTo>
                    </a:path>
                  </a:pathLst>
                </a:custGeom>
                <a:solidFill>
                  <a:srgbClr val="F4B18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463" name="Freeform 104">
                  <a:extLst>
                    <a:ext uri="{FF2B5EF4-FFF2-40B4-BE49-F238E27FC236}">
                      <a16:creationId xmlns:a16="http://schemas.microsoft.com/office/drawing/2014/main" id="{539A4BDE-57B5-B2D4-3F21-1633D3990A00}"/>
                    </a:ext>
                  </a:extLst>
                </p:cNvPr>
                <p:cNvSpPr>
                  <a:spLocks noChangeArrowheads="1"/>
                </p:cNvSpPr>
                <p:nvPr/>
              </p:nvSpPr>
              <p:spPr bwMode="auto">
                <a:xfrm>
                  <a:off x="3763953" y="4379644"/>
                  <a:ext cx="278816" cy="261402"/>
                </a:xfrm>
                <a:custGeom>
                  <a:avLst/>
                  <a:gdLst>
                    <a:gd name="T0" fmla="*/ 187 w 531"/>
                    <a:gd name="T1" fmla="*/ 31 h 595"/>
                    <a:gd name="T2" fmla="*/ 187 w 531"/>
                    <a:gd name="T3" fmla="*/ 31 h 595"/>
                    <a:gd name="T4" fmla="*/ 0 w 531"/>
                    <a:gd name="T5" fmla="*/ 219 h 595"/>
                    <a:gd name="T6" fmla="*/ 280 w 531"/>
                    <a:gd name="T7" fmla="*/ 313 h 595"/>
                    <a:gd name="T8" fmla="*/ 187 w 531"/>
                    <a:gd name="T9" fmla="*/ 531 h 595"/>
                    <a:gd name="T10" fmla="*/ 405 w 531"/>
                    <a:gd name="T11" fmla="*/ 563 h 595"/>
                    <a:gd name="T12" fmla="*/ 187 w 531"/>
                    <a:gd name="T13" fmla="*/ 31 h 595"/>
                  </a:gdLst>
                  <a:ahLst/>
                  <a:cxnLst>
                    <a:cxn ang="0">
                      <a:pos x="T0" y="T1"/>
                    </a:cxn>
                    <a:cxn ang="0">
                      <a:pos x="T2" y="T3"/>
                    </a:cxn>
                    <a:cxn ang="0">
                      <a:pos x="T4" y="T5"/>
                    </a:cxn>
                    <a:cxn ang="0">
                      <a:pos x="T6" y="T7"/>
                    </a:cxn>
                    <a:cxn ang="0">
                      <a:pos x="T8" y="T9"/>
                    </a:cxn>
                    <a:cxn ang="0">
                      <a:pos x="T10" y="T11"/>
                    </a:cxn>
                    <a:cxn ang="0">
                      <a:pos x="T12" y="T13"/>
                    </a:cxn>
                  </a:cxnLst>
                  <a:rect l="0" t="0" r="r" b="b"/>
                  <a:pathLst>
                    <a:path w="531" h="595">
                      <a:moveTo>
                        <a:pt x="187" y="31"/>
                      </a:moveTo>
                      <a:lnTo>
                        <a:pt x="187" y="31"/>
                      </a:lnTo>
                      <a:cubicBezTo>
                        <a:pt x="187" y="31"/>
                        <a:pt x="31" y="31"/>
                        <a:pt x="0" y="219"/>
                      </a:cubicBezTo>
                      <a:cubicBezTo>
                        <a:pt x="0" y="219"/>
                        <a:pt x="125" y="344"/>
                        <a:pt x="280" y="313"/>
                      </a:cubicBezTo>
                      <a:cubicBezTo>
                        <a:pt x="280" y="313"/>
                        <a:pt x="280" y="500"/>
                        <a:pt x="187" y="531"/>
                      </a:cubicBezTo>
                      <a:cubicBezTo>
                        <a:pt x="125" y="563"/>
                        <a:pt x="250" y="594"/>
                        <a:pt x="405" y="563"/>
                      </a:cubicBezTo>
                      <a:cubicBezTo>
                        <a:pt x="530" y="500"/>
                        <a:pt x="530" y="0"/>
                        <a:pt x="187" y="31"/>
                      </a:cubicBezTo>
                    </a:path>
                  </a:pathLst>
                </a:custGeom>
                <a:solidFill>
                  <a:srgbClr val="201A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464" name="Freeform 105">
                  <a:extLst>
                    <a:ext uri="{FF2B5EF4-FFF2-40B4-BE49-F238E27FC236}">
                      <a16:creationId xmlns:a16="http://schemas.microsoft.com/office/drawing/2014/main" id="{EC979395-E891-B0B3-DB6C-36EC58DAD894}"/>
                    </a:ext>
                  </a:extLst>
                </p:cNvPr>
                <p:cNvSpPr>
                  <a:spLocks noChangeArrowheads="1"/>
                </p:cNvSpPr>
                <p:nvPr/>
              </p:nvSpPr>
              <p:spPr bwMode="auto">
                <a:xfrm>
                  <a:off x="3845273" y="4408688"/>
                  <a:ext cx="230024" cy="329173"/>
                </a:xfrm>
                <a:custGeom>
                  <a:avLst/>
                  <a:gdLst>
                    <a:gd name="T0" fmla="*/ 155 w 438"/>
                    <a:gd name="T1" fmla="*/ 0 h 751"/>
                    <a:gd name="T2" fmla="*/ 155 w 438"/>
                    <a:gd name="T3" fmla="*/ 0 h 751"/>
                    <a:gd name="T4" fmla="*/ 343 w 438"/>
                    <a:gd name="T5" fmla="*/ 250 h 751"/>
                    <a:gd name="T6" fmla="*/ 374 w 438"/>
                    <a:gd name="T7" fmla="*/ 531 h 751"/>
                    <a:gd name="T8" fmla="*/ 374 w 438"/>
                    <a:gd name="T9" fmla="*/ 750 h 751"/>
                    <a:gd name="T10" fmla="*/ 249 w 438"/>
                    <a:gd name="T11" fmla="*/ 656 h 751"/>
                    <a:gd name="T12" fmla="*/ 124 w 438"/>
                    <a:gd name="T13" fmla="*/ 656 h 751"/>
                    <a:gd name="T14" fmla="*/ 94 w 438"/>
                    <a:gd name="T15" fmla="*/ 531 h 751"/>
                    <a:gd name="T16" fmla="*/ 94 w 438"/>
                    <a:gd name="T17" fmla="*/ 125 h 751"/>
                    <a:gd name="T18" fmla="*/ 155 w 438"/>
                    <a:gd name="T19" fmla="*/ 0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8" h="751">
                      <a:moveTo>
                        <a:pt x="155" y="0"/>
                      </a:moveTo>
                      <a:lnTo>
                        <a:pt x="155" y="0"/>
                      </a:lnTo>
                      <a:cubicBezTo>
                        <a:pt x="155" y="0"/>
                        <a:pt x="312" y="31"/>
                        <a:pt x="343" y="250"/>
                      </a:cubicBezTo>
                      <a:cubicBezTo>
                        <a:pt x="374" y="468"/>
                        <a:pt x="312" y="500"/>
                        <a:pt x="374" y="531"/>
                      </a:cubicBezTo>
                      <a:cubicBezTo>
                        <a:pt x="437" y="593"/>
                        <a:pt x="374" y="750"/>
                        <a:pt x="374" y="750"/>
                      </a:cubicBezTo>
                      <a:cubicBezTo>
                        <a:pt x="374" y="750"/>
                        <a:pt x="312" y="625"/>
                        <a:pt x="249" y="656"/>
                      </a:cubicBezTo>
                      <a:cubicBezTo>
                        <a:pt x="187" y="656"/>
                        <a:pt x="155" y="656"/>
                        <a:pt x="124" y="656"/>
                      </a:cubicBezTo>
                      <a:cubicBezTo>
                        <a:pt x="94" y="656"/>
                        <a:pt x="31" y="593"/>
                        <a:pt x="94" y="531"/>
                      </a:cubicBezTo>
                      <a:cubicBezTo>
                        <a:pt x="155" y="437"/>
                        <a:pt x="0" y="281"/>
                        <a:pt x="94" y="125"/>
                      </a:cubicBezTo>
                      <a:lnTo>
                        <a:pt x="155" y="0"/>
                      </a:lnTo>
                    </a:path>
                  </a:pathLst>
                </a:custGeom>
                <a:solidFill>
                  <a:srgbClr val="201A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grpSp>
          <p:grpSp>
            <p:nvGrpSpPr>
              <p:cNvPr id="435" name="Group 434">
                <a:extLst>
                  <a:ext uri="{FF2B5EF4-FFF2-40B4-BE49-F238E27FC236}">
                    <a16:creationId xmlns:a16="http://schemas.microsoft.com/office/drawing/2014/main" id="{33058B43-E49C-FFC8-A13E-612535376EF8}"/>
                  </a:ext>
                </a:extLst>
              </p:cNvPr>
              <p:cNvGrpSpPr/>
              <p:nvPr/>
            </p:nvGrpSpPr>
            <p:grpSpPr>
              <a:xfrm>
                <a:off x="3223114" y="879993"/>
                <a:ext cx="642424" cy="1162345"/>
                <a:chOff x="1449259" y="3926547"/>
                <a:chExt cx="741187" cy="1318629"/>
              </a:xfrm>
            </p:grpSpPr>
            <p:sp>
              <p:nvSpPr>
                <p:cNvPr id="447" name="Freeform 12">
                  <a:extLst>
                    <a:ext uri="{FF2B5EF4-FFF2-40B4-BE49-F238E27FC236}">
                      <a16:creationId xmlns:a16="http://schemas.microsoft.com/office/drawing/2014/main" id="{0598C9BE-F46B-2126-D262-A6BB40666294}"/>
                    </a:ext>
                  </a:extLst>
                </p:cNvPr>
                <p:cNvSpPr>
                  <a:spLocks noChangeArrowheads="1"/>
                </p:cNvSpPr>
                <p:nvPr/>
              </p:nvSpPr>
              <p:spPr bwMode="auto">
                <a:xfrm>
                  <a:off x="1514316" y="5067035"/>
                  <a:ext cx="676130" cy="164586"/>
                </a:xfrm>
                <a:custGeom>
                  <a:avLst/>
                  <a:gdLst>
                    <a:gd name="T0" fmla="*/ 500 w 1283"/>
                    <a:gd name="T1" fmla="*/ 62 h 376"/>
                    <a:gd name="T2" fmla="*/ 500 w 1283"/>
                    <a:gd name="T3" fmla="*/ 62 h 376"/>
                    <a:gd name="T4" fmla="*/ 844 w 1283"/>
                    <a:gd name="T5" fmla="*/ 31 h 376"/>
                    <a:gd name="T6" fmla="*/ 1125 w 1283"/>
                    <a:gd name="T7" fmla="*/ 94 h 376"/>
                    <a:gd name="T8" fmla="*/ 1250 w 1283"/>
                    <a:gd name="T9" fmla="*/ 156 h 376"/>
                    <a:gd name="T10" fmla="*/ 1000 w 1283"/>
                    <a:gd name="T11" fmla="*/ 250 h 376"/>
                    <a:gd name="T12" fmla="*/ 750 w 1283"/>
                    <a:gd name="T13" fmla="*/ 344 h 376"/>
                    <a:gd name="T14" fmla="*/ 375 w 1283"/>
                    <a:gd name="T15" fmla="*/ 375 h 376"/>
                    <a:gd name="T16" fmla="*/ 219 w 1283"/>
                    <a:gd name="T17" fmla="*/ 312 h 376"/>
                    <a:gd name="T18" fmla="*/ 0 w 1283"/>
                    <a:gd name="T19" fmla="*/ 250 h 376"/>
                    <a:gd name="T20" fmla="*/ 125 w 1283"/>
                    <a:gd name="T21" fmla="*/ 156 h 376"/>
                    <a:gd name="T22" fmla="*/ 500 w 1283"/>
                    <a:gd name="T23" fmla="*/ 62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3" h="376">
                      <a:moveTo>
                        <a:pt x="500" y="62"/>
                      </a:moveTo>
                      <a:lnTo>
                        <a:pt x="500" y="62"/>
                      </a:lnTo>
                      <a:cubicBezTo>
                        <a:pt x="500" y="62"/>
                        <a:pt x="781" y="0"/>
                        <a:pt x="844" y="31"/>
                      </a:cubicBezTo>
                      <a:cubicBezTo>
                        <a:pt x="907" y="62"/>
                        <a:pt x="1063" y="62"/>
                        <a:pt x="1125" y="94"/>
                      </a:cubicBezTo>
                      <a:cubicBezTo>
                        <a:pt x="1188" y="94"/>
                        <a:pt x="1282" y="94"/>
                        <a:pt x="1250" y="156"/>
                      </a:cubicBezTo>
                      <a:cubicBezTo>
                        <a:pt x="1219" y="219"/>
                        <a:pt x="1063" y="250"/>
                        <a:pt x="1000" y="250"/>
                      </a:cubicBezTo>
                      <a:cubicBezTo>
                        <a:pt x="938" y="281"/>
                        <a:pt x="938" y="281"/>
                        <a:pt x="750" y="344"/>
                      </a:cubicBezTo>
                      <a:cubicBezTo>
                        <a:pt x="594" y="375"/>
                        <a:pt x="469" y="375"/>
                        <a:pt x="375" y="375"/>
                      </a:cubicBezTo>
                      <a:cubicBezTo>
                        <a:pt x="313" y="344"/>
                        <a:pt x="313" y="344"/>
                        <a:pt x="219" y="312"/>
                      </a:cubicBezTo>
                      <a:cubicBezTo>
                        <a:pt x="125" y="312"/>
                        <a:pt x="0" y="281"/>
                        <a:pt x="0" y="250"/>
                      </a:cubicBezTo>
                      <a:cubicBezTo>
                        <a:pt x="0" y="187"/>
                        <a:pt x="94" y="156"/>
                        <a:pt x="125" y="156"/>
                      </a:cubicBezTo>
                      <a:cubicBezTo>
                        <a:pt x="125" y="156"/>
                        <a:pt x="250" y="125"/>
                        <a:pt x="500" y="62"/>
                      </a:cubicBezTo>
                    </a:path>
                  </a:pathLst>
                </a:custGeom>
                <a:solidFill>
                  <a:srgbClr val="2F559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448" name="Freeform 106">
                  <a:extLst>
                    <a:ext uri="{FF2B5EF4-FFF2-40B4-BE49-F238E27FC236}">
                      <a16:creationId xmlns:a16="http://schemas.microsoft.com/office/drawing/2014/main" id="{473BAD5A-A663-A18F-F52C-75C6516EA0A4}"/>
                    </a:ext>
                  </a:extLst>
                </p:cNvPr>
                <p:cNvSpPr>
                  <a:spLocks noChangeArrowheads="1"/>
                </p:cNvSpPr>
                <p:nvPr/>
              </p:nvSpPr>
              <p:spPr bwMode="auto">
                <a:xfrm>
                  <a:off x="1646754" y="4490014"/>
                  <a:ext cx="394990" cy="755162"/>
                </a:xfrm>
                <a:custGeom>
                  <a:avLst/>
                  <a:gdLst>
                    <a:gd name="T0" fmla="*/ 94 w 751"/>
                    <a:gd name="T1" fmla="*/ 438 h 1720"/>
                    <a:gd name="T2" fmla="*/ 94 w 751"/>
                    <a:gd name="T3" fmla="*/ 438 h 1720"/>
                    <a:gd name="T4" fmla="*/ 63 w 751"/>
                    <a:gd name="T5" fmla="*/ 1594 h 1720"/>
                    <a:gd name="T6" fmla="*/ 407 w 751"/>
                    <a:gd name="T7" fmla="*/ 657 h 1720"/>
                    <a:gd name="T8" fmla="*/ 625 w 751"/>
                    <a:gd name="T9" fmla="*/ 1500 h 1720"/>
                    <a:gd name="T10" fmla="*/ 688 w 751"/>
                    <a:gd name="T11" fmla="*/ 219 h 1720"/>
                    <a:gd name="T12" fmla="*/ 94 w 751"/>
                    <a:gd name="T13" fmla="*/ 438 h 1720"/>
                  </a:gdLst>
                  <a:ahLst/>
                  <a:cxnLst>
                    <a:cxn ang="0">
                      <a:pos x="T0" y="T1"/>
                    </a:cxn>
                    <a:cxn ang="0">
                      <a:pos x="T2" y="T3"/>
                    </a:cxn>
                    <a:cxn ang="0">
                      <a:pos x="T4" y="T5"/>
                    </a:cxn>
                    <a:cxn ang="0">
                      <a:pos x="T6" y="T7"/>
                    </a:cxn>
                    <a:cxn ang="0">
                      <a:pos x="T8" y="T9"/>
                    </a:cxn>
                    <a:cxn ang="0">
                      <a:pos x="T10" y="T11"/>
                    </a:cxn>
                    <a:cxn ang="0">
                      <a:pos x="T12" y="T13"/>
                    </a:cxn>
                  </a:cxnLst>
                  <a:rect l="0" t="0" r="r" b="b"/>
                  <a:pathLst>
                    <a:path w="751" h="1720">
                      <a:moveTo>
                        <a:pt x="94" y="438"/>
                      </a:moveTo>
                      <a:lnTo>
                        <a:pt x="94" y="438"/>
                      </a:lnTo>
                      <a:cubicBezTo>
                        <a:pt x="94" y="438"/>
                        <a:pt x="0" y="1219"/>
                        <a:pt x="63" y="1594"/>
                      </a:cubicBezTo>
                      <a:cubicBezTo>
                        <a:pt x="63" y="1594"/>
                        <a:pt x="313" y="875"/>
                        <a:pt x="407" y="657"/>
                      </a:cubicBezTo>
                      <a:cubicBezTo>
                        <a:pt x="407" y="657"/>
                        <a:pt x="594" y="1282"/>
                        <a:pt x="625" y="1500"/>
                      </a:cubicBezTo>
                      <a:cubicBezTo>
                        <a:pt x="688" y="1719"/>
                        <a:pt x="750" y="438"/>
                        <a:pt x="688" y="219"/>
                      </a:cubicBezTo>
                      <a:cubicBezTo>
                        <a:pt x="625" y="0"/>
                        <a:pt x="94" y="438"/>
                        <a:pt x="94" y="438"/>
                      </a:cubicBezTo>
                    </a:path>
                  </a:pathLst>
                </a:custGeom>
                <a:solidFill>
                  <a:srgbClr val="6A432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449" name="Freeform 107">
                  <a:extLst>
                    <a:ext uri="{FF2B5EF4-FFF2-40B4-BE49-F238E27FC236}">
                      <a16:creationId xmlns:a16="http://schemas.microsoft.com/office/drawing/2014/main" id="{DD51703F-FDF2-01CE-CF75-947CE4FBB3D6}"/>
                    </a:ext>
                  </a:extLst>
                </p:cNvPr>
                <p:cNvSpPr>
                  <a:spLocks noChangeArrowheads="1"/>
                </p:cNvSpPr>
                <p:nvPr/>
              </p:nvSpPr>
              <p:spPr bwMode="auto">
                <a:xfrm>
                  <a:off x="1646754" y="4668155"/>
                  <a:ext cx="462370" cy="342727"/>
                </a:xfrm>
                <a:custGeom>
                  <a:avLst/>
                  <a:gdLst>
                    <a:gd name="T0" fmla="*/ 94 w 876"/>
                    <a:gd name="T1" fmla="*/ 187 h 782"/>
                    <a:gd name="T2" fmla="*/ 94 w 876"/>
                    <a:gd name="T3" fmla="*/ 187 h 782"/>
                    <a:gd name="T4" fmla="*/ 63 w 876"/>
                    <a:gd name="T5" fmla="*/ 93 h 782"/>
                    <a:gd name="T6" fmla="*/ 0 w 876"/>
                    <a:gd name="T7" fmla="*/ 656 h 782"/>
                    <a:gd name="T8" fmla="*/ 875 w 876"/>
                    <a:gd name="T9" fmla="*/ 625 h 782"/>
                    <a:gd name="T10" fmla="*/ 844 w 876"/>
                    <a:gd name="T11" fmla="*/ 0 h 782"/>
                    <a:gd name="T12" fmla="*/ 94 w 876"/>
                    <a:gd name="T13" fmla="*/ 187 h 782"/>
                  </a:gdLst>
                  <a:ahLst/>
                  <a:cxnLst>
                    <a:cxn ang="0">
                      <a:pos x="T0" y="T1"/>
                    </a:cxn>
                    <a:cxn ang="0">
                      <a:pos x="T2" y="T3"/>
                    </a:cxn>
                    <a:cxn ang="0">
                      <a:pos x="T4" y="T5"/>
                    </a:cxn>
                    <a:cxn ang="0">
                      <a:pos x="T6" y="T7"/>
                    </a:cxn>
                    <a:cxn ang="0">
                      <a:pos x="T8" y="T9"/>
                    </a:cxn>
                    <a:cxn ang="0">
                      <a:pos x="T10" y="T11"/>
                    </a:cxn>
                    <a:cxn ang="0">
                      <a:pos x="T12" y="T13"/>
                    </a:cxn>
                  </a:cxnLst>
                  <a:rect l="0" t="0" r="r" b="b"/>
                  <a:pathLst>
                    <a:path w="876" h="782">
                      <a:moveTo>
                        <a:pt x="94" y="187"/>
                      </a:moveTo>
                      <a:lnTo>
                        <a:pt x="94" y="187"/>
                      </a:lnTo>
                      <a:cubicBezTo>
                        <a:pt x="94" y="187"/>
                        <a:pt x="63" y="62"/>
                        <a:pt x="63" y="93"/>
                      </a:cubicBezTo>
                      <a:cubicBezTo>
                        <a:pt x="32" y="187"/>
                        <a:pt x="0" y="500"/>
                        <a:pt x="0" y="656"/>
                      </a:cubicBezTo>
                      <a:cubicBezTo>
                        <a:pt x="0" y="656"/>
                        <a:pt x="625" y="781"/>
                        <a:pt x="875" y="625"/>
                      </a:cubicBezTo>
                      <a:cubicBezTo>
                        <a:pt x="844" y="0"/>
                        <a:pt x="844" y="0"/>
                        <a:pt x="844" y="0"/>
                      </a:cubicBezTo>
                      <a:lnTo>
                        <a:pt x="94" y="187"/>
                      </a:lnTo>
                    </a:path>
                  </a:pathLst>
                </a:custGeom>
                <a:solidFill>
                  <a:srgbClr val="FDC80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450" name="Freeform 108">
                  <a:extLst>
                    <a:ext uri="{FF2B5EF4-FFF2-40B4-BE49-F238E27FC236}">
                      <a16:creationId xmlns:a16="http://schemas.microsoft.com/office/drawing/2014/main" id="{FFF13E31-5226-19A3-D0BC-9638A314A27F}"/>
                    </a:ext>
                  </a:extLst>
                </p:cNvPr>
                <p:cNvSpPr>
                  <a:spLocks noChangeArrowheads="1"/>
                </p:cNvSpPr>
                <p:nvPr/>
              </p:nvSpPr>
              <p:spPr bwMode="auto">
                <a:xfrm>
                  <a:off x="1614226" y="4201503"/>
                  <a:ext cx="511163" cy="671901"/>
                </a:xfrm>
                <a:custGeom>
                  <a:avLst/>
                  <a:gdLst>
                    <a:gd name="T0" fmla="*/ 250 w 970"/>
                    <a:gd name="T1" fmla="*/ 750 h 1532"/>
                    <a:gd name="T2" fmla="*/ 250 w 970"/>
                    <a:gd name="T3" fmla="*/ 750 h 1532"/>
                    <a:gd name="T4" fmla="*/ 62 w 970"/>
                    <a:gd name="T5" fmla="*/ 1469 h 1532"/>
                    <a:gd name="T6" fmla="*/ 875 w 970"/>
                    <a:gd name="T7" fmla="*/ 1375 h 1532"/>
                    <a:gd name="T8" fmla="*/ 937 w 970"/>
                    <a:gd name="T9" fmla="*/ 938 h 1532"/>
                    <a:gd name="T10" fmla="*/ 750 w 970"/>
                    <a:gd name="T11" fmla="*/ 531 h 1532"/>
                    <a:gd name="T12" fmla="*/ 719 w 970"/>
                    <a:gd name="T13" fmla="*/ 219 h 1532"/>
                    <a:gd name="T14" fmla="*/ 312 w 970"/>
                    <a:gd name="T15" fmla="*/ 125 h 1532"/>
                    <a:gd name="T16" fmla="*/ 250 w 970"/>
                    <a:gd name="T17" fmla="*/ 750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0" h="1532">
                      <a:moveTo>
                        <a:pt x="250" y="750"/>
                      </a:moveTo>
                      <a:lnTo>
                        <a:pt x="250" y="750"/>
                      </a:lnTo>
                      <a:cubicBezTo>
                        <a:pt x="219" y="938"/>
                        <a:pt x="94" y="906"/>
                        <a:pt x="62" y="1469"/>
                      </a:cubicBezTo>
                      <a:cubicBezTo>
                        <a:pt x="62" y="1469"/>
                        <a:pt x="656" y="1531"/>
                        <a:pt x="875" y="1375"/>
                      </a:cubicBezTo>
                      <a:cubicBezTo>
                        <a:pt x="875" y="1375"/>
                        <a:pt x="969" y="1219"/>
                        <a:pt x="937" y="938"/>
                      </a:cubicBezTo>
                      <a:cubicBezTo>
                        <a:pt x="906" y="688"/>
                        <a:pt x="750" y="594"/>
                        <a:pt x="750" y="531"/>
                      </a:cubicBezTo>
                      <a:cubicBezTo>
                        <a:pt x="719" y="344"/>
                        <a:pt x="719" y="250"/>
                        <a:pt x="719" y="219"/>
                      </a:cubicBezTo>
                      <a:cubicBezTo>
                        <a:pt x="687" y="63"/>
                        <a:pt x="375" y="0"/>
                        <a:pt x="312" y="125"/>
                      </a:cubicBezTo>
                      <a:cubicBezTo>
                        <a:pt x="312" y="125"/>
                        <a:pt x="0" y="219"/>
                        <a:pt x="250" y="750"/>
                      </a:cubicBezTo>
                    </a:path>
                  </a:pathLst>
                </a:custGeom>
                <a:solidFill>
                  <a:srgbClr val="FDC80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451" name="Freeform 109">
                  <a:extLst>
                    <a:ext uri="{FF2B5EF4-FFF2-40B4-BE49-F238E27FC236}">
                      <a16:creationId xmlns:a16="http://schemas.microsoft.com/office/drawing/2014/main" id="{4ED1EB6B-618B-9295-748C-C827967FF623}"/>
                    </a:ext>
                  </a:extLst>
                </p:cNvPr>
                <p:cNvSpPr>
                  <a:spLocks noChangeArrowheads="1"/>
                </p:cNvSpPr>
                <p:nvPr/>
              </p:nvSpPr>
              <p:spPr bwMode="auto">
                <a:xfrm>
                  <a:off x="1449259" y="4215058"/>
                  <a:ext cx="413577" cy="398880"/>
                </a:xfrm>
                <a:custGeom>
                  <a:avLst/>
                  <a:gdLst>
                    <a:gd name="T0" fmla="*/ 625 w 783"/>
                    <a:gd name="T1" fmla="*/ 63 h 908"/>
                    <a:gd name="T2" fmla="*/ 625 w 783"/>
                    <a:gd name="T3" fmla="*/ 63 h 908"/>
                    <a:gd name="T4" fmla="*/ 500 w 783"/>
                    <a:gd name="T5" fmla="*/ 907 h 908"/>
                    <a:gd name="T6" fmla="*/ 532 w 783"/>
                    <a:gd name="T7" fmla="*/ 438 h 908"/>
                    <a:gd name="T8" fmla="*/ 782 w 783"/>
                    <a:gd name="T9" fmla="*/ 219 h 908"/>
                    <a:gd name="T10" fmla="*/ 625 w 783"/>
                    <a:gd name="T11" fmla="*/ 63 h 908"/>
                  </a:gdLst>
                  <a:ahLst/>
                  <a:cxnLst>
                    <a:cxn ang="0">
                      <a:pos x="T0" y="T1"/>
                    </a:cxn>
                    <a:cxn ang="0">
                      <a:pos x="T2" y="T3"/>
                    </a:cxn>
                    <a:cxn ang="0">
                      <a:pos x="T4" y="T5"/>
                    </a:cxn>
                    <a:cxn ang="0">
                      <a:pos x="T6" y="T7"/>
                    </a:cxn>
                    <a:cxn ang="0">
                      <a:pos x="T8" y="T9"/>
                    </a:cxn>
                    <a:cxn ang="0">
                      <a:pos x="T10" y="T11"/>
                    </a:cxn>
                  </a:cxnLst>
                  <a:rect l="0" t="0" r="r" b="b"/>
                  <a:pathLst>
                    <a:path w="783" h="908">
                      <a:moveTo>
                        <a:pt x="625" y="63"/>
                      </a:moveTo>
                      <a:lnTo>
                        <a:pt x="625" y="63"/>
                      </a:lnTo>
                      <a:cubicBezTo>
                        <a:pt x="625" y="63"/>
                        <a:pt x="0" y="469"/>
                        <a:pt x="500" y="907"/>
                      </a:cubicBezTo>
                      <a:cubicBezTo>
                        <a:pt x="500" y="907"/>
                        <a:pt x="282" y="532"/>
                        <a:pt x="532" y="438"/>
                      </a:cubicBezTo>
                      <a:cubicBezTo>
                        <a:pt x="688" y="344"/>
                        <a:pt x="782" y="219"/>
                        <a:pt x="782" y="219"/>
                      </a:cubicBezTo>
                      <a:cubicBezTo>
                        <a:pt x="782" y="157"/>
                        <a:pt x="719" y="0"/>
                        <a:pt x="625" y="63"/>
                      </a:cubicBezTo>
                    </a:path>
                  </a:pathLst>
                </a:custGeom>
                <a:solidFill>
                  <a:srgbClr val="FDC80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452" name="Freeform 110">
                  <a:extLst>
                    <a:ext uri="{FF2B5EF4-FFF2-40B4-BE49-F238E27FC236}">
                      <a16:creationId xmlns:a16="http://schemas.microsoft.com/office/drawing/2014/main" id="{11A5B860-F081-A63F-331D-AA73DA287A14}"/>
                    </a:ext>
                  </a:extLst>
                </p:cNvPr>
                <p:cNvSpPr>
                  <a:spLocks noChangeArrowheads="1"/>
                </p:cNvSpPr>
                <p:nvPr/>
              </p:nvSpPr>
              <p:spPr bwMode="auto">
                <a:xfrm>
                  <a:off x="1827985" y="4201503"/>
                  <a:ext cx="83645" cy="83262"/>
                </a:xfrm>
                <a:custGeom>
                  <a:avLst/>
                  <a:gdLst>
                    <a:gd name="T0" fmla="*/ 94 w 157"/>
                    <a:gd name="T1" fmla="*/ 0 h 189"/>
                    <a:gd name="T2" fmla="*/ 94 w 157"/>
                    <a:gd name="T3" fmla="*/ 0 h 189"/>
                    <a:gd name="T4" fmla="*/ 0 w 157"/>
                    <a:gd name="T5" fmla="*/ 94 h 189"/>
                    <a:gd name="T6" fmla="*/ 125 w 157"/>
                    <a:gd name="T7" fmla="*/ 188 h 189"/>
                    <a:gd name="T8" fmla="*/ 125 w 157"/>
                    <a:gd name="T9" fmla="*/ 0 h 189"/>
                    <a:gd name="T10" fmla="*/ 94 w 157"/>
                    <a:gd name="T11" fmla="*/ 0 h 189"/>
                  </a:gdLst>
                  <a:ahLst/>
                  <a:cxnLst>
                    <a:cxn ang="0">
                      <a:pos x="T0" y="T1"/>
                    </a:cxn>
                    <a:cxn ang="0">
                      <a:pos x="T2" y="T3"/>
                    </a:cxn>
                    <a:cxn ang="0">
                      <a:pos x="T4" y="T5"/>
                    </a:cxn>
                    <a:cxn ang="0">
                      <a:pos x="T6" y="T7"/>
                    </a:cxn>
                    <a:cxn ang="0">
                      <a:pos x="T8" y="T9"/>
                    </a:cxn>
                    <a:cxn ang="0">
                      <a:pos x="T10" y="T11"/>
                    </a:cxn>
                  </a:cxnLst>
                  <a:rect l="0" t="0" r="r" b="b"/>
                  <a:pathLst>
                    <a:path w="157" h="189">
                      <a:moveTo>
                        <a:pt x="94" y="0"/>
                      </a:moveTo>
                      <a:lnTo>
                        <a:pt x="94" y="0"/>
                      </a:lnTo>
                      <a:cubicBezTo>
                        <a:pt x="0" y="94"/>
                        <a:pt x="0" y="94"/>
                        <a:pt x="0" y="94"/>
                      </a:cubicBezTo>
                      <a:cubicBezTo>
                        <a:pt x="0" y="94"/>
                        <a:pt x="94" y="188"/>
                        <a:pt x="125" y="188"/>
                      </a:cubicBezTo>
                      <a:cubicBezTo>
                        <a:pt x="156" y="156"/>
                        <a:pt x="125" y="0"/>
                        <a:pt x="125" y="0"/>
                      </a:cubicBezTo>
                      <a:lnTo>
                        <a:pt x="94" y="0"/>
                      </a:lnTo>
                    </a:path>
                  </a:pathLst>
                </a:custGeom>
                <a:solidFill>
                  <a:srgbClr val="6A432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453" name="Freeform 111">
                  <a:extLst>
                    <a:ext uri="{FF2B5EF4-FFF2-40B4-BE49-F238E27FC236}">
                      <a16:creationId xmlns:a16="http://schemas.microsoft.com/office/drawing/2014/main" id="{9444FCF7-6C1F-5A24-0C0A-8E0A897642D7}"/>
                    </a:ext>
                  </a:extLst>
                </p:cNvPr>
                <p:cNvSpPr>
                  <a:spLocks noChangeArrowheads="1"/>
                </p:cNvSpPr>
                <p:nvPr/>
              </p:nvSpPr>
              <p:spPr bwMode="auto">
                <a:xfrm>
                  <a:off x="1730399" y="3969146"/>
                  <a:ext cx="264875" cy="288511"/>
                </a:xfrm>
                <a:custGeom>
                  <a:avLst/>
                  <a:gdLst>
                    <a:gd name="T0" fmla="*/ 93 w 501"/>
                    <a:gd name="T1" fmla="*/ 125 h 657"/>
                    <a:gd name="T2" fmla="*/ 93 w 501"/>
                    <a:gd name="T3" fmla="*/ 125 h 657"/>
                    <a:gd name="T4" fmla="*/ 156 w 501"/>
                    <a:gd name="T5" fmla="*/ 469 h 657"/>
                    <a:gd name="T6" fmla="*/ 468 w 501"/>
                    <a:gd name="T7" fmla="*/ 375 h 657"/>
                    <a:gd name="T8" fmla="*/ 312 w 501"/>
                    <a:gd name="T9" fmla="*/ 31 h 657"/>
                    <a:gd name="T10" fmla="*/ 93 w 501"/>
                    <a:gd name="T11" fmla="*/ 125 h 657"/>
                  </a:gdLst>
                  <a:ahLst/>
                  <a:cxnLst>
                    <a:cxn ang="0">
                      <a:pos x="T0" y="T1"/>
                    </a:cxn>
                    <a:cxn ang="0">
                      <a:pos x="T2" y="T3"/>
                    </a:cxn>
                    <a:cxn ang="0">
                      <a:pos x="T4" y="T5"/>
                    </a:cxn>
                    <a:cxn ang="0">
                      <a:pos x="T6" y="T7"/>
                    </a:cxn>
                    <a:cxn ang="0">
                      <a:pos x="T8" y="T9"/>
                    </a:cxn>
                    <a:cxn ang="0">
                      <a:pos x="T10" y="T11"/>
                    </a:cxn>
                  </a:cxnLst>
                  <a:rect l="0" t="0" r="r" b="b"/>
                  <a:pathLst>
                    <a:path w="501" h="657">
                      <a:moveTo>
                        <a:pt x="93" y="125"/>
                      </a:moveTo>
                      <a:lnTo>
                        <a:pt x="93" y="125"/>
                      </a:lnTo>
                      <a:cubicBezTo>
                        <a:pt x="0" y="219"/>
                        <a:pt x="125" y="437"/>
                        <a:pt x="156" y="469"/>
                      </a:cubicBezTo>
                      <a:cubicBezTo>
                        <a:pt x="343" y="656"/>
                        <a:pt x="468" y="562"/>
                        <a:pt x="468" y="375"/>
                      </a:cubicBezTo>
                      <a:cubicBezTo>
                        <a:pt x="500" y="187"/>
                        <a:pt x="406" y="94"/>
                        <a:pt x="312" y="31"/>
                      </a:cubicBezTo>
                      <a:cubicBezTo>
                        <a:pt x="218" y="0"/>
                        <a:pt x="93" y="125"/>
                        <a:pt x="93" y="125"/>
                      </a:cubicBezTo>
                    </a:path>
                  </a:pathLst>
                </a:custGeom>
                <a:solidFill>
                  <a:srgbClr val="9A613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454" name="Freeform 112">
                  <a:extLst>
                    <a:ext uri="{FF2B5EF4-FFF2-40B4-BE49-F238E27FC236}">
                      <a16:creationId xmlns:a16="http://schemas.microsoft.com/office/drawing/2014/main" id="{6311A95A-CE6C-BB3A-236E-60307C0474BA}"/>
                    </a:ext>
                  </a:extLst>
                </p:cNvPr>
                <p:cNvSpPr>
                  <a:spLocks noChangeArrowheads="1"/>
                </p:cNvSpPr>
                <p:nvPr/>
              </p:nvSpPr>
              <p:spPr bwMode="auto">
                <a:xfrm>
                  <a:off x="1714134" y="3955592"/>
                  <a:ext cx="248612" cy="247848"/>
                </a:xfrm>
                <a:custGeom>
                  <a:avLst/>
                  <a:gdLst>
                    <a:gd name="T0" fmla="*/ 188 w 470"/>
                    <a:gd name="T1" fmla="*/ 562 h 563"/>
                    <a:gd name="T2" fmla="*/ 188 w 470"/>
                    <a:gd name="T3" fmla="*/ 562 h 563"/>
                    <a:gd name="T4" fmla="*/ 32 w 470"/>
                    <a:gd name="T5" fmla="*/ 250 h 563"/>
                    <a:gd name="T6" fmla="*/ 250 w 470"/>
                    <a:gd name="T7" fmla="*/ 0 h 563"/>
                    <a:gd name="T8" fmla="*/ 469 w 470"/>
                    <a:gd name="T9" fmla="*/ 187 h 563"/>
                    <a:gd name="T10" fmla="*/ 313 w 470"/>
                    <a:gd name="T11" fmla="*/ 250 h 563"/>
                    <a:gd name="T12" fmla="*/ 250 w 470"/>
                    <a:gd name="T13" fmla="*/ 343 h 563"/>
                    <a:gd name="T14" fmla="*/ 188 w 470"/>
                    <a:gd name="T15" fmla="*/ 343 h 563"/>
                    <a:gd name="T16" fmla="*/ 219 w 470"/>
                    <a:gd name="T17" fmla="*/ 437 h 563"/>
                    <a:gd name="T18" fmla="*/ 188 w 470"/>
                    <a:gd name="T19" fmla="*/ 562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0" h="563">
                      <a:moveTo>
                        <a:pt x="188" y="562"/>
                      </a:moveTo>
                      <a:lnTo>
                        <a:pt x="188" y="562"/>
                      </a:lnTo>
                      <a:cubicBezTo>
                        <a:pt x="188" y="562"/>
                        <a:pt x="0" y="406"/>
                        <a:pt x="32" y="250"/>
                      </a:cubicBezTo>
                      <a:cubicBezTo>
                        <a:pt x="63" y="125"/>
                        <a:pt x="157" y="0"/>
                        <a:pt x="250" y="0"/>
                      </a:cubicBezTo>
                      <a:cubicBezTo>
                        <a:pt x="406" y="0"/>
                        <a:pt x="469" y="187"/>
                        <a:pt x="469" y="187"/>
                      </a:cubicBezTo>
                      <a:cubicBezTo>
                        <a:pt x="469" y="187"/>
                        <a:pt x="438" y="156"/>
                        <a:pt x="313" y="250"/>
                      </a:cubicBezTo>
                      <a:cubicBezTo>
                        <a:pt x="219" y="312"/>
                        <a:pt x="250" y="343"/>
                        <a:pt x="250" y="343"/>
                      </a:cubicBezTo>
                      <a:cubicBezTo>
                        <a:pt x="250" y="343"/>
                        <a:pt x="219" y="281"/>
                        <a:pt x="188" y="343"/>
                      </a:cubicBezTo>
                      <a:cubicBezTo>
                        <a:pt x="157" y="375"/>
                        <a:pt x="219" y="437"/>
                        <a:pt x="219" y="437"/>
                      </a:cubicBezTo>
                      <a:cubicBezTo>
                        <a:pt x="250" y="468"/>
                        <a:pt x="188" y="562"/>
                        <a:pt x="188" y="562"/>
                      </a:cubicBezTo>
                    </a:path>
                  </a:pathLst>
                </a:custGeom>
                <a:solidFill>
                  <a:srgbClr val="201A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455" name="Freeform 113">
                  <a:extLst>
                    <a:ext uri="{FF2B5EF4-FFF2-40B4-BE49-F238E27FC236}">
                      <a16:creationId xmlns:a16="http://schemas.microsoft.com/office/drawing/2014/main" id="{F7BF745C-F43D-F4FD-0451-421F16EA9B23}"/>
                    </a:ext>
                  </a:extLst>
                </p:cNvPr>
                <p:cNvSpPr>
                  <a:spLocks noChangeArrowheads="1"/>
                </p:cNvSpPr>
                <p:nvPr/>
              </p:nvSpPr>
              <p:spPr bwMode="auto">
                <a:xfrm>
                  <a:off x="1695546" y="3926547"/>
                  <a:ext cx="148702" cy="137479"/>
                </a:xfrm>
                <a:custGeom>
                  <a:avLst/>
                  <a:gdLst>
                    <a:gd name="T0" fmla="*/ 94 w 282"/>
                    <a:gd name="T1" fmla="*/ 281 h 314"/>
                    <a:gd name="T2" fmla="*/ 94 w 282"/>
                    <a:gd name="T3" fmla="*/ 281 h 314"/>
                    <a:gd name="T4" fmla="*/ 0 w 282"/>
                    <a:gd name="T5" fmla="*/ 219 h 314"/>
                    <a:gd name="T6" fmla="*/ 125 w 282"/>
                    <a:gd name="T7" fmla="*/ 31 h 314"/>
                    <a:gd name="T8" fmla="*/ 219 w 282"/>
                    <a:gd name="T9" fmla="*/ 156 h 314"/>
                    <a:gd name="T10" fmla="*/ 94 w 282"/>
                    <a:gd name="T11" fmla="*/ 281 h 314"/>
                  </a:gdLst>
                  <a:ahLst/>
                  <a:cxnLst>
                    <a:cxn ang="0">
                      <a:pos x="T0" y="T1"/>
                    </a:cxn>
                    <a:cxn ang="0">
                      <a:pos x="T2" y="T3"/>
                    </a:cxn>
                    <a:cxn ang="0">
                      <a:pos x="T4" y="T5"/>
                    </a:cxn>
                    <a:cxn ang="0">
                      <a:pos x="T6" y="T7"/>
                    </a:cxn>
                    <a:cxn ang="0">
                      <a:pos x="T8" y="T9"/>
                    </a:cxn>
                    <a:cxn ang="0">
                      <a:pos x="T10" y="T11"/>
                    </a:cxn>
                  </a:cxnLst>
                  <a:rect l="0" t="0" r="r" b="b"/>
                  <a:pathLst>
                    <a:path w="282" h="314">
                      <a:moveTo>
                        <a:pt x="94" y="281"/>
                      </a:moveTo>
                      <a:lnTo>
                        <a:pt x="94" y="281"/>
                      </a:lnTo>
                      <a:cubicBezTo>
                        <a:pt x="94" y="281"/>
                        <a:pt x="31" y="313"/>
                        <a:pt x="0" y="219"/>
                      </a:cubicBezTo>
                      <a:cubicBezTo>
                        <a:pt x="0" y="125"/>
                        <a:pt x="63" y="63"/>
                        <a:pt x="125" y="31"/>
                      </a:cubicBezTo>
                      <a:cubicBezTo>
                        <a:pt x="156" y="0"/>
                        <a:pt x="281" y="63"/>
                        <a:pt x="219" y="156"/>
                      </a:cubicBezTo>
                      <a:lnTo>
                        <a:pt x="94" y="281"/>
                      </a:lnTo>
                    </a:path>
                  </a:pathLst>
                </a:custGeom>
                <a:solidFill>
                  <a:srgbClr val="201A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grpSp>
          <p:grpSp>
            <p:nvGrpSpPr>
              <p:cNvPr id="436" name="Group 435">
                <a:extLst>
                  <a:ext uri="{FF2B5EF4-FFF2-40B4-BE49-F238E27FC236}">
                    <a16:creationId xmlns:a16="http://schemas.microsoft.com/office/drawing/2014/main" id="{E7F2B012-B393-F0CF-0351-4EBB2357FD9D}"/>
                  </a:ext>
                </a:extLst>
              </p:cNvPr>
              <p:cNvGrpSpPr/>
              <p:nvPr/>
            </p:nvGrpSpPr>
            <p:grpSpPr>
              <a:xfrm>
                <a:off x="3962876" y="667963"/>
                <a:ext cx="642424" cy="1186958"/>
                <a:chOff x="8268609" y="3399548"/>
                <a:chExt cx="741187" cy="1346551"/>
              </a:xfrm>
            </p:grpSpPr>
            <p:sp>
              <p:nvSpPr>
                <p:cNvPr id="437" name="Freeform 12">
                  <a:extLst>
                    <a:ext uri="{FF2B5EF4-FFF2-40B4-BE49-F238E27FC236}">
                      <a16:creationId xmlns:a16="http://schemas.microsoft.com/office/drawing/2014/main" id="{6500F592-8414-8271-F34F-DE1704523530}"/>
                    </a:ext>
                  </a:extLst>
                </p:cNvPr>
                <p:cNvSpPr>
                  <a:spLocks noChangeArrowheads="1"/>
                </p:cNvSpPr>
                <p:nvPr/>
              </p:nvSpPr>
              <p:spPr bwMode="auto">
                <a:xfrm flipH="1">
                  <a:off x="8268609" y="4567958"/>
                  <a:ext cx="676130" cy="164586"/>
                </a:xfrm>
                <a:custGeom>
                  <a:avLst/>
                  <a:gdLst>
                    <a:gd name="T0" fmla="*/ 500 w 1283"/>
                    <a:gd name="T1" fmla="*/ 62 h 376"/>
                    <a:gd name="T2" fmla="*/ 500 w 1283"/>
                    <a:gd name="T3" fmla="*/ 62 h 376"/>
                    <a:gd name="T4" fmla="*/ 844 w 1283"/>
                    <a:gd name="T5" fmla="*/ 31 h 376"/>
                    <a:gd name="T6" fmla="*/ 1125 w 1283"/>
                    <a:gd name="T7" fmla="*/ 94 h 376"/>
                    <a:gd name="T8" fmla="*/ 1250 w 1283"/>
                    <a:gd name="T9" fmla="*/ 156 h 376"/>
                    <a:gd name="T10" fmla="*/ 1000 w 1283"/>
                    <a:gd name="T11" fmla="*/ 250 h 376"/>
                    <a:gd name="T12" fmla="*/ 750 w 1283"/>
                    <a:gd name="T13" fmla="*/ 344 h 376"/>
                    <a:gd name="T14" fmla="*/ 375 w 1283"/>
                    <a:gd name="T15" fmla="*/ 375 h 376"/>
                    <a:gd name="T16" fmla="*/ 219 w 1283"/>
                    <a:gd name="T17" fmla="*/ 312 h 376"/>
                    <a:gd name="T18" fmla="*/ 0 w 1283"/>
                    <a:gd name="T19" fmla="*/ 250 h 376"/>
                    <a:gd name="T20" fmla="*/ 125 w 1283"/>
                    <a:gd name="T21" fmla="*/ 156 h 376"/>
                    <a:gd name="T22" fmla="*/ 500 w 1283"/>
                    <a:gd name="T23" fmla="*/ 62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3" h="376">
                      <a:moveTo>
                        <a:pt x="500" y="62"/>
                      </a:moveTo>
                      <a:lnTo>
                        <a:pt x="500" y="62"/>
                      </a:lnTo>
                      <a:cubicBezTo>
                        <a:pt x="500" y="62"/>
                        <a:pt x="781" y="0"/>
                        <a:pt x="844" y="31"/>
                      </a:cubicBezTo>
                      <a:cubicBezTo>
                        <a:pt x="907" y="62"/>
                        <a:pt x="1063" y="62"/>
                        <a:pt x="1125" y="94"/>
                      </a:cubicBezTo>
                      <a:cubicBezTo>
                        <a:pt x="1188" y="94"/>
                        <a:pt x="1282" y="94"/>
                        <a:pt x="1250" y="156"/>
                      </a:cubicBezTo>
                      <a:cubicBezTo>
                        <a:pt x="1219" y="219"/>
                        <a:pt x="1063" y="250"/>
                        <a:pt x="1000" y="250"/>
                      </a:cubicBezTo>
                      <a:cubicBezTo>
                        <a:pt x="938" y="281"/>
                        <a:pt x="938" y="281"/>
                        <a:pt x="750" y="344"/>
                      </a:cubicBezTo>
                      <a:cubicBezTo>
                        <a:pt x="594" y="375"/>
                        <a:pt x="469" y="375"/>
                        <a:pt x="375" y="375"/>
                      </a:cubicBezTo>
                      <a:cubicBezTo>
                        <a:pt x="313" y="344"/>
                        <a:pt x="313" y="344"/>
                        <a:pt x="219" y="312"/>
                      </a:cubicBezTo>
                      <a:cubicBezTo>
                        <a:pt x="125" y="312"/>
                        <a:pt x="0" y="281"/>
                        <a:pt x="0" y="250"/>
                      </a:cubicBezTo>
                      <a:cubicBezTo>
                        <a:pt x="0" y="187"/>
                        <a:pt x="94" y="156"/>
                        <a:pt x="125" y="156"/>
                      </a:cubicBezTo>
                      <a:cubicBezTo>
                        <a:pt x="125" y="156"/>
                        <a:pt x="250" y="125"/>
                        <a:pt x="500" y="62"/>
                      </a:cubicBezTo>
                    </a:path>
                  </a:pathLst>
                </a:custGeom>
                <a:solidFill>
                  <a:srgbClr val="2F559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438" name="Freeform 106">
                  <a:extLst>
                    <a:ext uri="{FF2B5EF4-FFF2-40B4-BE49-F238E27FC236}">
                      <a16:creationId xmlns:a16="http://schemas.microsoft.com/office/drawing/2014/main" id="{F6071C4F-9C1A-ED91-6CE1-7A621AE6FCB8}"/>
                    </a:ext>
                  </a:extLst>
                </p:cNvPr>
                <p:cNvSpPr>
                  <a:spLocks noChangeArrowheads="1"/>
                </p:cNvSpPr>
                <p:nvPr/>
              </p:nvSpPr>
              <p:spPr bwMode="auto">
                <a:xfrm flipH="1">
                  <a:off x="8417311" y="3990937"/>
                  <a:ext cx="394990" cy="755162"/>
                </a:xfrm>
                <a:custGeom>
                  <a:avLst/>
                  <a:gdLst>
                    <a:gd name="T0" fmla="*/ 94 w 751"/>
                    <a:gd name="T1" fmla="*/ 438 h 1720"/>
                    <a:gd name="T2" fmla="*/ 94 w 751"/>
                    <a:gd name="T3" fmla="*/ 438 h 1720"/>
                    <a:gd name="T4" fmla="*/ 63 w 751"/>
                    <a:gd name="T5" fmla="*/ 1594 h 1720"/>
                    <a:gd name="T6" fmla="*/ 407 w 751"/>
                    <a:gd name="T7" fmla="*/ 657 h 1720"/>
                    <a:gd name="T8" fmla="*/ 625 w 751"/>
                    <a:gd name="T9" fmla="*/ 1500 h 1720"/>
                    <a:gd name="T10" fmla="*/ 688 w 751"/>
                    <a:gd name="T11" fmla="*/ 219 h 1720"/>
                    <a:gd name="T12" fmla="*/ 94 w 751"/>
                    <a:gd name="T13" fmla="*/ 438 h 1720"/>
                  </a:gdLst>
                  <a:ahLst/>
                  <a:cxnLst>
                    <a:cxn ang="0">
                      <a:pos x="T0" y="T1"/>
                    </a:cxn>
                    <a:cxn ang="0">
                      <a:pos x="T2" y="T3"/>
                    </a:cxn>
                    <a:cxn ang="0">
                      <a:pos x="T4" y="T5"/>
                    </a:cxn>
                    <a:cxn ang="0">
                      <a:pos x="T6" y="T7"/>
                    </a:cxn>
                    <a:cxn ang="0">
                      <a:pos x="T8" y="T9"/>
                    </a:cxn>
                    <a:cxn ang="0">
                      <a:pos x="T10" y="T11"/>
                    </a:cxn>
                    <a:cxn ang="0">
                      <a:pos x="T12" y="T13"/>
                    </a:cxn>
                  </a:cxnLst>
                  <a:rect l="0" t="0" r="r" b="b"/>
                  <a:pathLst>
                    <a:path w="751" h="1720">
                      <a:moveTo>
                        <a:pt x="94" y="438"/>
                      </a:moveTo>
                      <a:lnTo>
                        <a:pt x="94" y="438"/>
                      </a:lnTo>
                      <a:cubicBezTo>
                        <a:pt x="94" y="438"/>
                        <a:pt x="0" y="1219"/>
                        <a:pt x="63" y="1594"/>
                      </a:cubicBezTo>
                      <a:cubicBezTo>
                        <a:pt x="63" y="1594"/>
                        <a:pt x="313" y="875"/>
                        <a:pt x="407" y="657"/>
                      </a:cubicBezTo>
                      <a:cubicBezTo>
                        <a:pt x="407" y="657"/>
                        <a:pt x="594" y="1282"/>
                        <a:pt x="625" y="1500"/>
                      </a:cubicBezTo>
                      <a:cubicBezTo>
                        <a:pt x="688" y="1719"/>
                        <a:pt x="750" y="438"/>
                        <a:pt x="688" y="219"/>
                      </a:cubicBezTo>
                      <a:cubicBezTo>
                        <a:pt x="625" y="0"/>
                        <a:pt x="94" y="438"/>
                        <a:pt x="94" y="438"/>
                      </a:cubicBezTo>
                    </a:path>
                  </a:pathLst>
                </a:custGeom>
                <a:solidFill>
                  <a:srgbClr val="6A3A2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439" name="Freeform 107">
                  <a:extLst>
                    <a:ext uri="{FF2B5EF4-FFF2-40B4-BE49-F238E27FC236}">
                      <a16:creationId xmlns:a16="http://schemas.microsoft.com/office/drawing/2014/main" id="{AE42A7DF-8205-7728-D1DF-419B6837BDBE}"/>
                    </a:ext>
                  </a:extLst>
                </p:cNvPr>
                <p:cNvSpPr>
                  <a:spLocks noChangeArrowheads="1"/>
                </p:cNvSpPr>
                <p:nvPr/>
              </p:nvSpPr>
              <p:spPr bwMode="auto">
                <a:xfrm flipH="1">
                  <a:off x="8349931" y="4169078"/>
                  <a:ext cx="462370" cy="342727"/>
                </a:xfrm>
                <a:custGeom>
                  <a:avLst/>
                  <a:gdLst>
                    <a:gd name="T0" fmla="*/ 94 w 876"/>
                    <a:gd name="T1" fmla="*/ 187 h 782"/>
                    <a:gd name="T2" fmla="*/ 94 w 876"/>
                    <a:gd name="T3" fmla="*/ 187 h 782"/>
                    <a:gd name="T4" fmla="*/ 63 w 876"/>
                    <a:gd name="T5" fmla="*/ 93 h 782"/>
                    <a:gd name="T6" fmla="*/ 0 w 876"/>
                    <a:gd name="T7" fmla="*/ 656 h 782"/>
                    <a:gd name="T8" fmla="*/ 875 w 876"/>
                    <a:gd name="T9" fmla="*/ 625 h 782"/>
                    <a:gd name="T10" fmla="*/ 844 w 876"/>
                    <a:gd name="T11" fmla="*/ 0 h 782"/>
                    <a:gd name="T12" fmla="*/ 94 w 876"/>
                    <a:gd name="T13" fmla="*/ 187 h 782"/>
                  </a:gdLst>
                  <a:ahLst/>
                  <a:cxnLst>
                    <a:cxn ang="0">
                      <a:pos x="T0" y="T1"/>
                    </a:cxn>
                    <a:cxn ang="0">
                      <a:pos x="T2" y="T3"/>
                    </a:cxn>
                    <a:cxn ang="0">
                      <a:pos x="T4" y="T5"/>
                    </a:cxn>
                    <a:cxn ang="0">
                      <a:pos x="T6" y="T7"/>
                    </a:cxn>
                    <a:cxn ang="0">
                      <a:pos x="T8" y="T9"/>
                    </a:cxn>
                    <a:cxn ang="0">
                      <a:pos x="T10" y="T11"/>
                    </a:cxn>
                    <a:cxn ang="0">
                      <a:pos x="T12" y="T13"/>
                    </a:cxn>
                  </a:cxnLst>
                  <a:rect l="0" t="0" r="r" b="b"/>
                  <a:pathLst>
                    <a:path w="876" h="782">
                      <a:moveTo>
                        <a:pt x="94" y="187"/>
                      </a:moveTo>
                      <a:lnTo>
                        <a:pt x="94" y="187"/>
                      </a:lnTo>
                      <a:cubicBezTo>
                        <a:pt x="94" y="187"/>
                        <a:pt x="63" y="62"/>
                        <a:pt x="63" y="93"/>
                      </a:cubicBezTo>
                      <a:cubicBezTo>
                        <a:pt x="32" y="187"/>
                        <a:pt x="0" y="500"/>
                        <a:pt x="0" y="656"/>
                      </a:cubicBezTo>
                      <a:cubicBezTo>
                        <a:pt x="0" y="656"/>
                        <a:pt x="625" y="781"/>
                        <a:pt x="875" y="625"/>
                      </a:cubicBezTo>
                      <a:cubicBezTo>
                        <a:pt x="844" y="0"/>
                        <a:pt x="844" y="0"/>
                        <a:pt x="844" y="0"/>
                      </a:cubicBezTo>
                      <a:lnTo>
                        <a:pt x="94" y="187"/>
                      </a:lnTo>
                    </a:path>
                  </a:pathLst>
                </a:custGeom>
                <a:solidFill>
                  <a:srgbClr val="F1942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440" name="Freeform 108">
                  <a:extLst>
                    <a:ext uri="{FF2B5EF4-FFF2-40B4-BE49-F238E27FC236}">
                      <a16:creationId xmlns:a16="http://schemas.microsoft.com/office/drawing/2014/main" id="{BA181490-343F-6DE6-CC8B-0EBC758296F4}"/>
                    </a:ext>
                  </a:extLst>
                </p:cNvPr>
                <p:cNvSpPr>
                  <a:spLocks noChangeArrowheads="1"/>
                </p:cNvSpPr>
                <p:nvPr/>
              </p:nvSpPr>
              <p:spPr bwMode="auto">
                <a:xfrm flipH="1">
                  <a:off x="8333666" y="3702426"/>
                  <a:ext cx="511163" cy="671901"/>
                </a:xfrm>
                <a:custGeom>
                  <a:avLst/>
                  <a:gdLst>
                    <a:gd name="T0" fmla="*/ 250 w 970"/>
                    <a:gd name="T1" fmla="*/ 750 h 1532"/>
                    <a:gd name="T2" fmla="*/ 250 w 970"/>
                    <a:gd name="T3" fmla="*/ 750 h 1532"/>
                    <a:gd name="T4" fmla="*/ 62 w 970"/>
                    <a:gd name="T5" fmla="*/ 1469 h 1532"/>
                    <a:gd name="T6" fmla="*/ 875 w 970"/>
                    <a:gd name="T7" fmla="*/ 1375 h 1532"/>
                    <a:gd name="T8" fmla="*/ 937 w 970"/>
                    <a:gd name="T9" fmla="*/ 938 h 1532"/>
                    <a:gd name="T10" fmla="*/ 750 w 970"/>
                    <a:gd name="T11" fmla="*/ 531 h 1532"/>
                    <a:gd name="T12" fmla="*/ 719 w 970"/>
                    <a:gd name="T13" fmla="*/ 219 h 1532"/>
                    <a:gd name="T14" fmla="*/ 312 w 970"/>
                    <a:gd name="T15" fmla="*/ 125 h 1532"/>
                    <a:gd name="T16" fmla="*/ 250 w 970"/>
                    <a:gd name="T17" fmla="*/ 750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0" h="1532">
                      <a:moveTo>
                        <a:pt x="250" y="750"/>
                      </a:moveTo>
                      <a:lnTo>
                        <a:pt x="250" y="750"/>
                      </a:lnTo>
                      <a:cubicBezTo>
                        <a:pt x="219" y="938"/>
                        <a:pt x="94" y="906"/>
                        <a:pt x="62" y="1469"/>
                      </a:cubicBezTo>
                      <a:cubicBezTo>
                        <a:pt x="62" y="1469"/>
                        <a:pt x="656" y="1531"/>
                        <a:pt x="875" y="1375"/>
                      </a:cubicBezTo>
                      <a:cubicBezTo>
                        <a:pt x="875" y="1375"/>
                        <a:pt x="969" y="1219"/>
                        <a:pt x="937" y="938"/>
                      </a:cubicBezTo>
                      <a:cubicBezTo>
                        <a:pt x="906" y="688"/>
                        <a:pt x="750" y="594"/>
                        <a:pt x="750" y="531"/>
                      </a:cubicBezTo>
                      <a:cubicBezTo>
                        <a:pt x="719" y="344"/>
                        <a:pt x="719" y="250"/>
                        <a:pt x="719" y="219"/>
                      </a:cubicBezTo>
                      <a:cubicBezTo>
                        <a:pt x="687" y="63"/>
                        <a:pt x="375" y="0"/>
                        <a:pt x="312" y="125"/>
                      </a:cubicBezTo>
                      <a:cubicBezTo>
                        <a:pt x="312" y="125"/>
                        <a:pt x="0" y="219"/>
                        <a:pt x="250" y="750"/>
                      </a:cubicBezTo>
                    </a:path>
                  </a:pathLst>
                </a:custGeom>
                <a:solidFill>
                  <a:srgbClr val="F1942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441" name="Freeform 109">
                  <a:extLst>
                    <a:ext uri="{FF2B5EF4-FFF2-40B4-BE49-F238E27FC236}">
                      <a16:creationId xmlns:a16="http://schemas.microsoft.com/office/drawing/2014/main" id="{90858DCE-6381-7884-6B49-924034D01E20}"/>
                    </a:ext>
                  </a:extLst>
                </p:cNvPr>
                <p:cNvSpPr>
                  <a:spLocks noChangeArrowheads="1"/>
                </p:cNvSpPr>
                <p:nvPr/>
              </p:nvSpPr>
              <p:spPr bwMode="auto">
                <a:xfrm flipH="1">
                  <a:off x="8596219" y="3715981"/>
                  <a:ext cx="413577" cy="398880"/>
                </a:xfrm>
                <a:custGeom>
                  <a:avLst/>
                  <a:gdLst>
                    <a:gd name="T0" fmla="*/ 625 w 783"/>
                    <a:gd name="T1" fmla="*/ 63 h 908"/>
                    <a:gd name="T2" fmla="*/ 625 w 783"/>
                    <a:gd name="T3" fmla="*/ 63 h 908"/>
                    <a:gd name="T4" fmla="*/ 500 w 783"/>
                    <a:gd name="T5" fmla="*/ 907 h 908"/>
                    <a:gd name="T6" fmla="*/ 532 w 783"/>
                    <a:gd name="T7" fmla="*/ 438 h 908"/>
                    <a:gd name="T8" fmla="*/ 782 w 783"/>
                    <a:gd name="T9" fmla="*/ 219 h 908"/>
                    <a:gd name="T10" fmla="*/ 625 w 783"/>
                    <a:gd name="T11" fmla="*/ 63 h 908"/>
                  </a:gdLst>
                  <a:ahLst/>
                  <a:cxnLst>
                    <a:cxn ang="0">
                      <a:pos x="T0" y="T1"/>
                    </a:cxn>
                    <a:cxn ang="0">
                      <a:pos x="T2" y="T3"/>
                    </a:cxn>
                    <a:cxn ang="0">
                      <a:pos x="T4" y="T5"/>
                    </a:cxn>
                    <a:cxn ang="0">
                      <a:pos x="T6" y="T7"/>
                    </a:cxn>
                    <a:cxn ang="0">
                      <a:pos x="T8" y="T9"/>
                    </a:cxn>
                    <a:cxn ang="0">
                      <a:pos x="T10" y="T11"/>
                    </a:cxn>
                  </a:cxnLst>
                  <a:rect l="0" t="0" r="r" b="b"/>
                  <a:pathLst>
                    <a:path w="783" h="908">
                      <a:moveTo>
                        <a:pt x="625" y="63"/>
                      </a:moveTo>
                      <a:lnTo>
                        <a:pt x="625" y="63"/>
                      </a:lnTo>
                      <a:cubicBezTo>
                        <a:pt x="625" y="63"/>
                        <a:pt x="0" y="469"/>
                        <a:pt x="500" y="907"/>
                      </a:cubicBezTo>
                      <a:cubicBezTo>
                        <a:pt x="500" y="907"/>
                        <a:pt x="282" y="532"/>
                        <a:pt x="532" y="438"/>
                      </a:cubicBezTo>
                      <a:cubicBezTo>
                        <a:pt x="688" y="344"/>
                        <a:pt x="782" y="219"/>
                        <a:pt x="782" y="219"/>
                      </a:cubicBezTo>
                      <a:cubicBezTo>
                        <a:pt x="782" y="157"/>
                        <a:pt x="719" y="0"/>
                        <a:pt x="625" y="63"/>
                      </a:cubicBezTo>
                    </a:path>
                  </a:pathLst>
                </a:custGeom>
                <a:solidFill>
                  <a:srgbClr val="F1942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442" name="Freeform 110">
                  <a:extLst>
                    <a:ext uri="{FF2B5EF4-FFF2-40B4-BE49-F238E27FC236}">
                      <a16:creationId xmlns:a16="http://schemas.microsoft.com/office/drawing/2014/main" id="{3DB7BEB2-6858-0F91-859B-1BEC371E06A6}"/>
                    </a:ext>
                  </a:extLst>
                </p:cNvPr>
                <p:cNvSpPr>
                  <a:spLocks noChangeArrowheads="1"/>
                </p:cNvSpPr>
                <p:nvPr/>
              </p:nvSpPr>
              <p:spPr bwMode="auto">
                <a:xfrm flipH="1">
                  <a:off x="8547425" y="3702426"/>
                  <a:ext cx="83645" cy="83262"/>
                </a:xfrm>
                <a:custGeom>
                  <a:avLst/>
                  <a:gdLst>
                    <a:gd name="T0" fmla="*/ 94 w 157"/>
                    <a:gd name="T1" fmla="*/ 0 h 189"/>
                    <a:gd name="T2" fmla="*/ 94 w 157"/>
                    <a:gd name="T3" fmla="*/ 0 h 189"/>
                    <a:gd name="T4" fmla="*/ 0 w 157"/>
                    <a:gd name="T5" fmla="*/ 94 h 189"/>
                    <a:gd name="T6" fmla="*/ 125 w 157"/>
                    <a:gd name="T7" fmla="*/ 188 h 189"/>
                    <a:gd name="T8" fmla="*/ 125 w 157"/>
                    <a:gd name="T9" fmla="*/ 0 h 189"/>
                    <a:gd name="T10" fmla="*/ 94 w 157"/>
                    <a:gd name="T11" fmla="*/ 0 h 189"/>
                  </a:gdLst>
                  <a:ahLst/>
                  <a:cxnLst>
                    <a:cxn ang="0">
                      <a:pos x="T0" y="T1"/>
                    </a:cxn>
                    <a:cxn ang="0">
                      <a:pos x="T2" y="T3"/>
                    </a:cxn>
                    <a:cxn ang="0">
                      <a:pos x="T4" y="T5"/>
                    </a:cxn>
                    <a:cxn ang="0">
                      <a:pos x="T6" y="T7"/>
                    </a:cxn>
                    <a:cxn ang="0">
                      <a:pos x="T8" y="T9"/>
                    </a:cxn>
                    <a:cxn ang="0">
                      <a:pos x="T10" y="T11"/>
                    </a:cxn>
                  </a:cxnLst>
                  <a:rect l="0" t="0" r="r" b="b"/>
                  <a:pathLst>
                    <a:path w="157" h="189">
                      <a:moveTo>
                        <a:pt x="94" y="0"/>
                      </a:moveTo>
                      <a:lnTo>
                        <a:pt x="94" y="0"/>
                      </a:lnTo>
                      <a:cubicBezTo>
                        <a:pt x="0" y="94"/>
                        <a:pt x="0" y="94"/>
                        <a:pt x="0" y="94"/>
                      </a:cubicBezTo>
                      <a:cubicBezTo>
                        <a:pt x="0" y="94"/>
                        <a:pt x="94" y="188"/>
                        <a:pt x="125" y="188"/>
                      </a:cubicBezTo>
                      <a:cubicBezTo>
                        <a:pt x="156" y="156"/>
                        <a:pt x="125" y="0"/>
                        <a:pt x="125" y="0"/>
                      </a:cubicBezTo>
                      <a:lnTo>
                        <a:pt x="94" y="0"/>
                      </a:lnTo>
                    </a:path>
                  </a:pathLst>
                </a:custGeom>
                <a:solidFill>
                  <a:srgbClr val="6A432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443" name="Freeform 111">
                  <a:extLst>
                    <a:ext uri="{FF2B5EF4-FFF2-40B4-BE49-F238E27FC236}">
                      <a16:creationId xmlns:a16="http://schemas.microsoft.com/office/drawing/2014/main" id="{A1568005-4CC1-8C71-7CDD-B5F86C53D5EB}"/>
                    </a:ext>
                  </a:extLst>
                </p:cNvPr>
                <p:cNvSpPr>
                  <a:spLocks noChangeArrowheads="1"/>
                </p:cNvSpPr>
                <p:nvPr/>
              </p:nvSpPr>
              <p:spPr bwMode="auto">
                <a:xfrm flipH="1">
                  <a:off x="8463781" y="3470069"/>
                  <a:ext cx="264875" cy="288511"/>
                </a:xfrm>
                <a:custGeom>
                  <a:avLst/>
                  <a:gdLst>
                    <a:gd name="T0" fmla="*/ 93 w 501"/>
                    <a:gd name="T1" fmla="*/ 125 h 657"/>
                    <a:gd name="T2" fmla="*/ 93 w 501"/>
                    <a:gd name="T3" fmla="*/ 125 h 657"/>
                    <a:gd name="T4" fmla="*/ 156 w 501"/>
                    <a:gd name="T5" fmla="*/ 469 h 657"/>
                    <a:gd name="T6" fmla="*/ 468 w 501"/>
                    <a:gd name="T7" fmla="*/ 375 h 657"/>
                    <a:gd name="T8" fmla="*/ 312 w 501"/>
                    <a:gd name="T9" fmla="*/ 31 h 657"/>
                    <a:gd name="T10" fmla="*/ 93 w 501"/>
                    <a:gd name="T11" fmla="*/ 125 h 657"/>
                  </a:gdLst>
                  <a:ahLst/>
                  <a:cxnLst>
                    <a:cxn ang="0">
                      <a:pos x="T0" y="T1"/>
                    </a:cxn>
                    <a:cxn ang="0">
                      <a:pos x="T2" y="T3"/>
                    </a:cxn>
                    <a:cxn ang="0">
                      <a:pos x="T4" y="T5"/>
                    </a:cxn>
                    <a:cxn ang="0">
                      <a:pos x="T6" y="T7"/>
                    </a:cxn>
                    <a:cxn ang="0">
                      <a:pos x="T8" y="T9"/>
                    </a:cxn>
                    <a:cxn ang="0">
                      <a:pos x="T10" y="T11"/>
                    </a:cxn>
                  </a:cxnLst>
                  <a:rect l="0" t="0" r="r" b="b"/>
                  <a:pathLst>
                    <a:path w="501" h="657">
                      <a:moveTo>
                        <a:pt x="93" y="125"/>
                      </a:moveTo>
                      <a:lnTo>
                        <a:pt x="93" y="125"/>
                      </a:lnTo>
                      <a:cubicBezTo>
                        <a:pt x="0" y="219"/>
                        <a:pt x="125" y="437"/>
                        <a:pt x="156" y="469"/>
                      </a:cubicBezTo>
                      <a:cubicBezTo>
                        <a:pt x="343" y="656"/>
                        <a:pt x="468" y="562"/>
                        <a:pt x="468" y="375"/>
                      </a:cubicBezTo>
                      <a:cubicBezTo>
                        <a:pt x="500" y="187"/>
                        <a:pt x="406" y="94"/>
                        <a:pt x="312" y="31"/>
                      </a:cubicBezTo>
                      <a:cubicBezTo>
                        <a:pt x="218" y="0"/>
                        <a:pt x="93" y="125"/>
                        <a:pt x="93" y="125"/>
                      </a:cubicBezTo>
                    </a:path>
                  </a:pathLst>
                </a:custGeom>
                <a:solidFill>
                  <a:srgbClr val="6A3A2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444" name="Freeform 112">
                  <a:extLst>
                    <a:ext uri="{FF2B5EF4-FFF2-40B4-BE49-F238E27FC236}">
                      <a16:creationId xmlns:a16="http://schemas.microsoft.com/office/drawing/2014/main" id="{528C6789-82B5-9177-E6F8-536946AF3389}"/>
                    </a:ext>
                  </a:extLst>
                </p:cNvPr>
                <p:cNvSpPr>
                  <a:spLocks noChangeArrowheads="1"/>
                </p:cNvSpPr>
                <p:nvPr/>
              </p:nvSpPr>
              <p:spPr bwMode="auto">
                <a:xfrm flipH="1">
                  <a:off x="8496309" y="3456515"/>
                  <a:ext cx="248612" cy="247848"/>
                </a:xfrm>
                <a:custGeom>
                  <a:avLst/>
                  <a:gdLst>
                    <a:gd name="T0" fmla="*/ 188 w 470"/>
                    <a:gd name="T1" fmla="*/ 562 h 563"/>
                    <a:gd name="T2" fmla="*/ 188 w 470"/>
                    <a:gd name="T3" fmla="*/ 562 h 563"/>
                    <a:gd name="T4" fmla="*/ 32 w 470"/>
                    <a:gd name="T5" fmla="*/ 250 h 563"/>
                    <a:gd name="T6" fmla="*/ 250 w 470"/>
                    <a:gd name="T7" fmla="*/ 0 h 563"/>
                    <a:gd name="T8" fmla="*/ 469 w 470"/>
                    <a:gd name="T9" fmla="*/ 187 h 563"/>
                    <a:gd name="T10" fmla="*/ 313 w 470"/>
                    <a:gd name="T11" fmla="*/ 250 h 563"/>
                    <a:gd name="T12" fmla="*/ 250 w 470"/>
                    <a:gd name="T13" fmla="*/ 343 h 563"/>
                    <a:gd name="T14" fmla="*/ 188 w 470"/>
                    <a:gd name="T15" fmla="*/ 343 h 563"/>
                    <a:gd name="T16" fmla="*/ 219 w 470"/>
                    <a:gd name="T17" fmla="*/ 437 h 563"/>
                    <a:gd name="T18" fmla="*/ 188 w 470"/>
                    <a:gd name="T19" fmla="*/ 562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0" h="563">
                      <a:moveTo>
                        <a:pt x="188" y="562"/>
                      </a:moveTo>
                      <a:lnTo>
                        <a:pt x="188" y="562"/>
                      </a:lnTo>
                      <a:cubicBezTo>
                        <a:pt x="188" y="562"/>
                        <a:pt x="0" y="406"/>
                        <a:pt x="32" y="250"/>
                      </a:cubicBezTo>
                      <a:cubicBezTo>
                        <a:pt x="63" y="125"/>
                        <a:pt x="157" y="0"/>
                        <a:pt x="250" y="0"/>
                      </a:cubicBezTo>
                      <a:cubicBezTo>
                        <a:pt x="406" y="0"/>
                        <a:pt x="469" y="187"/>
                        <a:pt x="469" y="187"/>
                      </a:cubicBezTo>
                      <a:cubicBezTo>
                        <a:pt x="469" y="187"/>
                        <a:pt x="438" y="156"/>
                        <a:pt x="313" y="250"/>
                      </a:cubicBezTo>
                      <a:cubicBezTo>
                        <a:pt x="219" y="312"/>
                        <a:pt x="250" y="343"/>
                        <a:pt x="250" y="343"/>
                      </a:cubicBezTo>
                      <a:cubicBezTo>
                        <a:pt x="250" y="343"/>
                        <a:pt x="219" y="281"/>
                        <a:pt x="188" y="343"/>
                      </a:cubicBezTo>
                      <a:cubicBezTo>
                        <a:pt x="157" y="375"/>
                        <a:pt x="219" y="437"/>
                        <a:pt x="219" y="437"/>
                      </a:cubicBezTo>
                      <a:cubicBezTo>
                        <a:pt x="250" y="468"/>
                        <a:pt x="188" y="562"/>
                        <a:pt x="188" y="562"/>
                      </a:cubicBezTo>
                    </a:path>
                  </a:pathLst>
                </a:custGeom>
                <a:solidFill>
                  <a:srgbClr val="201A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445" name="Freeform 113">
                  <a:extLst>
                    <a:ext uri="{FF2B5EF4-FFF2-40B4-BE49-F238E27FC236}">
                      <a16:creationId xmlns:a16="http://schemas.microsoft.com/office/drawing/2014/main" id="{5F60EE21-9BE1-539E-094D-EFA5CD814D04}"/>
                    </a:ext>
                  </a:extLst>
                </p:cNvPr>
                <p:cNvSpPr>
                  <a:spLocks noChangeArrowheads="1"/>
                </p:cNvSpPr>
                <p:nvPr/>
              </p:nvSpPr>
              <p:spPr bwMode="auto">
                <a:xfrm flipH="1">
                  <a:off x="8614807" y="3427470"/>
                  <a:ext cx="148702" cy="137479"/>
                </a:xfrm>
                <a:custGeom>
                  <a:avLst/>
                  <a:gdLst>
                    <a:gd name="T0" fmla="*/ 94 w 282"/>
                    <a:gd name="T1" fmla="*/ 281 h 314"/>
                    <a:gd name="T2" fmla="*/ 94 w 282"/>
                    <a:gd name="T3" fmla="*/ 281 h 314"/>
                    <a:gd name="T4" fmla="*/ 0 w 282"/>
                    <a:gd name="T5" fmla="*/ 219 h 314"/>
                    <a:gd name="T6" fmla="*/ 125 w 282"/>
                    <a:gd name="T7" fmla="*/ 31 h 314"/>
                    <a:gd name="T8" fmla="*/ 219 w 282"/>
                    <a:gd name="T9" fmla="*/ 156 h 314"/>
                    <a:gd name="T10" fmla="*/ 94 w 282"/>
                    <a:gd name="T11" fmla="*/ 281 h 314"/>
                  </a:gdLst>
                  <a:ahLst/>
                  <a:cxnLst>
                    <a:cxn ang="0">
                      <a:pos x="T0" y="T1"/>
                    </a:cxn>
                    <a:cxn ang="0">
                      <a:pos x="T2" y="T3"/>
                    </a:cxn>
                    <a:cxn ang="0">
                      <a:pos x="T4" y="T5"/>
                    </a:cxn>
                    <a:cxn ang="0">
                      <a:pos x="T6" y="T7"/>
                    </a:cxn>
                    <a:cxn ang="0">
                      <a:pos x="T8" y="T9"/>
                    </a:cxn>
                    <a:cxn ang="0">
                      <a:pos x="T10" y="T11"/>
                    </a:cxn>
                  </a:cxnLst>
                  <a:rect l="0" t="0" r="r" b="b"/>
                  <a:pathLst>
                    <a:path w="282" h="314">
                      <a:moveTo>
                        <a:pt x="94" y="281"/>
                      </a:moveTo>
                      <a:lnTo>
                        <a:pt x="94" y="281"/>
                      </a:lnTo>
                      <a:cubicBezTo>
                        <a:pt x="94" y="281"/>
                        <a:pt x="31" y="313"/>
                        <a:pt x="0" y="219"/>
                      </a:cubicBezTo>
                      <a:cubicBezTo>
                        <a:pt x="0" y="125"/>
                        <a:pt x="63" y="63"/>
                        <a:pt x="125" y="31"/>
                      </a:cubicBezTo>
                      <a:cubicBezTo>
                        <a:pt x="156" y="0"/>
                        <a:pt x="281" y="63"/>
                        <a:pt x="219" y="156"/>
                      </a:cubicBezTo>
                      <a:lnTo>
                        <a:pt x="94" y="281"/>
                      </a:lnTo>
                    </a:path>
                  </a:pathLst>
                </a:custGeom>
                <a:solidFill>
                  <a:srgbClr val="201A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446" name="Freeform 113">
                  <a:extLst>
                    <a:ext uri="{FF2B5EF4-FFF2-40B4-BE49-F238E27FC236}">
                      <a16:creationId xmlns:a16="http://schemas.microsoft.com/office/drawing/2014/main" id="{362CAC6E-FB65-4E0D-FA33-F86063295BE9}"/>
                    </a:ext>
                  </a:extLst>
                </p:cNvPr>
                <p:cNvSpPr>
                  <a:spLocks noChangeArrowheads="1"/>
                </p:cNvSpPr>
                <p:nvPr/>
              </p:nvSpPr>
              <p:spPr bwMode="auto">
                <a:xfrm flipH="1">
                  <a:off x="8675251" y="3399548"/>
                  <a:ext cx="109728" cy="100584"/>
                </a:xfrm>
                <a:custGeom>
                  <a:avLst/>
                  <a:gdLst>
                    <a:gd name="T0" fmla="*/ 94 w 282"/>
                    <a:gd name="T1" fmla="*/ 281 h 314"/>
                    <a:gd name="T2" fmla="*/ 94 w 282"/>
                    <a:gd name="T3" fmla="*/ 281 h 314"/>
                    <a:gd name="T4" fmla="*/ 0 w 282"/>
                    <a:gd name="T5" fmla="*/ 219 h 314"/>
                    <a:gd name="T6" fmla="*/ 125 w 282"/>
                    <a:gd name="T7" fmla="*/ 31 h 314"/>
                    <a:gd name="T8" fmla="*/ 219 w 282"/>
                    <a:gd name="T9" fmla="*/ 156 h 314"/>
                    <a:gd name="T10" fmla="*/ 94 w 282"/>
                    <a:gd name="T11" fmla="*/ 281 h 314"/>
                  </a:gdLst>
                  <a:ahLst/>
                  <a:cxnLst>
                    <a:cxn ang="0">
                      <a:pos x="T0" y="T1"/>
                    </a:cxn>
                    <a:cxn ang="0">
                      <a:pos x="T2" y="T3"/>
                    </a:cxn>
                    <a:cxn ang="0">
                      <a:pos x="T4" y="T5"/>
                    </a:cxn>
                    <a:cxn ang="0">
                      <a:pos x="T6" y="T7"/>
                    </a:cxn>
                    <a:cxn ang="0">
                      <a:pos x="T8" y="T9"/>
                    </a:cxn>
                    <a:cxn ang="0">
                      <a:pos x="T10" y="T11"/>
                    </a:cxn>
                  </a:cxnLst>
                  <a:rect l="0" t="0" r="r" b="b"/>
                  <a:pathLst>
                    <a:path w="282" h="314">
                      <a:moveTo>
                        <a:pt x="94" y="281"/>
                      </a:moveTo>
                      <a:lnTo>
                        <a:pt x="94" y="281"/>
                      </a:lnTo>
                      <a:cubicBezTo>
                        <a:pt x="94" y="281"/>
                        <a:pt x="31" y="313"/>
                        <a:pt x="0" y="219"/>
                      </a:cubicBezTo>
                      <a:cubicBezTo>
                        <a:pt x="0" y="125"/>
                        <a:pt x="63" y="63"/>
                        <a:pt x="125" y="31"/>
                      </a:cubicBezTo>
                      <a:cubicBezTo>
                        <a:pt x="156" y="0"/>
                        <a:pt x="281" y="63"/>
                        <a:pt x="219" y="156"/>
                      </a:cubicBezTo>
                      <a:lnTo>
                        <a:pt x="94" y="281"/>
                      </a:lnTo>
                    </a:path>
                  </a:pathLst>
                </a:custGeom>
                <a:solidFill>
                  <a:srgbClr val="201A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grpSp>
        </p:grpSp>
        <p:grpSp>
          <p:nvGrpSpPr>
            <p:cNvPr id="482" name="Group 481">
              <a:extLst>
                <a:ext uri="{FF2B5EF4-FFF2-40B4-BE49-F238E27FC236}">
                  <a16:creationId xmlns:a16="http://schemas.microsoft.com/office/drawing/2014/main" id="{8F971EAC-496F-251A-980B-53F0871FFA12}"/>
                </a:ext>
              </a:extLst>
            </p:cNvPr>
            <p:cNvGrpSpPr>
              <a:grpSpLocks noChangeAspect="1"/>
            </p:cNvGrpSpPr>
            <p:nvPr/>
          </p:nvGrpSpPr>
          <p:grpSpPr>
            <a:xfrm>
              <a:off x="1013166" y="4320084"/>
              <a:ext cx="1937834" cy="2011680"/>
              <a:chOff x="767975" y="746861"/>
              <a:chExt cx="2337672" cy="2426756"/>
            </a:xfrm>
          </p:grpSpPr>
          <p:grpSp>
            <p:nvGrpSpPr>
              <p:cNvPr id="483" name="Group 482">
                <a:extLst>
                  <a:ext uri="{FF2B5EF4-FFF2-40B4-BE49-F238E27FC236}">
                    <a16:creationId xmlns:a16="http://schemas.microsoft.com/office/drawing/2014/main" id="{7AB6E62C-E876-F707-4F9E-C95E31B58170}"/>
                  </a:ext>
                </a:extLst>
              </p:cNvPr>
              <p:cNvGrpSpPr/>
              <p:nvPr/>
            </p:nvGrpSpPr>
            <p:grpSpPr>
              <a:xfrm>
                <a:off x="2463223" y="837457"/>
                <a:ext cx="642424" cy="1138451"/>
                <a:chOff x="2970192" y="4239649"/>
                <a:chExt cx="741187" cy="1291522"/>
              </a:xfrm>
            </p:grpSpPr>
            <p:sp>
              <p:nvSpPr>
                <p:cNvPr id="740" name="Freeform 11">
                  <a:extLst>
                    <a:ext uri="{FF2B5EF4-FFF2-40B4-BE49-F238E27FC236}">
                      <a16:creationId xmlns:a16="http://schemas.microsoft.com/office/drawing/2014/main" id="{EB7761C7-5D5E-305E-CC0E-7FAF6A84B761}"/>
                    </a:ext>
                  </a:extLst>
                </p:cNvPr>
                <p:cNvSpPr>
                  <a:spLocks noChangeArrowheads="1"/>
                </p:cNvSpPr>
                <p:nvPr/>
              </p:nvSpPr>
              <p:spPr bwMode="auto">
                <a:xfrm>
                  <a:off x="3035249" y="5351093"/>
                  <a:ext cx="676130" cy="180078"/>
                </a:xfrm>
                <a:custGeom>
                  <a:avLst/>
                  <a:gdLst>
                    <a:gd name="T0" fmla="*/ 500 w 1283"/>
                    <a:gd name="T1" fmla="*/ 63 h 408"/>
                    <a:gd name="T2" fmla="*/ 500 w 1283"/>
                    <a:gd name="T3" fmla="*/ 63 h 408"/>
                    <a:gd name="T4" fmla="*/ 875 w 1283"/>
                    <a:gd name="T5" fmla="*/ 32 h 408"/>
                    <a:gd name="T6" fmla="*/ 1125 w 1283"/>
                    <a:gd name="T7" fmla="*/ 94 h 408"/>
                    <a:gd name="T8" fmla="*/ 1250 w 1283"/>
                    <a:gd name="T9" fmla="*/ 157 h 408"/>
                    <a:gd name="T10" fmla="*/ 1032 w 1283"/>
                    <a:gd name="T11" fmla="*/ 282 h 408"/>
                    <a:gd name="T12" fmla="*/ 782 w 1283"/>
                    <a:gd name="T13" fmla="*/ 344 h 408"/>
                    <a:gd name="T14" fmla="*/ 407 w 1283"/>
                    <a:gd name="T15" fmla="*/ 375 h 408"/>
                    <a:gd name="T16" fmla="*/ 219 w 1283"/>
                    <a:gd name="T17" fmla="*/ 344 h 408"/>
                    <a:gd name="T18" fmla="*/ 0 w 1283"/>
                    <a:gd name="T19" fmla="*/ 250 h 408"/>
                    <a:gd name="T20" fmla="*/ 125 w 1283"/>
                    <a:gd name="T21" fmla="*/ 188 h 408"/>
                    <a:gd name="T22" fmla="*/ 500 w 1283"/>
                    <a:gd name="T23" fmla="*/ 63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3" h="408">
                      <a:moveTo>
                        <a:pt x="500" y="63"/>
                      </a:moveTo>
                      <a:lnTo>
                        <a:pt x="500" y="63"/>
                      </a:lnTo>
                      <a:cubicBezTo>
                        <a:pt x="500" y="63"/>
                        <a:pt x="813" y="0"/>
                        <a:pt x="875" y="32"/>
                      </a:cubicBezTo>
                      <a:cubicBezTo>
                        <a:pt x="938" y="63"/>
                        <a:pt x="1063" y="94"/>
                        <a:pt x="1125" y="94"/>
                      </a:cubicBezTo>
                      <a:cubicBezTo>
                        <a:pt x="1188" y="125"/>
                        <a:pt x="1282" y="94"/>
                        <a:pt x="1250" y="157"/>
                      </a:cubicBezTo>
                      <a:cubicBezTo>
                        <a:pt x="1219" y="219"/>
                        <a:pt x="1094" y="250"/>
                        <a:pt x="1032" y="282"/>
                      </a:cubicBezTo>
                      <a:cubicBezTo>
                        <a:pt x="969" y="282"/>
                        <a:pt x="938" y="313"/>
                        <a:pt x="782" y="344"/>
                      </a:cubicBezTo>
                      <a:cubicBezTo>
                        <a:pt x="594" y="375"/>
                        <a:pt x="469" y="407"/>
                        <a:pt x="407" y="375"/>
                      </a:cubicBezTo>
                      <a:cubicBezTo>
                        <a:pt x="313" y="375"/>
                        <a:pt x="313" y="344"/>
                        <a:pt x="219" y="344"/>
                      </a:cubicBezTo>
                      <a:cubicBezTo>
                        <a:pt x="157" y="313"/>
                        <a:pt x="0" y="313"/>
                        <a:pt x="0" y="250"/>
                      </a:cubicBezTo>
                      <a:cubicBezTo>
                        <a:pt x="0" y="188"/>
                        <a:pt x="94" y="188"/>
                        <a:pt x="125" y="188"/>
                      </a:cubicBezTo>
                      <a:cubicBezTo>
                        <a:pt x="157" y="157"/>
                        <a:pt x="250" y="125"/>
                        <a:pt x="500" y="63"/>
                      </a:cubicBezTo>
                    </a:path>
                  </a:pathLst>
                </a:custGeom>
                <a:solidFill>
                  <a:srgbClr val="2F559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741" name="Freeform 90">
                  <a:extLst>
                    <a:ext uri="{FF2B5EF4-FFF2-40B4-BE49-F238E27FC236}">
                      <a16:creationId xmlns:a16="http://schemas.microsoft.com/office/drawing/2014/main" id="{3F5CB1A4-2A5C-0FEB-5742-A4F11B89A94A}"/>
                    </a:ext>
                  </a:extLst>
                </p:cNvPr>
                <p:cNvSpPr>
                  <a:spLocks noChangeArrowheads="1"/>
                </p:cNvSpPr>
                <p:nvPr/>
              </p:nvSpPr>
              <p:spPr bwMode="auto">
                <a:xfrm>
                  <a:off x="3151422" y="4774071"/>
                  <a:ext cx="411255" cy="741608"/>
                </a:xfrm>
                <a:custGeom>
                  <a:avLst/>
                  <a:gdLst>
                    <a:gd name="T0" fmla="*/ 125 w 782"/>
                    <a:gd name="T1" fmla="*/ 437 h 1688"/>
                    <a:gd name="T2" fmla="*/ 125 w 782"/>
                    <a:gd name="T3" fmla="*/ 437 h 1688"/>
                    <a:gd name="T4" fmla="*/ 94 w 782"/>
                    <a:gd name="T5" fmla="*/ 1594 h 1688"/>
                    <a:gd name="T6" fmla="*/ 438 w 782"/>
                    <a:gd name="T7" fmla="*/ 656 h 1688"/>
                    <a:gd name="T8" fmla="*/ 656 w 782"/>
                    <a:gd name="T9" fmla="*/ 1500 h 1688"/>
                    <a:gd name="T10" fmla="*/ 719 w 782"/>
                    <a:gd name="T11" fmla="*/ 219 h 1688"/>
                    <a:gd name="T12" fmla="*/ 125 w 782"/>
                    <a:gd name="T13" fmla="*/ 437 h 1688"/>
                  </a:gdLst>
                  <a:ahLst/>
                  <a:cxnLst>
                    <a:cxn ang="0">
                      <a:pos x="T0" y="T1"/>
                    </a:cxn>
                    <a:cxn ang="0">
                      <a:pos x="T2" y="T3"/>
                    </a:cxn>
                    <a:cxn ang="0">
                      <a:pos x="T4" y="T5"/>
                    </a:cxn>
                    <a:cxn ang="0">
                      <a:pos x="T6" y="T7"/>
                    </a:cxn>
                    <a:cxn ang="0">
                      <a:pos x="T8" y="T9"/>
                    </a:cxn>
                    <a:cxn ang="0">
                      <a:pos x="T10" y="T11"/>
                    </a:cxn>
                    <a:cxn ang="0">
                      <a:pos x="T12" y="T13"/>
                    </a:cxn>
                  </a:cxnLst>
                  <a:rect l="0" t="0" r="r" b="b"/>
                  <a:pathLst>
                    <a:path w="782" h="1688">
                      <a:moveTo>
                        <a:pt x="125" y="437"/>
                      </a:moveTo>
                      <a:lnTo>
                        <a:pt x="125" y="437"/>
                      </a:lnTo>
                      <a:cubicBezTo>
                        <a:pt x="125" y="437"/>
                        <a:pt x="0" y="1219"/>
                        <a:pt x="94" y="1594"/>
                      </a:cubicBezTo>
                      <a:cubicBezTo>
                        <a:pt x="94" y="1594"/>
                        <a:pt x="344" y="844"/>
                        <a:pt x="438" y="656"/>
                      </a:cubicBezTo>
                      <a:cubicBezTo>
                        <a:pt x="438" y="656"/>
                        <a:pt x="625" y="1281"/>
                        <a:pt x="656" y="1500"/>
                      </a:cubicBezTo>
                      <a:cubicBezTo>
                        <a:pt x="719" y="1687"/>
                        <a:pt x="781" y="437"/>
                        <a:pt x="719" y="219"/>
                      </a:cubicBezTo>
                      <a:cubicBezTo>
                        <a:pt x="656" y="0"/>
                        <a:pt x="125" y="437"/>
                        <a:pt x="125" y="437"/>
                      </a:cubicBezTo>
                    </a:path>
                  </a:pathLst>
                </a:custGeom>
                <a:solidFill>
                  <a:srgbClr val="6A432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742" name="Freeform 91">
                  <a:extLst>
                    <a:ext uri="{FF2B5EF4-FFF2-40B4-BE49-F238E27FC236}">
                      <a16:creationId xmlns:a16="http://schemas.microsoft.com/office/drawing/2014/main" id="{E9460B32-657B-84B6-F0FA-A9A294CFF980}"/>
                    </a:ext>
                  </a:extLst>
                </p:cNvPr>
                <p:cNvSpPr>
                  <a:spLocks noChangeArrowheads="1"/>
                </p:cNvSpPr>
                <p:nvPr/>
              </p:nvSpPr>
              <p:spPr bwMode="auto">
                <a:xfrm>
                  <a:off x="3167687" y="4938659"/>
                  <a:ext cx="446106" cy="342727"/>
                </a:xfrm>
                <a:custGeom>
                  <a:avLst/>
                  <a:gdLst>
                    <a:gd name="T0" fmla="*/ 94 w 845"/>
                    <a:gd name="T1" fmla="*/ 187 h 782"/>
                    <a:gd name="T2" fmla="*/ 94 w 845"/>
                    <a:gd name="T3" fmla="*/ 187 h 782"/>
                    <a:gd name="T4" fmla="*/ 63 w 845"/>
                    <a:gd name="T5" fmla="*/ 94 h 782"/>
                    <a:gd name="T6" fmla="*/ 0 w 845"/>
                    <a:gd name="T7" fmla="*/ 687 h 782"/>
                    <a:gd name="T8" fmla="*/ 844 w 845"/>
                    <a:gd name="T9" fmla="*/ 656 h 782"/>
                    <a:gd name="T10" fmla="*/ 844 w 845"/>
                    <a:gd name="T11" fmla="*/ 0 h 782"/>
                    <a:gd name="T12" fmla="*/ 94 w 845"/>
                    <a:gd name="T13" fmla="*/ 187 h 782"/>
                  </a:gdLst>
                  <a:ahLst/>
                  <a:cxnLst>
                    <a:cxn ang="0">
                      <a:pos x="T0" y="T1"/>
                    </a:cxn>
                    <a:cxn ang="0">
                      <a:pos x="T2" y="T3"/>
                    </a:cxn>
                    <a:cxn ang="0">
                      <a:pos x="T4" y="T5"/>
                    </a:cxn>
                    <a:cxn ang="0">
                      <a:pos x="T6" y="T7"/>
                    </a:cxn>
                    <a:cxn ang="0">
                      <a:pos x="T8" y="T9"/>
                    </a:cxn>
                    <a:cxn ang="0">
                      <a:pos x="T10" y="T11"/>
                    </a:cxn>
                    <a:cxn ang="0">
                      <a:pos x="T12" y="T13"/>
                    </a:cxn>
                  </a:cxnLst>
                  <a:rect l="0" t="0" r="r" b="b"/>
                  <a:pathLst>
                    <a:path w="845" h="782">
                      <a:moveTo>
                        <a:pt x="94" y="187"/>
                      </a:moveTo>
                      <a:lnTo>
                        <a:pt x="94" y="187"/>
                      </a:lnTo>
                      <a:lnTo>
                        <a:pt x="63" y="94"/>
                      </a:lnTo>
                      <a:cubicBezTo>
                        <a:pt x="32" y="219"/>
                        <a:pt x="0" y="500"/>
                        <a:pt x="0" y="687"/>
                      </a:cubicBezTo>
                      <a:cubicBezTo>
                        <a:pt x="0" y="687"/>
                        <a:pt x="594" y="781"/>
                        <a:pt x="844" y="656"/>
                      </a:cubicBezTo>
                      <a:cubicBezTo>
                        <a:pt x="844" y="0"/>
                        <a:pt x="844" y="0"/>
                        <a:pt x="844" y="0"/>
                      </a:cubicBezTo>
                      <a:lnTo>
                        <a:pt x="94" y="187"/>
                      </a:lnTo>
                    </a:path>
                  </a:pathLst>
                </a:custGeom>
                <a:solidFill>
                  <a:srgbClr val="90C04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743" name="Freeform 92">
                  <a:extLst>
                    <a:ext uri="{FF2B5EF4-FFF2-40B4-BE49-F238E27FC236}">
                      <a16:creationId xmlns:a16="http://schemas.microsoft.com/office/drawing/2014/main" id="{75FC0152-9012-CB16-B131-8B289EF4AD42}"/>
                    </a:ext>
                  </a:extLst>
                </p:cNvPr>
                <p:cNvSpPr>
                  <a:spLocks noChangeArrowheads="1"/>
                </p:cNvSpPr>
                <p:nvPr/>
              </p:nvSpPr>
              <p:spPr bwMode="auto">
                <a:xfrm>
                  <a:off x="3135159" y="4485562"/>
                  <a:ext cx="494898" cy="671900"/>
                </a:xfrm>
                <a:custGeom>
                  <a:avLst/>
                  <a:gdLst>
                    <a:gd name="T0" fmla="*/ 219 w 938"/>
                    <a:gd name="T1" fmla="*/ 750 h 1532"/>
                    <a:gd name="T2" fmla="*/ 219 w 938"/>
                    <a:gd name="T3" fmla="*/ 750 h 1532"/>
                    <a:gd name="T4" fmla="*/ 62 w 938"/>
                    <a:gd name="T5" fmla="*/ 1468 h 1532"/>
                    <a:gd name="T6" fmla="*/ 875 w 938"/>
                    <a:gd name="T7" fmla="*/ 1375 h 1532"/>
                    <a:gd name="T8" fmla="*/ 937 w 938"/>
                    <a:gd name="T9" fmla="*/ 906 h 1532"/>
                    <a:gd name="T10" fmla="*/ 750 w 938"/>
                    <a:gd name="T11" fmla="*/ 531 h 1532"/>
                    <a:gd name="T12" fmla="*/ 719 w 938"/>
                    <a:gd name="T13" fmla="*/ 187 h 1532"/>
                    <a:gd name="T14" fmla="*/ 312 w 938"/>
                    <a:gd name="T15" fmla="*/ 93 h 1532"/>
                    <a:gd name="T16" fmla="*/ 219 w 938"/>
                    <a:gd name="T17" fmla="*/ 750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8" h="1532">
                      <a:moveTo>
                        <a:pt x="219" y="750"/>
                      </a:moveTo>
                      <a:lnTo>
                        <a:pt x="219" y="750"/>
                      </a:lnTo>
                      <a:cubicBezTo>
                        <a:pt x="219" y="937"/>
                        <a:pt x="94" y="875"/>
                        <a:pt x="62" y="1468"/>
                      </a:cubicBezTo>
                      <a:cubicBezTo>
                        <a:pt x="62" y="1468"/>
                        <a:pt x="656" y="1531"/>
                        <a:pt x="875" y="1375"/>
                      </a:cubicBezTo>
                      <a:cubicBezTo>
                        <a:pt x="875" y="1375"/>
                        <a:pt x="937" y="1218"/>
                        <a:pt x="937" y="906"/>
                      </a:cubicBezTo>
                      <a:cubicBezTo>
                        <a:pt x="906" y="656"/>
                        <a:pt x="750" y="593"/>
                        <a:pt x="750" y="531"/>
                      </a:cubicBezTo>
                      <a:cubicBezTo>
                        <a:pt x="719" y="343"/>
                        <a:pt x="719" y="250"/>
                        <a:pt x="719" y="187"/>
                      </a:cubicBezTo>
                      <a:cubicBezTo>
                        <a:pt x="687" y="62"/>
                        <a:pt x="375" y="0"/>
                        <a:pt x="312" y="93"/>
                      </a:cubicBezTo>
                      <a:cubicBezTo>
                        <a:pt x="312" y="93"/>
                        <a:pt x="0" y="218"/>
                        <a:pt x="219" y="750"/>
                      </a:cubicBezTo>
                    </a:path>
                  </a:pathLst>
                </a:custGeom>
                <a:solidFill>
                  <a:srgbClr val="90C04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744" name="Freeform 93">
                  <a:extLst>
                    <a:ext uri="{FF2B5EF4-FFF2-40B4-BE49-F238E27FC236}">
                      <a16:creationId xmlns:a16="http://schemas.microsoft.com/office/drawing/2014/main" id="{889E204B-9DA1-EC3B-B5E7-C5E5D58CA2CE}"/>
                    </a:ext>
                  </a:extLst>
                </p:cNvPr>
                <p:cNvSpPr>
                  <a:spLocks noChangeArrowheads="1"/>
                </p:cNvSpPr>
                <p:nvPr/>
              </p:nvSpPr>
              <p:spPr bwMode="auto">
                <a:xfrm>
                  <a:off x="3167687" y="4541714"/>
                  <a:ext cx="346196" cy="714500"/>
                </a:xfrm>
                <a:custGeom>
                  <a:avLst/>
                  <a:gdLst>
                    <a:gd name="T0" fmla="*/ 313 w 658"/>
                    <a:gd name="T1" fmla="*/ 156 h 1626"/>
                    <a:gd name="T2" fmla="*/ 313 w 658"/>
                    <a:gd name="T3" fmla="*/ 156 h 1626"/>
                    <a:gd name="T4" fmla="*/ 313 w 658"/>
                    <a:gd name="T5" fmla="*/ 406 h 1626"/>
                    <a:gd name="T6" fmla="*/ 438 w 658"/>
                    <a:gd name="T7" fmla="*/ 500 h 1626"/>
                    <a:gd name="T8" fmla="*/ 282 w 658"/>
                    <a:gd name="T9" fmla="*/ 750 h 1626"/>
                    <a:gd name="T10" fmla="*/ 657 w 658"/>
                    <a:gd name="T11" fmla="*/ 1281 h 1626"/>
                    <a:gd name="T12" fmla="*/ 657 w 658"/>
                    <a:gd name="T13" fmla="*/ 1625 h 1626"/>
                    <a:gd name="T14" fmla="*/ 0 w 658"/>
                    <a:gd name="T15" fmla="*/ 1593 h 1626"/>
                    <a:gd name="T16" fmla="*/ 63 w 658"/>
                    <a:gd name="T17" fmla="*/ 906 h 1626"/>
                    <a:gd name="T18" fmla="*/ 157 w 658"/>
                    <a:gd name="T19" fmla="*/ 625 h 1626"/>
                    <a:gd name="T20" fmla="*/ 125 w 658"/>
                    <a:gd name="T21" fmla="*/ 468 h 1626"/>
                    <a:gd name="T22" fmla="*/ 157 w 658"/>
                    <a:gd name="T23" fmla="*/ 250 h 1626"/>
                    <a:gd name="T24" fmla="*/ 313 w 658"/>
                    <a:gd name="T25" fmla="*/ 156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8" h="1626">
                      <a:moveTo>
                        <a:pt x="313" y="156"/>
                      </a:moveTo>
                      <a:lnTo>
                        <a:pt x="313" y="156"/>
                      </a:lnTo>
                      <a:cubicBezTo>
                        <a:pt x="313" y="156"/>
                        <a:pt x="313" y="156"/>
                        <a:pt x="313" y="406"/>
                      </a:cubicBezTo>
                      <a:cubicBezTo>
                        <a:pt x="313" y="406"/>
                        <a:pt x="438" y="468"/>
                        <a:pt x="438" y="500"/>
                      </a:cubicBezTo>
                      <a:cubicBezTo>
                        <a:pt x="438" y="593"/>
                        <a:pt x="282" y="656"/>
                        <a:pt x="282" y="750"/>
                      </a:cubicBezTo>
                      <a:cubicBezTo>
                        <a:pt x="282" y="875"/>
                        <a:pt x="657" y="1156"/>
                        <a:pt x="657" y="1281"/>
                      </a:cubicBezTo>
                      <a:cubicBezTo>
                        <a:pt x="625" y="1406"/>
                        <a:pt x="625" y="1562"/>
                        <a:pt x="657" y="1625"/>
                      </a:cubicBezTo>
                      <a:cubicBezTo>
                        <a:pt x="0" y="1593"/>
                        <a:pt x="0" y="1593"/>
                        <a:pt x="0" y="1593"/>
                      </a:cubicBezTo>
                      <a:cubicBezTo>
                        <a:pt x="0" y="1593"/>
                        <a:pt x="32" y="1250"/>
                        <a:pt x="63" y="906"/>
                      </a:cubicBezTo>
                      <a:cubicBezTo>
                        <a:pt x="94" y="812"/>
                        <a:pt x="157" y="718"/>
                        <a:pt x="157" y="625"/>
                      </a:cubicBezTo>
                      <a:cubicBezTo>
                        <a:pt x="188" y="562"/>
                        <a:pt x="125" y="500"/>
                        <a:pt x="125" y="468"/>
                      </a:cubicBezTo>
                      <a:cubicBezTo>
                        <a:pt x="125" y="343"/>
                        <a:pt x="157" y="281"/>
                        <a:pt x="157" y="250"/>
                      </a:cubicBezTo>
                      <a:cubicBezTo>
                        <a:pt x="188" y="93"/>
                        <a:pt x="344" y="0"/>
                        <a:pt x="313" y="156"/>
                      </a:cubicBezTo>
                    </a:path>
                  </a:pathLst>
                </a:custGeom>
                <a:solidFill>
                  <a:srgbClr val="90C04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745" name="Freeform 94">
                  <a:extLst>
                    <a:ext uri="{FF2B5EF4-FFF2-40B4-BE49-F238E27FC236}">
                      <a16:creationId xmlns:a16="http://schemas.microsoft.com/office/drawing/2014/main" id="{7C8A6582-361B-581A-9B9B-266DB5A5E114}"/>
                    </a:ext>
                  </a:extLst>
                </p:cNvPr>
                <p:cNvSpPr>
                  <a:spLocks noChangeArrowheads="1"/>
                </p:cNvSpPr>
                <p:nvPr/>
              </p:nvSpPr>
              <p:spPr bwMode="auto">
                <a:xfrm>
                  <a:off x="2970192" y="4499115"/>
                  <a:ext cx="413577" cy="398880"/>
                </a:xfrm>
                <a:custGeom>
                  <a:avLst/>
                  <a:gdLst>
                    <a:gd name="T0" fmla="*/ 625 w 783"/>
                    <a:gd name="T1" fmla="*/ 62 h 907"/>
                    <a:gd name="T2" fmla="*/ 625 w 783"/>
                    <a:gd name="T3" fmla="*/ 62 h 907"/>
                    <a:gd name="T4" fmla="*/ 500 w 783"/>
                    <a:gd name="T5" fmla="*/ 906 h 907"/>
                    <a:gd name="T6" fmla="*/ 532 w 783"/>
                    <a:gd name="T7" fmla="*/ 406 h 907"/>
                    <a:gd name="T8" fmla="*/ 782 w 783"/>
                    <a:gd name="T9" fmla="*/ 219 h 907"/>
                    <a:gd name="T10" fmla="*/ 625 w 783"/>
                    <a:gd name="T11" fmla="*/ 62 h 907"/>
                  </a:gdLst>
                  <a:ahLst/>
                  <a:cxnLst>
                    <a:cxn ang="0">
                      <a:pos x="T0" y="T1"/>
                    </a:cxn>
                    <a:cxn ang="0">
                      <a:pos x="T2" y="T3"/>
                    </a:cxn>
                    <a:cxn ang="0">
                      <a:pos x="T4" y="T5"/>
                    </a:cxn>
                    <a:cxn ang="0">
                      <a:pos x="T6" y="T7"/>
                    </a:cxn>
                    <a:cxn ang="0">
                      <a:pos x="T8" y="T9"/>
                    </a:cxn>
                    <a:cxn ang="0">
                      <a:pos x="T10" y="T11"/>
                    </a:cxn>
                  </a:cxnLst>
                  <a:rect l="0" t="0" r="r" b="b"/>
                  <a:pathLst>
                    <a:path w="783" h="907">
                      <a:moveTo>
                        <a:pt x="625" y="62"/>
                      </a:moveTo>
                      <a:lnTo>
                        <a:pt x="625" y="62"/>
                      </a:lnTo>
                      <a:cubicBezTo>
                        <a:pt x="625" y="62"/>
                        <a:pt x="0" y="469"/>
                        <a:pt x="500" y="906"/>
                      </a:cubicBezTo>
                      <a:cubicBezTo>
                        <a:pt x="500" y="906"/>
                        <a:pt x="282" y="531"/>
                        <a:pt x="532" y="406"/>
                      </a:cubicBezTo>
                      <a:cubicBezTo>
                        <a:pt x="688" y="344"/>
                        <a:pt x="782" y="219"/>
                        <a:pt x="782" y="219"/>
                      </a:cubicBezTo>
                      <a:cubicBezTo>
                        <a:pt x="782" y="156"/>
                        <a:pt x="719" y="0"/>
                        <a:pt x="625" y="62"/>
                      </a:cubicBezTo>
                    </a:path>
                  </a:pathLst>
                </a:custGeom>
                <a:solidFill>
                  <a:srgbClr val="90C04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746" name="Freeform 95">
                  <a:extLst>
                    <a:ext uri="{FF2B5EF4-FFF2-40B4-BE49-F238E27FC236}">
                      <a16:creationId xmlns:a16="http://schemas.microsoft.com/office/drawing/2014/main" id="{4A350C44-92F2-13EF-69EF-BECEB2C8927E}"/>
                    </a:ext>
                  </a:extLst>
                </p:cNvPr>
                <p:cNvSpPr>
                  <a:spLocks noChangeArrowheads="1"/>
                </p:cNvSpPr>
                <p:nvPr/>
              </p:nvSpPr>
              <p:spPr bwMode="auto">
                <a:xfrm>
                  <a:off x="3348918" y="4472007"/>
                  <a:ext cx="83645" cy="96816"/>
                </a:xfrm>
                <a:custGeom>
                  <a:avLst/>
                  <a:gdLst>
                    <a:gd name="T0" fmla="*/ 94 w 157"/>
                    <a:gd name="T1" fmla="*/ 0 h 220"/>
                    <a:gd name="T2" fmla="*/ 94 w 157"/>
                    <a:gd name="T3" fmla="*/ 0 h 220"/>
                    <a:gd name="T4" fmla="*/ 0 w 157"/>
                    <a:gd name="T5" fmla="*/ 125 h 220"/>
                    <a:gd name="T6" fmla="*/ 125 w 157"/>
                    <a:gd name="T7" fmla="*/ 219 h 220"/>
                    <a:gd name="T8" fmla="*/ 125 w 157"/>
                    <a:gd name="T9" fmla="*/ 32 h 220"/>
                    <a:gd name="T10" fmla="*/ 94 w 157"/>
                    <a:gd name="T11" fmla="*/ 0 h 220"/>
                  </a:gdLst>
                  <a:ahLst/>
                  <a:cxnLst>
                    <a:cxn ang="0">
                      <a:pos x="T0" y="T1"/>
                    </a:cxn>
                    <a:cxn ang="0">
                      <a:pos x="T2" y="T3"/>
                    </a:cxn>
                    <a:cxn ang="0">
                      <a:pos x="T4" y="T5"/>
                    </a:cxn>
                    <a:cxn ang="0">
                      <a:pos x="T6" y="T7"/>
                    </a:cxn>
                    <a:cxn ang="0">
                      <a:pos x="T8" y="T9"/>
                    </a:cxn>
                    <a:cxn ang="0">
                      <a:pos x="T10" y="T11"/>
                    </a:cxn>
                  </a:cxnLst>
                  <a:rect l="0" t="0" r="r" b="b"/>
                  <a:pathLst>
                    <a:path w="157" h="220">
                      <a:moveTo>
                        <a:pt x="94" y="0"/>
                      </a:moveTo>
                      <a:lnTo>
                        <a:pt x="94" y="0"/>
                      </a:lnTo>
                      <a:cubicBezTo>
                        <a:pt x="0" y="125"/>
                        <a:pt x="0" y="125"/>
                        <a:pt x="0" y="125"/>
                      </a:cubicBezTo>
                      <a:cubicBezTo>
                        <a:pt x="0" y="125"/>
                        <a:pt x="94" y="219"/>
                        <a:pt x="125" y="219"/>
                      </a:cubicBezTo>
                      <a:cubicBezTo>
                        <a:pt x="156" y="188"/>
                        <a:pt x="125" y="32"/>
                        <a:pt x="125" y="32"/>
                      </a:cubicBezTo>
                      <a:lnTo>
                        <a:pt x="94" y="0"/>
                      </a:lnTo>
                    </a:path>
                  </a:pathLst>
                </a:custGeom>
                <a:solidFill>
                  <a:srgbClr val="6A432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747" name="Freeform 96">
                  <a:extLst>
                    <a:ext uri="{FF2B5EF4-FFF2-40B4-BE49-F238E27FC236}">
                      <a16:creationId xmlns:a16="http://schemas.microsoft.com/office/drawing/2014/main" id="{D56D6922-7601-9B19-9175-01824D2E3B10}"/>
                    </a:ext>
                  </a:extLst>
                </p:cNvPr>
                <p:cNvSpPr>
                  <a:spLocks noChangeArrowheads="1"/>
                </p:cNvSpPr>
                <p:nvPr/>
              </p:nvSpPr>
              <p:spPr bwMode="auto">
                <a:xfrm>
                  <a:off x="3249008" y="4253204"/>
                  <a:ext cx="264875" cy="288510"/>
                </a:xfrm>
                <a:custGeom>
                  <a:avLst/>
                  <a:gdLst>
                    <a:gd name="T0" fmla="*/ 93 w 501"/>
                    <a:gd name="T1" fmla="*/ 94 h 658"/>
                    <a:gd name="T2" fmla="*/ 93 w 501"/>
                    <a:gd name="T3" fmla="*/ 94 h 658"/>
                    <a:gd name="T4" fmla="*/ 156 w 501"/>
                    <a:gd name="T5" fmla="*/ 469 h 658"/>
                    <a:gd name="T6" fmla="*/ 468 w 501"/>
                    <a:gd name="T7" fmla="*/ 344 h 658"/>
                    <a:gd name="T8" fmla="*/ 312 w 501"/>
                    <a:gd name="T9" fmla="*/ 32 h 658"/>
                    <a:gd name="T10" fmla="*/ 93 w 501"/>
                    <a:gd name="T11" fmla="*/ 94 h 658"/>
                  </a:gdLst>
                  <a:ahLst/>
                  <a:cxnLst>
                    <a:cxn ang="0">
                      <a:pos x="T0" y="T1"/>
                    </a:cxn>
                    <a:cxn ang="0">
                      <a:pos x="T2" y="T3"/>
                    </a:cxn>
                    <a:cxn ang="0">
                      <a:pos x="T4" y="T5"/>
                    </a:cxn>
                    <a:cxn ang="0">
                      <a:pos x="T6" y="T7"/>
                    </a:cxn>
                    <a:cxn ang="0">
                      <a:pos x="T8" y="T9"/>
                    </a:cxn>
                    <a:cxn ang="0">
                      <a:pos x="T10" y="T11"/>
                    </a:cxn>
                  </a:cxnLst>
                  <a:rect l="0" t="0" r="r" b="b"/>
                  <a:pathLst>
                    <a:path w="501" h="658">
                      <a:moveTo>
                        <a:pt x="93" y="94"/>
                      </a:moveTo>
                      <a:lnTo>
                        <a:pt x="93" y="94"/>
                      </a:lnTo>
                      <a:cubicBezTo>
                        <a:pt x="0" y="188"/>
                        <a:pt x="125" y="438"/>
                        <a:pt x="156" y="469"/>
                      </a:cubicBezTo>
                      <a:cubicBezTo>
                        <a:pt x="343" y="657"/>
                        <a:pt x="468" y="532"/>
                        <a:pt x="468" y="344"/>
                      </a:cubicBezTo>
                      <a:cubicBezTo>
                        <a:pt x="500" y="188"/>
                        <a:pt x="406" y="94"/>
                        <a:pt x="312" y="32"/>
                      </a:cubicBezTo>
                      <a:cubicBezTo>
                        <a:pt x="218" y="0"/>
                        <a:pt x="93" y="94"/>
                        <a:pt x="93" y="94"/>
                      </a:cubicBezTo>
                    </a:path>
                  </a:pathLst>
                </a:custGeom>
                <a:solidFill>
                  <a:srgbClr val="9A613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748" name="Freeform 97">
                  <a:extLst>
                    <a:ext uri="{FF2B5EF4-FFF2-40B4-BE49-F238E27FC236}">
                      <a16:creationId xmlns:a16="http://schemas.microsoft.com/office/drawing/2014/main" id="{66680E31-42AB-AD83-1EDD-3F007AC48E2F}"/>
                    </a:ext>
                  </a:extLst>
                </p:cNvPr>
                <p:cNvSpPr>
                  <a:spLocks noChangeArrowheads="1"/>
                </p:cNvSpPr>
                <p:nvPr/>
              </p:nvSpPr>
              <p:spPr bwMode="auto">
                <a:xfrm>
                  <a:off x="3216479" y="4239649"/>
                  <a:ext cx="281140" cy="274956"/>
                </a:xfrm>
                <a:custGeom>
                  <a:avLst/>
                  <a:gdLst>
                    <a:gd name="T0" fmla="*/ 344 w 532"/>
                    <a:gd name="T1" fmla="*/ 63 h 626"/>
                    <a:gd name="T2" fmla="*/ 344 w 532"/>
                    <a:gd name="T3" fmla="*/ 63 h 626"/>
                    <a:gd name="T4" fmla="*/ 531 w 532"/>
                    <a:gd name="T5" fmla="*/ 219 h 626"/>
                    <a:gd name="T6" fmla="*/ 250 w 532"/>
                    <a:gd name="T7" fmla="*/ 344 h 626"/>
                    <a:gd name="T8" fmla="*/ 344 w 532"/>
                    <a:gd name="T9" fmla="*/ 531 h 626"/>
                    <a:gd name="T10" fmla="*/ 125 w 532"/>
                    <a:gd name="T11" fmla="*/ 563 h 626"/>
                    <a:gd name="T12" fmla="*/ 344 w 532"/>
                    <a:gd name="T13" fmla="*/ 63 h 626"/>
                  </a:gdLst>
                  <a:ahLst/>
                  <a:cxnLst>
                    <a:cxn ang="0">
                      <a:pos x="T0" y="T1"/>
                    </a:cxn>
                    <a:cxn ang="0">
                      <a:pos x="T2" y="T3"/>
                    </a:cxn>
                    <a:cxn ang="0">
                      <a:pos x="T4" y="T5"/>
                    </a:cxn>
                    <a:cxn ang="0">
                      <a:pos x="T6" y="T7"/>
                    </a:cxn>
                    <a:cxn ang="0">
                      <a:pos x="T8" y="T9"/>
                    </a:cxn>
                    <a:cxn ang="0">
                      <a:pos x="T10" y="T11"/>
                    </a:cxn>
                    <a:cxn ang="0">
                      <a:pos x="T12" y="T13"/>
                    </a:cxn>
                  </a:cxnLst>
                  <a:rect l="0" t="0" r="r" b="b"/>
                  <a:pathLst>
                    <a:path w="532" h="626">
                      <a:moveTo>
                        <a:pt x="344" y="63"/>
                      </a:moveTo>
                      <a:lnTo>
                        <a:pt x="344" y="63"/>
                      </a:lnTo>
                      <a:cubicBezTo>
                        <a:pt x="344" y="63"/>
                        <a:pt x="500" y="63"/>
                        <a:pt x="531" y="219"/>
                      </a:cubicBezTo>
                      <a:cubicBezTo>
                        <a:pt x="531" y="219"/>
                        <a:pt x="406" y="344"/>
                        <a:pt x="250" y="344"/>
                      </a:cubicBezTo>
                      <a:cubicBezTo>
                        <a:pt x="250" y="344"/>
                        <a:pt x="281" y="500"/>
                        <a:pt x="344" y="531"/>
                      </a:cubicBezTo>
                      <a:cubicBezTo>
                        <a:pt x="406" y="594"/>
                        <a:pt x="281" y="625"/>
                        <a:pt x="125" y="563"/>
                      </a:cubicBezTo>
                      <a:cubicBezTo>
                        <a:pt x="0" y="531"/>
                        <a:pt x="0" y="0"/>
                        <a:pt x="344" y="63"/>
                      </a:cubicBezTo>
                    </a:path>
                  </a:pathLst>
                </a:custGeom>
                <a:solidFill>
                  <a:srgbClr val="201A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grpSp>
          <p:grpSp>
            <p:nvGrpSpPr>
              <p:cNvPr id="484" name="Group 483">
                <a:extLst>
                  <a:ext uri="{FF2B5EF4-FFF2-40B4-BE49-F238E27FC236}">
                    <a16:creationId xmlns:a16="http://schemas.microsoft.com/office/drawing/2014/main" id="{C2F5DBDA-2B04-195E-9904-70BC578212F5}"/>
                  </a:ext>
                </a:extLst>
              </p:cNvPr>
              <p:cNvGrpSpPr/>
              <p:nvPr/>
            </p:nvGrpSpPr>
            <p:grpSpPr>
              <a:xfrm>
                <a:off x="1627500" y="746861"/>
                <a:ext cx="582075" cy="1126502"/>
                <a:chOff x="3492209" y="3236640"/>
                <a:chExt cx="671560" cy="1277966"/>
              </a:xfrm>
            </p:grpSpPr>
            <p:sp>
              <p:nvSpPr>
                <p:cNvPr id="732" name="Freeform 5">
                  <a:extLst>
                    <a:ext uri="{FF2B5EF4-FFF2-40B4-BE49-F238E27FC236}">
                      <a16:creationId xmlns:a16="http://schemas.microsoft.com/office/drawing/2014/main" id="{ED1C48A0-46F8-3789-1936-8C70FA04A95B}"/>
                    </a:ext>
                  </a:extLst>
                </p:cNvPr>
                <p:cNvSpPr>
                  <a:spLocks noChangeArrowheads="1"/>
                </p:cNvSpPr>
                <p:nvPr/>
              </p:nvSpPr>
              <p:spPr bwMode="auto">
                <a:xfrm>
                  <a:off x="3492209" y="4404147"/>
                  <a:ext cx="576220" cy="96816"/>
                </a:xfrm>
                <a:custGeom>
                  <a:avLst/>
                  <a:gdLst>
                    <a:gd name="T0" fmla="*/ 437 w 1093"/>
                    <a:gd name="T1" fmla="*/ 0 h 220"/>
                    <a:gd name="T2" fmla="*/ 437 w 1093"/>
                    <a:gd name="T3" fmla="*/ 0 h 220"/>
                    <a:gd name="T4" fmla="*/ 750 w 1093"/>
                    <a:gd name="T5" fmla="*/ 63 h 220"/>
                    <a:gd name="T6" fmla="*/ 968 w 1093"/>
                    <a:gd name="T7" fmla="*/ 125 h 220"/>
                    <a:gd name="T8" fmla="*/ 1031 w 1093"/>
                    <a:gd name="T9" fmla="*/ 188 h 220"/>
                    <a:gd name="T10" fmla="*/ 843 w 1093"/>
                    <a:gd name="T11" fmla="*/ 219 h 220"/>
                    <a:gd name="T12" fmla="*/ 625 w 1093"/>
                    <a:gd name="T13" fmla="*/ 219 h 220"/>
                    <a:gd name="T14" fmla="*/ 312 w 1093"/>
                    <a:gd name="T15" fmla="*/ 188 h 220"/>
                    <a:gd name="T16" fmla="*/ 187 w 1093"/>
                    <a:gd name="T17" fmla="*/ 125 h 220"/>
                    <a:gd name="T18" fmla="*/ 0 w 1093"/>
                    <a:gd name="T19" fmla="*/ 63 h 220"/>
                    <a:gd name="T20" fmla="*/ 124 w 1093"/>
                    <a:gd name="T21" fmla="*/ 32 h 220"/>
                    <a:gd name="T22" fmla="*/ 437 w 1093"/>
                    <a:gd name="T23"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3" h="220">
                      <a:moveTo>
                        <a:pt x="437" y="0"/>
                      </a:moveTo>
                      <a:lnTo>
                        <a:pt x="437" y="0"/>
                      </a:lnTo>
                      <a:cubicBezTo>
                        <a:pt x="437" y="0"/>
                        <a:pt x="687" y="32"/>
                        <a:pt x="750" y="63"/>
                      </a:cubicBezTo>
                      <a:cubicBezTo>
                        <a:pt x="781" y="63"/>
                        <a:pt x="906" y="94"/>
                        <a:pt x="968" y="125"/>
                      </a:cubicBezTo>
                      <a:cubicBezTo>
                        <a:pt x="1000" y="157"/>
                        <a:pt x="1092" y="157"/>
                        <a:pt x="1031" y="188"/>
                      </a:cubicBezTo>
                      <a:cubicBezTo>
                        <a:pt x="1000" y="219"/>
                        <a:pt x="875" y="219"/>
                        <a:pt x="843" y="219"/>
                      </a:cubicBezTo>
                      <a:cubicBezTo>
                        <a:pt x="781" y="219"/>
                        <a:pt x="781" y="219"/>
                        <a:pt x="625" y="219"/>
                      </a:cubicBezTo>
                      <a:cubicBezTo>
                        <a:pt x="468" y="219"/>
                        <a:pt x="375" y="219"/>
                        <a:pt x="312" y="188"/>
                      </a:cubicBezTo>
                      <a:cubicBezTo>
                        <a:pt x="250" y="188"/>
                        <a:pt x="250" y="157"/>
                        <a:pt x="187" y="125"/>
                      </a:cubicBezTo>
                      <a:cubicBezTo>
                        <a:pt x="124" y="125"/>
                        <a:pt x="0" y="94"/>
                        <a:pt x="0" y="63"/>
                      </a:cubicBezTo>
                      <a:cubicBezTo>
                        <a:pt x="31" y="32"/>
                        <a:pt x="93" y="32"/>
                        <a:pt x="124" y="32"/>
                      </a:cubicBezTo>
                      <a:cubicBezTo>
                        <a:pt x="124" y="32"/>
                        <a:pt x="218" y="0"/>
                        <a:pt x="437" y="0"/>
                      </a:cubicBezTo>
                    </a:path>
                  </a:pathLst>
                </a:custGeom>
                <a:solidFill>
                  <a:srgbClr val="2F559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733" name="Freeform 65">
                  <a:extLst>
                    <a:ext uri="{FF2B5EF4-FFF2-40B4-BE49-F238E27FC236}">
                      <a16:creationId xmlns:a16="http://schemas.microsoft.com/office/drawing/2014/main" id="{7B31EE84-FB36-12AA-8BCC-A01B4FD3970F}"/>
                    </a:ext>
                  </a:extLst>
                </p:cNvPr>
                <p:cNvSpPr>
                  <a:spLocks noChangeArrowheads="1"/>
                </p:cNvSpPr>
                <p:nvPr/>
              </p:nvSpPr>
              <p:spPr bwMode="auto">
                <a:xfrm>
                  <a:off x="3571285" y="3772998"/>
                  <a:ext cx="411253" cy="741608"/>
                </a:xfrm>
                <a:custGeom>
                  <a:avLst/>
                  <a:gdLst>
                    <a:gd name="T0" fmla="*/ 655 w 781"/>
                    <a:gd name="T1" fmla="*/ 406 h 1689"/>
                    <a:gd name="T2" fmla="*/ 655 w 781"/>
                    <a:gd name="T3" fmla="*/ 406 h 1689"/>
                    <a:gd name="T4" fmla="*/ 717 w 781"/>
                    <a:gd name="T5" fmla="*/ 1563 h 1689"/>
                    <a:gd name="T6" fmla="*/ 343 w 781"/>
                    <a:gd name="T7" fmla="*/ 656 h 1689"/>
                    <a:gd name="T8" fmla="*/ 156 w 781"/>
                    <a:gd name="T9" fmla="*/ 1469 h 1689"/>
                    <a:gd name="T10" fmla="*/ 93 w 781"/>
                    <a:gd name="T11" fmla="*/ 188 h 1689"/>
                    <a:gd name="T12" fmla="*/ 655 w 781"/>
                    <a:gd name="T13" fmla="*/ 406 h 1689"/>
                  </a:gdLst>
                  <a:ahLst/>
                  <a:cxnLst>
                    <a:cxn ang="0">
                      <a:pos x="T0" y="T1"/>
                    </a:cxn>
                    <a:cxn ang="0">
                      <a:pos x="T2" y="T3"/>
                    </a:cxn>
                    <a:cxn ang="0">
                      <a:pos x="T4" y="T5"/>
                    </a:cxn>
                    <a:cxn ang="0">
                      <a:pos x="T6" y="T7"/>
                    </a:cxn>
                    <a:cxn ang="0">
                      <a:pos x="T8" y="T9"/>
                    </a:cxn>
                    <a:cxn ang="0">
                      <a:pos x="T10" y="T11"/>
                    </a:cxn>
                    <a:cxn ang="0">
                      <a:pos x="T12" y="T13"/>
                    </a:cxn>
                  </a:cxnLst>
                  <a:rect l="0" t="0" r="r" b="b"/>
                  <a:pathLst>
                    <a:path w="781" h="1689">
                      <a:moveTo>
                        <a:pt x="655" y="406"/>
                      </a:moveTo>
                      <a:lnTo>
                        <a:pt x="655" y="406"/>
                      </a:lnTo>
                      <a:cubicBezTo>
                        <a:pt x="655" y="406"/>
                        <a:pt x="780" y="1219"/>
                        <a:pt x="717" y="1563"/>
                      </a:cubicBezTo>
                      <a:cubicBezTo>
                        <a:pt x="717" y="1563"/>
                        <a:pt x="437" y="844"/>
                        <a:pt x="343" y="656"/>
                      </a:cubicBezTo>
                      <a:cubicBezTo>
                        <a:pt x="343" y="656"/>
                        <a:pt x="187" y="1250"/>
                        <a:pt x="156" y="1469"/>
                      </a:cubicBezTo>
                      <a:cubicBezTo>
                        <a:pt x="93" y="1688"/>
                        <a:pt x="0" y="406"/>
                        <a:pt x="93" y="188"/>
                      </a:cubicBezTo>
                      <a:cubicBezTo>
                        <a:pt x="156" y="0"/>
                        <a:pt x="655" y="406"/>
                        <a:pt x="655" y="406"/>
                      </a:cubicBezTo>
                    </a:path>
                  </a:pathLst>
                </a:custGeom>
                <a:solidFill>
                  <a:srgbClr val="6A3A2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734" name="Freeform 66">
                  <a:extLst>
                    <a:ext uri="{FF2B5EF4-FFF2-40B4-BE49-F238E27FC236}">
                      <a16:creationId xmlns:a16="http://schemas.microsoft.com/office/drawing/2014/main" id="{9AA121C1-6DD2-487E-481B-9A25A62A7AA9}"/>
                    </a:ext>
                  </a:extLst>
                </p:cNvPr>
                <p:cNvSpPr>
                  <a:spLocks noChangeArrowheads="1"/>
                </p:cNvSpPr>
                <p:nvPr/>
              </p:nvSpPr>
              <p:spPr bwMode="auto">
                <a:xfrm>
                  <a:off x="3522491" y="3937585"/>
                  <a:ext cx="460047" cy="342727"/>
                </a:xfrm>
                <a:custGeom>
                  <a:avLst/>
                  <a:gdLst>
                    <a:gd name="T0" fmla="*/ 780 w 875"/>
                    <a:gd name="T1" fmla="*/ 188 h 782"/>
                    <a:gd name="T2" fmla="*/ 780 w 875"/>
                    <a:gd name="T3" fmla="*/ 188 h 782"/>
                    <a:gd name="T4" fmla="*/ 811 w 875"/>
                    <a:gd name="T5" fmla="*/ 94 h 782"/>
                    <a:gd name="T6" fmla="*/ 874 w 875"/>
                    <a:gd name="T7" fmla="*/ 656 h 782"/>
                    <a:gd name="T8" fmla="*/ 0 w 875"/>
                    <a:gd name="T9" fmla="*/ 656 h 782"/>
                    <a:gd name="T10" fmla="*/ 31 w 875"/>
                    <a:gd name="T11" fmla="*/ 0 h 782"/>
                    <a:gd name="T12" fmla="*/ 780 w 875"/>
                    <a:gd name="T13" fmla="*/ 188 h 782"/>
                  </a:gdLst>
                  <a:ahLst/>
                  <a:cxnLst>
                    <a:cxn ang="0">
                      <a:pos x="T0" y="T1"/>
                    </a:cxn>
                    <a:cxn ang="0">
                      <a:pos x="T2" y="T3"/>
                    </a:cxn>
                    <a:cxn ang="0">
                      <a:pos x="T4" y="T5"/>
                    </a:cxn>
                    <a:cxn ang="0">
                      <a:pos x="T6" y="T7"/>
                    </a:cxn>
                    <a:cxn ang="0">
                      <a:pos x="T8" y="T9"/>
                    </a:cxn>
                    <a:cxn ang="0">
                      <a:pos x="T10" y="T11"/>
                    </a:cxn>
                    <a:cxn ang="0">
                      <a:pos x="T12" y="T13"/>
                    </a:cxn>
                  </a:cxnLst>
                  <a:rect l="0" t="0" r="r" b="b"/>
                  <a:pathLst>
                    <a:path w="875" h="782">
                      <a:moveTo>
                        <a:pt x="780" y="188"/>
                      </a:moveTo>
                      <a:lnTo>
                        <a:pt x="780" y="188"/>
                      </a:lnTo>
                      <a:cubicBezTo>
                        <a:pt x="780" y="188"/>
                        <a:pt x="811" y="63"/>
                        <a:pt x="811" y="94"/>
                      </a:cubicBezTo>
                      <a:cubicBezTo>
                        <a:pt x="811" y="188"/>
                        <a:pt x="874" y="500"/>
                        <a:pt x="874" y="656"/>
                      </a:cubicBezTo>
                      <a:cubicBezTo>
                        <a:pt x="874" y="656"/>
                        <a:pt x="250" y="781"/>
                        <a:pt x="0" y="656"/>
                      </a:cubicBezTo>
                      <a:cubicBezTo>
                        <a:pt x="31" y="0"/>
                        <a:pt x="31" y="0"/>
                        <a:pt x="31" y="0"/>
                      </a:cubicBezTo>
                      <a:lnTo>
                        <a:pt x="780" y="188"/>
                      </a:lnTo>
                    </a:path>
                  </a:pathLst>
                </a:custGeom>
                <a:solidFill>
                  <a:srgbClr val="B5521E"/>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735" name="Freeform 67">
                  <a:extLst>
                    <a:ext uri="{FF2B5EF4-FFF2-40B4-BE49-F238E27FC236}">
                      <a16:creationId xmlns:a16="http://schemas.microsoft.com/office/drawing/2014/main" id="{E0AA7280-C95E-86E3-83FF-90C4587A9008}"/>
                    </a:ext>
                  </a:extLst>
                </p:cNvPr>
                <p:cNvSpPr>
                  <a:spLocks noChangeArrowheads="1"/>
                </p:cNvSpPr>
                <p:nvPr/>
              </p:nvSpPr>
              <p:spPr bwMode="auto">
                <a:xfrm>
                  <a:off x="3503904" y="3484488"/>
                  <a:ext cx="511163" cy="658346"/>
                </a:xfrm>
                <a:custGeom>
                  <a:avLst/>
                  <a:gdLst>
                    <a:gd name="T0" fmla="*/ 717 w 968"/>
                    <a:gd name="T1" fmla="*/ 719 h 1501"/>
                    <a:gd name="T2" fmla="*/ 717 w 968"/>
                    <a:gd name="T3" fmla="*/ 719 h 1501"/>
                    <a:gd name="T4" fmla="*/ 874 w 968"/>
                    <a:gd name="T5" fmla="*/ 1437 h 1501"/>
                    <a:gd name="T6" fmla="*/ 62 w 968"/>
                    <a:gd name="T7" fmla="*/ 1375 h 1501"/>
                    <a:gd name="T8" fmla="*/ 31 w 968"/>
                    <a:gd name="T9" fmla="*/ 906 h 1501"/>
                    <a:gd name="T10" fmla="*/ 218 w 968"/>
                    <a:gd name="T11" fmla="*/ 500 h 1501"/>
                    <a:gd name="T12" fmla="*/ 250 w 968"/>
                    <a:gd name="T13" fmla="*/ 187 h 1501"/>
                    <a:gd name="T14" fmla="*/ 656 w 968"/>
                    <a:gd name="T15" fmla="*/ 94 h 1501"/>
                    <a:gd name="T16" fmla="*/ 717 w 968"/>
                    <a:gd name="T17" fmla="*/ 719 h 1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8" h="1501">
                      <a:moveTo>
                        <a:pt x="717" y="719"/>
                      </a:moveTo>
                      <a:lnTo>
                        <a:pt x="717" y="719"/>
                      </a:lnTo>
                      <a:cubicBezTo>
                        <a:pt x="749" y="906"/>
                        <a:pt x="874" y="875"/>
                        <a:pt x="874" y="1437"/>
                      </a:cubicBezTo>
                      <a:cubicBezTo>
                        <a:pt x="874" y="1437"/>
                        <a:pt x="281" y="1500"/>
                        <a:pt x="62" y="1375"/>
                      </a:cubicBezTo>
                      <a:cubicBezTo>
                        <a:pt x="62" y="1375"/>
                        <a:pt x="0" y="1219"/>
                        <a:pt x="31" y="906"/>
                      </a:cubicBezTo>
                      <a:cubicBezTo>
                        <a:pt x="31" y="656"/>
                        <a:pt x="187" y="594"/>
                        <a:pt x="218" y="500"/>
                      </a:cubicBezTo>
                      <a:cubicBezTo>
                        <a:pt x="218" y="344"/>
                        <a:pt x="250" y="219"/>
                        <a:pt x="250" y="187"/>
                      </a:cubicBezTo>
                      <a:cubicBezTo>
                        <a:pt x="281" y="31"/>
                        <a:pt x="562" y="0"/>
                        <a:pt x="656" y="94"/>
                      </a:cubicBezTo>
                      <a:cubicBezTo>
                        <a:pt x="656" y="94"/>
                        <a:pt x="967" y="187"/>
                        <a:pt x="717" y="719"/>
                      </a:cubicBezTo>
                    </a:path>
                  </a:pathLst>
                </a:custGeom>
                <a:solidFill>
                  <a:srgbClr val="B5521E"/>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736" name="Freeform 68">
                  <a:extLst>
                    <a:ext uri="{FF2B5EF4-FFF2-40B4-BE49-F238E27FC236}">
                      <a16:creationId xmlns:a16="http://schemas.microsoft.com/office/drawing/2014/main" id="{03FAFC5A-C9BE-548E-F09E-38A9C5730631}"/>
                    </a:ext>
                  </a:extLst>
                </p:cNvPr>
                <p:cNvSpPr>
                  <a:spLocks noChangeArrowheads="1"/>
                </p:cNvSpPr>
                <p:nvPr/>
              </p:nvSpPr>
              <p:spPr bwMode="auto">
                <a:xfrm>
                  <a:off x="3768779" y="3498042"/>
                  <a:ext cx="394990" cy="385327"/>
                </a:xfrm>
                <a:custGeom>
                  <a:avLst/>
                  <a:gdLst>
                    <a:gd name="T0" fmla="*/ 125 w 750"/>
                    <a:gd name="T1" fmla="*/ 63 h 876"/>
                    <a:gd name="T2" fmla="*/ 125 w 750"/>
                    <a:gd name="T3" fmla="*/ 63 h 876"/>
                    <a:gd name="T4" fmla="*/ 280 w 750"/>
                    <a:gd name="T5" fmla="*/ 875 h 876"/>
                    <a:gd name="T6" fmla="*/ 249 w 750"/>
                    <a:gd name="T7" fmla="*/ 406 h 876"/>
                    <a:gd name="T8" fmla="*/ 0 w 750"/>
                    <a:gd name="T9" fmla="*/ 188 h 876"/>
                    <a:gd name="T10" fmla="*/ 125 w 750"/>
                    <a:gd name="T11" fmla="*/ 63 h 876"/>
                  </a:gdLst>
                  <a:ahLst/>
                  <a:cxnLst>
                    <a:cxn ang="0">
                      <a:pos x="T0" y="T1"/>
                    </a:cxn>
                    <a:cxn ang="0">
                      <a:pos x="T2" y="T3"/>
                    </a:cxn>
                    <a:cxn ang="0">
                      <a:pos x="T4" y="T5"/>
                    </a:cxn>
                    <a:cxn ang="0">
                      <a:pos x="T6" y="T7"/>
                    </a:cxn>
                    <a:cxn ang="0">
                      <a:pos x="T8" y="T9"/>
                    </a:cxn>
                    <a:cxn ang="0">
                      <a:pos x="T10" y="T11"/>
                    </a:cxn>
                  </a:cxnLst>
                  <a:rect l="0" t="0" r="r" b="b"/>
                  <a:pathLst>
                    <a:path w="750" h="876">
                      <a:moveTo>
                        <a:pt x="125" y="63"/>
                      </a:moveTo>
                      <a:lnTo>
                        <a:pt x="125" y="63"/>
                      </a:lnTo>
                      <a:cubicBezTo>
                        <a:pt x="125" y="63"/>
                        <a:pt x="749" y="437"/>
                        <a:pt x="280" y="875"/>
                      </a:cubicBezTo>
                      <a:cubicBezTo>
                        <a:pt x="280" y="875"/>
                        <a:pt x="467" y="531"/>
                        <a:pt x="249" y="406"/>
                      </a:cubicBezTo>
                      <a:cubicBezTo>
                        <a:pt x="93" y="344"/>
                        <a:pt x="0" y="188"/>
                        <a:pt x="0" y="188"/>
                      </a:cubicBezTo>
                      <a:cubicBezTo>
                        <a:pt x="0" y="156"/>
                        <a:pt x="62" y="0"/>
                        <a:pt x="125" y="63"/>
                      </a:cubicBezTo>
                    </a:path>
                  </a:pathLst>
                </a:custGeom>
                <a:solidFill>
                  <a:srgbClr val="B5521E"/>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737" name="Freeform 69">
                  <a:extLst>
                    <a:ext uri="{FF2B5EF4-FFF2-40B4-BE49-F238E27FC236}">
                      <a16:creationId xmlns:a16="http://schemas.microsoft.com/office/drawing/2014/main" id="{07535D71-5AB9-EFCC-F194-5824A1B39F32}"/>
                    </a:ext>
                  </a:extLst>
                </p:cNvPr>
                <p:cNvSpPr>
                  <a:spLocks noChangeArrowheads="1"/>
                </p:cNvSpPr>
                <p:nvPr/>
              </p:nvSpPr>
              <p:spPr bwMode="auto">
                <a:xfrm>
                  <a:off x="3719987" y="3470934"/>
                  <a:ext cx="67380" cy="96816"/>
                </a:xfrm>
                <a:custGeom>
                  <a:avLst/>
                  <a:gdLst>
                    <a:gd name="T0" fmla="*/ 62 w 126"/>
                    <a:gd name="T1" fmla="*/ 0 h 219"/>
                    <a:gd name="T2" fmla="*/ 62 w 126"/>
                    <a:gd name="T3" fmla="*/ 0 h 219"/>
                    <a:gd name="T4" fmla="*/ 125 w 126"/>
                    <a:gd name="T5" fmla="*/ 93 h 219"/>
                    <a:gd name="T6" fmla="*/ 31 w 126"/>
                    <a:gd name="T7" fmla="*/ 187 h 219"/>
                    <a:gd name="T8" fmla="*/ 0 w 126"/>
                    <a:gd name="T9" fmla="*/ 0 h 219"/>
                    <a:gd name="T10" fmla="*/ 62 w 126"/>
                    <a:gd name="T11" fmla="*/ 0 h 219"/>
                  </a:gdLst>
                  <a:ahLst/>
                  <a:cxnLst>
                    <a:cxn ang="0">
                      <a:pos x="T0" y="T1"/>
                    </a:cxn>
                    <a:cxn ang="0">
                      <a:pos x="T2" y="T3"/>
                    </a:cxn>
                    <a:cxn ang="0">
                      <a:pos x="T4" y="T5"/>
                    </a:cxn>
                    <a:cxn ang="0">
                      <a:pos x="T6" y="T7"/>
                    </a:cxn>
                    <a:cxn ang="0">
                      <a:pos x="T8" y="T9"/>
                    </a:cxn>
                    <a:cxn ang="0">
                      <a:pos x="T10" y="T11"/>
                    </a:cxn>
                  </a:cxnLst>
                  <a:rect l="0" t="0" r="r" b="b"/>
                  <a:pathLst>
                    <a:path w="126" h="219">
                      <a:moveTo>
                        <a:pt x="62" y="0"/>
                      </a:moveTo>
                      <a:lnTo>
                        <a:pt x="62" y="0"/>
                      </a:lnTo>
                      <a:cubicBezTo>
                        <a:pt x="125" y="93"/>
                        <a:pt x="125" y="93"/>
                        <a:pt x="125" y="93"/>
                      </a:cubicBezTo>
                      <a:cubicBezTo>
                        <a:pt x="125" y="93"/>
                        <a:pt x="62" y="218"/>
                        <a:pt x="31" y="187"/>
                      </a:cubicBezTo>
                      <a:cubicBezTo>
                        <a:pt x="0" y="187"/>
                        <a:pt x="0" y="0"/>
                        <a:pt x="0" y="0"/>
                      </a:cubicBezTo>
                      <a:lnTo>
                        <a:pt x="62" y="0"/>
                      </a:lnTo>
                    </a:path>
                  </a:pathLst>
                </a:custGeom>
                <a:solidFill>
                  <a:srgbClr val="6A432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738" name="Freeform 70">
                  <a:extLst>
                    <a:ext uri="{FF2B5EF4-FFF2-40B4-BE49-F238E27FC236}">
                      <a16:creationId xmlns:a16="http://schemas.microsoft.com/office/drawing/2014/main" id="{82B8658E-D5BB-7355-BE1A-7275F3AF9C16}"/>
                    </a:ext>
                  </a:extLst>
                </p:cNvPr>
                <p:cNvSpPr>
                  <a:spLocks noChangeArrowheads="1"/>
                </p:cNvSpPr>
                <p:nvPr/>
              </p:nvSpPr>
              <p:spPr bwMode="auto">
                <a:xfrm>
                  <a:off x="3636342" y="3236640"/>
                  <a:ext cx="262551" cy="302065"/>
                </a:xfrm>
                <a:custGeom>
                  <a:avLst/>
                  <a:gdLst>
                    <a:gd name="T0" fmla="*/ 375 w 500"/>
                    <a:gd name="T1" fmla="*/ 125 h 689"/>
                    <a:gd name="T2" fmla="*/ 375 w 500"/>
                    <a:gd name="T3" fmla="*/ 125 h 689"/>
                    <a:gd name="T4" fmla="*/ 343 w 500"/>
                    <a:gd name="T5" fmla="*/ 500 h 689"/>
                    <a:gd name="T6" fmla="*/ 0 w 500"/>
                    <a:gd name="T7" fmla="*/ 375 h 689"/>
                    <a:gd name="T8" fmla="*/ 187 w 500"/>
                    <a:gd name="T9" fmla="*/ 63 h 689"/>
                    <a:gd name="T10" fmla="*/ 375 w 500"/>
                    <a:gd name="T11" fmla="*/ 125 h 689"/>
                  </a:gdLst>
                  <a:ahLst/>
                  <a:cxnLst>
                    <a:cxn ang="0">
                      <a:pos x="T0" y="T1"/>
                    </a:cxn>
                    <a:cxn ang="0">
                      <a:pos x="T2" y="T3"/>
                    </a:cxn>
                    <a:cxn ang="0">
                      <a:pos x="T4" y="T5"/>
                    </a:cxn>
                    <a:cxn ang="0">
                      <a:pos x="T6" y="T7"/>
                    </a:cxn>
                    <a:cxn ang="0">
                      <a:pos x="T8" y="T9"/>
                    </a:cxn>
                    <a:cxn ang="0">
                      <a:pos x="T10" y="T11"/>
                    </a:cxn>
                  </a:cxnLst>
                  <a:rect l="0" t="0" r="r" b="b"/>
                  <a:pathLst>
                    <a:path w="500" h="689">
                      <a:moveTo>
                        <a:pt x="375" y="125"/>
                      </a:moveTo>
                      <a:lnTo>
                        <a:pt x="375" y="125"/>
                      </a:lnTo>
                      <a:cubicBezTo>
                        <a:pt x="499" y="219"/>
                        <a:pt x="375" y="438"/>
                        <a:pt x="343" y="500"/>
                      </a:cubicBezTo>
                      <a:cubicBezTo>
                        <a:pt x="156" y="688"/>
                        <a:pt x="31" y="563"/>
                        <a:pt x="0" y="375"/>
                      </a:cubicBezTo>
                      <a:cubicBezTo>
                        <a:pt x="0" y="188"/>
                        <a:pt x="93" y="94"/>
                        <a:pt x="187" y="63"/>
                      </a:cubicBezTo>
                      <a:cubicBezTo>
                        <a:pt x="281" y="0"/>
                        <a:pt x="375" y="125"/>
                        <a:pt x="375" y="125"/>
                      </a:cubicBezTo>
                    </a:path>
                  </a:pathLst>
                </a:custGeom>
                <a:solidFill>
                  <a:srgbClr val="6A3A2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739" name="Freeform 71">
                  <a:extLst>
                    <a:ext uri="{FF2B5EF4-FFF2-40B4-BE49-F238E27FC236}">
                      <a16:creationId xmlns:a16="http://schemas.microsoft.com/office/drawing/2014/main" id="{EE402DE6-F11A-7286-AA7B-115F55AD4BC6}"/>
                    </a:ext>
                  </a:extLst>
                </p:cNvPr>
                <p:cNvSpPr>
                  <a:spLocks noChangeArrowheads="1"/>
                </p:cNvSpPr>
                <p:nvPr/>
              </p:nvSpPr>
              <p:spPr bwMode="auto">
                <a:xfrm>
                  <a:off x="3636342" y="3236640"/>
                  <a:ext cx="295080" cy="261402"/>
                </a:xfrm>
                <a:custGeom>
                  <a:avLst/>
                  <a:gdLst>
                    <a:gd name="T0" fmla="*/ 218 w 562"/>
                    <a:gd name="T1" fmla="*/ 32 h 595"/>
                    <a:gd name="T2" fmla="*/ 218 w 562"/>
                    <a:gd name="T3" fmla="*/ 32 h 595"/>
                    <a:gd name="T4" fmla="*/ 0 w 562"/>
                    <a:gd name="T5" fmla="*/ 219 h 595"/>
                    <a:gd name="T6" fmla="*/ 281 w 562"/>
                    <a:gd name="T7" fmla="*/ 313 h 595"/>
                    <a:gd name="T8" fmla="*/ 218 w 562"/>
                    <a:gd name="T9" fmla="*/ 532 h 595"/>
                    <a:gd name="T10" fmla="*/ 406 w 562"/>
                    <a:gd name="T11" fmla="*/ 563 h 595"/>
                    <a:gd name="T12" fmla="*/ 218 w 562"/>
                    <a:gd name="T13" fmla="*/ 32 h 595"/>
                  </a:gdLst>
                  <a:ahLst/>
                  <a:cxnLst>
                    <a:cxn ang="0">
                      <a:pos x="T0" y="T1"/>
                    </a:cxn>
                    <a:cxn ang="0">
                      <a:pos x="T2" y="T3"/>
                    </a:cxn>
                    <a:cxn ang="0">
                      <a:pos x="T4" y="T5"/>
                    </a:cxn>
                    <a:cxn ang="0">
                      <a:pos x="T6" y="T7"/>
                    </a:cxn>
                    <a:cxn ang="0">
                      <a:pos x="T8" y="T9"/>
                    </a:cxn>
                    <a:cxn ang="0">
                      <a:pos x="T10" y="T11"/>
                    </a:cxn>
                    <a:cxn ang="0">
                      <a:pos x="T12" y="T13"/>
                    </a:cxn>
                  </a:cxnLst>
                  <a:rect l="0" t="0" r="r" b="b"/>
                  <a:pathLst>
                    <a:path w="562" h="595">
                      <a:moveTo>
                        <a:pt x="218" y="32"/>
                      </a:moveTo>
                      <a:lnTo>
                        <a:pt x="218" y="32"/>
                      </a:lnTo>
                      <a:cubicBezTo>
                        <a:pt x="218" y="32"/>
                        <a:pt x="62" y="32"/>
                        <a:pt x="0" y="219"/>
                      </a:cubicBezTo>
                      <a:cubicBezTo>
                        <a:pt x="0" y="219"/>
                        <a:pt x="156" y="344"/>
                        <a:pt x="281" y="313"/>
                      </a:cubicBezTo>
                      <a:cubicBezTo>
                        <a:pt x="281" y="313"/>
                        <a:pt x="281" y="500"/>
                        <a:pt x="218" y="532"/>
                      </a:cubicBezTo>
                      <a:cubicBezTo>
                        <a:pt x="156" y="563"/>
                        <a:pt x="250" y="594"/>
                        <a:pt x="406" y="563"/>
                      </a:cubicBezTo>
                      <a:cubicBezTo>
                        <a:pt x="561" y="532"/>
                        <a:pt x="561" y="0"/>
                        <a:pt x="218" y="32"/>
                      </a:cubicBezTo>
                    </a:path>
                  </a:pathLst>
                </a:custGeom>
                <a:solidFill>
                  <a:srgbClr val="201A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grpSp>
          <p:grpSp>
            <p:nvGrpSpPr>
              <p:cNvPr id="485" name="Group 484">
                <a:extLst>
                  <a:ext uri="{FF2B5EF4-FFF2-40B4-BE49-F238E27FC236}">
                    <a16:creationId xmlns:a16="http://schemas.microsoft.com/office/drawing/2014/main" id="{B45F268D-5A8F-5F5E-AAFD-C679FFEBF794}"/>
                  </a:ext>
                </a:extLst>
              </p:cNvPr>
              <p:cNvGrpSpPr/>
              <p:nvPr/>
            </p:nvGrpSpPr>
            <p:grpSpPr>
              <a:xfrm flipH="1">
                <a:off x="767975" y="1226753"/>
                <a:ext cx="600133" cy="1126502"/>
                <a:chOff x="3598986" y="4379644"/>
                <a:chExt cx="692394" cy="1277966"/>
              </a:xfrm>
            </p:grpSpPr>
            <p:sp>
              <p:nvSpPr>
                <p:cNvPr id="723" name="Freeform 8">
                  <a:extLst>
                    <a:ext uri="{FF2B5EF4-FFF2-40B4-BE49-F238E27FC236}">
                      <a16:creationId xmlns:a16="http://schemas.microsoft.com/office/drawing/2014/main" id="{27687F94-5FE5-CE1C-6428-72AA35536D7B}"/>
                    </a:ext>
                  </a:extLst>
                </p:cNvPr>
                <p:cNvSpPr>
                  <a:spLocks noChangeArrowheads="1"/>
                </p:cNvSpPr>
                <p:nvPr/>
              </p:nvSpPr>
              <p:spPr bwMode="auto">
                <a:xfrm>
                  <a:off x="3598986" y="5477532"/>
                  <a:ext cx="692394" cy="164587"/>
                </a:xfrm>
                <a:custGeom>
                  <a:avLst/>
                  <a:gdLst>
                    <a:gd name="T0" fmla="*/ 500 w 1313"/>
                    <a:gd name="T1" fmla="*/ 31 h 376"/>
                    <a:gd name="T2" fmla="*/ 500 w 1313"/>
                    <a:gd name="T3" fmla="*/ 31 h 376"/>
                    <a:gd name="T4" fmla="*/ 874 w 1313"/>
                    <a:gd name="T5" fmla="*/ 31 h 376"/>
                    <a:gd name="T6" fmla="*/ 1156 w 1313"/>
                    <a:gd name="T7" fmla="*/ 94 h 376"/>
                    <a:gd name="T8" fmla="*/ 1249 w 1313"/>
                    <a:gd name="T9" fmla="*/ 156 h 376"/>
                    <a:gd name="T10" fmla="*/ 1031 w 1313"/>
                    <a:gd name="T11" fmla="*/ 250 h 376"/>
                    <a:gd name="T12" fmla="*/ 781 w 1313"/>
                    <a:gd name="T13" fmla="*/ 313 h 376"/>
                    <a:gd name="T14" fmla="*/ 407 w 1313"/>
                    <a:gd name="T15" fmla="*/ 375 h 376"/>
                    <a:gd name="T16" fmla="*/ 250 w 1313"/>
                    <a:gd name="T17" fmla="*/ 313 h 376"/>
                    <a:gd name="T18" fmla="*/ 0 w 1313"/>
                    <a:gd name="T19" fmla="*/ 219 h 376"/>
                    <a:gd name="T20" fmla="*/ 125 w 1313"/>
                    <a:gd name="T21" fmla="*/ 156 h 376"/>
                    <a:gd name="T22" fmla="*/ 500 w 1313"/>
                    <a:gd name="T23" fmla="*/ 31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3" h="376">
                      <a:moveTo>
                        <a:pt x="500" y="31"/>
                      </a:moveTo>
                      <a:lnTo>
                        <a:pt x="500" y="31"/>
                      </a:lnTo>
                      <a:cubicBezTo>
                        <a:pt x="500" y="31"/>
                        <a:pt x="812" y="0"/>
                        <a:pt x="874" y="31"/>
                      </a:cubicBezTo>
                      <a:cubicBezTo>
                        <a:pt x="937" y="63"/>
                        <a:pt x="1093" y="63"/>
                        <a:pt x="1156" y="94"/>
                      </a:cubicBezTo>
                      <a:cubicBezTo>
                        <a:pt x="1218" y="94"/>
                        <a:pt x="1312" y="94"/>
                        <a:pt x="1249" y="156"/>
                      </a:cubicBezTo>
                      <a:cubicBezTo>
                        <a:pt x="1218" y="188"/>
                        <a:pt x="1093" y="219"/>
                        <a:pt x="1031" y="250"/>
                      </a:cubicBezTo>
                      <a:cubicBezTo>
                        <a:pt x="968" y="281"/>
                        <a:pt x="968" y="281"/>
                        <a:pt x="781" y="313"/>
                      </a:cubicBezTo>
                      <a:cubicBezTo>
                        <a:pt x="624" y="375"/>
                        <a:pt x="469" y="375"/>
                        <a:pt x="407" y="375"/>
                      </a:cubicBezTo>
                      <a:cubicBezTo>
                        <a:pt x="344" y="344"/>
                        <a:pt x="313" y="313"/>
                        <a:pt x="250" y="313"/>
                      </a:cubicBezTo>
                      <a:cubicBezTo>
                        <a:pt x="157" y="313"/>
                        <a:pt x="0" y="281"/>
                        <a:pt x="0" y="219"/>
                      </a:cubicBezTo>
                      <a:cubicBezTo>
                        <a:pt x="32" y="188"/>
                        <a:pt x="125" y="156"/>
                        <a:pt x="125" y="156"/>
                      </a:cubicBezTo>
                      <a:cubicBezTo>
                        <a:pt x="157" y="156"/>
                        <a:pt x="250" y="94"/>
                        <a:pt x="500" y="31"/>
                      </a:cubicBezTo>
                    </a:path>
                  </a:pathLst>
                </a:custGeom>
                <a:solidFill>
                  <a:srgbClr val="2F559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724" name="Freeform 98">
                  <a:extLst>
                    <a:ext uri="{FF2B5EF4-FFF2-40B4-BE49-F238E27FC236}">
                      <a16:creationId xmlns:a16="http://schemas.microsoft.com/office/drawing/2014/main" id="{FE6D4674-6C7E-EAD7-3365-94C652E0FF07}"/>
                    </a:ext>
                  </a:extLst>
                </p:cNvPr>
                <p:cNvSpPr>
                  <a:spLocks noChangeArrowheads="1"/>
                </p:cNvSpPr>
                <p:nvPr/>
              </p:nvSpPr>
              <p:spPr bwMode="auto">
                <a:xfrm>
                  <a:off x="3696572" y="4902448"/>
                  <a:ext cx="411255" cy="755162"/>
                </a:xfrm>
                <a:custGeom>
                  <a:avLst/>
                  <a:gdLst>
                    <a:gd name="T0" fmla="*/ 655 w 781"/>
                    <a:gd name="T1" fmla="*/ 437 h 1719"/>
                    <a:gd name="T2" fmla="*/ 655 w 781"/>
                    <a:gd name="T3" fmla="*/ 437 h 1719"/>
                    <a:gd name="T4" fmla="*/ 686 w 781"/>
                    <a:gd name="T5" fmla="*/ 1593 h 1719"/>
                    <a:gd name="T6" fmla="*/ 344 w 781"/>
                    <a:gd name="T7" fmla="*/ 687 h 1719"/>
                    <a:gd name="T8" fmla="*/ 125 w 781"/>
                    <a:gd name="T9" fmla="*/ 1500 h 1719"/>
                    <a:gd name="T10" fmla="*/ 62 w 781"/>
                    <a:gd name="T11" fmla="*/ 218 h 1719"/>
                    <a:gd name="T12" fmla="*/ 655 w 781"/>
                    <a:gd name="T13" fmla="*/ 437 h 1719"/>
                  </a:gdLst>
                  <a:ahLst/>
                  <a:cxnLst>
                    <a:cxn ang="0">
                      <a:pos x="T0" y="T1"/>
                    </a:cxn>
                    <a:cxn ang="0">
                      <a:pos x="T2" y="T3"/>
                    </a:cxn>
                    <a:cxn ang="0">
                      <a:pos x="T4" y="T5"/>
                    </a:cxn>
                    <a:cxn ang="0">
                      <a:pos x="T6" y="T7"/>
                    </a:cxn>
                    <a:cxn ang="0">
                      <a:pos x="T8" y="T9"/>
                    </a:cxn>
                    <a:cxn ang="0">
                      <a:pos x="T10" y="T11"/>
                    </a:cxn>
                    <a:cxn ang="0">
                      <a:pos x="T12" y="T13"/>
                    </a:cxn>
                  </a:cxnLst>
                  <a:rect l="0" t="0" r="r" b="b"/>
                  <a:pathLst>
                    <a:path w="781" h="1719">
                      <a:moveTo>
                        <a:pt x="655" y="437"/>
                      </a:moveTo>
                      <a:lnTo>
                        <a:pt x="655" y="437"/>
                      </a:lnTo>
                      <a:cubicBezTo>
                        <a:pt x="655" y="437"/>
                        <a:pt x="780" y="1250"/>
                        <a:pt x="686" y="1593"/>
                      </a:cubicBezTo>
                      <a:cubicBezTo>
                        <a:pt x="686" y="1593"/>
                        <a:pt x="436" y="875"/>
                        <a:pt x="344" y="687"/>
                      </a:cubicBezTo>
                      <a:cubicBezTo>
                        <a:pt x="344" y="687"/>
                        <a:pt x="187" y="1281"/>
                        <a:pt x="125" y="1500"/>
                      </a:cubicBezTo>
                      <a:cubicBezTo>
                        <a:pt x="94" y="1718"/>
                        <a:pt x="0" y="437"/>
                        <a:pt x="62" y="218"/>
                      </a:cubicBezTo>
                      <a:cubicBezTo>
                        <a:pt x="125" y="0"/>
                        <a:pt x="655" y="437"/>
                        <a:pt x="655" y="437"/>
                      </a:cubicBezTo>
                    </a:path>
                  </a:pathLst>
                </a:custGeom>
                <a:solidFill>
                  <a:srgbClr val="F4B18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725" name="Freeform 99">
                  <a:extLst>
                    <a:ext uri="{FF2B5EF4-FFF2-40B4-BE49-F238E27FC236}">
                      <a16:creationId xmlns:a16="http://schemas.microsoft.com/office/drawing/2014/main" id="{382049DE-228F-5DEB-0BA8-038286A19F99}"/>
                    </a:ext>
                  </a:extLst>
                </p:cNvPr>
                <p:cNvSpPr>
                  <a:spLocks noChangeArrowheads="1"/>
                </p:cNvSpPr>
                <p:nvPr/>
              </p:nvSpPr>
              <p:spPr bwMode="auto">
                <a:xfrm>
                  <a:off x="3647779" y="5080589"/>
                  <a:ext cx="443782" cy="342727"/>
                </a:xfrm>
                <a:custGeom>
                  <a:avLst/>
                  <a:gdLst>
                    <a:gd name="T0" fmla="*/ 749 w 844"/>
                    <a:gd name="T1" fmla="*/ 187 h 782"/>
                    <a:gd name="T2" fmla="*/ 749 w 844"/>
                    <a:gd name="T3" fmla="*/ 187 h 782"/>
                    <a:gd name="T4" fmla="*/ 780 w 844"/>
                    <a:gd name="T5" fmla="*/ 94 h 782"/>
                    <a:gd name="T6" fmla="*/ 843 w 844"/>
                    <a:gd name="T7" fmla="*/ 656 h 782"/>
                    <a:gd name="T8" fmla="*/ 0 w 844"/>
                    <a:gd name="T9" fmla="*/ 656 h 782"/>
                    <a:gd name="T10" fmla="*/ 31 w 844"/>
                    <a:gd name="T11" fmla="*/ 0 h 782"/>
                    <a:gd name="T12" fmla="*/ 749 w 844"/>
                    <a:gd name="T13" fmla="*/ 187 h 782"/>
                  </a:gdLst>
                  <a:ahLst/>
                  <a:cxnLst>
                    <a:cxn ang="0">
                      <a:pos x="T0" y="T1"/>
                    </a:cxn>
                    <a:cxn ang="0">
                      <a:pos x="T2" y="T3"/>
                    </a:cxn>
                    <a:cxn ang="0">
                      <a:pos x="T4" y="T5"/>
                    </a:cxn>
                    <a:cxn ang="0">
                      <a:pos x="T6" y="T7"/>
                    </a:cxn>
                    <a:cxn ang="0">
                      <a:pos x="T8" y="T9"/>
                    </a:cxn>
                    <a:cxn ang="0">
                      <a:pos x="T10" y="T11"/>
                    </a:cxn>
                    <a:cxn ang="0">
                      <a:pos x="T12" y="T13"/>
                    </a:cxn>
                  </a:cxnLst>
                  <a:rect l="0" t="0" r="r" b="b"/>
                  <a:pathLst>
                    <a:path w="844" h="782">
                      <a:moveTo>
                        <a:pt x="749" y="187"/>
                      </a:moveTo>
                      <a:lnTo>
                        <a:pt x="749" y="187"/>
                      </a:lnTo>
                      <a:cubicBezTo>
                        <a:pt x="749" y="187"/>
                        <a:pt x="780" y="62"/>
                        <a:pt x="780" y="94"/>
                      </a:cubicBezTo>
                      <a:cubicBezTo>
                        <a:pt x="812" y="187"/>
                        <a:pt x="843" y="500"/>
                        <a:pt x="843" y="656"/>
                      </a:cubicBezTo>
                      <a:cubicBezTo>
                        <a:pt x="843" y="656"/>
                        <a:pt x="250" y="781"/>
                        <a:pt x="0" y="656"/>
                      </a:cubicBezTo>
                      <a:cubicBezTo>
                        <a:pt x="31" y="0"/>
                        <a:pt x="31" y="0"/>
                        <a:pt x="31" y="0"/>
                      </a:cubicBezTo>
                      <a:lnTo>
                        <a:pt x="749" y="187"/>
                      </a:lnTo>
                    </a:path>
                  </a:pathLst>
                </a:custGeom>
                <a:solidFill>
                  <a:srgbClr val="FDC80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726" name="Freeform 100">
                  <a:extLst>
                    <a:ext uri="{FF2B5EF4-FFF2-40B4-BE49-F238E27FC236}">
                      <a16:creationId xmlns:a16="http://schemas.microsoft.com/office/drawing/2014/main" id="{058A1B53-6AC4-DF57-E27E-020C06626D96}"/>
                    </a:ext>
                  </a:extLst>
                </p:cNvPr>
                <p:cNvSpPr>
                  <a:spLocks noChangeArrowheads="1"/>
                </p:cNvSpPr>
                <p:nvPr/>
              </p:nvSpPr>
              <p:spPr bwMode="auto">
                <a:xfrm>
                  <a:off x="3631514" y="4627492"/>
                  <a:ext cx="492575" cy="658346"/>
                </a:xfrm>
                <a:custGeom>
                  <a:avLst/>
                  <a:gdLst>
                    <a:gd name="T0" fmla="*/ 718 w 937"/>
                    <a:gd name="T1" fmla="*/ 718 h 1501"/>
                    <a:gd name="T2" fmla="*/ 718 w 937"/>
                    <a:gd name="T3" fmla="*/ 718 h 1501"/>
                    <a:gd name="T4" fmla="*/ 874 w 937"/>
                    <a:gd name="T5" fmla="*/ 1437 h 1501"/>
                    <a:gd name="T6" fmla="*/ 62 w 937"/>
                    <a:gd name="T7" fmla="*/ 1375 h 1501"/>
                    <a:gd name="T8" fmla="*/ 0 w 937"/>
                    <a:gd name="T9" fmla="*/ 906 h 1501"/>
                    <a:gd name="T10" fmla="*/ 187 w 937"/>
                    <a:gd name="T11" fmla="*/ 500 h 1501"/>
                    <a:gd name="T12" fmla="*/ 219 w 937"/>
                    <a:gd name="T13" fmla="*/ 187 h 1501"/>
                    <a:gd name="T14" fmla="*/ 624 w 937"/>
                    <a:gd name="T15" fmla="*/ 93 h 1501"/>
                    <a:gd name="T16" fmla="*/ 718 w 937"/>
                    <a:gd name="T17" fmla="*/ 718 h 1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7" h="1501">
                      <a:moveTo>
                        <a:pt x="718" y="718"/>
                      </a:moveTo>
                      <a:lnTo>
                        <a:pt x="718" y="718"/>
                      </a:lnTo>
                      <a:cubicBezTo>
                        <a:pt x="718" y="906"/>
                        <a:pt x="843" y="875"/>
                        <a:pt x="874" y="1437"/>
                      </a:cubicBezTo>
                      <a:cubicBezTo>
                        <a:pt x="874" y="1437"/>
                        <a:pt x="281" y="1500"/>
                        <a:pt x="62" y="1375"/>
                      </a:cubicBezTo>
                      <a:cubicBezTo>
                        <a:pt x="62" y="1375"/>
                        <a:pt x="0" y="1218"/>
                        <a:pt x="0" y="906"/>
                      </a:cubicBezTo>
                      <a:cubicBezTo>
                        <a:pt x="31" y="656"/>
                        <a:pt x="187" y="593"/>
                        <a:pt x="187" y="500"/>
                      </a:cubicBezTo>
                      <a:cubicBezTo>
                        <a:pt x="219" y="312"/>
                        <a:pt x="219" y="218"/>
                        <a:pt x="219" y="187"/>
                      </a:cubicBezTo>
                      <a:cubicBezTo>
                        <a:pt x="250" y="31"/>
                        <a:pt x="561" y="0"/>
                        <a:pt x="624" y="93"/>
                      </a:cubicBezTo>
                      <a:cubicBezTo>
                        <a:pt x="624" y="93"/>
                        <a:pt x="936" y="187"/>
                        <a:pt x="718" y="718"/>
                      </a:cubicBezTo>
                    </a:path>
                  </a:pathLst>
                </a:custGeom>
                <a:solidFill>
                  <a:srgbClr val="FDC80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727" name="Freeform 101">
                  <a:extLst>
                    <a:ext uri="{FF2B5EF4-FFF2-40B4-BE49-F238E27FC236}">
                      <a16:creationId xmlns:a16="http://schemas.microsoft.com/office/drawing/2014/main" id="{A0EECDD8-4B7F-7391-C3B4-AA2FF5A21BF7}"/>
                    </a:ext>
                  </a:extLst>
                </p:cNvPr>
                <p:cNvSpPr>
                  <a:spLocks noChangeArrowheads="1"/>
                </p:cNvSpPr>
                <p:nvPr/>
              </p:nvSpPr>
              <p:spPr bwMode="auto">
                <a:xfrm>
                  <a:off x="3877802" y="4641045"/>
                  <a:ext cx="411255" cy="385327"/>
                </a:xfrm>
                <a:custGeom>
                  <a:avLst/>
                  <a:gdLst>
                    <a:gd name="T0" fmla="*/ 155 w 781"/>
                    <a:gd name="T1" fmla="*/ 62 h 876"/>
                    <a:gd name="T2" fmla="*/ 155 w 781"/>
                    <a:gd name="T3" fmla="*/ 62 h 876"/>
                    <a:gd name="T4" fmla="*/ 311 w 781"/>
                    <a:gd name="T5" fmla="*/ 875 h 876"/>
                    <a:gd name="T6" fmla="*/ 249 w 781"/>
                    <a:gd name="T7" fmla="*/ 406 h 876"/>
                    <a:gd name="T8" fmla="*/ 31 w 781"/>
                    <a:gd name="T9" fmla="*/ 187 h 876"/>
                    <a:gd name="T10" fmla="*/ 155 w 781"/>
                    <a:gd name="T11" fmla="*/ 62 h 876"/>
                  </a:gdLst>
                  <a:ahLst/>
                  <a:cxnLst>
                    <a:cxn ang="0">
                      <a:pos x="T0" y="T1"/>
                    </a:cxn>
                    <a:cxn ang="0">
                      <a:pos x="T2" y="T3"/>
                    </a:cxn>
                    <a:cxn ang="0">
                      <a:pos x="T4" y="T5"/>
                    </a:cxn>
                    <a:cxn ang="0">
                      <a:pos x="T6" y="T7"/>
                    </a:cxn>
                    <a:cxn ang="0">
                      <a:pos x="T8" y="T9"/>
                    </a:cxn>
                    <a:cxn ang="0">
                      <a:pos x="T10" y="T11"/>
                    </a:cxn>
                  </a:cxnLst>
                  <a:rect l="0" t="0" r="r" b="b"/>
                  <a:pathLst>
                    <a:path w="781" h="876">
                      <a:moveTo>
                        <a:pt x="155" y="62"/>
                      </a:moveTo>
                      <a:lnTo>
                        <a:pt x="155" y="62"/>
                      </a:lnTo>
                      <a:cubicBezTo>
                        <a:pt x="155" y="62"/>
                        <a:pt x="780" y="437"/>
                        <a:pt x="311" y="875"/>
                      </a:cubicBezTo>
                      <a:cubicBezTo>
                        <a:pt x="311" y="875"/>
                        <a:pt x="499" y="531"/>
                        <a:pt x="249" y="406"/>
                      </a:cubicBezTo>
                      <a:cubicBezTo>
                        <a:pt x="92" y="344"/>
                        <a:pt x="31" y="187"/>
                        <a:pt x="31" y="187"/>
                      </a:cubicBezTo>
                      <a:cubicBezTo>
                        <a:pt x="0" y="156"/>
                        <a:pt x="61" y="0"/>
                        <a:pt x="155" y="62"/>
                      </a:cubicBezTo>
                    </a:path>
                  </a:pathLst>
                </a:custGeom>
                <a:solidFill>
                  <a:srgbClr val="F4B18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728" name="Freeform 102">
                  <a:extLst>
                    <a:ext uri="{FF2B5EF4-FFF2-40B4-BE49-F238E27FC236}">
                      <a16:creationId xmlns:a16="http://schemas.microsoft.com/office/drawing/2014/main" id="{5A2CE2B5-E55C-C005-D9D6-F1B0CD78BC44}"/>
                    </a:ext>
                  </a:extLst>
                </p:cNvPr>
                <p:cNvSpPr>
                  <a:spLocks noChangeArrowheads="1"/>
                </p:cNvSpPr>
                <p:nvPr/>
              </p:nvSpPr>
              <p:spPr bwMode="auto">
                <a:xfrm>
                  <a:off x="3829010" y="4613937"/>
                  <a:ext cx="81321" cy="96816"/>
                </a:xfrm>
                <a:custGeom>
                  <a:avLst/>
                  <a:gdLst>
                    <a:gd name="T0" fmla="*/ 62 w 156"/>
                    <a:gd name="T1" fmla="*/ 0 h 220"/>
                    <a:gd name="T2" fmla="*/ 62 w 156"/>
                    <a:gd name="T3" fmla="*/ 0 h 220"/>
                    <a:gd name="T4" fmla="*/ 155 w 156"/>
                    <a:gd name="T5" fmla="*/ 94 h 220"/>
                    <a:gd name="T6" fmla="*/ 31 w 156"/>
                    <a:gd name="T7" fmla="*/ 188 h 220"/>
                    <a:gd name="T8" fmla="*/ 31 w 156"/>
                    <a:gd name="T9" fmla="*/ 0 h 220"/>
                    <a:gd name="T10" fmla="*/ 62 w 156"/>
                    <a:gd name="T11" fmla="*/ 0 h 220"/>
                  </a:gdLst>
                  <a:ahLst/>
                  <a:cxnLst>
                    <a:cxn ang="0">
                      <a:pos x="T0" y="T1"/>
                    </a:cxn>
                    <a:cxn ang="0">
                      <a:pos x="T2" y="T3"/>
                    </a:cxn>
                    <a:cxn ang="0">
                      <a:pos x="T4" y="T5"/>
                    </a:cxn>
                    <a:cxn ang="0">
                      <a:pos x="T6" y="T7"/>
                    </a:cxn>
                    <a:cxn ang="0">
                      <a:pos x="T8" y="T9"/>
                    </a:cxn>
                    <a:cxn ang="0">
                      <a:pos x="T10" y="T11"/>
                    </a:cxn>
                  </a:cxnLst>
                  <a:rect l="0" t="0" r="r" b="b"/>
                  <a:pathLst>
                    <a:path w="156" h="220">
                      <a:moveTo>
                        <a:pt x="62" y="0"/>
                      </a:moveTo>
                      <a:lnTo>
                        <a:pt x="62" y="0"/>
                      </a:lnTo>
                      <a:cubicBezTo>
                        <a:pt x="155" y="94"/>
                        <a:pt x="155" y="94"/>
                        <a:pt x="155" y="94"/>
                      </a:cubicBezTo>
                      <a:cubicBezTo>
                        <a:pt x="155" y="94"/>
                        <a:pt x="62" y="219"/>
                        <a:pt x="31" y="188"/>
                      </a:cubicBezTo>
                      <a:cubicBezTo>
                        <a:pt x="0" y="188"/>
                        <a:pt x="31" y="0"/>
                        <a:pt x="31" y="0"/>
                      </a:cubicBezTo>
                      <a:lnTo>
                        <a:pt x="62" y="0"/>
                      </a:lnTo>
                    </a:path>
                  </a:pathLst>
                </a:custGeom>
                <a:solidFill>
                  <a:srgbClr val="DCA77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729" name="Freeform 103">
                  <a:extLst>
                    <a:ext uri="{FF2B5EF4-FFF2-40B4-BE49-F238E27FC236}">
                      <a16:creationId xmlns:a16="http://schemas.microsoft.com/office/drawing/2014/main" id="{80C2993F-EE59-08E7-08A3-92D1B174CF96}"/>
                    </a:ext>
                  </a:extLst>
                </p:cNvPr>
                <p:cNvSpPr>
                  <a:spLocks noChangeArrowheads="1"/>
                </p:cNvSpPr>
                <p:nvPr/>
              </p:nvSpPr>
              <p:spPr bwMode="auto">
                <a:xfrm>
                  <a:off x="3747688" y="4379644"/>
                  <a:ext cx="262553" cy="302065"/>
                </a:xfrm>
                <a:custGeom>
                  <a:avLst/>
                  <a:gdLst>
                    <a:gd name="T0" fmla="*/ 405 w 500"/>
                    <a:gd name="T1" fmla="*/ 125 h 689"/>
                    <a:gd name="T2" fmla="*/ 405 w 500"/>
                    <a:gd name="T3" fmla="*/ 125 h 689"/>
                    <a:gd name="T4" fmla="*/ 342 w 500"/>
                    <a:gd name="T5" fmla="*/ 500 h 689"/>
                    <a:gd name="T6" fmla="*/ 31 w 500"/>
                    <a:gd name="T7" fmla="*/ 375 h 689"/>
                    <a:gd name="T8" fmla="*/ 187 w 500"/>
                    <a:gd name="T9" fmla="*/ 63 h 689"/>
                    <a:gd name="T10" fmla="*/ 405 w 500"/>
                    <a:gd name="T11" fmla="*/ 125 h 689"/>
                  </a:gdLst>
                  <a:ahLst/>
                  <a:cxnLst>
                    <a:cxn ang="0">
                      <a:pos x="T0" y="T1"/>
                    </a:cxn>
                    <a:cxn ang="0">
                      <a:pos x="T2" y="T3"/>
                    </a:cxn>
                    <a:cxn ang="0">
                      <a:pos x="T4" y="T5"/>
                    </a:cxn>
                    <a:cxn ang="0">
                      <a:pos x="T6" y="T7"/>
                    </a:cxn>
                    <a:cxn ang="0">
                      <a:pos x="T8" y="T9"/>
                    </a:cxn>
                    <a:cxn ang="0">
                      <a:pos x="T10" y="T11"/>
                    </a:cxn>
                  </a:cxnLst>
                  <a:rect l="0" t="0" r="r" b="b"/>
                  <a:pathLst>
                    <a:path w="500" h="689">
                      <a:moveTo>
                        <a:pt x="405" y="125"/>
                      </a:moveTo>
                      <a:lnTo>
                        <a:pt x="405" y="125"/>
                      </a:lnTo>
                      <a:cubicBezTo>
                        <a:pt x="499" y="219"/>
                        <a:pt x="374" y="438"/>
                        <a:pt x="342" y="500"/>
                      </a:cubicBezTo>
                      <a:cubicBezTo>
                        <a:pt x="187" y="688"/>
                        <a:pt x="31" y="563"/>
                        <a:pt x="31" y="375"/>
                      </a:cubicBezTo>
                      <a:cubicBezTo>
                        <a:pt x="0" y="188"/>
                        <a:pt x="93" y="94"/>
                        <a:pt x="187" y="63"/>
                      </a:cubicBezTo>
                      <a:cubicBezTo>
                        <a:pt x="281" y="0"/>
                        <a:pt x="405" y="125"/>
                        <a:pt x="405" y="125"/>
                      </a:cubicBezTo>
                    </a:path>
                  </a:pathLst>
                </a:custGeom>
                <a:solidFill>
                  <a:srgbClr val="F4B18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730" name="Freeform 104">
                  <a:extLst>
                    <a:ext uri="{FF2B5EF4-FFF2-40B4-BE49-F238E27FC236}">
                      <a16:creationId xmlns:a16="http://schemas.microsoft.com/office/drawing/2014/main" id="{03240F61-8975-4E04-AE1C-D845372DD658}"/>
                    </a:ext>
                  </a:extLst>
                </p:cNvPr>
                <p:cNvSpPr>
                  <a:spLocks noChangeArrowheads="1"/>
                </p:cNvSpPr>
                <p:nvPr/>
              </p:nvSpPr>
              <p:spPr bwMode="auto">
                <a:xfrm>
                  <a:off x="3763953" y="4379644"/>
                  <a:ext cx="278816" cy="261402"/>
                </a:xfrm>
                <a:custGeom>
                  <a:avLst/>
                  <a:gdLst>
                    <a:gd name="T0" fmla="*/ 187 w 531"/>
                    <a:gd name="T1" fmla="*/ 31 h 595"/>
                    <a:gd name="T2" fmla="*/ 187 w 531"/>
                    <a:gd name="T3" fmla="*/ 31 h 595"/>
                    <a:gd name="T4" fmla="*/ 0 w 531"/>
                    <a:gd name="T5" fmla="*/ 219 h 595"/>
                    <a:gd name="T6" fmla="*/ 280 w 531"/>
                    <a:gd name="T7" fmla="*/ 313 h 595"/>
                    <a:gd name="T8" fmla="*/ 187 w 531"/>
                    <a:gd name="T9" fmla="*/ 531 h 595"/>
                    <a:gd name="T10" fmla="*/ 405 w 531"/>
                    <a:gd name="T11" fmla="*/ 563 h 595"/>
                    <a:gd name="T12" fmla="*/ 187 w 531"/>
                    <a:gd name="T13" fmla="*/ 31 h 595"/>
                  </a:gdLst>
                  <a:ahLst/>
                  <a:cxnLst>
                    <a:cxn ang="0">
                      <a:pos x="T0" y="T1"/>
                    </a:cxn>
                    <a:cxn ang="0">
                      <a:pos x="T2" y="T3"/>
                    </a:cxn>
                    <a:cxn ang="0">
                      <a:pos x="T4" y="T5"/>
                    </a:cxn>
                    <a:cxn ang="0">
                      <a:pos x="T6" y="T7"/>
                    </a:cxn>
                    <a:cxn ang="0">
                      <a:pos x="T8" y="T9"/>
                    </a:cxn>
                    <a:cxn ang="0">
                      <a:pos x="T10" y="T11"/>
                    </a:cxn>
                    <a:cxn ang="0">
                      <a:pos x="T12" y="T13"/>
                    </a:cxn>
                  </a:cxnLst>
                  <a:rect l="0" t="0" r="r" b="b"/>
                  <a:pathLst>
                    <a:path w="531" h="595">
                      <a:moveTo>
                        <a:pt x="187" y="31"/>
                      </a:moveTo>
                      <a:lnTo>
                        <a:pt x="187" y="31"/>
                      </a:lnTo>
                      <a:cubicBezTo>
                        <a:pt x="187" y="31"/>
                        <a:pt x="31" y="31"/>
                        <a:pt x="0" y="219"/>
                      </a:cubicBezTo>
                      <a:cubicBezTo>
                        <a:pt x="0" y="219"/>
                        <a:pt x="125" y="344"/>
                        <a:pt x="280" y="313"/>
                      </a:cubicBezTo>
                      <a:cubicBezTo>
                        <a:pt x="280" y="313"/>
                        <a:pt x="280" y="500"/>
                        <a:pt x="187" y="531"/>
                      </a:cubicBezTo>
                      <a:cubicBezTo>
                        <a:pt x="125" y="563"/>
                        <a:pt x="250" y="594"/>
                        <a:pt x="405" y="563"/>
                      </a:cubicBezTo>
                      <a:cubicBezTo>
                        <a:pt x="530" y="500"/>
                        <a:pt x="530" y="0"/>
                        <a:pt x="187" y="31"/>
                      </a:cubicBezTo>
                    </a:path>
                  </a:pathLst>
                </a:custGeom>
                <a:solidFill>
                  <a:srgbClr val="201A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731" name="Freeform 105">
                  <a:extLst>
                    <a:ext uri="{FF2B5EF4-FFF2-40B4-BE49-F238E27FC236}">
                      <a16:creationId xmlns:a16="http://schemas.microsoft.com/office/drawing/2014/main" id="{61F45069-E022-0424-8D0A-F8D2F7346B64}"/>
                    </a:ext>
                  </a:extLst>
                </p:cNvPr>
                <p:cNvSpPr>
                  <a:spLocks noChangeArrowheads="1"/>
                </p:cNvSpPr>
                <p:nvPr/>
              </p:nvSpPr>
              <p:spPr bwMode="auto">
                <a:xfrm>
                  <a:off x="3845273" y="4408688"/>
                  <a:ext cx="230024" cy="329173"/>
                </a:xfrm>
                <a:custGeom>
                  <a:avLst/>
                  <a:gdLst>
                    <a:gd name="T0" fmla="*/ 155 w 438"/>
                    <a:gd name="T1" fmla="*/ 0 h 751"/>
                    <a:gd name="T2" fmla="*/ 155 w 438"/>
                    <a:gd name="T3" fmla="*/ 0 h 751"/>
                    <a:gd name="T4" fmla="*/ 343 w 438"/>
                    <a:gd name="T5" fmla="*/ 250 h 751"/>
                    <a:gd name="T6" fmla="*/ 374 w 438"/>
                    <a:gd name="T7" fmla="*/ 531 h 751"/>
                    <a:gd name="T8" fmla="*/ 374 w 438"/>
                    <a:gd name="T9" fmla="*/ 750 h 751"/>
                    <a:gd name="T10" fmla="*/ 249 w 438"/>
                    <a:gd name="T11" fmla="*/ 656 h 751"/>
                    <a:gd name="T12" fmla="*/ 124 w 438"/>
                    <a:gd name="T13" fmla="*/ 656 h 751"/>
                    <a:gd name="T14" fmla="*/ 94 w 438"/>
                    <a:gd name="T15" fmla="*/ 531 h 751"/>
                    <a:gd name="T16" fmla="*/ 94 w 438"/>
                    <a:gd name="T17" fmla="*/ 125 h 751"/>
                    <a:gd name="T18" fmla="*/ 155 w 438"/>
                    <a:gd name="T19" fmla="*/ 0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8" h="751">
                      <a:moveTo>
                        <a:pt x="155" y="0"/>
                      </a:moveTo>
                      <a:lnTo>
                        <a:pt x="155" y="0"/>
                      </a:lnTo>
                      <a:cubicBezTo>
                        <a:pt x="155" y="0"/>
                        <a:pt x="312" y="31"/>
                        <a:pt x="343" y="250"/>
                      </a:cubicBezTo>
                      <a:cubicBezTo>
                        <a:pt x="374" y="468"/>
                        <a:pt x="312" y="500"/>
                        <a:pt x="374" y="531"/>
                      </a:cubicBezTo>
                      <a:cubicBezTo>
                        <a:pt x="437" y="593"/>
                        <a:pt x="374" y="750"/>
                        <a:pt x="374" y="750"/>
                      </a:cubicBezTo>
                      <a:cubicBezTo>
                        <a:pt x="374" y="750"/>
                        <a:pt x="312" y="625"/>
                        <a:pt x="249" y="656"/>
                      </a:cubicBezTo>
                      <a:cubicBezTo>
                        <a:pt x="187" y="656"/>
                        <a:pt x="155" y="656"/>
                        <a:pt x="124" y="656"/>
                      </a:cubicBezTo>
                      <a:cubicBezTo>
                        <a:pt x="94" y="656"/>
                        <a:pt x="31" y="593"/>
                        <a:pt x="94" y="531"/>
                      </a:cubicBezTo>
                      <a:cubicBezTo>
                        <a:pt x="155" y="437"/>
                        <a:pt x="0" y="281"/>
                        <a:pt x="94" y="125"/>
                      </a:cubicBezTo>
                      <a:lnTo>
                        <a:pt x="155" y="0"/>
                      </a:lnTo>
                    </a:path>
                  </a:pathLst>
                </a:custGeom>
                <a:solidFill>
                  <a:srgbClr val="201A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grpSp>
          <p:grpSp>
            <p:nvGrpSpPr>
              <p:cNvPr id="486" name="Group 485">
                <a:extLst>
                  <a:ext uri="{FF2B5EF4-FFF2-40B4-BE49-F238E27FC236}">
                    <a16:creationId xmlns:a16="http://schemas.microsoft.com/office/drawing/2014/main" id="{C4C80092-2E2C-CE10-8906-F49758FF224C}"/>
                  </a:ext>
                </a:extLst>
              </p:cNvPr>
              <p:cNvGrpSpPr/>
              <p:nvPr/>
            </p:nvGrpSpPr>
            <p:grpSpPr>
              <a:xfrm>
                <a:off x="1275695" y="2011272"/>
                <a:ext cx="642424" cy="1162345"/>
                <a:chOff x="1449259" y="3926547"/>
                <a:chExt cx="741187" cy="1318629"/>
              </a:xfrm>
            </p:grpSpPr>
            <p:sp>
              <p:nvSpPr>
                <p:cNvPr id="498" name="Freeform 12">
                  <a:extLst>
                    <a:ext uri="{FF2B5EF4-FFF2-40B4-BE49-F238E27FC236}">
                      <a16:creationId xmlns:a16="http://schemas.microsoft.com/office/drawing/2014/main" id="{CE553A9F-E502-DA31-352B-CFD327AE40E3}"/>
                    </a:ext>
                  </a:extLst>
                </p:cNvPr>
                <p:cNvSpPr>
                  <a:spLocks noChangeArrowheads="1"/>
                </p:cNvSpPr>
                <p:nvPr/>
              </p:nvSpPr>
              <p:spPr bwMode="auto">
                <a:xfrm>
                  <a:off x="1514316" y="5067035"/>
                  <a:ext cx="676130" cy="164586"/>
                </a:xfrm>
                <a:custGeom>
                  <a:avLst/>
                  <a:gdLst>
                    <a:gd name="T0" fmla="*/ 500 w 1283"/>
                    <a:gd name="T1" fmla="*/ 62 h 376"/>
                    <a:gd name="T2" fmla="*/ 500 w 1283"/>
                    <a:gd name="T3" fmla="*/ 62 h 376"/>
                    <a:gd name="T4" fmla="*/ 844 w 1283"/>
                    <a:gd name="T5" fmla="*/ 31 h 376"/>
                    <a:gd name="T6" fmla="*/ 1125 w 1283"/>
                    <a:gd name="T7" fmla="*/ 94 h 376"/>
                    <a:gd name="T8" fmla="*/ 1250 w 1283"/>
                    <a:gd name="T9" fmla="*/ 156 h 376"/>
                    <a:gd name="T10" fmla="*/ 1000 w 1283"/>
                    <a:gd name="T11" fmla="*/ 250 h 376"/>
                    <a:gd name="T12" fmla="*/ 750 w 1283"/>
                    <a:gd name="T13" fmla="*/ 344 h 376"/>
                    <a:gd name="T14" fmla="*/ 375 w 1283"/>
                    <a:gd name="T15" fmla="*/ 375 h 376"/>
                    <a:gd name="T16" fmla="*/ 219 w 1283"/>
                    <a:gd name="T17" fmla="*/ 312 h 376"/>
                    <a:gd name="T18" fmla="*/ 0 w 1283"/>
                    <a:gd name="T19" fmla="*/ 250 h 376"/>
                    <a:gd name="T20" fmla="*/ 125 w 1283"/>
                    <a:gd name="T21" fmla="*/ 156 h 376"/>
                    <a:gd name="T22" fmla="*/ 500 w 1283"/>
                    <a:gd name="T23" fmla="*/ 62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3" h="376">
                      <a:moveTo>
                        <a:pt x="500" y="62"/>
                      </a:moveTo>
                      <a:lnTo>
                        <a:pt x="500" y="62"/>
                      </a:lnTo>
                      <a:cubicBezTo>
                        <a:pt x="500" y="62"/>
                        <a:pt x="781" y="0"/>
                        <a:pt x="844" y="31"/>
                      </a:cubicBezTo>
                      <a:cubicBezTo>
                        <a:pt x="907" y="62"/>
                        <a:pt x="1063" y="62"/>
                        <a:pt x="1125" y="94"/>
                      </a:cubicBezTo>
                      <a:cubicBezTo>
                        <a:pt x="1188" y="94"/>
                        <a:pt x="1282" y="94"/>
                        <a:pt x="1250" y="156"/>
                      </a:cubicBezTo>
                      <a:cubicBezTo>
                        <a:pt x="1219" y="219"/>
                        <a:pt x="1063" y="250"/>
                        <a:pt x="1000" y="250"/>
                      </a:cubicBezTo>
                      <a:cubicBezTo>
                        <a:pt x="938" y="281"/>
                        <a:pt x="938" y="281"/>
                        <a:pt x="750" y="344"/>
                      </a:cubicBezTo>
                      <a:cubicBezTo>
                        <a:pt x="594" y="375"/>
                        <a:pt x="469" y="375"/>
                        <a:pt x="375" y="375"/>
                      </a:cubicBezTo>
                      <a:cubicBezTo>
                        <a:pt x="313" y="344"/>
                        <a:pt x="313" y="344"/>
                        <a:pt x="219" y="312"/>
                      </a:cubicBezTo>
                      <a:cubicBezTo>
                        <a:pt x="125" y="312"/>
                        <a:pt x="0" y="281"/>
                        <a:pt x="0" y="250"/>
                      </a:cubicBezTo>
                      <a:cubicBezTo>
                        <a:pt x="0" y="187"/>
                        <a:pt x="94" y="156"/>
                        <a:pt x="125" y="156"/>
                      </a:cubicBezTo>
                      <a:cubicBezTo>
                        <a:pt x="125" y="156"/>
                        <a:pt x="250" y="125"/>
                        <a:pt x="500" y="62"/>
                      </a:cubicBezTo>
                    </a:path>
                  </a:pathLst>
                </a:custGeom>
                <a:solidFill>
                  <a:srgbClr val="2F559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499" name="Freeform 106">
                  <a:extLst>
                    <a:ext uri="{FF2B5EF4-FFF2-40B4-BE49-F238E27FC236}">
                      <a16:creationId xmlns:a16="http://schemas.microsoft.com/office/drawing/2014/main" id="{4412B438-A611-6B2B-213C-B73DDE8A3777}"/>
                    </a:ext>
                  </a:extLst>
                </p:cNvPr>
                <p:cNvSpPr>
                  <a:spLocks noChangeArrowheads="1"/>
                </p:cNvSpPr>
                <p:nvPr/>
              </p:nvSpPr>
              <p:spPr bwMode="auto">
                <a:xfrm>
                  <a:off x="1646754" y="4490014"/>
                  <a:ext cx="394990" cy="755162"/>
                </a:xfrm>
                <a:custGeom>
                  <a:avLst/>
                  <a:gdLst>
                    <a:gd name="T0" fmla="*/ 94 w 751"/>
                    <a:gd name="T1" fmla="*/ 438 h 1720"/>
                    <a:gd name="T2" fmla="*/ 94 w 751"/>
                    <a:gd name="T3" fmla="*/ 438 h 1720"/>
                    <a:gd name="T4" fmla="*/ 63 w 751"/>
                    <a:gd name="T5" fmla="*/ 1594 h 1720"/>
                    <a:gd name="T6" fmla="*/ 407 w 751"/>
                    <a:gd name="T7" fmla="*/ 657 h 1720"/>
                    <a:gd name="T8" fmla="*/ 625 w 751"/>
                    <a:gd name="T9" fmla="*/ 1500 h 1720"/>
                    <a:gd name="T10" fmla="*/ 688 w 751"/>
                    <a:gd name="T11" fmla="*/ 219 h 1720"/>
                    <a:gd name="T12" fmla="*/ 94 w 751"/>
                    <a:gd name="T13" fmla="*/ 438 h 1720"/>
                  </a:gdLst>
                  <a:ahLst/>
                  <a:cxnLst>
                    <a:cxn ang="0">
                      <a:pos x="T0" y="T1"/>
                    </a:cxn>
                    <a:cxn ang="0">
                      <a:pos x="T2" y="T3"/>
                    </a:cxn>
                    <a:cxn ang="0">
                      <a:pos x="T4" y="T5"/>
                    </a:cxn>
                    <a:cxn ang="0">
                      <a:pos x="T6" y="T7"/>
                    </a:cxn>
                    <a:cxn ang="0">
                      <a:pos x="T8" y="T9"/>
                    </a:cxn>
                    <a:cxn ang="0">
                      <a:pos x="T10" y="T11"/>
                    </a:cxn>
                    <a:cxn ang="0">
                      <a:pos x="T12" y="T13"/>
                    </a:cxn>
                  </a:cxnLst>
                  <a:rect l="0" t="0" r="r" b="b"/>
                  <a:pathLst>
                    <a:path w="751" h="1720">
                      <a:moveTo>
                        <a:pt x="94" y="438"/>
                      </a:moveTo>
                      <a:lnTo>
                        <a:pt x="94" y="438"/>
                      </a:lnTo>
                      <a:cubicBezTo>
                        <a:pt x="94" y="438"/>
                        <a:pt x="0" y="1219"/>
                        <a:pt x="63" y="1594"/>
                      </a:cubicBezTo>
                      <a:cubicBezTo>
                        <a:pt x="63" y="1594"/>
                        <a:pt x="313" y="875"/>
                        <a:pt x="407" y="657"/>
                      </a:cubicBezTo>
                      <a:cubicBezTo>
                        <a:pt x="407" y="657"/>
                        <a:pt x="594" y="1282"/>
                        <a:pt x="625" y="1500"/>
                      </a:cubicBezTo>
                      <a:cubicBezTo>
                        <a:pt x="688" y="1719"/>
                        <a:pt x="750" y="438"/>
                        <a:pt x="688" y="219"/>
                      </a:cubicBezTo>
                      <a:cubicBezTo>
                        <a:pt x="625" y="0"/>
                        <a:pt x="94" y="438"/>
                        <a:pt x="94" y="438"/>
                      </a:cubicBezTo>
                    </a:path>
                  </a:pathLst>
                </a:custGeom>
                <a:solidFill>
                  <a:srgbClr val="6A432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500" name="Freeform 107">
                  <a:extLst>
                    <a:ext uri="{FF2B5EF4-FFF2-40B4-BE49-F238E27FC236}">
                      <a16:creationId xmlns:a16="http://schemas.microsoft.com/office/drawing/2014/main" id="{3BA6A6EE-B0AD-C15C-05A8-981CC362D5C0}"/>
                    </a:ext>
                  </a:extLst>
                </p:cNvPr>
                <p:cNvSpPr>
                  <a:spLocks noChangeArrowheads="1"/>
                </p:cNvSpPr>
                <p:nvPr/>
              </p:nvSpPr>
              <p:spPr bwMode="auto">
                <a:xfrm>
                  <a:off x="1646754" y="4668155"/>
                  <a:ext cx="462370" cy="342727"/>
                </a:xfrm>
                <a:custGeom>
                  <a:avLst/>
                  <a:gdLst>
                    <a:gd name="T0" fmla="*/ 94 w 876"/>
                    <a:gd name="T1" fmla="*/ 187 h 782"/>
                    <a:gd name="T2" fmla="*/ 94 w 876"/>
                    <a:gd name="T3" fmla="*/ 187 h 782"/>
                    <a:gd name="T4" fmla="*/ 63 w 876"/>
                    <a:gd name="T5" fmla="*/ 93 h 782"/>
                    <a:gd name="T6" fmla="*/ 0 w 876"/>
                    <a:gd name="T7" fmla="*/ 656 h 782"/>
                    <a:gd name="T8" fmla="*/ 875 w 876"/>
                    <a:gd name="T9" fmla="*/ 625 h 782"/>
                    <a:gd name="T10" fmla="*/ 844 w 876"/>
                    <a:gd name="T11" fmla="*/ 0 h 782"/>
                    <a:gd name="T12" fmla="*/ 94 w 876"/>
                    <a:gd name="T13" fmla="*/ 187 h 782"/>
                  </a:gdLst>
                  <a:ahLst/>
                  <a:cxnLst>
                    <a:cxn ang="0">
                      <a:pos x="T0" y="T1"/>
                    </a:cxn>
                    <a:cxn ang="0">
                      <a:pos x="T2" y="T3"/>
                    </a:cxn>
                    <a:cxn ang="0">
                      <a:pos x="T4" y="T5"/>
                    </a:cxn>
                    <a:cxn ang="0">
                      <a:pos x="T6" y="T7"/>
                    </a:cxn>
                    <a:cxn ang="0">
                      <a:pos x="T8" y="T9"/>
                    </a:cxn>
                    <a:cxn ang="0">
                      <a:pos x="T10" y="T11"/>
                    </a:cxn>
                    <a:cxn ang="0">
                      <a:pos x="T12" y="T13"/>
                    </a:cxn>
                  </a:cxnLst>
                  <a:rect l="0" t="0" r="r" b="b"/>
                  <a:pathLst>
                    <a:path w="876" h="782">
                      <a:moveTo>
                        <a:pt x="94" y="187"/>
                      </a:moveTo>
                      <a:lnTo>
                        <a:pt x="94" y="187"/>
                      </a:lnTo>
                      <a:cubicBezTo>
                        <a:pt x="94" y="187"/>
                        <a:pt x="63" y="62"/>
                        <a:pt x="63" y="93"/>
                      </a:cubicBezTo>
                      <a:cubicBezTo>
                        <a:pt x="32" y="187"/>
                        <a:pt x="0" y="500"/>
                        <a:pt x="0" y="656"/>
                      </a:cubicBezTo>
                      <a:cubicBezTo>
                        <a:pt x="0" y="656"/>
                        <a:pt x="625" y="781"/>
                        <a:pt x="875" y="625"/>
                      </a:cubicBezTo>
                      <a:cubicBezTo>
                        <a:pt x="844" y="0"/>
                        <a:pt x="844" y="0"/>
                        <a:pt x="844" y="0"/>
                      </a:cubicBezTo>
                      <a:lnTo>
                        <a:pt x="94" y="187"/>
                      </a:lnTo>
                    </a:path>
                  </a:pathLst>
                </a:custGeom>
                <a:solidFill>
                  <a:srgbClr val="F1942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714" name="Freeform 108">
                  <a:extLst>
                    <a:ext uri="{FF2B5EF4-FFF2-40B4-BE49-F238E27FC236}">
                      <a16:creationId xmlns:a16="http://schemas.microsoft.com/office/drawing/2014/main" id="{1FE97C13-1914-E5B7-831B-35F2B01DBA1B}"/>
                    </a:ext>
                  </a:extLst>
                </p:cNvPr>
                <p:cNvSpPr>
                  <a:spLocks noChangeArrowheads="1"/>
                </p:cNvSpPr>
                <p:nvPr/>
              </p:nvSpPr>
              <p:spPr bwMode="auto">
                <a:xfrm>
                  <a:off x="1614226" y="4201503"/>
                  <a:ext cx="511163" cy="671901"/>
                </a:xfrm>
                <a:custGeom>
                  <a:avLst/>
                  <a:gdLst>
                    <a:gd name="T0" fmla="*/ 250 w 970"/>
                    <a:gd name="T1" fmla="*/ 750 h 1532"/>
                    <a:gd name="T2" fmla="*/ 250 w 970"/>
                    <a:gd name="T3" fmla="*/ 750 h 1532"/>
                    <a:gd name="T4" fmla="*/ 62 w 970"/>
                    <a:gd name="T5" fmla="*/ 1469 h 1532"/>
                    <a:gd name="T6" fmla="*/ 875 w 970"/>
                    <a:gd name="T7" fmla="*/ 1375 h 1532"/>
                    <a:gd name="T8" fmla="*/ 937 w 970"/>
                    <a:gd name="T9" fmla="*/ 938 h 1532"/>
                    <a:gd name="T10" fmla="*/ 750 w 970"/>
                    <a:gd name="T11" fmla="*/ 531 h 1532"/>
                    <a:gd name="T12" fmla="*/ 719 w 970"/>
                    <a:gd name="T13" fmla="*/ 219 h 1532"/>
                    <a:gd name="T14" fmla="*/ 312 w 970"/>
                    <a:gd name="T15" fmla="*/ 125 h 1532"/>
                    <a:gd name="T16" fmla="*/ 250 w 970"/>
                    <a:gd name="T17" fmla="*/ 750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0" h="1532">
                      <a:moveTo>
                        <a:pt x="250" y="750"/>
                      </a:moveTo>
                      <a:lnTo>
                        <a:pt x="250" y="750"/>
                      </a:lnTo>
                      <a:cubicBezTo>
                        <a:pt x="219" y="938"/>
                        <a:pt x="94" y="906"/>
                        <a:pt x="62" y="1469"/>
                      </a:cubicBezTo>
                      <a:cubicBezTo>
                        <a:pt x="62" y="1469"/>
                        <a:pt x="656" y="1531"/>
                        <a:pt x="875" y="1375"/>
                      </a:cubicBezTo>
                      <a:cubicBezTo>
                        <a:pt x="875" y="1375"/>
                        <a:pt x="969" y="1219"/>
                        <a:pt x="937" y="938"/>
                      </a:cubicBezTo>
                      <a:cubicBezTo>
                        <a:pt x="906" y="688"/>
                        <a:pt x="750" y="594"/>
                        <a:pt x="750" y="531"/>
                      </a:cubicBezTo>
                      <a:cubicBezTo>
                        <a:pt x="719" y="344"/>
                        <a:pt x="719" y="250"/>
                        <a:pt x="719" y="219"/>
                      </a:cubicBezTo>
                      <a:cubicBezTo>
                        <a:pt x="687" y="63"/>
                        <a:pt x="375" y="0"/>
                        <a:pt x="312" y="125"/>
                      </a:cubicBezTo>
                      <a:cubicBezTo>
                        <a:pt x="312" y="125"/>
                        <a:pt x="0" y="219"/>
                        <a:pt x="250" y="750"/>
                      </a:cubicBezTo>
                    </a:path>
                  </a:pathLst>
                </a:custGeom>
                <a:solidFill>
                  <a:srgbClr val="F1942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718" name="Freeform 109">
                  <a:extLst>
                    <a:ext uri="{FF2B5EF4-FFF2-40B4-BE49-F238E27FC236}">
                      <a16:creationId xmlns:a16="http://schemas.microsoft.com/office/drawing/2014/main" id="{33E183E8-D21A-2303-ABFE-8A27E7AC3B5A}"/>
                    </a:ext>
                  </a:extLst>
                </p:cNvPr>
                <p:cNvSpPr>
                  <a:spLocks noChangeArrowheads="1"/>
                </p:cNvSpPr>
                <p:nvPr/>
              </p:nvSpPr>
              <p:spPr bwMode="auto">
                <a:xfrm>
                  <a:off x="1449259" y="4215058"/>
                  <a:ext cx="413577" cy="398880"/>
                </a:xfrm>
                <a:custGeom>
                  <a:avLst/>
                  <a:gdLst>
                    <a:gd name="T0" fmla="*/ 625 w 783"/>
                    <a:gd name="T1" fmla="*/ 63 h 908"/>
                    <a:gd name="T2" fmla="*/ 625 w 783"/>
                    <a:gd name="T3" fmla="*/ 63 h 908"/>
                    <a:gd name="T4" fmla="*/ 500 w 783"/>
                    <a:gd name="T5" fmla="*/ 907 h 908"/>
                    <a:gd name="T6" fmla="*/ 532 w 783"/>
                    <a:gd name="T7" fmla="*/ 438 h 908"/>
                    <a:gd name="T8" fmla="*/ 782 w 783"/>
                    <a:gd name="T9" fmla="*/ 219 h 908"/>
                    <a:gd name="T10" fmla="*/ 625 w 783"/>
                    <a:gd name="T11" fmla="*/ 63 h 908"/>
                  </a:gdLst>
                  <a:ahLst/>
                  <a:cxnLst>
                    <a:cxn ang="0">
                      <a:pos x="T0" y="T1"/>
                    </a:cxn>
                    <a:cxn ang="0">
                      <a:pos x="T2" y="T3"/>
                    </a:cxn>
                    <a:cxn ang="0">
                      <a:pos x="T4" y="T5"/>
                    </a:cxn>
                    <a:cxn ang="0">
                      <a:pos x="T6" y="T7"/>
                    </a:cxn>
                    <a:cxn ang="0">
                      <a:pos x="T8" y="T9"/>
                    </a:cxn>
                    <a:cxn ang="0">
                      <a:pos x="T10" y="T11"/>
                    </a:cxn>
                  </a:cxnLst>
                  <a:rect l="0" t="0" r="r" b="b"/>
                  <a:pathLst>
                    <a:path w="783" h="908">
                      <a:moveTo>
                        <a:pt x="625" y="63"/>
                      </a:moveTo>
                      <a:lnTo>
                        <a:pt x="625" y="63"/>
                      </a:lnTo>
                      <a:cubicBezTo>
                        <a:pt x="625" y="63"/>
                        <a:pt x="0" y="469"/>
                        <a:pt x="500" y="907"/>
                      </a:cubicBezTo>
                      <a:cubicBezTo>
                        <a:pt x="500" y="907"/>
                        <a:pt x="282" y="532"/>
                        <a:pt x="532" y="438"/>
                      </a:cubicBezTo>
                      <a:cubicBezTo>
                        <a:pt x="688" y="344"/>
                        <a:pt x="782" y="219"/>
                        <a:pt x="782" y="219"/>
                      </a:cubicBezTo>
                      <a:cubicBezTo>
                        <a:pt x="782" y="157"/>
                        <a:pt x="719" y="0"/>
                        <a:pt x="625" y="63"/>
                      </a:cubicBezTo>
                    </a:path>
                  </a:pathLst>
                </a:custGeom>
                <a:solidFill>
                  <a:srgbClr val="F1942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719" name="Freeform 110">
                  <a:extLst>
                    <a:ext uri="{FF2B5EF4-FFF2-40B4-BE49-F238E27FC236}">
                      <a16:creationId xmlns:a16="http://schemas.microsoft.com/office/drawing/2014/main" id="{36069F6D-E83E-FE04-1CBA-E40CEB385352}"/>
                    </a:ext>
                  </a:extLst>
                </p:cNvPr>
                <p:cNvSpPr>
                  <a:spLocks noChangeArrowheads="1"/>
                </p:cNvSpPr>
                <p:nvPr/>
              </p:nvSpPr>
              <p:spPr bwMode="auto">
                <a:xfrm>
                  <a:off x="1827985" y="4201503"/>
                  <a:ext cx="83645" cy="83262"/>
                </a:xfrm>
                <a:custGeom>
                  <a:avLst/>
                  <a:gdLst>
                    <a:gd name="T0" fmla="*/ 94 w 157"/>
                    <a:gd name="T1" fmla="*/ 0 h 189"/>
                    <a:gd name="T2" fmla="*/ 94 w 157"/>
                    <a:gd name="T3" fmla="*/ 0 h 189"/>
                    <a:gd name="T4" fmla="*/ 0 w 157"/>
                    <a:gd name="T5" fmla="*/ 94 h 189"/>
                    <a:gd name="T6" fmla="*/ 125 w 157"/>
                    <a:gd name="T7" fmla="*/ 188 h 189"/>
                    <a:gd name="T8" fmla="*/ 125 w 157"/>
                    <a:gd name="T9" fmla="*/ 0 h 189"/>
                    <a:gd name="T10" fmla="*/ 94 w 157"/>
                    <a:gd name="T11" fmla="*/ 0 h 189"/>
                  </a:gdLst>
                  <a:ahLst/>
                  <a:cxnLst>
                    <a:cxn ang="0">
                      <a:pos x="T0" y="T1"/>
                    </a:cxn>
                    <a:cxn ang="0">
                      <a:pos x="T2" y="T3"/>
                    </a:cxn>
                    <a:cxn ang="0">
                      <a:pos x="T4" y="T5"/>
                    </a:cxn>
                    <a:cxn ang="0">
                      <a:pos x="T6" y="T7"/>
                    </a:cxn>
                    <a:cxn ang="0">
                      <a:pos x="T8" y="T9"/>
                    </a:cxn>
                    <a:cxn ang="0">
                      <a:pos x="T10" y="T11"/>
                    </a:cxn>
                  </a:cxnLst>
                  <a:rect l="0" t="0" r="r" b="b"/>
                  <a:pathLst>
                    <a:path w="157" h="189">
                      <a:moveTo>
                        <a:pt x="94" y="0"/>
                      </a:moveTo>
                      <a:lnTo>
                        <a:pt x="94" y="0"/>
                      </a:lnTo>
                      <a:cubicBezTo>
                        <a:pt x="0" y="94"/>
                        <a:pt x="0" y="94"/>
                        <a:pt x="0" y="94"/>
                      </a:cubicBezTo>
                      <a:cubicBezTo>
                        <a:pt x="0" y="94"/>
                        <a:pt x="94" y="188"/>
                        <a:pt x="125" y="188"/>
                      </a:cubicBezTo>
                      <a:cubicBezTo>
                        <a:pt x="156" y="156"/>
                        <a:pt x="125" y="0"/>
                        <a:pt x="125" y="0"/>
                      </a:cubicBezTo>
                      <a:lnTo>
                        <a:pt x="94" y="0"/>
                      </a:lnTo>
                    </a:path>
                  </a:pathLst>
                </a:custGeom>
                <a:solidFill>
                  <a:srgbClr val="6A432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720" name="Freeform 111">
                  <a:extLst>
                    <a:ext uri="{FF2B5EF4-FFF2-40B4-BE49-F238E27FC236}">
                      <a16:creationId xmlns:a16="http://schemas.microsoft.com/office/drawing/2014/main" id="{25206A8F-428B-B8C1-FF15-961B811DF438}"/>
                    </a:ext>
                  </a:extLst>
                </p:cNvPr>
                <p:cNvSpPr>
                  <a:spLocks noChangeArrowheads="1"/>
                </p:cNvSpPr>
                <p:nvPr/>
              </p:nvSpPr>
              <p:spPr bwMode="auto">
                <a:xfrm>
                  <a:off x="1730399" y="3969146"/>
                  <a:ext cx="264875" cy="288511"/>
                </a:xfrm>
                <a:custGeom>
                  <a:avLst/>
                  <a:gdLst>
                    <a:gd name="T0" fmla="*/ 93 w 501"/>
                    <a:gd name="T1" fmla="*/ 125 h 657"/>
                    <a:gd name="T2" fmla="*/ 93 w 501"/>
                    <a:gd name="T3" fmla="*/ 125 h 657"/>
                    <a:gd name="T4" fmla="*/ 156 w 501"/>
                    <a:gd name="T5" fmla="*/ 469 h 657"/>
                    <a:gd name="T6" fmla="*/ 468 w 501"/>
                    <a:gd name="T7" fmla="*/ 375 h 657"/>
                    <a:gd name="T8" fmla="*/ 312 w 501"/>
                    <a:gd name="T9" fmla="*/ 31 h 657"/>
                    <a:gd name="T10" fmla="*/ 93 w 501"/>
                    <a:gd name="T11" fmla="*/ 125 h 657"/>
                  </a:gdLst>
                  <a:ahLst/>
                  <a:cxnLst>
                    <a:cxn ang="0">
                      <a:pos x="T0" y="T1"/>
                    </a:cxn>
                    <a:cxn ang="0">
                      <a:pos x="T2" y="T3"/>
                    </a:cxn>
                    <a:cxn ang="0">
                      <a:pos x="T4" y="T5"/>
                    </a:cxn>
                    <a:cxn ang="0">
                      <a:pos x="T6" y="T7"/>
                    </a:cxn>
                    <a:cxn ang="0">
                      <a:pos x="T8" y="T9"/>
                    </a:cxn>
                    <a:cxn ang="0">
                      <a:pos x="T10" y="T11"/>
                    </a:cxn>
                  </a:cxnLst>
                  <a:rect l="0" t="0" r="r" b="b"/>
                  <a:pathLst>
                    <a:path w="501" h="657">
                      <a:moveTo>
                        <a:pt x="93" y="125"/>
                      </a:moveTo>
                      <a:lnTo>
                        <a:pt x="93" y="125"/>
                      </a:lnTo>
                      <a:cubicBezTo>
                        <a:pt x="0" y="219"/>
                        <a:pt x="125" y="437"/>
                        <a:pt x="156" y="469"/>
                      </a:cubicBezTo>
                      <a:cubicBezTo>
                        <a:pt x="343" y="656"/>
                        <a:pt x="468" y="562"/>
                        <a:pt x="468" y="375"/>
                      </a:cubicBezTo>
                      <a:cubicBezTo>
                        <a:pt x="500" y="187"/>
                        <a:pt x="406" y="94"/>
                        <a:pt x="312" y="31"/>
                      </a:cubicBezTo>
                      <a:cubicBezTo>
                        <a:pt x="218" y="0"/>
                        <a:pt x="93" y="125"/>
                        <a:pt x="93" y="125"/>
                      </a:cubicBezTo>
                    </a:path>
                  </a:pathLst>
                </a:custGeom>
                <a:solidFill>
                  <a:srgbClr val="9A613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721" name="Freeform 112">
                  <a:extLst>
                    <a:ext uri="{FF2B5EF4-FFF2-40B4-BE49-F238E27FC236}">
                      <a16:creationId xmlns:a16="http://schemas.microsoft.com/office/drawing/2014/main" id="{682448EF-E979-E81C-16AB-9FEC8A651118}"/>
                    </a:ext>
                  </a:extLst>
                </p:cNvPr>
                <p:cNvSpPr>
                  <a:spLocks noChangeArrowheads="1"/>
                </p:cNvSpPr>
                <p:nvPr/>
              </p:nvSpPr>
              <p:spPr bwMode="auto">
                <a:xfrm>
                  <a:off x="1714134" y="3955592"/>
                  <a:ext cx="248612" cy="247848"/>
                </a:xfrm>
                <a:custGeom>
                  <a:avLst/>
                  <a:gdLst>
                    <a:gd name="T0" fmla="*/ 188 w 470"/>
                    <a:gd name="T1" fmla="*/ 562 h 563"/>
                    <a:gd name="T2" fmla="*/ 188 w 470"/>
                    <a:gd name="T3" fmla="*/ 562 h 563"/>
                    <a:gd name="T4" fmla="*/ 32 w 470"/>
                    <a:gd name="T5" fmla="*/ 250 h 563"/>
                    <a:gd name="T6" fmla="*/ 250 w 470"/>
                    <a:gd name="T7" fmla="*/ 0 h 563"/>
                    <a:gd name="T8" fmla="*/ 469 w 470"/>
                    <a:gd name="T9" fmla="*/ 187 h 563"/>
                    <a:gd name="T10" fmla="*/ 313 w 470"/>
                    <a:gd name="T11" fmla="*/ 250 h 563"/>
                    <a:gd name="T12" fmla="*/ 250 w 470"/>
                    <a:gd name="T13" fmla="*/ 343 h 563"/>
                    <a:gd name="T14" fmla="*/ 188 w 470"/>
                    <a:gd name="T15" fmla="*/ 343 h 563"/>
                    <a:gd name="T16" fmla="*/ 219 w 470"/>
                    <a:gd name="T17" fmla="*/ 437 h 563"/>
                    <a:gd name="T18" fmla="*/ 188 w 470"/>
                    <a:gd name="T19" fmla="*/ 562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0" h="563">
                      <a:moveTo>
                        <a:pt x="188" y="562"/>
                      </a:moveTo>
                      <a:lnTo>
                        <a:pt x="188" y="562"/>
                      </a:lnTo>
                      <a:cubicBezTo>
                        <a:pt x="188" y="562"/>
                        <a:pt x="0" y="406"/>
                        <a:pt x="32" y="250"/>
                      </a:cubicBezTo>
                      <a:cubicBezTo>
                        <a:pt x="63" y="125"/>
                        <a:pt x="157" y="0"/>
                        <a:pt x="250" y="0"/>
                      </a:cubicBezTo>
                      <a:cubicBezTo>
                        <a:pt x="406" y="0"/>
                        <a:pt x="469" y="187"/>
                        <a:pt x="469" y="187"/>
                      </a:cubicBezTo>
                      <a:cubicBezTo>
                        <a:pt x="469" y="187"/>
                        <a:pt x="438" y="156"/>
                        <a:pt x="313" y="250"/>
                      </a:cubicBezTo>
                      <a:cubicBezTo>
                        <a:pt x="219" y="312"/>
                        <a:pt x="250" y="343"/>
                        <a:pt x="250" y="343"/>
                      </a:cubicBezTo>
                      <a:cubicBezTo>
                        <a:pt x="250" y="343"/>
                        <a:pt x="219" y="281"/>
                        <a:pt x="188" y="343"/>
                      </a:cubicBezTo>
                      <a:cubicBezTo>
                        <a:pt x="157" y="375"/>
                        <a:pt x="219" y="437"/>
                        <a:pt x="219" y="437"/>
                      </a:cubicBezTo>
                      <a:cubicBezTo>
                        <a:pt x="250" y="468"/>
                        <a:pt x="188" y="562"/>
                        <a:pt x="188" y="562"/>
                      </a:cubicBezTo>
                    </a:path>
                  </a:pathLst>
                </a:custGeom>
                <a:solidFill>
                  <a:srgbClr val="201A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722" name="Freeform 113">
                  <a:extLst>
                    <a:ext uri="{FF2B5EF4-FFF2-40B4-BE49-F238E27FC236}">
                      <a16:creationId xmlns:a16="http://schemas.microsoft.com/office/drawing/2014/main" id="{8DDA1D54-0C00-C399-14BC-C1932800FD05}"/>
                    </a:ext>
                  </a:extLst>
                </p:cNvPr>
                <p:cNvSpPr>
                  <a:spLocks noChangeArrowheads="1"/>
                </p:cNvSpPr>
                <p:nvPr/>
              </p:nvSpPr>
              <p:spPr bwMode="auto">
                <a:xfrm>
                  <a:off x="1695546" y="3926547"/>
                  <a:ext cx="148702" cy="137479"/>
                </a:xfrm>
                <a:custGeom>
                  <a:avLst/>
                  <a:gdLst>
                    <a:gd name="T0" fmla="*/ 94 w 282"/>
                    <a:gd name="T1" fmla="*/ 281 h 314"/>
                    <a:gd name="T2" fmla="*/ 94 w 282"/>
                    <a:gd name="T3" fmla="*/ 281 h 314"/>
                    <a:gd name="T4" fmla="*/ 0 w 282"/>
                    <a:gd name="T5" fmla="*/ 219 h 314"/>
                    <a:gd name="T6" fmla="*/ 125 w 282"/>
                    <a:gd name="T7" fmla="*/ 31 h 314"/>
                    <a:gd name="T8" fmla="*/ 219 w 282"/>
                    <a:gd name="T9" fmla="*/ 156 h 314"/>
                    <a:gd name="T10" fmla="*/ 94 w 282"/>
                    <a:gd name="T11" fmla="*/ 281 h 314"/>
                  </a:gdLst>
                  <a:ahLst/>
                  <a:cxnLst>
                    <a:cxn ang="0">
                      <a:pos x="T0" y="T1"/>
                    </a:cxn>
                    <a:cxn ang="0">
                      <a:pos x="T2" y="T3"/>
                    </a:cxn>
                    <a:cxn ang="0">
                      <a:pos x="T4" y="T5"/>
                    </a:cxn>
                    <a:cxn ang="0">
                      <a:pos x="T6" y="T7"/>
                    </a:cxn>
                    <a:cxn ang="0">
                      <a:pos x="T8" y="T9"/>
                    </a:cxn>
                    <a:cxn ang="0">
                      <a:pos x="T10" y="T11"/>
                    </a:cxn>
                  </a:cxnLst>
                  <a:rect l="0" t="0" r="r" b="b"/>
                  <a:pathLst>
                    <a:path w="282" h="314">
                      <a:moveTo>
                        <a:pt x="94" y="281"/>
                      </a:moveTo>
                      <a:lnTo>
                        <a:pt x="94" y="281"/>
                      </a:lnTo>
                      <a:cubicBezTo>
                        <a:pt x="94" y="281"/>
                        <a:pt x="31" y="313"/>
                        <a:pt x="0" y="219"/>
                      </a:cubicBezTo>
                      <a:cubicBezTo>
                        <a:pt x="0" y="125"/>
                        <a:pt x="63" y="63"/>
                        <a:pt x="125" y="31"/>
                      </a:cubicBezTo>
                      <a:cubicBezTo>
                        <a:pt x="156" y="0"/>
                        <a:pt x="281" y="63"/>
                        <a:pt x="219" y="156"/>
                      </a:cubicBezTo>
                      <a:lnTo>
                        <a:pt x="94" y="281"/>
                      </a:lnTo>
                    </a:path>
                  </a:pathLst>
                </a:custGeom>
                <a:solidFill>
                  <a:srgbClr val="201A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grpSp>
          <p:grpSp>
            <p:nvGrpSpPr>
              <p:cNvPr id="487" name="Group 486">
                <a:extLst>
                  <a:ext uri="{FF2B5EF4-FFF2-40B4-BE49-F238E27FC236}">
                    <a16:creationId xmlns:a16="http://schemas.microsoft.com/office/drawing/2014/main" id="{80442139-CE86-368D-05BE-FB8CBF98CFAD}"/>
                  </a:ext>
                </a:extLst>
              </p:cNvPr>
              <p:cNvGrpSpPr/>
              <p:nvPr/>
            </p:nvGrpSpPr>
            <p:grpSpPr>
              <a:xfrm>
                <a:off x="2017955" y="1687782"/>
                <a:ext cx="642424" cy="1186958"/>
                <a:chOff x="8268609" y="3399548"/>
                <a:chExt cx="741187" cy="1346551"/>
              </a:xfrm>
            </p:grpSpPr>
            <p:sp>
              <p:nvSpPr>
                <p:cNvPr id="488" name="Freeform 12">
                  <a:extLst>
                    <a:ext uri="{FF2B5EF4-FFF2-40B4-BE49-F238E27FC236}">
                      <a16:creationId xmlns:a16="http://schemas.microsoft.com/office/drawing/2014/main" id="{762A9DBD-5573-DE27-2B41-5FC7013582B2}"/>
                    </a:ext>
                  </a:extLst>
                </p:cNvPr>
                <p:cNvSpPr>
                  <a:spLocks noChangeArrowheads="1"/>
                </p:cNvSpPr>
                <p:nvPr/>
              </p:nvSpPr>
              <p:spPr bwMode="auto">
                <a:xfrm flipH="1">
                  <a:off x="8268609" y="4567958"/>
                  <a:ext cx="676130" cy="164586"/>
                </a:xfrm>
                <a:custGeom>
                  <a:avLst/>
                  <a:gdLst>
                    <a:gd name="T0" fmla="*/ 500 w 1283"/>
                    <a:gd name="T1" fmla="*/ 62 h 376"/>
                    <a:gd name="T2" fmla="*/ 500 w 1283"/>
                    <a:gd name="T3" fmla="*/ 62 h 376"/>
                    <a:gd name="T4" fmla="*/ 844 w 1283"/>
                    <a:gd name="T5" fmla="*/ 31 h 376"/>
                    <a:gd name="T6" fmla="*/ 1125 w 1283"/>
                    <a:gd name="T7" fmla="*/ 94 h 376"/>
                    <a:gd name="T8" fmla="*/ 1250 w 1283"/>
                    <a:gd name="T9" fmla="*/ 156 h 376"/>
                    <a:gd name="T10" fmla="*/ 1000 w 1283"/>
                    <a:gd name="T11" fmla="*/ 250 h 376"/>
                    <a:gd name="T12" fmla="*/ 750 w 1283"/>
                    <a:gd name="T13" fmla="*/ 344 h 376"/>
                    <a:gd name="T14" fmla="*/ 375 w 1283"/>
                    <a:gd name="T15" fmla="*/ 375 h 376"/>
                    <a:gd name="T16" fmla="*/ 219 w 1283"/>
                    <a:gd name="T17" fmla="*/ 312 h 376"/>
                    <a:gd name="T18" fmla="*/ 0 w 1283"/>
                    <a:gd name="T19" fmla="*/ 250 h 376"/>
                    <a:gd name="T20" fmla="*/ 125 w 1283"/>
                    <a:gd name="T21" fmla="*/ 156 h 376"/>
                    <a:gd name="T22" fmla="*/ 500 w 1283"/>
                    <a:gd name="T23" fmla="*/ 62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3" h="376">
                      <a:moveTo>
                        <a:pt x="500" y="62"/>
                      </a:moveTo>
                      <a:lnTo>
                        <a:pt x="500" y="62"/>
                      </a:lnTo>
                      <a:cubicBezTo>
                        <a:pt x="500" y="62"/>
                        <a:pt x="781" y="0"/>
                        <a:pt x="844" y="31"/>
                      </a:cubicBezTo>
                      <a:cubicBezTo>
                        <a:pt x="907" y="62"/>
                        <a:pt x="1063" y="62"/>
                        <a:pt x="1125" y="94"/>
                      </a:cubicBezTo>
                      <a:cubicBezTo>
                        <a:pt x="1188" y="94"/>
                        <a:pt x="1282" y="94"/>
                        <a:pt x="1250" y="156"/>
                      </a:cubicBezTo>
                      <a:cubicBezTo>
                        <a:pt x="1219" y="219"/>
                        <a:pt x="1063" y="250"/>
                        <a:pt x="1000" y="250"/>
                      </a:cubicBezTo>
                      <a:cubicBezTo>
                        <a:pt x="938" y="281"/>
                        <a:pt x="938" y="281"/>
                        <a:pt x="750" y="344"/>
                      </a:cubicBezTo>
                      <a:cubicBezTo>
                        <a:pt x="594" y="375"/>
                        <a:pt x="469" y="375"/>
                        <a:pt x="375" y="375"/>
                      </a:cubicBezTo>
                      <a:cubicBezTo>
                        <a:pt x="313" y="344"/>
                        <a:pt x="313" y="344"/>
                        <a:pt x="219" y="312"/>
                      </a:cubicBezTo>
                      <a:cubicBezTo>
                        <a:pt x="125" y="312"/>
                        <a:pt x="0" y="281"/>
                        <a:pt x="0" y="250"/>
                      </a:cubicBezTo>
                      <a:cubicBezTo>
                        <a:pt x="0" y="187"/>
                        <a:pt x="94" y="156"/>
                        <a:pt x="125" y="156"/>
                      </a:cubicBezTo>
                      <a:cubicBezTo>
                        <a:pt x="125" y="156"/>
                        <a:pt x="250" y="125"/>
                        <a:pt x="500" y="62"/>
                      </a:cubicBezTo>
                    </a:path>
                  </a:pathLst>
                </a:custGeom>
                <a:solidFill>
                  <a:srgbClr val="2F559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489" name="Freeform 106">
                  <a:extLst>
                    <a:ext uri="{FF2B5EF4-FFF2-40B4-BE49-F238E27FC236}">
                      <a16:creationId xmlns:a16="http://schemas.microsoft.com/office/drawing/2014/main" id="{F9964600-1A2D-5AE6-E991-69BD4FF945D3}"/>
                    </a:ext>
                  </a:extLst>
                </p:cNvPr>
                <p:cNvSpPr>
                  <a:spLocks noChangeArrowheads="1"/>
                </p:cNvSpPr>
                <p:nvPr/>
              </p:nvSpPr>
              <p:spPr bwMode="auto">
                <a:xfrm flipH="1">
                  <a:off x="8417311" y="3990937"/>
                  <a:ext cx="394990" cy="755162"/>
                </a:xfrm>
                <a:custGeom>
                  <a:avLst/>
                  <a:gdLst>
                    <a:gd name="T0" fmla="*/ 94 w 751"/>
                    <a:gd name="T1" fmla="*/ 438 h 1720"/>
                    <a:gd name="T2" fmla="*/ 94 w 751"/>
                    <a:gd name="T3" fmla="*/ 438 h 1720"/>
                    <a:gd name="T4" fmla="*/ 63 w 751"/>
                    <a:gd name="T5" fmla="*/ 1594 h 1720"/>
                    <a:gd name="T6" fmla="*/ 407 w 751"/>
                    <a:gd name="T7" fmla="*/ 657 h 1720"/>
                    <a:gd name="T8" fmla="*/ 625 w 751"/>
                    <a:gd name="T9" fmla="*/ 1500 h 1720"/>
                    <a:gd name="T10" fmla="*/ 688 w 751"/>
                    <a:gd name="T11" fmla="*/ 219 h 1720"/>
                    <a:gd name="T12" fmla="*/ 94 w 751"/>
                    <a:gd name="T13" fmla="*/ 438 h 1720"/>
                  </a:gdLst>
                  <a:ahLst/>
                  <a:cxnLst>
                    <a:cxn ang="0">
                      <a:pos x="T0" y="T1"/>
                    </a:cxn>
                    <a:cxn ang="0">
                      <a:pos x="T2" y="T3"/>
                    </a:cxn>
                    <a:cxn ang="0">
                      <a:pos x="T4" y="T5"/>
                    </a:cxn>
                    <a:cxn ang="0">
                      <a:pos x="T6" y="T7"/>
                    </a:cxn>
                    <a:cxn ang="0">
                      <a:pos x="T8" y="T9"/>
                    </a:cxn>
                    <a:cxn ang="0">
                      <a:pos x="T10" y="T11"/>
                    </a:cxn>
                    <a:cxn ang="0">
                      <a:pos x="T12" y="T13"/>
                    </a:cxn>
                  </a:cxnLst>
                  <a:rect l="0" t="0" r="r" b="b"/>
                  <a:pathLst>
                    <a:path w="751" h="1720">
                      <a:moveTo>
                        <a:pt x="94" y="438"/>
                      </a:moveTo>
                      <a:lnTo>
                        <a:pt x="94" y="438"/>
                      </a:lnTo>
                      <a:cubicBezTo>
                        <a:pt x="94" y="438"/>
                        <a:pt x="0" y="1219"/>
                        <a:pt x="63" y="1594"/>
                      </a:cubicBezTo>
                      <a:cubicBezTo>
                        <a:pt x="63" y="1594"/>
                        <a:pt x="313" y="875"/>
                        <a:pt x="407" y="657"/>
                      </a:cubicBezTo>
                      <a:cubicBezTo>
                        <a:pt x="407" y="657"/>
                        <a:pt x="594" y="1282"/>
                        <a:pt x="625" y="1500"/>
                      </a:cubicBezTo>
                      <a:cubicBezTo>
                        <a:pt x="688" y="1719"/>
                        <a:pt x="750" y="438"/>
                        <a:pt x="688" y="219"/>
                      </a:cubicBezTo>
                      <a:cubicBezTo>
                        <a:pt x="625" y="0"/>
                        <a:pt x="94" y="438"/>
                        <a:pt x="94" y="438"/>
                      </a:cubicBezTo>
                    </a:path>
                  </a:pathLst>
                </a:custGeom>
                <a:solidFill>
                  <a:srgbClr val="6A3A2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490" name="Freeform 107">
                  <a:extLst>
                    <a:ext uri="{FF2B5EF4-FFF2-40B4-BE49-F238E27FC236}">
                      <a16:creationId xmlns:a16="http://schemas.microsoft.com/office/drawing/2014/main" id="{96416942-50BC-11EA-C771-992182498514}"/>
                    </a:ext>
                  </a:extLst>
                </p:cNvPr>
                <p:cNvSpPr>
                  <a:spLocks noChangeArrowheads="1"/>
                </p:cNvSpPr>
                <p:nvPr/>
              </p:nvSpPr>
              <p:spPr bwMode="auto">
                <a:xfrm flipH="1">
                  <a:off x="8349931" y="4169078"/>
                  <a:ext cx="462370" cy="342727"/>
                </a:xfrm>
                <a:custGeom>
                  <a:avLst/>
                  <a:gdLst>
                    <a:gd name="T0" fmla="*/ 94 w 876"/>
                    <a:gd name="T1" fmla="*/ 187 h 782"/>
                    <a:gd name="T2" fmla="*/ 94 w 876"/>
                    <a:gd name="T3" fmla="*/ 187 h 782"/>
                    <a:gd name="T4" fmla="*/ 63 w 876"/>
                    <a:gd name="T5" fmla="*/ 93 h 782"/>
                    <a:gd name="T6" fmla="*/ 0 w 876"/>
                    <a:gd name="T7" fmla="*/ 656 h 782"/>
                    <a:gd name="T8" fmla="*/ 875 w 876"/>
                    <a:gd name="T9" fmla="*/ 625 h 782"/>
                    <a:gd name="T10" fmla="*/ 844 w 876"/>
                    <a:gd name="T11" fmla="*/ 0 h 782"/>
                    <a:gd name="T12" fmla="*/ 94 w 876"/>
                    <a:gd name="T13" fmla="*/ 187 h 782"/>
                  </a:gdLst>
                  <a:ahLst/>
                  <a:cxnLst>
                    <a:cxn ang="0">
                      <a:pos x="T0" y="T1"/>
                    </a:cxn>
                    <a:cxn ang="0">
                      <a:pos x="T2" y="T3"/>
                    </a:cxn>
                    <a:cxn ang="0">
                      <a:pos x="T4" y="T5"/>
                    </a:cxn>
                    <a:cxn ang="0">
                      <a:pos x="T6" y="T7"/>
                    </a:cxn>
                    <a:cxn ang="0">
                      <a:pos x="T8" y="T9"/>
                    </a:cxn>
                    <a:cxn ang="0">
                      <a:pos x="T10" y="T11"/>
                    </a:cxn>
                    <a:cxn ang="0">
                      <a:pos x="T12" y="T13"/>
                    </a:cxn>
                  </a:cxnLst>
                  <a:rect l="0" t="0" r="r" b="b"/>
                  <a:pathLst>
                    <a:path w="876" h="782">
                      <a:moveTo>
                        <a:pt x="94" y="187"/>
                      </a:moveTo>
                      <a:lnTo>
                        <a:pt x="94" y="187"/>
                      </a:lnTo>
                      <a:cubicBezTo>
                        <a:pt x="94" y="187"/>
                        <a:pt x="63" y="62"/>
                        <a:pt x="63" y="93"/>
                      </a:cubicBezTo>
                      <a:cubicBezTo>
                        <a:pt x="32" y="187"/>
                        <a:pt x="0" y="500"/>
                        <a:pt x="0" y="656"/>
                      </a:cubicBezTo>
                      <a:cubicBezTo>
                        <a:pt x="0" y="656"/>
                        <a:pt x="625" y="781"/>
                        <a:pt x="875" y="625"/>
                      </a:cubicBezTo>
                      <a:cubicBezTo>
                        <a:pt x="844" y="0"/>
                        <a:pt x="844" y="0"/>
                        <a:pt x="844" y="0"/>
                      </a:cubicBezTo>
                      <a:lnTo>
                        <a:pt x="94" y="187"/>
                      </a:lnTo>
                    </a:path>
                  </a:pathLst>
                </a:custGeom>
                <a:solidFill>
                  <a:srgbClr val="FDC80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491" name="Freeform 108">
                  <a:extLst>
                    <a:ext uri="{FF2B5EF4-FFF2-40B4-BE49-F238E27FC236}">
                      <a16:creationId xmlns:a16="http://schemas.microsoft.com/office/drawing/2014/main" id="{F89C3E41-DA47-C472-B268-3A57A4EC43C9}"/>
                    </a:ext>
                  </a:extLst>
                </p:cNvPr>
                <p:cNvSpPr>
                  <a:spLocks noChangeArrowheads="1"/>
                </p:cNvSpPr>
                <p:nvPr/>
              </p:nvSpPr>
              <p:spPr bwMode="auto">
                <a:xfrm flipH="1">
                  <a:off x="8333666" y="3702426"/>
                  <a:ext cx="511163" cy="671901"/>
                </a:xfrm>
                <a:custGeom>
                  <a:avLst/>
                  <a:gdLst>
                    <a:gd name="T0" fmla="*/ 250 w 970"/>
                    <a:gd name="T1" fmla="*/ 750 h 1532"/>
                    <a:gd name="T2" fmla="*/ 250 w 970"/>
                    <a:gd name="T3" fmla="*/ 750 h 1532"/>
                    <a:gd name="T4" fmla="*/ 62 w 970"/>
                    <a:gd name="T5" fmla="*/ 1469 h 1532"/>
                    <a:gd name="T6" fmla="*/ 875 w 970"/>
                    <a:gd name="T7" fmla="*/ 1375 h 1532"/>
                    <a:gd name="T8" fmla="*/ 937 w 970"/>
                    <a:gd name="T9" fmla="*/ 938 h 1532"/>
                    <a:gd name="T10" fmla="*/ 750 w 970"/>
                    <a:gd name="T11" fmla="*/ 531 h 1532"/>
                    <a:gd name="T12" fmla="*/ 719 w 970"/>
                    <a:gd name="T13" fmla="*/ 219 h 1532"/>
                    <a:gd name="T14" fmla="*/ 312 w 970"/>
                    <a:gd name="T15" fmla="*/ 125 h 1532"/>
                    <a:gd name="T16" fmla="*/ 250 w 970"/>
                    <a:gd name="T17" fmla="*/ 750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0" h="1532">
                      <a:moveTo>
                        <a:pt x="250" y="750"/>
                      </a:moveTo>
                      <a:lnTo>
                        <a:pt x="250" y="750"/>
                      </a:lnTo>
                      <a:cubicBezTo>
                        <a:pt x="219" y="938"/>
                        <a:pt x="94" y="906"/>
                        <a:pt x="62" y="1469"/>
                      </a:cubicBezTo>
                      <a:cubicBezTo>
                        <a:pt x="62" y="1469"/>
                        <a:pt x="656" y="1531"/>
                        <a:pt x="875" y="1375"/>
                      </a:cubicBezTo>
                      <a:cubicBezTo>
                        <a:pt x="875" y="1375"/>
                        <a:pt x="969" y="1219"/>
                        <a:pt x="937" y="938"/>
                      </a:cubicBezTo>
                      <a:cubicBezTo>
                        <a:pt x="906" y="688"/>
                        <a:pt x="750" y="594"/>
                        <a:pt x="750" y="531"/>
                      </a:cubicBezTo>
                      <a:cubicBezTo>
                        <a:pt x="719" y="344"/>
                        <a:pt x="719" y="250"/>
                        <a:pt x="719" y="219"/>
                      </a:cubicBezTo>
                      <a:cubicBezTo>
                        <a:pt x="687" y="63"/>
                        <a:pt x="375" y="0"/>
                        <a:pt x="312" y="125"/>
                      </a:cubicBezTo>
                      <a:cubicBezTo>
                        <a:pt x="312" y="125"/>
                        <a:pt x="0" y="219"/>
                        <a:pt x="250" y="750"/>
                      </a:cubicBezTo>
                    </a:path>
                  </a:pathLst>
                </a:custGeom>
                <a:solidFill>
                  <a:srgbClr val="FDC80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492" name="Freeform 109">
                  <a:extLst>
                    <a:ext uri="{FF2B5EF4-FFF2-40B4-BE49-F238E27FC236}">
                      <a16:creationId xmlns:a16="http://schemas.microsoft.com/office/drawing/2014/main" id="{B181F997-4F52-AC6E-2439-F8179DA32738}"/>
                    </a:ext>
                  </a:extLst>
                </p:cNvPr>
                <p:cNvSpPr>
                  <a:spLocks noChangeArrowheads="1"/>
                </p:cNvSpPr>
                <p:nvPr/>
              </p:nvSpPr>
              <p:spPr bwMode="auto">
                <a:xfrm flipH="1">
                  <a:off x="8596219" y="3715981"/>
                  <a:ext cx="413577" cy="398880"/>
                </a:xfrm>
                <a:custGeom>
                  <a:avLst/>
                  <a:gdLst>
                    <a:gd name="T0" fmla="*/ 625 w 783"/>
                    <a:gd name="T1" fmla="*/ 63 h 908"/>
                    <a:gd name="T2" fmla="*/ 625 w 783"/>
                    <a:gd name="T3" fmla="*/ 63 h 908"/>
                    <a:gd name="T4" fmla="*/ 500 w 783"/>
                    <a:gd name="T5" fmla="*/ 907 h 908"/>
                    <a:gd name="T6" fmla="*/ 532 w 783"/>
                    <a:gd name="T7" fmla="*/ 438 h 908"/>
                    <a:gd name="T8" fmla="*/ 782 w 783"/>
                    <a:gd name="T9" fmla="*/ 219 h 908"/>
                    <a:gd name="T10" fmla="*/ 625 w 783"/>
                    <a:gd name="T11" fmla="*/ 63 h 908"/>
                  </a:gdLst>
                  <a:ahLst/>
                  <a:cxnLst>
                    <a:cxn ang="0">
                      <a:pos x="T0" y="T1"/>
                    </a:cxn>
                    <a:cxn ang="0">
                      <a:pos x="T2" y="T3"/>
                    </a:cxn>
                    <a:cxn ang="0">
                      <a:pos x="T4" y="T5"/>
                    </a:cxn>
                    <a:cxn ang="0">
                      <a:pos x="T6" y="T7"/>
                    </a:cxn>
                    <a:cxn ang="0">
                      <a:pos x="T8" y="T9"/>
                    </a:cxn>
                    <a:cxn ang="0">
                      <a:pos x="T10" y="T11"/>
                    </a:cxn>
                  </a:cxnLst>
                  <a:rect l="0" t="0" r="r" b="b"/>
                  <a:pathLst>
                    <a:path w="783" h="908">
                      <a:moveTo>
                        <a:pt x="625" y="63"/>
                      </a:moveTo>
                      <a:lnTo>
                        <a:pt x="625" y="63"/>
                      </a:lnTo>
                      <a:cubicBezTo>
                        <a:pt x="625" y="63"/>
                        <a:pt x="0" y="469"/>
                        <a:pt x="500" y="907"/>
                      </a:cubicBezTo>
                      <a:cubicBezTo>
                        <a:pt x="500" y="907"/>
                        <a:pt x="282" y="532"/>
                        <a:pt x="532" y="438"/>
                      </a:cubicBezTo>
                      <a:cubicBezTo>
                        <a:pt x="688" y="344"/>
                        <a:pt x="782" y="219"/>
                        <a:pt x="782" y="219"/>
                      </a:cubicBezTo>
                      <a:cubicBezTo>
                        <a:pt x="782" y="157"/>
                        <a:pt x="719" y="0"/>
                        <a:pt x="625" y="63"/>
                      </a:cubicBezTo>
                    </a:path>
                  </a:pathLst>
                </a:custGeom>
                <a:solidFill>
                  <a:srgbClr val="FDC80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493" name="Freeform 110">
                  <a:extLst>
                    <a:ext uri="{FF2B5EF4-FFF2-40B4-BE49-F238E27FC236}">
                      <a16:creationId xmlns:a16="http://schemas.microsoft.com/office/drawing/2014/main" id="{AD9C68A1-2DB2-F8E5-652F-66ACFDD8D3B0}"/>
                    </a:ext>
                  </a:extLst>
                </p:cNvPr>
                <p:cNvSpPr>
                  <a:spLocks noChangeArrowheads="1"/>
                </p:cNvSpPr>
                <p:nvPr/>
              </p:nvSpPr>
              <p:spPr bwMode="auto">
                <a:xfrm flipH="1">
                  <a:off x="8547425" y="3702426"/>
                  <a:ext cx="83645" cy="83262"/>
                </a:xfrm>
                <a:custGeom>
                  <a:avLst/>
                  <a:gdLst>
                    <a:gd name="T0" fmla="*/ 94 w 157"/>
                    <a:gd name="T1" fmla="*/ 0 h 189"/>
                    <a:gd name="T2" fmla="*/ 94 w 157"/>
                    <a:gd name="T3" fmla="*/ 0 h 189"/>
                    <a:gd name="T4" fmla="*/ 0 w 157"/>
                    <a:gd name="T5" fmla="*/ 94 h 189"/>
                    <a:gd name="T6" fmla="*/ 125 w 157"/>
                    <a:gd name="T7" fmla="*/ 188 h 189"/>
                    <a:gd name="T8" fmla="*/ 125 w 157"/>
                    <a:gd name="T9" fmla="*/ 0 h 189"/>
                    <a:gd name="T10" fmla="*/ 94 w 157"/>
                    <a:gd name="T11" fmla="*/ 0 h 189"/>
                  </a:gdLst>
                  <a:ahLst/>
                  <a:cxnLst>
                    <a:cxn ang="0">
                      <a:pos x="T0" y="T1"/>
                    </a:cxn>
                    <a:cxn ang="0">
                      <a:pos x="T2" y="T3"/>
                    </a:cxn>
                    <a:cxn ang="0">
                      <a:pos x="T4" y="T5"/>
                    </a:cxn>
                    <a:cxn ang="0">
                      <a:pos x="T6" y="T7"/>
                    </a:cxn>
                    <a:cxn ang="0">
                      <a:pos x="T8" y="T9"/>
                    </a:cxn>
                    <a:cxn ang="0">
                      <a:pos x="T10" y="T11"/>
                    </a:cxn>
                  </a:cxnLst>
                  <a:rect l="0" t="0" r="r" b="b"/>
                  <a:pathLst>
                    <a:path w="157" h="189">
                      <a:moveTo>
                        <a:pt x="94" y="0"/>
                      </a:moveTo>
                      <a:lnTo>
                        <a:pt x="94" y="0"/>
                      </a:lnTo>
                      <a:cubicBezTo>
                        <a:pt x="0" y="94"/>
                        <a:pt x="0" y="94"/>
                        <a:pt x="0" y="94"/>
                      </a:cubicBezTo>
                      <a:cubicBezTo>
                        <a:pt x="0" y="94"/>
                        <a:pt x="94" y="188"/>
                        <a:pt x="125" y="188"/>
                      </a:cubicBezTo>
                      <a:cubicBezTo>
                        <a:pt x="156" y="156"/>
                        <a:pt x="125" y="0"/>
                        <a:pt x="125" y="0"/>
                      </a:cubicBezTo>
                      <a:lnTo>
                        <a:pt x="94" y="0"/>
                      </a:lnTo>
                    </a:path>
                  </a:pathLst>
                </a:custGeom>
                <a:solidFill>
                  <a:srgbClr val="6A432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494" name="Freeform 111">
                  <a:extLst>
                    <a:ext uri="{FF2B5EF4-FFF2-40B4-BE49-F238E27FC236}">
                      <a16:creationId xmlns:a16="http://schemas.microsoft.com/office/drawing/2014/main" id="{F987379A-C3F5-CADA-D87F-9FDEF6881D31}"/>
                    </a:ext>
                  </a:extLst>
                </p:cNvPr>
                <p:cNvSpPr>
                  <a:spLocks noChangeArrowheads="1"/>
                </p:cNvSpPr>
                <p:nvPr/>
              </p:nvSpPr>
              <p:spPr bwMode="auto">
                <a:xfrm flipH="1">
                  <a:off x="8463781" y="3470069"/>
                  <a:ext cx="264875" cy="288511"/>
                </a:xfrm>
                <a:custGeom>
                  <a:avLst/>
                  <a:gdLst>
                    <a:gd name="T0" fmla="*/ 93 w 501"/>
                    <a:gd name="T1" fmla="*/ 125 h 657"/>
                    <a:gd name="T2" fmla="*/ 93 w 501"/>
                    <a:gd name="T3" fmla="*/ 125 h 657"/>
                    <a:gd name="T4" fmla="*/ 156 w 501"/>
                    <a:gd name="T5" fmla="*/ 469 h 657"/>
                    <a:gd name="T6" fmla="*/ 468 w 501"/>
                    <a:gd name="T7" fmla="*/ 375 h 657"/>
                    <a:gd name="T8" fmla="*/ 312 w 501"/>
                    <a:gd name="T9" fmla="*/ 31 h 657"/>
                    <a:gd name="T10" fmla="*/ 93 w 501"/>
                    <a:gd name="T11" fmla="*/ 125 h 657"/>
                  </a:gdLst>
                  <a:ahLst/>
                  <a:cxnLst>
                    <a:cxn ang="0">
                      <a:pos x="T0" y="T1"/>
                    </a:cxn>
                    <a:cxn ang="0">
                      <a:pos x="T2" y="T3"/>
                    </a:cxn>
                    <a:cxn ang="0">
                      <a:pos x="T4" y="T5"/>
                    </a:cxn>
                    <a:cxn ang="0">
                      <a:pos x="T6" y="T7"/>
                    </a:cxn>
                    <a:cxn ang="0">
                      <a:pos x="T8" y="T9"/>
                    </a:cxn>
                    <a:cxn ang="0">
                      <a:pos x="T10" y="T11"/>
                    </a:cxn>
                  </a:cxnLst>
                  <a:rect l="0" t="0" r="r" b="b"/>
                  <a:pathLst>
                    <a:path w="501" h="657">
                      <a:moveTo>
                        <a:pt x="93" y="125"/>
                      </a:moveTo>
                      <a:lnTo>
                        <a:pt x="93" y="125"/>
                      </a:lnTo>
                      <a:cubicBezTo>
                        <a:pt x="0" y="219"/>
                        <a:pt x="125" y="437"/>
                        <a:pt x="156" y="469"/>
                      </a:cubicBezTo>
                      <a:cubicBezTo>
                        <a:pt x="343" y="656"/>
                        <a:pt x="468" y="562"/>
                        <a:pt x="468" y="375"/>
                      </a:cubicBezTo>
                      <a:cubicBezTo>
                        <a:pt x="500" y="187"/>
                        <a:pt x="406" y="94"/>
                        <a:pt x="312" y="31"/>
                      </a:cubicBezTo>
                      <a:cubicBezTo>
                        <a:pt x="218" y="0"/>
                        <a:pt x="93" y="125"/>
                        <a:pt x="93" y="125"/>
                      </a:cubicBezTo>
                    </a:path>
                  </a:pathLst>
                </a:custGeom>
                <a:solidFill>
                  <a:srgbClr val="6A3A2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495" name="Freeform 112">
                  <a:extLst>
                    <a:ext uri="{FF2B5EF4-FFF2-40B4-BE49-F238E27FC236}">
                      <a16:creationId xmlns:a16="http://schemas.microsoft.com/office/drawing/2014/main" id="{5C1A3640-E3A3-71E1-05B8-008244213FA8}"/>
                    </a:ext>
                  </a:extLst>
                </p:cNvPr>
                <p:cNvSpPr>
                  <a:spLocks noChangeArrowheads="1"/>
                </p:cNvSpPr>
                <p:nvPr/>
              </p:nvSpPr>
              <p:spPr bwMode="auto">
                <a:xfrm flipH="1">
                  <a:off x="8496309" y="3456515"/>
                  <a:ext cx="248612" cy="247848"/>
                </a:xfrm>
                <a:custGeom>
                  <a:avLst/>
                  <a:gdLst>
                    <a:gd name="T0" fmla="*/ 188 w 470"/>
                    <a:gd name="T1" fmla="*/ 562 h 563"/>
                    <a:gd name="T2" fmla="*/ 188 w 470"/>
                    <a:gd name="T3" fmla="*/ 562 h 563"/>
                    <a:gd name="T4" fmla="*/ 32 w 470"/>
                    <a:gd name="T5" fmla="*/ 250 h 563"/>
                    <a:gd name="T6" fmla="*/ 250 w 470"/>
                    <a:gd name="T7" fmla="*/ 0 h 563"/>
                    <a:gd name="T8" fmla="*/ 469 w 470"/>
                    <a:gd name="T9" fmla="*/ 187 h 563"/>
                    <a:gd name="T10" fmla="*/ 313 w 470"/>
                    <a:gd name="T11" fmla="*/ 250 h 563"/>
                    <a:gd name="T12" fmla="*/ 250 w 470"/>
                    <a:gd name="T13" fmla="*/ 343 h 563"/>
                    <a:gd name="T14" fmla="*/ 188 w 470"/>
                    <a:gd name="T15" fmla="*/ 343 h 563"/>
                    <a:gd name="T16" fmla="*/ 219 w 470"/>
                    <a:gd name="T17" fmla="*/ 437 h 563"/>
                    <a:gd name="T18" fmla="*/ 188 w 470"/>
                    <a:gd name="T19" fmla="*/ 562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0" h="563">
                      <a:moveTo>
                        <a:pt x="188" y="562"/>
                      </a:moveTo>
                      <a:lnTo>
                        <a:pt x="188" y="562"/>
                      </a:lnTo>
                      <a:cubicBezTo>
                        <a:pt x="188" y="562"/>
                        <a:pt x="0" y="406"/>
                        <a:pt x="32" y="250"/>
                      </a:cubicBezTo>
                      <a:cubicBezTo>
                        <a:pt x="63" y="125"/>
                        <a:pt x="157" y="0"/>
                        <a:pt x="250" y="0"/>
                      </a:cubicBezTo>
                      <a:cubicBezTo>
                        <a:pt x="406" y="0"/>
                        <a:pt x="469" y="187"/>
                        <a:pt x="469" y="187"/>
                      </a:cubicBezTo>
                      <a:cubicBezTo>
                        <a:pt x="469" y="187"/>
                        <a:pt x="438" y="156"/>
                        <a:pt x="313" y="250"/>
                      </a:cubicBezTo>
                      <a:cubicBezTo>
                        <a:pt x="219" y="312"/>
                        <a:pt x="250" y="343"/>
                        <a:pt x="250" y="343"/>
                      </a:cubicBezTo>
                      <a:cubicBezTo>
                        <a:pt x="250" y="343"/>
                        <a:pt x="219" y="281"/>
                        <a:pt x="188" y="343"/>
                      </a:cubicBezTo>
                      <a:cubicBezTo>
                        <a:pt x="157" y="375"/>
                        <a:pt x="219" y="437"/>
                        <a:pt x="219" y="437"/>
                      </a:cubicBezTo>
                      <a:cubicBezTo>
                        <a:pt x="250" y="468"/>
                        <a:pt x="188" y="562"/>
                        <a:pt x="188" y="562"/>
                      </a:cubicBezTo>
                    </a:path>
                  </a:pathLst>
                </a:custGeom>
                <a:solidFill>
                  <a:srgbClr val="201A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496" name="Freeform 113">
                  <a:extLst>
                    <a:ext uri="{FF2B5EF4-FFF2-40B4-BE49-F238E27FC236}">
                      <a16:creationId xmlns:a16="http://schemas.microsoft.com/office/drawing/2014/main" id="{68B4AEF6-529A-A625-A0B5-33670B79BF34}"/>
                    </a:ext>
                  </a:extLst>
                </p:cNvPr>
                <p:cNvSpPr>
                  <a:spLocks noChangeArrowheads="1"/>
                </p:cNvSpPr>
                <p:nvPr/>
              </p:nvSpPr>
              <p:spPr bwMode="auto">
                <a:xfrm flipH="1">
                  <a:off x="8614807" y="3427470"/>
                  <a:ext cx="148702" cy="137479"/>
                </a:xfrm>
                <a:custGeom>
                  <a:avLst/>
                  <a:gdLst>
                    <a:gd name="T0" fmla="*/ 94 w 282"/>
                    <a:gd name="T1" fmla="*/ 281 h 314"/>
                    <a:gd name="T2" fmla="*/ 94 w 282"/>
                    <a:gd name="T3" fmla="*/ 281 h 314"/>
                    <a:gd name="T4" fmla="*/ 0 w 282"/>
                    <a:gd name="T5" fmla="*/ 219 h 314"/>
                    <a:gd name="T6" fmla="*/ 125 w 282"/>
                    <a:gd name="T7" fmla="*/ 31 h 314"/>
                    <a:gd name="T8" fmla="*/ 219 w 282"/>
                    <a:gd name="T9" fmla="*/ 156 h 314"/>
                    <a:gd name="T10" fmla="*/ 94 w 282"/>
                    <a:gd name="T11" fmla="*/ 281 h 314"/>
                  </a:gdLst>
                  <a:ahLst/>
                  <a:cxnLst>
                    <a:cxn ang="0">
                      <a:pos x="T0" y="T1"/>
                    </a:cxn>
                    <a:cxn ang="0">
                      <a:pos x="T2" y="T3"/>
                    </a:cxn>
                    <a:cxn ang="0">
                      <a:pos x="T4" y="T5"/>
                    </a:cxn>
                    <a:cxn ang="0">
                      <a:pos x="T6" y="T7"/>
                    </a:cxn>
                    <a:cxn ang="0">
                      <a:pos x="T8" y="T9"/>
                    </a:cxn>
                    <a:cxn ang="0">
                      <a:pos x="T10" y="T11"/>
                    </a:cxn>
                  </a:cxnLst>
                  <a:rect l="0" t="0" r="r" b="b"/>
                  <a:pathLst>
                    <a:path w="282" h="314">
                      <a:moveTo>
                        <a:pt x="94" y="281"/>
                      </a:moveTo>
                      <a:lnTo>
                        <a:pt x="94" y="281"/>
                      </a:lnTo>
                      <a:cubicBezTo>
                        <a:pt x="94" y="281"/>
                        <a:pt x="31" y="313"/>
                        <a:pt x="0" y="219"/>
                      </a:cubicBezTo>
                      <a:cubicBezTo>
                        <a:pt x="0" y="125"/>
                        <a:pt x="63" y="63"/>
                        <a:pt x="125" y="31"/>
                      </a:cubicBezTo>
                      <a:cubicBezTo>
                        <a:pt x="156" y="0"/>
                        <a:pt x="281" y="63"/>
                        <a:pt x="219" y="156"/>
                      </a:cubicBezTo>
                      <a:lnTo>
                        <a:pt x="94" y="281"/>
                      </a:lnTo>
                    </a:path>
                  </a:pathLst>
                </a:custGeom>
                <a:solidFill>
                  <a:srgbClr val="201A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497" name="Freeform 113">
                  <a:extLst>
                    <a:ext uri="{FF2B5EF4-FFF2-40B4-BE49-F238E27FC236}">
                      <a16:creationId xmlns:a16="http://schemas.microsoft.com/office/drawing/2014/main" id="{984D1101-B63C-6BA6-5ECD-B95557DC3E2D}"/>
                    </a:ext>
                  </a:extLst>
                </p:cNvPr>
                <p:cNvSpPr>
                  <a:spLocks noChangeArrowheads="1"/>
                </p:cNvSpPr>
                <p:nvPr/>
              </p:nvSpPr>
              <p:spPr bwMode="auto">
                <a:xfrm flipH="1">
                  <a:off x="8675251" y="3399548"/>
                  <a:ext cx="109728" cy="100584"/>
                </a:xfrm>
                <a:custGeom>
                  <a:avLst/>
                  <a:gdLst>
                    <a:gd name="T0" fmla="*/ 94 w 282"/>
                    <a:gd name="T1" fmla="*/ 281 h 314"/>
                    <a:gd name="T2" fmla="*/ 94 w 282"/>
                    <a:gd name="T3" fmla="*/ 281 h 314"/>
                    <a:gd name="T4" fmla="*/ 0 w 282"/>
                    <a:gd name="T5" fmla="*/ 219 h 314"/>
                    <a:gd name="T6" fmla="*/ 125 w 282"/>
                    <a:gd name="T7" fmla="*/ 31 h 314"/>
                    <a:gd name="T8" fmla="*/ 219 w 282"/>
                    <a:gd name="T9" fmla="*/ 156 h 314"/>
                    <a:gd name="T10" fmla="*/ 94 w 282"/>
                    <a:gd name="T11" fmla="*/ 281 h 314"/>
                  </a:gdLst>
                  <a:ahLst/>
                  <a:cxnLst>
                    <a:cxn ang="0">
                      <a:pos x="T0" y="T1"/>
                    </a:cxn>
                    <a:cxn ang="0">
                      <a:pos x="T2" y="T3"/>
                    </a:cxn>
                    <a:cxn ang="0">
                      <a:pos x="T4" y="T5"/>
                    </a:cxn>
                    <a:cxn ang="0">
                      <a:pos x="T6" y="T7"/>
                    </a:cxn>
                    <a:cxn ang="0">
                      <a:pos x="T8" y="T9"/>
                    </a:cxn>
                    <a:cxn ang="0">
                      <a:pos x="T10" y="T11"/>
                    </a:cxn>
                  </a:cxnLst>
                  <a:rect l="0" t="0" r="r" b="b"/>
                  <a:pathLst>
                    <a:path w="282" h="314">
                      <a:moveTo>
                        <a:pt x="94" y="281"/>
                      </a:moveTo>
                      <a:lnTo>
                        <a:pt x="94" y="281"/>
                      </a:lnTo>
                      <a:cubicBezTo>
                        <a:pt x="94" y="281"/>
                        <a:pt x="31" y="313"/>
                        <a:pt x="0" y="219"/>
                      </a:cubicBezTo>
                      <a:cubicBezTo>
                        <a:pt x="0" y="125"/>
                        <a:pt x="63" y="63"/>
                        <a:pt x="125" y="31"/>
                      </a:cubicBezTo>
                      <a:cubicBezTo>
                        <a:pt x="156" y="0"/>
                        <a:pt x="281" y="63"/>
                        <a:pt x="219" y="156"/>
                      </a:cubicBezTo>
                      <a:lnTo>
                        <a:pt x="94" y="281"/>
                      </a:lnTo>
                    </a:path>
                  </a:pathLst>
                </a:custGeom>
                <a:solidFill>
                  <a:srgbClr val="201A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grpSp>
        </p:grpSp>
      </p:grpSp>
      <p:sp>
        <p:nvSpPr>
          <p:cNvPr id="749" name="Oval 748">
            <a:extLst>
              <a:ext uri="{FF2B5EF4-FFF2-40B4-BE49-F238E27FC236}">
                <a16:creationId xmlns:a16="http://schemas.microsoft.com/office/drawing/2014/main" id="{CB47E489-6EEF-5A2C-CFCE-553F742090B2}"/>
              </a:ext>
            </a:extLst>
          </p:cNvPr>
          <p:cNvSpPr>
            <a:spLocks noChangeAspect="1"/>
          </p:cNvSpPr>
          <p:nvPr/>
        </p:nvSpPr>
        <p:spPr>
          <a:xfrm>
            <a:off x="6689976" y="4111458"/>
            <a:ext cx="3790252" cy="2468880"/>
          </a:xfrm>
          <a:prstGeom prst="ellipse">
            <a:avLst/>
          </a:prstGeom>
          <a:solidFill>
            <a:srgbClr val="FFF2CC"/>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0" name="Group 749">
            <a:extLst>
              <a:ext uri="{FF2B5EF4-FFF2-40B4-BE49-F238E27FC236}">
                <a16:creationId xmlns:a16="http://schemas.microsoft.com/office/drawing/2014/main" id="{EE464B31-C878-3BC5-85F6-06DC9C9661CC}"/>
              </a:ext>
            </a:extLst>
          </p:cNvPr>
          <p:cNvGrpSpPr>
            <a:grpSpLocks noChangeAspect="1"/>
          </p:cNvGrpSpPr>
          <p:nvPr/>
        </p:nvGrpSpPr>
        <p:grpSpPr>
          <a:xfrm flipH="1">
            <a:off x="10885130" y="5253082"/>
            <a:ext cx="683465" cy="1280160"/>
            <a:chOff x="7227105" y="2908300"/>
            <a:chExt cx="557995" cy="1090613"/>
          </a:xfrm>
        </p:grpSpPr>
        <p:sp>
          <p:nvSpPr>
            <p:cNvPr id="751" name="Freeform 171">
              <a:extLst>
                <a:ext uri="{FF2B5EF4-FFF2-40B4-BE49-F238E27FC236}">
                  <a16:creationId xmlns:a16="http://schemas.microsoft.com/office/drawing/2014/main" id="{A65E186D-2224-56DD-4BEA-0E48BF2DCDCB}"/>
                </a:ext>
              </a:extLst>
            </p:cNvPr>
            <p:cNvSpPr>
              <a:spLocks noChangeArrowheads="1"/>
            </p:cNvSpPr>
            <p:nvPr/>
          </p:nvSpPr>
          <p:spPr bwMode="auto">
            <a:xfrm rot="16945003">
              <a:off x="7315400" y="3028429"/>
              <a:ext cx="127827" cy="304418"/>
            </a:xfrm>
            <a:custGeom>
              <a:avLst/>
              <a:gdLst>
                <a:gd name="T0" fmla="*/ 250 w 407"/>
                <a:gd name="T1" fmla="*/ 31 h 657"/>
                <a:gd name="T2" fmla="*/ 250 w 407"/>
                <a:gd name="T3" fmla="*/ 31 h 657"/>
                <a:gd name="T4" fmla="*/ 406 w 407"/>
                <a:gd name="T5" fmla="*/ 656 h 657"/>
                <a:gd name="T6" fmla="*/ 0 w 407"/>
                <a:gd name="T7" fmla="*/ 344 h 657"/>
                <a:gd name="T8" fmla="*/ 250 w 407"/>
                <a:gd name="T9" fmla="*/ 31 h 657"/>
              </a:gdLst>
              <a:ahLst/>
              <a:cxnLst>
                <a:cxn ang="0">
                  <a:pos x="T0" y="T1"/>
                </a:cxn>
                <a:cxn ang="0">
                  <a:pos x="T2" y="T3"/>
                </a:cxn>
                <a:cxn ang="0">
                  <a:pos x="T4" y="T5"/>
                </a:cxn>
                <a:cxn ang="0">
                  <a:pos x="T6" y="T7"/>
                </a:cxn>
                <a:cxn ang="0">
                  <a:pos x="T8" y="T9"/>
                </a:cxn>
              </a:cxnLst>
              <a:rect l="0" t="0" r="r" b="b"/>
              <a:pathLst>
                <a:path w="407" h="657">
                  <a:moveTo>
                    <a:pt x="250" y="31"/>
                  </a:moveTo>
                  <a:lnTo>
                    <a:pt x="250" y="31"/>
                  </a:lnTo>
                  <a:cubicBezTo>
                    <a:pt x="250" y="31"/>
                    <a:pt x="31" y="313"/>
                    <a:pt x="406" y="656"/>
                  </a:cubicBezTo>
                  <a:cubicBezTo>
                    <a:pt x="406" y="656"/>
                    <a:pt x="0" y="531"/>
                    <a:pt x="0" y="344"/>
                  </a:cubicBezTo>
                  <a:cubicBezTo>
                    <a:pt x="0" y="156"/>
                    <a:pt x="344" y="0"/>
                    <a:pt x="250" y="31"/>
                  </a:cubicBezTo>
                </a:path>
              </a:pathLst>
            </a:custGeom>
            <a:solidFill>
              <a:srgbClr val="B5521E"/>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52" name="Freeform 10">
              <a:extLst>
                <a:ext uri="{FF2B5EF4-FFF2-40B4-BE49-F238E27FC236}">
                  <a16:creationId xmlns:a16="http://schemas.microsoft.com/office/drawing/2014/main" id="{22A7B5D3-F128-06E2-BE05-F8022A858060}"/>
                </a:ext>
              </a:extLst>
            </p:cNvPr>
            <p:cNvSpPr>
              <a:spLocks noChangeArrowheads="1"/>
            </p:cNvSpPr>
            <p:nvPr/>
          </p:nvSpPr>
          <p:spPr bwMode="auto">
            <a:xfrm>
              <a:off x="7245350" y="3863975"/>
              <a:ext cx="461963" cy="134938"/>
            </a:xfrm>
            <a:custGeom>
              <a:avLst/>
              <a:gdLst>
                <a:gd name="T0" fmla="*/ 500 w 1282"/>
                <a:gd name="T1" fmla="*/ 31 h 376"/>
                <a:gd name="T2" fmla="*/ 500 w 1282"/>
                <a:gd name="T3" fmla="*/ 31 h 376"/>
                <a:gd name="T4" fmla="*/ 875 w 1282"/>
                <a:gd name="T5" fmla="*/ 0 h 376"/>
                <a:gd name="T6" fmla="*/ 1156 w 1282"/>
                <a:gd name="T7" fmla="*/ 62 h 376"/>
                <a:gd name="T8" fmla="*/ 1250 w 1282"/>
                <a:gd name="T9" fmla="*/ 125 h 376"/>
                <a:gd name="T10" fmla="*/ 1031 w 1282"/>
                <a:gd name="T11" fmla="*/ 250 h 376"/>
                <a:gd name="T12" fmla="*/ 781 w 1282"/>
                <a:gd name="T13" fmla="*/ 312 h 376"/>
                <a:gd name="T14" fmla="*/ 406 w 1282"/>
                <a:gd name="T15" fmla="*/ 344 h 376"/>
                <a:gd name="T16" fmla="*/ 250 w 1282"/>
                <a:gd name="T17" fmla="*/ 312 h 376"/>
                <a:gd name="T18" fmla="*/ 0 w 1282"/>
                <a:gd name="T19" fmla="*/ 219 h 376"/>
                <a:gd name="T20" fmla="*/ 125 w 1282"/>
                <a:gd name="T21" fmla="*/ 156 h 376"/>
                <a:gd name="T22" fmla="*/ 500 w 1282"/>
                <a:gd name="T23" fmla="*/ 31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2" h="376">
                  <a:moveTo>
                    <a:pt x="500" y="31"/>
                  </a:moveTo>
                  <a:lnTo>
                    <a:pt x="500" y="31"/>
                  </a:lnTo>
                  <a:cubicBezTo>
                    <a:pt x="500" y="31"/>
                    <a:pt x="812" y="0"/>
                    <a:pt x="875" y="0"/>
                  </a:cubicBezTo>
                  <a:cubicBezTo>
                    <a:pt x="937" y="31"/>
                    <a:pt x="1094" y="62"/>
                    <a:pt x="1156" y="62"/>
                  </a:cubicBezTo>
                  <a:cubicBezTo>
                    <a:pt x="1187" y="94"/>
                    <a:pt x="1281" y="62"/>
                    <a:pt x="1250" y="125"/>
                  </a:cubicBezTo>
                  <a:cubicBezTo>
                    <a:pt x="1219" y="187"/>
                    <a:pt x="1094" y="219"/>
                    <a:pt x="1031" y="250"/>
                  </a:cubicBezTo>
                  <a:cubicBezTo>
                    <a:pt x="969" y="281"/>
                    <a:pt x="969" y="281"/>
                    <a:pt x="781" y="312"/>
                  </a:cubicBezTo>
                  <a:cubicBezTo>
                    <a:pt x="594" y="375"/>
                    <a:pt x="469" y="375"/>
                    <a:pt x="406" y="344"/>
                  </a:cubicBezTo>
                  <a:cubicBezTo>
                    <a:pt x="312" y="344"/>
                    <a:pt x="312" y="312"/>
                    <a:pt x="250" y="312"/>
                  </a:cubicBezTo>
                  <a:cubicBezTo>
                    <a:pt x="156" y="281"/>
                    <a:pt x="0" y="281"/>
                    <a:pt x="0" y="219"/>
                  </a:cubicBezTo>
                  <a:cubicBezTo>
                    <a:pt x="31" y="187"/>
                    <a:pt x="94" y="156"/>
                    <a:pt x="125" y="156"/>
                  </a:cubicBezTo>
                  <a:cubicBezTo>
                    <a:pt x="156" y="125"/>
                    <a:pt x="250" y="94"/>
                    <a:pt x="500" y="31"/>
                  </a:cubicBezTo>
                </a:path>
              </a:pathLst>
            </a:custGeom>
            <a:solidFill>
              <a:srgbClr val="2F559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53" name="Freeform 161">
              <a:extLst>
                <a:ext uri="{FF2B5EF4-FFF2-40B4-BE49-F238E27FC236}">
                  <a16:creationId xmlns:a16="http://schemas.microsoft.com/office/drawing/2014/main" id="{34E2AECB-D21F-F0AF-E43A-ACC41E13C097}"/>
                </a:ext>
              </a:extLst>
            </p:cNvPr>
            <p:cNvSpPr>
              <a:spLocks noChangeArrowheads="1"/>
            </p:cNvSpPr>
            <p:nvPr/>
          </p:nvSpPr>
          <p:spPr bwMode="auto">
            <a:xfrm>
              <a:off x="7391400" y="3381375"/>
              <a:ext cx="258763" cy="573088"/>
            </a:xfrm>
            <a:custGeom>
              <a:avLst/>
              <a:gdLst>
                <a:gd name="T0" fmla="*/ 188 w 720"/>
                <a:gd name="T1" fmla="*/ 156 h 1594"/>
                <a:gd name="T2" fmla="*/ 188 w 720"/>
                <a:gd name="T3" fmla="*/ 156 h 1594"/>
                <a:gd name="T4" fmla="*/ 0 w 720"/>
                <a:gd name="T5" fmla="*/ 1593 h 1594"/>
                <a:gd name="T6" fmla="*/ 375 w 720"/>
                <a:gd name="T7" fmla="*/ 688 h 1594"/>
                <a:gd name="T8" fmla="*/ 469 w 720"/>
                <a:gd name="T9" fmla="*/ 1530 h 1594"/>
                <a:gd name="T10" fmla="*/ 625 w 720"/>
                <a:gd name="T11" fmla="*/ 219 h 1594"/>
                <a:gd name="T12" fmla="*/ 188 w 720"/>
                <a:gd name="T13" fmla="*/ 156 h 1594"/>
              </a:gdLst>
              <a:ahLst/>
              <a:cxnLst>
                <a:cxn ang="0">
                  <a:pos x="T0" y="T1"/>
                </a:cxn>
                <a:cxn ang="0">
                  <a:pos x="T2" y="T3"/>
                </a:cxn>
                <a:cxn ang="0">
                  <a:pos x="T4" y="T5"/>
                </a:cxn>
                <a:cxn ang="0">
                  <a:pos x="T6" y="T7"/>
                </a:cxn>
                <a:cxn ang="0">
                  <a:pos x="T8" y="T9"/>
                </a:cxn>
                <a:cxn ang="0">
                  <a:pos x="T10" y="T11"/>
                </a:cxn>
                <a:cxn ang="0">
                  <a:pos x="T12" y="T13"/>
                </a:cxn>
              </a:cxnLst>
              <a:rect l="0" t="0" r="r" b="b"/>
              <a:pathLst>
                <a:path w="720" h="1594">
                  <a:moveTo>
                    <a:pt x="188" y="156"/>
                  </a:moveTo>
                  <a:lnTo>
                    <a:pt x="188" y="156"/>
                  </a:lnTo>
                  <a:cubicBezTo>
                    <a:pt x="188" y="156"/>
                    <a:pt x="31" y="1249"/>
                    <a:pt x="0" y="1593"/>
                  </a:cubicBezTo>
                  <a:cubicBezTo>
                    <a:pt x="0" y="1593"/>
                    <a:pt x="281" y="875"/>
                    <a:pt x="375" y="688"/>
                  </a:cubicBezTo>
                  <a:cubicBezTo>
                    <a:pt x="375" y="688"/>
                    <a:pt x="438" y="1312"/>
                    <a:pt x="469" y="1530"/>
                  </a:cubicBezTo>
                  <a:cubicBezTo>
                    <a:pt x="469" y="1593"/>
                    <a:pt x="719" y="438"/>
                    <a:pt x="625" y="219"/>
                  </a:cubicBezTo>
                  <a:cubicBezTo>
                    <a:pt x="563" y="0"/>
                    <a:pt x="188" y="156"/>
                    <a:pt x="188" y="156"/>
                  </a:cubicBezTo>
                </a:path>
              </a:pathLst>
            </a:custGeom>
            <a:solidFill>
              <a:srgbClr val="9A613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54" name="Freeform 162">
              <a:extLst>
                <a:ext uri="{FF2B5EF4-FFF2-40B4-BE49-F238E27FC236}">
                  <a16:creationId xmlns:a16="http://schemas.microsoft.com/office/drawing/2014/main" id="{A2501CA4-F19E-6696-0FD7-C142E661928A}"/>
                </a:ext>
              </a:extLst>
            </p:cNvPr>
            <p:cNvSpPr>
              <a:spLocks noChangeArrowheads="1"/>
            </p:cNvSpPr>
            <p:nvPr/>
          </p:nvSpPr>
          <p:spPr bwMode="auto">
            <a:xfrm>
              <a:off x="7402513" y="3403600"/>
              <a:ext cx="236537" cy="292100"/>
            </a:xfrm>
            <a:custGeom>
              <a:avLst/>
              <a:gdLst>
                <a:gd name="T0" fmla="*/ 125 w 658"/>
                <a:gd name="T1" fmla="*/ 156 h 813"/>
                <a:gd name="T2" fmla="*/ 125 w 658"/>
                <a:gd name="T3" fmla="*/ 156 h 813"/>
                <a:gd name="T4" fmla="*/ 32 w 658"/>
                <a:gd name="T5" fmla="*/ 218 h 813"/>
                <a:gd name="T6" fmla="*/ 0 w 658"/>
                <a:gd name="T7" fmla="*/ 687 h 813"/>
                <a:gd name="T8" fmla="*/ 657 w 658"/>
                <a:gd name="T9" fmla="*/ 656 h 813"/>
                <a:gd name="T10" fmla="*/ 625 w 658"/>
                <a:gd name="T11" fmla="*/ 187 h 813"/>
                <a:gd name="T12" fmla="*/ 125 w 658"/>
                <a:gd name="T13" fmla="*/ 156 h 813"/>
              </a:gdLst>
              <a:ahLst/>
              <a:cxnLst>
                <a:cxn ang="0">
                  <a:pos x="T0" y="T1"/>
                </a:cxn>
                <a:cxn ang="0">
                  <a:pos x="T2" y="T3"/>
                </a:cxn>
                <a:cxn ang="0">
                  <a:pos x="T4" y="T5"/>
                </a:cxn>
                <a:cxn ang="0">
                  <a:pos x="T6" y="T7"/>
                </a:cxn>
                <a:cxn ang="0">
                  <a:pos x="T8" y="T9"/>
                </a:cxn>
                <a:cxn ang="0">
                  <a:pos x="T10" y="T11"/>
                </a:cxn>
                <a:cxn ang="0">
                  <a:pos x="T12" y="T13"/>
                </a:cxn>
              </a:cxnLst>
              <a:rect l="0" t="0" r="r" b="b"/>
              <a:pathLst>
                <a:path w="658" h="813">
                  <a:moveTo>
                    <a:pt x="125" y="156"/>
                  </a:moveTo>
                  <a:lnTo>
                    <a:pt x="125" y="156"/>
                  </a:lnTo>
                  <a:cubicBezTo>
                    <a:pt x="125" y="156"/>
                    <a:pt x="94" y="0"/>
                    <a:pt x="32" y="218"/>
                  </a:cubicBezTo>
                  <a:cubicBezTo>
                    <a:pt x="0" y="312"/>
                    <a:pt x="0" y="531"/>
                    <a:pt x="0" y="687"/>
                  </a:cubicBezTo>
                  <a:cubicBezTo>
                    <a:pt x="0" y="687"/>
                    <a:pt x="407" y="812"/>
                    <a:pt x="657" y="656"/>
                  </a:cubicBezTo>
                  <a:cubicBezTo>
                    <a:pt x="625" y="187"/>
                    <a:pt x="625" y="187"/>
                    <a:pt x="625" y="187"/>
                  </a:cubicBezTo>
                  <a:lnTo>
                    <a:pt x="125" y="156"/>
                  </a:lnTo>
                </a:path>
              </a:pathLst>
            </a:custGeom>
            <a:solidFill>
              <a:srgbClr val="FDC80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55" name="Freeform 163">
              <a:extLst>
                <a:ext uri="{FF2B5EF4-FFF2-40B4-BE49-F238E27FC236}">
                  <a16:creationId xmlns:a16="http://schemas.microsoft.com/office/drawing/2014/main" id="{301341DE-FCA9-0289-949A-37541ACE2719}"/>
                </a:ext>
              </a:extLst>
            </p:cNvPr>
            <p:cNvSpPr>
              <a:spLocks noChangeArrowheads="1"/>
            </p:cNvSpPr>
            <p:nvPr/>
          </p:nvSpPr>
          <p:spPr bwMode="auto">
            <a:xfrm>
              <a:off x="7391400" y="3144838"/>
              <a:ext cx="269875" cy="393700"/>
            </a:xfrm>
            <a:custGeom>
              <a:avLst/>
              <a:gdLst>
                <a:gd name="T0" fmla="*/ 31 w 751"/>
                <a:gd name="T1" fmla="*/ 750 h 1095"/>
                <a:gd name="T2" fmla="*/ 31 w 751"/>
                <a:gd name="T3" fmla="*/ 750 h 1095"/>
                <a:gd name="T4" fmla="*/ 0 w 751"/>
                <a:gd name="T5" fmla="*/ 1000 h 1095"/>
                <a:gd name="T6" fmla="*/ 750 w 751"/>
                <a:gd name="T7" fmla="*/ 969 h 1095"/>
                <a:gd name="T8" fmla="*/ 594 w 751"/>
                <a:gd name="T9" fmla="*/ 187 h 1095"/>
                <a:gd name="T10" fmla="*/ 188 w 751"/>
                <a:gd name="T11" fmla="*/ 94 h 1095"/>
                <a:gd name="T12" fmla="*/ 31 w 751"/>
                <a:gd name="T13" fmla="*/ 750 h 1095"/>
              </a:gdLst>
              <a:ahLst/>
              <a:cxnLst>
                <a:cxn ang="0">
                  <a:pos x="T0" y="T1"/>
                </a:cxn>
                <a:cxn ang="0">
                  <a:pos x="T2" y="T3"/>
                </a:cxn>
                <a:cxn ang="0">
                  <a:pos x="T4" y="T5"/>
                </a:cxn>
                <a:cxn ang="0">
                  <a:pos x="T6" y="T7"/>
                </a:cxn>
                <a:cxn ang="0">
                  <a:pos x="T8" y="T9"/>
                </a:cxn>
                <a:cxn ang="0">
                  <a:pos x="T10" y="T11"/>
                </a:cxn>
                <a:cxn ang="0">
                  <a:pos x="T12" y="T13"/>
                </a:cxn>
              </a:cxnLst>
              <a:rect l="0" t="0" r="r" b="b"/>
              <a:pathLst>
                <a:path w="751" h="1095">
                  <a:moveTo>
                    <a:pt x="31" y="750"/>
                  </a:moveTo>
                  <a:lnTo>
                    <a:pt x="31" y="750"/>
                  </a:lnTo>
                  <a:cubicBezTo>
                    <a:pt x="31" y="875"/>
                    <a:pt x="0" y="937"/>
                    <a:pt x="0" y="1000"/>
                  </a:cubicBezTo>
                  <a:cubicBezTo>
                    <a:pt x="0" y="1000"/>
                    <a:pt x="531" y="1094"/>
                    <a:pt x="750" y="969"/>
                  </a:cubicBezTo>
                  <a:cubicBezTo>
                    <a:pt x="750" y="969"/>
                    <a:pt x="625" y="344"/>
                    <a:pt x="594" y="187"/>
                  </a:cubicBezTo>
                  <a:cubicBezTo>
                    <a:pt x="594" y="62"/>
                    <a:pt x="281" y="0"/>
                    <a:pt x="188" y="94"/>
                  </a:cubicBezTo>
                  <a:cubicBezTo>
                    <a:pt x="188" y="94"/>
                    <a:pt x="94" y="219"/>
                    <a:pt x="31" y="750"/>
                  </a:cubicBezTo>
                </a:path>
              </a:pathLst>
            </a:custGeom>
            <a:solidFill>
              <a:srgbClr val="B5521E"/>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56" name="Freeform 164">
              <a:extLst>
                <a:ext uri="{FF2B5EF4-FFF2-40B4-BE49-F238E27FC236}">
                  <a16:creationId xmlns:a16="http://schemas.microsoft.com/office/drawing/2014/main" id="{EEC1514C-75F2-8B4C-8D4F-611035E5E0C5}"/>
                </a:ext>
              </a:extLst>
            </p:cNvPr>
            <p:cNvSpPr>
              <a:spLocks noChangeArrowheads="1"/>
            </p:cNvSpPr>
            <p:nvPr/>
          </p:nvSpPr>
          <p:spPr bwMode="auto">
            <a:xfrm>
              <a:off x="7504113" y="3133725"/>
              <a:ext cx="57150" cy="134938"/>
            </a:xfrm>
            <a:custGeom>
              <a:avLst/>
              <a:gdLst>
                <a:gd name="T0" fmla="*/ 62 w 157"/>
                <a:gd name="T1" fmla="*/ 0 h 376"/>
                <a:gd name="T2" fmla="*/ 62 w 157"/>
                <a:gd name="T3" fmla="*/ 0 h 376"/>
                <a:gd name="T4" fmla="*/ 0 w 157"/>
                <a:gd name="T5" fmla="*/ 125 h 376"/>
                <a:gd name="T6" fmla="*/ 125 w 157"/>
                <a:gd name="T7" fmla="*/ 343 h 376"/>
                <a:gd name="T8" fmla="*/ 125 w 157"/>
                <a:gd name="T9" fmla="*/ 0 h 376"/>
                <a:gd name="T10" fmla="*/ 62 w 157"/>
                <a:gd name="T11" fmla="*/ 0 h 376"/>
              </a:gdLst>
              <a:ahLst/>
              <a:cxnLst>
                <a:cxn ang="0">
                  <a:pos x="T0" y="T1"/>
                </a:cxn>
                <a:cxn ang="0">
                  <a:pos x="T2" y="T3"/>
                </a:cxn>
                <a:cxn ang="0">
                  <a:pos x="T4" y="T5"/>
                </a:cxn>
                <a:cxn ang="0">
                  <a:pos x="T6" y="T7"/>
                </a:cxn>
                <a:cxn ang="0">
                  <a:pos x="T8" y="T9"/>
                </a:cxn>
                <a:cxn ang="0">
                  <a:pos x="T10" y="T11"/>
                </a:cxn>
              </a:cxnLst>
              <a:rect l="0" t="0" r="r" b="b"/>
              <a:pathLst>
                <a:path w="157" h="376">
                  <a:moveTo>
                    <a:pt x="62" y="0"/>
                  </a:moveTo>
                  <a:lnTo>
                    <a:pt x="62" y="0"/>
                  </a:lnTo>
                  <a:cubicBezTo>
                    <a:pt x="0" y="125"/>
                    <a:pt x="0" y="125"/>
                    <a:pt x="0" y="125"/>
                  </a:cubicBezTo>
                  <a:cubicBezTo>
                    <a:pt x="0" y="125"/>
                    <a:pt x="93" y="375"/>
                    <a:pt x="125" y="343"/>
                  </a:cubicBezTo>
                  <a:cubicBezTo>
                    <a:pt x="156" y="343"/>
                    <a:pt x="125" y="0"/>
                    <a:pt x="125" y="0"/>
                  </a:cubicBezTo>
                  <a:lnTo>
                    <a:pt x="62" y="0"/>
                  </a:lnTo>
                </a:path>
              </a:pathLst>
            </a:custGeom>
            <a:solidFill>
              <a:srgbClr val="6A432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57" name="Freeform 165">
              <a:extLst>
                <a:ext uri="{FF2B5EF4-FFF2-40B4-BE49-F238E27FC236}">
                  <a16:creationId xmlns:a16="http://schemas.microsoft.com/office/drawing/2014/main" id="{8FD57720-9744-5B32-2074-7BDE5B75C4DC}"/>
                </a:ext>
              </a:extLst>
            </p:cNvPr>
            <p:cNvSpPr>
              <a:spLocks noChangeArrowheads="1"/>
            </p:cNvSpPr>
            <p:nvPr/>
          </p:nvSpPr>
          <p:spPr bwMode="auto">
            <a:xfrm>
              <a:off x="7424738" y="2941638"/>
              <a:ext cx="180975" cy="247650"/>
            </a:xfrm>
            <a:custGeom>
              <a:avLst/>
              <a:gdLst>
                <a:gd name="T0" fmla="*/ 125 w 501"/>
                <a:gd name="T1" fmla="*/ 125 h 689"/>
                <a:gd name="T2" fmla="*/ 125 w 501"/>
                <a:gd name="T3" fmla="*/ 125 h 689"/>
                <a:gd name="T4" fmla="*/ 156 w 501"/>
                <a:gd name="T5" fmla="*/ 500 h 689"/>
                <a:gd name="T6" fmla="*/ 500 w 501"/>
                <a:gd name="T7" fmla="*/ 375 h 689"/>
                <a:gd name="T8" fmla="*/ 344 w 501"/>
                <a:gd name="T9" fmla="*/ 63 h 689"/>
                <a:gd name="T10" fmla="*/ 125 w 501"/>
                <a:gd name="T11" fmla="*/ 125 h 689"/>
              </a:gdLst>
              <a:ahLst/>
              <a:cxnLst>
                <a:cxn ang="0">
                  <a:pos x="T0" y="T1"/>
                </a:cxn>
                <a:cxn ang="0">
                  <a:pos x="T2" y="T3"/>
                </a:cxn>
                <a:cxn ang="0">
                  <a:pos x="T4" y="T5"/>
                </a:cxn>
                <a:cxn ang="0">
                  <a:pos x="T6" y="T7"/>
                </a:cxn>
                <a:cxn ang="0">
                  <a:pos x="T8" y="T9"/>
                </a:cxn>
                <a:cxn ang="0">
                  <a:pos x="T10" y="T11"/>
                </a:cxn>
              </a:cxnLst>
              <a:rect l="0" t="0" r="r" b="b"/>
              <a:pathLst>
                <a:path w="501" h="689">
                  <a:moveTo>
                    <a:pt x="125" y="125"/>
                  </a:moveTo>
                  <a:lnTo>
                    <a:pt x="125" y="125"/>
                  </a:lnTo>
                  <a:cubicBezTo>
                    <a:pt x="0" y="219"/>
                    <a:pt x="125" y="469"/>
                    <a:pt x="156" y="500"/>
                  </a:cubicBezTo>
                  <a:cubicBezTo>
                    <a:pt x="344" y="688"/>
                    <a:pt x="469" y="563"/>
                    <a:pt x="500" y="375"/>
                  </a:cubicBezTo>
                  <a:cubicBezTo>
                    <a:pt x="500" y="188"/>
                    <a:pt x="437" y="125"/>
                    <a:pt x="344" y="63"/>
                  </a:cubicBezTo>
                  <a:cubicBezTo>
                    <a:pt x="250" y="0"/>
                    <a:pt x="125" y="125"/>
                    <a:pt x="125" y="125"/>
                  </a:cubicBezTo>
                </a:path>
              </a:pathLst>
            </a:custGeom>
            <a:solidFill>
              <a:srgbClr val="9A613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58" name="Freeform 166">
              <a:extLst>
                <a:ext uri="{FF2B5EF4-FFF2-40B4-BE49-F238E27FC236}">
                  <a16:creationId xmlns:a16="http://schemas.microsoft.com/office/drawing/2014/main" id="{B172DA34-2C03-AEE1-C336-81354F41630B}"/>
                </a:ext>
              </a:extLst>
            </p:cNvPr>
            <p:cNvSpPr>
              <a:spLocks noChangeArrowheads="1"/>
            </p:cNvSpPr>
            <p:nvPr/>
          </p:nvSpPr>
          <p:spPr bwMode="auto">
            <a:xfrm>
              <a:off x="7402513" y="2941638"/>
              <a:ext cx="203200" cy="169862"/>
            </a:xfrm>
            <a:custGeom>
              <a:avLst/>
              <a:gdLst>
                <a:gd name="T0" fmla="*/ 219 w 564"/>
                <a:gd name="T1" fmla="*/ 469 h 470"/>
                <a:gd name="T2" fmla="*/ 219 w 564"/>
                <a:gd name="T3" fmla="*/ 469 h 470"/>
                <a:gd name="T4" fmla="*/ 375 w 564"/>
                <a:gd name="T5" fmla="*/ 32 h 470"/>
                <a:gd name="T6" fmla="*/ 563 w 564"/>
                <a:gd name="T7" fmla="*/ 219 h 470"/>
                <a:gd name="T8" fmla="*/ 282 w 564"/>
                <a:gd name="T9" fmla="*/ 344 h 470"/>
                <a:gd name="T10" fmla="*/ 219 w 564"/>
                <a:gd name="T11" fmla="*/ 469 h 470"/>
              </a:gdLst>
              <a:ahLst/>
              <a:cxnLst>
                <a:cxn ang="0">
                  <a:pos x="T0" y="T1"/>
                </a:cxn>
                <a:cxn ang="0">
                  <a:pos x="T2" y="T3"/>
                </a:cxn>
                <a:cxn ang="0">
                  <a:pos x="T4" y="T5"/>
                </a:cxn>
                <a:cxn ang="0">
                  <a:pos x="T6" y="T7"/>
                </a:cxn>
                <a:cxn ang="0">
                  <a:pos x="T8" y="T9"/>
                </a:cxn>
                <a:cxn ang="0">
                  <a:pos x="T10" y="T11"/>
                </a:cxn>
              </a:cxnLst>
              <a:rect l="0" t="0" r="r" b="b"/>
              <a:pathLst>
                <a:path w="564" h="470">
                  <a:moveTo>
                    <a:pt x="219" y="469"/>
                  </a:moveTo>
                  <a:lnTo>
                    <a:pt x="219" y="469"/>
                  </a:lnTo>
                  <a:cubicBezTo>
                    <a:pt x="63" y="438"/>
                    <a:pt x="0" y="0"/>
                    <a:pt x="375" y="32"/>
                  </a:cubicBezTo>
                  <a:cubicBezTo>
                    <a:pt x="375" y="32"/>
                    <a:pt x="500" y="63"/>
                    <a:pt x="563" y="219"/>
                  </a:cubicBezTo>
                  <a:cubicBezTo>
                    <a:pt x="563" y="219"/>
                    <a:pt x="407" y="344"/>
                    <a:pt x="282" y="344"/>
                  </a:cubicBezTo>
                  <a:lnTo>
                    <a:pt x="219" y="469"/>
                  </a:lnTo>
                </a:path>
              </a:pathLst>
            </a:custGeom>
            <a:solidFill>
              <a:srgbClr val="201A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59" name="Freeform 167">
              <a:extLst>
                <a:ext uri="{FF2B5EF4-FFF2-40B4-BE49-F238E27FC236}">
                  <a16:creationId xmlns:a16="http://schemas.microsoft.com/office/drawing/2014/main" id="{26B016E5-CD38-3239-6331-F7F6DA0BCE5D}"/>
                </a:ext>
              </a:extLst>
            </p:cNvPr>
            <p:cNvSpPr>
              <a:spLocks noChangeArrowheads="1"/>
            </p:cNvSpPr>
            <p:nvPr/>
          </p:nvSpPr>
          <p:spPr bwMode="auto">
            <a:xfrm>
              <a:off x="7413625" y="2908300"/>
              <a:ext cx="134938" cy="112713"/>
            </a:xfrm>
            <a:custGeom>
              <a:avLst/>
              <a:gdLst>
                <a:gd name="T0" fmla="*/ 343 w 376"/>
                <a:gd name="T1" fmla="*/ 93 h 313"/>
                <a:gd name="T2" fmla="*/ 343 w 376"/>
                <a:gd name="T3" fmla="*/ 93 h 313"/>
                <a:gd name="T4" fmla="*/ 218 w 376"/>
                <a:gd name="T5" fmla="*/ 281 h 313"/>
                <a:gd name="T6" fmla="*/ 31 w 376"/>
                <a:gd name="T7" fmla="*/ 218 h 313"/>
                <a:gd name="T8" fmla="*/ 125 w 376"/>
                <a:gd name="T9" fmla="*/ 62 h 313"/>
                <a:gd name="T10" fmla="*/ 343 w 376"/>
                <a:gd name="T11" fmla="*/ 93 h 313"/>
              </a:gdLst>
              <a:ahLst/>
              <a:cxnLst>
                <a:cxn ang="0">
                  <a:pos x="T0" y="T1"/>
                </a:cxn>
                <a:cxn ang="0">
                  <a:pos x="T2" y="T3"/>
                </a:cxn>
                <a:cxn ang="0">
                  <a:pos x="T4" y="T5"/>
                </a:cxn>
                <a:cxn ang="0">
                  <a:pos x="T6" y="T7"/>
                </a:cxn>
                <a:cxn ang="0">
                  <a:pos x="T8" y="T9"/>
                </a:cxn>
                <a:cxn ang="0">
                  <a:pos x="T10" y="T11"/>
                </a:cxn>
              </a:cxnLst>
              <a:rect l="0" t="0" r="r" b="b"/>
              <a:pathLst>
                <a:path w="376" h="313">
                  <a:moveTo>
                    <a:pt x="343" y="93"/>
                  </a:moveTo>
                  <a:lnTo>
                    <a:pt x="343" y="93"/>
                  </a:lnTo>
                  <a:cubicBezTo>
                    <a:pt x="375" y="156"/>
                    <a:pt x="312" y="250"/>
                    <a:pt x="218" y="281"/>
                  </a:cubicBezTo>
                  <a:cubicBezTo>
                    <a:pt x="156" y="312"/>
                    <a:pt x="62" y="281"/>
                    <a:pt x="31" y="218"/>
                  </a:cubicBezTo>
                  <a:cubicBezTo>
                    <a:pt x="0" y="156"/>
                    <a:pt x="62" y="93"/>
                    <a:pt x="125" y="62"/>
                  </a:cubicBezTo>
                  <a:cubicBezTo>
                    <a:pt x="218" y="0"/>
                    <a:pt x="312" y="31"/>
                    <a:pt x="343" y="93"/>
                  </a:cubicBezTo>
                </a:path>
              </a:pathLst>
            </a:custGeom>
            <a:solidFill>
              <a:srgbClr val="201A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60" name="Freeform 170">
              <a:extLst>
                <a:ext uri="{FF2B5EF4-FFF2-40B4-BE49-F238E27FC236}">
                  <a16:creationId xmlns:a16="http://schemas.microsoft.com/office/drawing/2014/main" id="{D0917D8B-CA15-8F25-187B-8103F8F48F22}"/>
                </a:ext>
              </a:extLst>
            </p:cNvPr>
            <p:cNvSpPr>
              <a:spLocks noChangeArrowheads="1"/>
            </p:cNvSpPr>
            <p:nvPr/>
          </p:nvSpPr>
          <p:spPr bwMode="auto">
            <a:xfrm>
              <a:off x="7413625" y="3133725"/>
              <a:ext cx="371475" cy="315913"/>
            </a:xfrm>
            <a:custGeom>
              <a:avLst/>
              <a:gdLst>
                <a:gd name="T0" fmla="*/ 875 w 1032"/>
                <a:gd name="T1" fmla="*/ 93 h 876"/>
                <a:gd name="T2" fmla="*/ 875 w 1032"/>
                <a:gd name="T3" fmla="*/ 93 h 876"/>
                <a:gd name="T4" fmla="*/ 625 w 1032"/>
                <a:gd name="T5" fmla="*/ 593 h 876"/>
                <a:gd name="T6" fmla="*/ 125 w 1032"/>
                <a:gd name="T7" fmla="*/ 843 h 876"/>
                <a:gd name="T8" fmla="*/ 218 w 1032"/>
                <a:gd name="T9" fmla="*/ 406 h 876"/>
                <a:gd name="T10" fmla="*/ 625 w 1032"/>
                <a:gd name="T11" fmla="*/ 31 h 876"/>
                <a:gd name="T12" fmla="*/ 875 w 1032"/>
                <a:gd name="T13" fmla="*/ 93 h 876"/>
              </a:gdLst>
              <a:ahLst/>
              <a:cxnLst>
                <a:cxn ang="0">
                  <a:pos x="T0" y="T1"/>
                </a:cxn>
                <a:cxn ang="0">
                  <a:pos x="T2" y="T3"/>
                </a:cxn>
                <a:cxn ang="0">
                  <a:pos x="T4" y="T5"/>
                </a:cxn>
                <a:cxn ang="0">
                  <a:pos x="T6" y="T7"/>
                </a:cxn>
                <a:cxn ang="0">
                  <a:pos x="T8" y="T9"/>
                </a:cxn>
                <a:cxn ang="0">
                  <a:pos x="T10" y="T11"/>
                </a:cxn>
                <a:cxn ang="0">
                  <a:pos x="T12" y="T13"/>
                </a:cxn>
              </a:cxnLst>
              <a:rect l="0" t="0" r="r" b="b"/>
              <a:pathLst>
                <a:path w="1032" h="876">
                  <a:moveTo>
                    <a:pt x="875" y="93"/>
                  </a:moveTo>
                  <a:lnTo>
                    <a:pt x="875" y="93"/>
                  </a:lnTo>
                  <a:cubicBezTo>
                    <a:pt x="875" y="93"/>
                    <a:pt x="1031" y="281"/>
                    <a:pt x="625" y="593"/>
                  </a:cubicBezTo>
                  <a:cubicBezTo>
                    <a:pt x="218" y="875"/>
                    <a:pt x="250" y="875"/>
                    <a:pt x="125" y="843"/>
                  </a:cubicBezTo>
                  <a:cubicBezTo>
                    <a:pt x="31" y="812"/>
                    <a:pt x="0" y="562"/>
                    <a:pt x="218" y="406"/>
                  </a:cubicBezTo>
                  <a:cubicBezTo>
                    <a:pt x="468" y="218"/>
                    <a:pt x="500" y="62"/>
                    <a:pt x="625" y="31"/>
                  </a:cubicBezTo>
                  <a:cubicBezTo>
                    <a:pt x="750" y="0"/>
                    <a:pt x="843" y="31"/>
                    <a:pt x="875" y="93"/>
                  </a:cubicBezTo>
                </a:path>
              </a:pathLst>
            </a:custGeom>
            <a:solidFill>
              <a:srgbClr val="F1942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61" name="Freeform 172">
              <a:extLst>
                <a:ext uri="{FF2B5EF4-FFF2-40B4-BE49-F238E27FC236}">
                  <a16:creationId xmlns:a16="http://schemas.microsoft.com/office/drawing/2014/main" id="{1DBC28F1-3214-73FA-9079-7BC37D69B54E}"/>
                </a:ext>
              </a:extLst>
            </p:cNvPr>
            <p:cNvSpPr>
              <a:spLocks noChangeArrowheads="1"/>
            </p:cNvSpPr>
            <p:nvPr/>
          </p:nvSpPr>
          <p:spPr bwMode="auto">
            <a:xfrm>
              <a:off x="7605713" y="3155950"/>
              <a:ext cx="134937" cy="134938"/>
            </a:xfrm>
            <a:custGeom>
              <a:avLst/>
              <a:gdLst>
                <a:gd name="T0" fmla="*/ 344 w 376"/>
                <a:gd name="T1" fmla="*/ 125 h 376"/>
                <a:gd name="T2" fmla="*/ 344 w 376"/>
                <a:gd name="T3" fmla="*/ 125 h 376"/>
                <a:gd name="T4" fmla="*/ 187 w 376"/>
                <a:gd name="T5" fmla="*/ 313 h 376"/>
                <a:gd name="T6" fmla="*/ 31 w 376"/>
                <a:gd name="T7" fmla="*/ 156 h 376"/>
                <a:gd name="T8" fmla="*/ 219 w 376"/>
                <a:gd name="T9" fmla="*/ 0 h 376"/>
                <a:gd name="T10" fmla="*/ 344 w 376"/>
                <a:gd name="T11" fmla="*/ 125 h 376"/>
              </a:gdLst>
              <a:ahLst/>
              <a:cxnLst>
                <a:cxn ang="0">
                  <a:pos x="T0" y="T1"/>
                </a:cxn>
                <a:cxn ang="0">
                  <a:pos x="T2" y="T3"/>
                </a:cxn>
                <a:cxn ang="0">
                  <a:pos x="T4" y="T5"/>
                </a:cxn>
                <a:cxn ang="0">
                  <a:pos x="T6" y="T7"/>
                </a:cxn>
                <a:cxn ang="0">
                  <a:pos x="T8" y="T9"/>
                </a:cxn>
                <a:cxn ang="0">
                  <a:pos x="T10" y="T11"/>
                </a:cxn>
              </a:cxnLst>
              <a:rect l="0" t="0" r="r" b="b"/>
              <a:pathLst>
                <a:path w="376" h="376">
                  <a:moveTo>
                    <a:pt x="344" y="125"/>
                  </a:moveTo>
                  <a:lnTo>
                    <a:pt x="344" y="125"/>
                  </a:lnTo>
                  <a:cubicBezTo>
                    <a:pt x="375" y="188"/>
                    <a:pt x="250" y="313"/>
                    <a:pt x="187" y="313"/>
                  </a:cubicBezTo>
                  <a:cubicBezTo>
                    <a:pt x="31" y="375"/>
                    <a:pt x="0" y="281"/>
                    <a:pt x="31" y="156"/>
                  </a:cubicBezTo>
                  <a:cubicBezTo>
                    <a:pt x="62" y="63"/>
                    <a:pt x="156" y="31"/>
                    <a:pt x="219" y="0"/>
                  </a:cubicBezTo>
                  <a:cubicBezTo>
                    <a:pt x="281" y="0"/>
                    <a:pt x="344" y="125"/>
                    <a:pt x="344" y="125"/>
                  </a:cubicBezTo>
                </a:path>
              </a:pathLst>
            </a:custGeom>
            <a:solidFill>
              <a:srgbClr val="9A613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62" name="Freeform 173">
              <a:extLst>
                <a:ext uri="{FF2B5EF4-FFF2-40B4-BE49-F238E27FC236}">
                  <a16:creationId xmlns:a16="http://schemas.microsoft.com/office/drawing/2014/main" id="{B3522DF6-C2CC-FFF6-2E1A-20D4F0612E9D}"/>
                </a:ext>
              </a:extLst>
            </p:cNvPr>
            <p:cNvSpPr>
              <a:spLocks noChangeArrowheads="1"/>
            </p:cNvSpPr>
            <p:nvPr/>
          </p:nvSpPr>
          <p:spPr bwMode="auto">
            <a:xfrm>
              <a:off x="7559675" y="3279775"/>
              <a:ext cx="203200" cy="90488"/>
            </a:xfrm>
            <a:custGeom>
              <a:avLst/>
              <a:gdLst>
                <a:gd name="T0" fmla="*/ 0 w 563"/>
                <a:gd name="T1" fmla="*/ 125 h 251"/>
                <a:gd name="T2" fmla="*/ 0 w 563"/>
                <a:gd name="T3" fmla="*/ 125 h 251"/>
                <a:gd name="T4" fmla="*/ 344 w 563"/>
                <a:gd name="T5" fmla="*/ 219 h 251"/>
                <a:gd name="T6" fmla="*/ 437 w 563"/>
                <a:gd name="T7" fmla="*/ 0 h 251"/>
                <a:gd name="T8" fmla="*/ 281 w 563"/>
                <a:gd name="T9" fmla="*/ 94 h 251"/>
                <a:gd name="T10" fmla="*/ 0 w 563"/>
                <a:gd name="T11" fmla="*/ 125 h 251"/>
              </a:gdLst>
              <a:ahLst/>
              <a:cxnLst>
                <a:cxn ang="0">
                  <a:pos x="T0" y="T1"/>
                </a:cxn>
                <a:cxn ang="0">
                  <a:pos x="T2" y="T3"/>
                </a:cxn>
                <a:cxn ang="0">
                  <a:pos x="T4" y="T5"/>
                </a:cxn>
                <a:cxn ang="0">
                  <a:pos x="T6" y="T7"/>
                </a:cxn>
                <a:cxn ang="0">
                  <a:pos x="T8" y="T9"/>
                </a:cxn>
                <a:cxn ang="0">
                  <a:pos x="T10" y="T11"/>
                </a:cxn>
              </a:cxnLst>
              <a:rect l="0" t="0" r="r" b="b"/>
              <a:pathLst>
                <a:path w="563" h="251">
                  <a:moveTo>
                    <a:pt x="0" y="125"/>
                  </a:moveTo>
                  <a:lnTo>
                    <a:pt x="0" y="125"/>
                  </a:lnTo>
                  <a:cubicBezTo>
                    <a:pt x="0" y="125"/>
                    <a:pt x="156" y="250"/>
                    <a:pt x="344" y="219"/>
                  </a:cubicBezTo>
                  <a:cubicBezTo>
                    <a:pt x="562" y="187"/>
                    <a:pt x="437" y="0"/>
                    <a:pt x="437" y="0"/>
                  </a:cubicBezTo>
                  <a:cubicBezTo>
                    <a:pt x="281" y="94"/>
                    <a:pt x="281" y="94"/>
                    <a:pt x="281" y="94"/>
                  </a:cubicBezTo>
                  <a:cubicBezTo>
                    <a:pt x="281" y="94"/>
                    <a:pt x="156" y="187"/>
                    <a:pt x="0" y="125"/>
                  </a:cubicBezTo>
                </a:path>
              </a:pathLst>
            </a:custGeom>
            <a:solidFill>
              <a:srgbClr val="B5521E"/>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763" name="Right Arrow 762">
            <a:extLst>
              <a:ext uri="{FF2B5EF4-FFF2-40B4-BE49-F238E27FC236}">
                <a16:creationId xmlns:a16="http://schemas.microsoft.com/office/drawing/2014/main" id="{26FAD757-EFBF-F9C3-93E2-BE2313B7A3CC}"/>
              </a:ext>
            </a:extLst>
          </p:cNvPr>
          <p:cNvSpPr/>
          <p:nvPr/>
        </p:nvSpPr>
        <p:spPr>
          <a:xfrm>
            <a:off x="5065290" y="1809763"/>
            <a:ext cx="1337598" cy="713483"/>
          </a:xfrm>
          <a:prstGeom prst="rightArrow">
            <a:avLst/>
          </a:prstGeom>
          <a:solidFill>
            <a:srgbClr val="418A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6686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17"/>
                                        </p:tgtEl>
                                        <p:attrNameLst>
                                          <p:attrName>style.visibility</p:attrName>
                                        </p:attrNameLst>
                                      </p:cBhvr>
                                      <p:to>
                                        <p:strVal val="visible"/>
                                      </p:to>
                                    </p:set>
                                    <p:animEffect transition="in" filter="fade">
                                      <p:cBhvr>
                                        <p:cTn id="7" dur="1000"/>
                                        <p:tgtEl>
                                          <p:spTgt spid="717"/>
                                        </p:tgtEl>
                                      </p:cBhvr>
                                    </p:animEffect>
                                    <p:anim calcmode="lin" valueType="num">
                                      <p:cBhvr>
                                        <p:cTn id="8" dur="1000" fill="hold"/>
                                        <p:tgtEl>
                                          <p:spTgt spid="717"/>
                                        </p:tgtEl>
                                        <p:attrNameLst>
                                          <p:attrName>ppt_x</p:attrName>
                                        </p:attrNameLst>
                                      </p:cBhvr>
                                      <p:tavLst>
                                        <p:tav tm="0">
                                          <p:val>
                                            <p:strVal val="#ppt_x"/>
                                          </p:val>
                                        </p:tav>
                                        <p:tav tm="100000">
                                          <p:val>
                                            <p:strVal val="#ppt_x"/>
                                          </p:val>
                                        </p:tav>
                                      </p:tavLst>
                                    </p:anim>
                                    <p:anim calcmode="lin" valueType="num">
                                      <p:cBhvr>
                                        <p:cTn id="9" dur="1000" fill="hold"/>
                                        <p:tgtEl>
                                          <p:spTgt spid="7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00"/>
                                        </p:tgtEl>
                                        <p:attrNameLst>
                                          <p:attrName>style.visibility</p:attrName>
                                        </p:attrNameLst>
                                      </p:cBhvr>
                                      <p:to>
                                        <p:strVal val="visible"/>
                                      </p:to>
                                    </p:set>
                                    <p:animEffect transition="in" filter="fade">
                                      <p:cBhvr>
                                        <p:cTn id="12" dur="1000"/>
                                        <p:tgtEl>
                                          <p:spTgt spid="400"/>
                                        </p:tgtEl>
                                      </p:cBhvr>
                                    </p:animEffect>
                                    <p:anim calcmode="lin" valueType="num">
                                      <p:cBhvr>
                                        <p:cTn id="13" dur="1000" fill="hold"/>
                                        <p:tgtEl>
                                          <p:spTgt spid="400"/>
                                        </p:tgtEl>
                                        <p:attrNameLst>
                                          <p:attrName>ppt_x</p:attrName>
                                        </p:attrNameLst>
                                      </p:cBhvr>
                                      <p:tavLst>
                                        <p:tav tm="0">
                                          <p:val>
                                            <p:strVal val="#ppt_x"/>
                                          </p:val>
                                        </p:tav>
                                        <p:tav tm="100000">
                                          <p:val>
                                            <p:strVal val="#ppt_x"/>
                                          </p:val>
                                        </p:tav>
                                      </p:tavLst>
                                    </p:anim>
                                    <p:anim calcmode="lin" valueType="num">
                                      <p:cBhvr>
                                        <p:cTn id="14" dur="1000" fill="hold"/>
                                        <p:tgtEl>
                                          <p:spTgt spid="40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49"/>
                                        </p:tgtEl>
                                        <p:attrNameLst>
                                          <p:attrName>style.visibility</p:attrName>
                                        </p:attrNameLst>
                                      </p:cBhvr>
                                      <p:to>
                                        <p:strVal val="visible"/>
                                      </p:to>
                                    </p:set>
                                    <p:animEffect transition="in" filter="fade">
                                      <p:cBhvr>
                                        <p:cTn id="22" dur="1000"/>
                                        <p:tgtEl>
                                          <p:spTgt spid="749"/>
                                        </p:tgtEl>
                                      </p:cBhvr>
                                    </p:animEffect>
                                    <p:anim calcmode="lin" valueType="num">
                                      <p:cBhvr>
                                        <p:cTn id="23" dur="1000" fill="hold"/>
                                        <p:tgtEl>
                                          <p:spTgt spid="749"/>
                                        </p:tgtEl>
                                        <p:attrNameLst>
                                          <p:attrName>ppt_x</p:attrName>
                                        </p:attrNameLst>
                                      </p:cBhvr>
                                      <p:tavLst>
                                        <p:tav tm="0">
                                          <p:val>
                                            <p:strVal val="#ppt_x"/>
                                          </p:val>
                                        </p:tav>
                                        <p:tav tm="100000">
                                          <p:val>
                                            <p:strVal val="#ppt_x"/>
                                          </p:val>
                                        </p:tav>
                                      </p:tavLst>
                                    </p:anim>
                                    <p:anim calcmode="lin" valueType="num">
                                      <p:cBhvr>
                                        <p:cTn id="24" dur="1000" fill="hold"/>
                                        <p:tgtEl>
                                          <p:spTgt spid="74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50"/>
                                        </p:tgtEl>
                                        <p:attrNameLst>
                                          <p:attrName>style.visibility</p:attrName>
                                        </p:attrNameLst>
                                      </p:cBhvr>
                                      <p:to>
                                        <p:strVal val="visible"/>
                                      </p:to>
                                    </p:set>
                                    <p:animEffect transition="in" filter="fade">
                                      <p:cBhvr>
                                        <p:cTn id="27" dur="1000"/>
                                        <p:tgtEl>
                                          <p:spTgt spid="750"/>
                                        </p:tgtEl>
                                      </p:cBhvr>
                                    </p:animEffect>
                                    <p:anim calcmode="lin" valueType="num">
                                      <p:cBhvr>
                                        <p:cTn id="28" dur="1000" fill="hold"/>
                                        <p:tgtEl>
                                          <p:spTgt spid="750"/>
                                        </p:tgtEl>
                                        <p:attrNameLst>
                                          <p:attrName>ppt_x</p:attrName>
                                        </p:attrNameLst>
                                      </p:cBhvr>
                                      <p:tavLst>
                                        <p:tav tm="0">
                                          <p:val>
                                            <p:strVal val="#ppt_x"/>
                                          </p:val>
                                        </p:tav>
                                        <p:tav tm="100000">
                                          <p:val>
                                            <p:strVal val="#ppt_x"/>
                                          </p:val>
                                        </p:tav>
                                      </p:tavLst>
                                    </p:anim>
                                    <p:anim calcmode="lin" valueType="num">
                                      <p:cBhvr>
                                        <p:cTn id="29" dur="1000" fill="hold"/>
                                        <p:tgtEl>
                                          <p:spTgt spid="7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 grpId="0" animBg="1"/>
      <p:bldP spid="400" grpId="0"/>
      <p:bldP spid="74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38846F0-DA44-FB87-BA84-BC8486FA640C}"/>
              </a:ext>
            </a:extLst>
          </p:cNvPr>
          <p:cNvGrpSpPr/>
          <p:nvPr/>
        </p:nvGrpSpPr>
        <p:grpSpPr>
          <a:xfrm>
            <a:off x="225537" y="380680"/>
            <a:ext cx="5885285" cy="1480009"/>
            <a:chOff x="122137" y="4608017"/>
            <a:chExt cx="4383226" cy="754050"/>
          </a:xfrm>
        </p:grpSpPr>
        <p:sp>
          <p:nvSpPr>
            <p:cNvPr id="6" name="TextBox 5">
              <a:extLst>
                <a:ext uri="{FF2B5EF4-FFF2-40B4-BE49-F238E27FC236}">
                  <a16:creationId xmlns:a16="http://schemas.microsoft.com/office/drawing/2014/main" id="{B980FB53-5CC5-3D64-3708-C76D1689FCB6}"/>
                </a:ext>
              </a:extLst>
            </p:cNvPr>
            <p:cNvSpPr txBox="1"/>
            <p:nvPr/>
          </p:nvSpPr>
          <p:spPr>
            <a:xfrm>
              <a:off x="1085934" y="4608017"/>
              <a:ext cx="2775780" cy="188171"/>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13% fewer </a:t>
              </a:r>
              <a:r>
                <a:rPr lang="en-US" dirty="0">
                  <a:latin typeface="Arial" panose="020B0604020202020204" pitchFamily="34" charset="0"/>
                  <a:cs typeface="Arial" panose="020B0604020202020204" pitchFamily="34" charset="0"/>
                </a:rPr>
                <a:t>inductions of labor</a:t>
              </a:r>
            </a:p>
          </p:txBody>
        </p:sp>
        <p:sp>
          <p:nvSpPr>
            <p:cNvPr id="7" name="Rectangle 6">
              <a:extLst>
                <a:ext uri="{FF2B5EF4-FFF2-40B4-BE49-F238E27FC236}">
                  <a16:creationId xmlns:a16="http://schemas.microsoft.com/office/drawing/2014/main" id="{81EDF9C5-C978-C5AA-293A-AAF50AEF1AC4}"/>
                </a:ext>
              </a:extLst>
            </p:cNvPr>
            <p:cNvSpPr>
              <a:spLocks/>
            </p:cNvSpPr>
            <p:nvPr/>
          </p:nvSpPr>
          <p:spPr>
            <a:xfrm>
              <a:off x="122137" y="4877435"/>
              <a:ext cx="2120213" cy="484632"/>
            </a:xfrm>
            <a:prstGeom prst="rect">
              <a:avLst/>
            </a:prstGeom>
            <a:solidFill>
              <a:schemeClr val="accent4">
                <a:lumMod val="20000"/>
                <a:lumOff val="80000"/>
                <a:alpha val="45098"/>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1DFC90C0-3E16-9BC4-E993-9781D6F48305}"/>
                </a:ext>
              </a:extLst>
            </p:cNvPr>
            <p:cNvGrpSpPr/>
            <p:nvPr/>
          </p:nvGrpSpPr>
          <p:grpSpPr>
            <a:xfrm flipH="1">
              <a:off x="340714" y="4918945"/>
              <a:ext cx="201002" cy="397143"/>
              <a:chOff x="7245350" y="2886076"/>
              <a:chExt cx="539750" cy="1112837"/>
            </a:xfrm>
          </p:grpSpPr>
          <p:sp>
            <p:nvSpPr>
              <p:cNvPr id="151" name="Freeform 10">
                <a:extLst>
                  <a:ext uri="{FF2B5EF4-FFF2-40B4-BE49-F238E27FC236}">
                    <a16:creationId xmlns:a16="http://schemas.microsoft.com/office/drawing/2014/main" id="{D2CFA132-D9E2-6CEE-5A70-7C16C3FAE95D}"/>
                  </a:ext>
                </a:extLst>
              </p:cNvPr>
              <p:cNvSpPr>
                <a:spLocks noChangeArrowheads="1"/>
              </p:cNvSpPr>
              <p:nvPr/>
            </p:nvSpPr>
            <p:spPr bwMode="auto">
              <a:xfrm>
                <a:off x="7245350" y="3863975"/>
                <a:ext cx="461963" cy="134938"/>
              </a:xfrm>
              <a:custGeom>
                <a:avLst/>
                <a:gdLst>
                  <a:gd name="T0" fmla="*/ 500 w 1282"/>
                  <a:gd name="T1" fmla="*/ 31 h 376"/>
                  <a:gd name="T2" fmla="*/ 500 w 1282"/>
                  <a:gd name="T3" fmla="*/ 31 h 376"/>
                  <a:gd name="T4" fmla="*/ 875 w 1282"/>
                  <a:gd name="T5" fmla="*/ 0 h 376"/>
                  <a:gd name="T6" fmla="*/ 1156 w 1282"/>
                  <a:gd name="T7" fmla="*/ 62 h 376"/>
                  <a:gd name="T8" fmla="*/ 1250 w 1282"/>
                  <a:gd name="T9" fmla="*/ 125 h 376"/>
                  <a:gd name="T10" fmla="*/ 1031 w 1282"/>
                  <a:gd name="T11" fmla="*/ 250 h 376"/>
                  <a:gd name="T12" fmla="*/ 781 w 1282"/>
                  <a:gd name="T13" fmla="*/ 312 h 376"/>
                  <a:gd name="T14" fmla="*/ 406 w 1282"/>
                  <a:gd name="T15" fmla="*/ 344 h 376"/>
                  <a:gd name="T16" fmla="*/ 250 w 1282"/>
                  <a:gd name="T17" fmla="*/ 312 h 376"/>
                  <a:gd name="T18" fmla="*/ 0 w 1282"/>
                  <a:gd name="T19" fmla="*/ 219 h 376"/>
                  <a:gd name="T20" fmla="*/ 125 w 1282"/>
                  <a:gd name="T21" fmla="*/ 156 h 376"/>
                  <a:gd name="T22" fmla="*/ 500 w 1282"/>
                  <a:gd name="T23" fmla="*/ 31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2" h="376">
                    <a:moveTo>
                      <a:pt x="500" y="31"/>
                    </a:moveTo>
                    <a:lnTo>
                      <a:pt x="500" y="31"/>
                    </a:lnTo>
                    <a:cubicBezTo>
                      <a:pt x="500" y="31"/>
                      <a:pt x="812" y="0"/>
                      <a:pt x="875" y="0"/>
                    </a:cubicBezTo>
                    <a:cubicBezTo>
                      <a:pt x="937" y="31"/>
                      <a:pt x="1094" y="62"/>
                      <a:pt x="1156" y="62"/>
                    </a:cubicBezTo>
                    <a:cubicBezTo>
                      <a:pt x="1187" y="94"/>
                      <a:pt x="1281" y="62"/>
                      <a:pt x="1250" y="125"/>
                    </a:cubicBezTo>
                    <a:cubicBezTo>
                      <a:pt x="1219" y="187"/>
                      <a:pt x="1094" y="219"/>
                      <a:pt x="1031" y="250"/>
                    </a:cubicBezTo>
                    <a:cubicBezTo>
                      <a:pt x="969" y="281"/>
                      <a:pt x="969" y="281"/>
                      <a:pt x="781" y="312"/>
                    </a:cubicBezTo>
                    <a:cubicBezTo>
                      <a:pt x="594" y="375"/>
                      <a:pt x="469" y="375"/>
                      <a:pt x="406" y="344"/>
                    </a:cubicBezTo>
                    <a:cubicBezTo>
                      <a:pt x="312" y="344"/>
                      <a:pt x="312" y="312"/>
                      <a:pt x="250" y="312"/>
                    </a:cubicBezTo>
                    <a:cubicBezTo>
                      <a:pt x="156" y="281"/>
                      <a:pt x="0" y="281"/>
                      <a:pt x="0" y="219"/>
                    </a:cubicBezTo>
                    <a:cubicBezTo>
                      <a:pt x="31" y="187"/>
                      <a:pt x="94" y="156"/>
                      <a:pt x="125" y="156"/>
                    </a:cubicBezTo>
                    <a:cubicBezTo>
                      <a:pt x="156" y="125"/>
                      <a:pt x="250" y="94"/>
                      <a:pt x="500" y="31"/>
                    </a:cubicBezTo>
                  </a:path>
                </a:pathLst>
              </a:custGeom>
              <a:solidFill>
                <a:srgbClr val="2F559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2" name="Freeform 161">
                <a:extLst>
                  <a:ext uri="{FF2B5EF4-FFF2-40B4-BE49-F238E27FC236}">
                    <a16:creationId xmlns:a16="http://schemas.microsoft.com/office/drawing/2014/main" id="{82C7FF82-71C3-6A1D-0BB0-1D783728AE25}"/>
                  </a:ext>
                </a:extLst>
              </p:cNvPr>
              <p:cNvSpPr>
                <a:spLocks noChangeArrowheads="1"/>
              </p:cNvSpPr>
              <p:nvPr/>
            </p:nvSpPr>
            <p:spPr bwMode="auto">
              <a:xfrm>
                <a:off x="7391400" y="3381375"/>
                <a:ext cx="258763" cy="573088"/>
              </a:xfrm>
              <a:custGeom>
                <a:avLst/>
                <a:gdLst>
                  <a:gd name="T0" fmla="*/ 188 w 720"/>
                  <a:gd name="T1" fmla="*/ 156 h 1594"/>
                  <a:gd name="T2" fmla="*/ 188 w 720"/>
                  <a:gd name="T3" fmla="*/ 156 h 1594"/>
                  <a:gd name="T4" fmla="*/ 0 w 720"/>
                  <a:gd name="T5" fmla="*/ 1593 h 1594"/>
                  <a:gd name="T6" fmla="*/ 375 w 720"/>
                  <a:gd name="T7" fmla="*/ 688 h 1594"/>
                  <a:gd name="T8" fmla="*/ 469 w 720"/>
                  <a:gd name="T9" fmla="*/ 1530 h 1594"/>
                  <a:gd name="T10" fmla="*/ 625 w 720"/>
                  <a:gd name="T11" fmla="*/ 219 h 1594"/>
                  <a:gd name="T12" fmla="*/ 188 w 720"/>
                  <a:gd name="T13" fmla="*/ 156 h 1594"/>
                </a:gdLst>
                <a:ahLst/>
                <a:cxnLst>
                  <a:cxn ang="0">
                    <a:pos x="T0" y="T1"/>
                  </a:cxn>
                  <a:cxn ang="0">
                    <a:pos x="T2" y="T3"/>
                  </a:cxn>
                  <a:cxn ang="0">
                    <a:pos x="T4" y="T5"/>
                  </a:cxn>
                  <a:cxn ang="0">
                    <a:pos x="T6" y="T7"/>
                  </a:cxn>
                  <a:cxn ang="0">
                    <a:pos x="T8" y="T9"/>
                  </a:cxn>
                  <a:cxn ang="0">
                    <a:pos x="T10" y="T11"/>
                  </a:cxn>
                  <a:cxn ang="0">
                    <a:pos x="T12" y="T13"/>
                  </a:cxn>
                </a:cxnLst>
                <a:rect l="0" t="0" r="r" b="b"/>
                <a:pathLst>
                  <a:path w="720" h="1594">
                    <a:moveTo>
                      <a:pt x="188" y="156"/>
                    </a:moveTo>
                    <a:lnTo>
                      <a:pt x="188" y="156"/>
                    </a:lnTo>
                    <a:cubicBezTo>
                      <a:pt x="188" y="156"/>
                      <a:pt x="31" y="1249"/>
                      <a:pt x="0" y="1593"/>
                    </a:cubicBezTo>
                    <a:cubicBezTo>
                      <a:pt x="0" y="1593"/>
                      <a:pt x="281" y="875"/>
                      <a:pt x="375" y="688"/>
                    </a:cubicBezTo>
                    <a:cubicBezTo>
                      <a:pt x="375" y="688"/>
                      <a:pt x="438" y="1312"/>
                      <a:pt x="469" y="1530"/>
                    </a:cubicBezTo>
                    <a:cubicBezTo>
                      <a:pt x="469" y="1593"/>
                      <a:pt x="719" y="438"/>
                      <a:pt x="625" y="219"/>
                    </a:cubicBezTo>
                    <a:cubicBezTo>
                      <a:pt x="563" y="0"/>
                      <a:pt x="188" y="156"/>
                      <a:pt x="188" y="156"/>
                    </a:cubicBezTo>
                  </a:path>
                </a:pathLst>
              </a:custGeom>
              <a:solidFill>
                <a:srgbClr val="6A432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3" name="Freeform 162">
                <a:extLst>
                  <a:ext uri="{FF2B5EF4-FFF2-40B4-BE49-F238E27FC236}">
                    <a16:creationId xmlns:a16="http://schemas.microsoft.com/office/drawing/2014/main" id="{F9E8F432-5551-B042-1792-FBAFD6B44E6F}"/>
                  </a:ext>
                </a:extLst>
              </p:cNvPr>
              <p:cNvSpPr>
                <a:spLocks noChangeArrowheads="1"/>
              </p:cNvSpPr>
              <p:nvPr/>
            </p:nvSpPr>
            <p:spPr bwMode="auto">
              <a:xfrm>
                <a:off x="7402513" y="3403600"/>
                <a:ext cx="236537" cy="292100"/>
              </a:xfrm>
              <a:custGeom>
                <a:avLst/>
                <a:gdLst>
                  <a:gd name="T0" fmla="*/ 125 w 658"/>
                  <a:gd name="T1" fmla="*/ 156 h 813"/>
                  <a:gd name="T2" fmla="*/ 125 w 658"/>
                  <a:gd name="T3" fmla="*/ 156 h 813"/>
                  <a:gd name="T4" fmla="*/ 32 w 658"/>
                  <a:gd name="T5" fmla="*/ 218 h 813"/>
                  <a:gd name="T6" fmla="*/ 0 w 658"/>
                  <a:gd name="T7" fmla="*/ 687 h 813"/>
                  <a:gd name="T8" fmla="*/ 657 w 658"/>
                  <a:gd name="T9" fmla="*/ 656 h 813"/>
                  <a:gd name="T10" fmla="*/ 625 w 658"/>
                  <a:gd name="T11" fmla="*/ 187 h 813"/>
                  <a:gd name="T12" fmla="*/ 125 w 658"/>
                  <a:gd name="T13" fmla="*/ 156 h 813"/>
                </a:gdLst>
                <a:ahLst/>
                <a:cxnLst>
                  <a:cxn ang="0">
                    <a:pos x="T0" y="T1"/>
                  </a:cxn>
                  <a:cxn ang="0">
                    <a:pos x="T2" y="T3"/>
                  </a:cxn>
                  <a:cxn ang="0">
                    <a:pos x="T4" y="T5"/>
                  </a:cxn>
                  <a:cxn ang="0">
                    <a:pos x="T6" y="T7"/>
                  </a:cxn>
                  <a:cxn ang="0">
                    <a:pos x="T8" y="T9"/>
                  </a:cxn>
                  <a:cxn ang="0">
                    <a:pos x="T10" y="T11"/>
                  </a:cxn>
                  <a:cxn ang="0">
                    <a:pos x="T12" y="T13"/>
                  </a:cxn>
                </a:cxnLst>
                <a:rect l="0" t="0" r="r" b="b"/>
                <a:pathLst>
                  <a:path w="658" h="813">
                    <a:moveTo>
                      <a:pt x="125" y="156"/>
                    </a:moveTo>
                    <a:lnTo>
                      <a:pt x="125" y="156"/>
                    </a:lnTo>
                    <a:cubicBezTo>
                      <a:pt x="125" y="156"/>
                      <a:pt x="94" y="0"/>
                      <a:pt x="32" y="218"/>
                    </a:cubicBezTo>
                    <a:cubicBezTo>
                      <a:pt x="0" y="312"/>
                      <a:pt x="0" y="531"/>
                      <a:pt x="0" y="687"/>
                    </a:cubicBezTo>
                    <a:cubicBezTo>
                      <a:pt x="0" y="687"/>
                      <a:pt x="407" y="812"/>
                      <a:pt x="657" y="656"/>
                    </a:cubicBezTo>
                    <a:cubicBezTo>
                      <a:pt x="625" y="187"/>
                      <a:pt x="625" y="187"/>
                      <a:pt x="625" y="187"/>
                    </a:cubicBezTo>
                    <a:lnTo>
                      <a:pt x="125" y="156"/>
                    </a:lnTo>
                  </a:path>
                </a:pathLst>
              </a:custGeom>
              <a:solidFill>
                <a:srgbClr val="F1942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4" name="Freeform 163">
                <a:extLst>
                  <a:ext uri="{FF2B5EF4-FFF2-40B4-BE49-F238E27FC236}">
                    <a16:creationId xmlns:a16="http://schemas.microsoft.com/office/drawing/2014/main" id="{F8BD52B3-3F85-ACE2-2E3E-3B5D65D97841}"/>
                  </a:ext>
                </a:extLst>
              </p:cNvPr>
              <p:cNvSpPr>
                <a:spLocks noChangeArrowheads="1"/>
              </p:cNvSpPr>
              <p:nvPr/>
            </p:nvSpPr>
            <p:spPr bwMode="auto">
              <a:xfrm>
                <a:off x="7391400" y="3144838"/>
                <a:ext cx="269875" cy="393700"/>
              </a:xfrm>
              <a:custGeom>
                <a:avLst/>
                <a:gdLst>
                  <a:gd name="T0" fmla="*/ 31 w 751"/>
                  <a:gd name="T1" fmla="*/ 750 h 1095"/>
                  <a:gd name="T2" fmla="*/ 31 w 751"/>
                  <a:gd name="T3" fmla="*/ 750 h 1095"/>
                  <a:gd name="T4" fmla="*/ 0 w 751"/>
                  <a:gd name="T5" fmla="*/ 1000 h 1095"/>
                  <a:gd name="T6" fmla="*/ 750 w 751"/>
                  <a:gd name="T7" fmla="*/ 969 h 1095"/>
                  <a:gd name="T8" fmla="*/ 594 w 751"/>
                  <a:gd name="T9" fmla="*/ 187 h 1095"/>
                  <a:gd name="T10" fmla="*/ 188 w 751"/>
                  <a:gd name="T11" fmla="*/ 94 h 1095"/>
                  <a:gd name="T12" fmla="*/ 31 w 751"/>
                  <a:gd name="T13" fmla="*/ 750 h 1095"/>
                </a:gdLst>
                <a:ahLst/>
                <a:cxnLst>
                  <a:cxn ang="0">
                    <a:pos x="T0" y="T1"/>
                  </a:cxn>
                  <a:cxn ang="0">
                    <a:pos x="T2" y="T3"/>
                  </a:cxn>
                  <a:cxn ang="0">
                    <a:pos x="T4" y="T5"/>
                  </a:cxn>
                  <a:cxn ang="0">
                    <a:pos x="T6" y="T7"/>
                  </a:cxn>
                  <a:cxn ang="0">
                    <a:pos x="T8" y="T9"/>
                  </a:cxn>
                  <a:cxn ang="0">
                    <a:pos x="T10" y="T11"/>
                  </a:cxn>
                  <a:cxn ang="0">
                    <a:pos x="T12" y="T13"/>
                  </a:cxn>
                </a:cxnLst>
                <a:rect l="0" t="0" r="r" b="b"/>
                <a:pathLst>
                  <a:path w="751" h="1095">
                    <a:moveTo>
                      <a:pt x="31" y="750"/>
                    </a:moveTo>
                    <a:lnTo>
                      <a:pt x="31" y="750"/>
                    </a:lnTo>
                    <a:cubicBezTo>
                      <a:pt x="31" y="875"/>
                      <a:pt x="0" y="937"/>
                      <a:pt x="0" y="1000"/>
                    </a:cubicBezTo>
                    <a:cubicBezTo>
                      <a:pt x="0" y="1000"/>
                      <a:pt x="531" y="1094"/>
                      <a:pt x="750" y="969"/>
                    </a:cubicBezTo>
                    <a:cubicBezTo>
                      <a:pt x="750" y="969"/>
                      <a:pt x="625" y="344"/>
                      <a:pt x="594" y="187"/>
                    </a:cubicBezTo>
                    <a:cubicBezTo>
                      <a:pt x="594" y="62"/>
                      <a:pt x="281" y="0"/>
                      <a:pt x="188" y="94"/>
                    </a:cubicBezTo>
                    <a:cubicBezTo>
                      <a:pt x="188" y="94"/>
                      <a:pt x="94" y="219"/>
                      <a:pt x="31" y="750"/>
                    </a:cubicBezTo>
                  </a:path>
                </a:pathLst>
              </a:custGeom>
              <a:solidFill>
                <a:srgbClr val="FDC80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5" name="Freeform 164">
                <a:extLst>
                  <a:ext uri="{FF2B5EF4-FFF2-40B4-BE49-F238E27FC236}">
                    <a16:creationId xmlns:a16="http://schemas.microsoft.com/office/drawing/2014/main" id="{CBF11915-4783-40B0-0616-E3C963614825}"/>
                  </a:ext>
                </a:extLst>
              </p:cNvPr>
              <p:cNvSpPr>
                <a:spLocks noChangeArrowheads="1"/>
              </p:cNvSpPr>
              <p:nvPr/>
            </p:nvSpPr>
            <p:spPr bwMode="auto">
              <a:xfrm>
                <a:off x="7504113" y="3133725"/>
                <a:ext cx="57150" cy="134938"/>
              </a:xfrm>
              <a:custGeom>
                <a:avLst/>
                <a:gdLst>
                  <a:gd name="T0" fmla="*/ 62 w 157"/>
                  <a:gd name="T1" fmla="*/ 0 h 376"/>
                  <a:gd name="T2" fmla="*/ 62 w 157"/>
                  <a:gd name="T3" fmla="*/ 0 h 376"/>
                  <a:gd name="T4" fmla="*/ 0 w 157"/>
                  <a:gd name="T5" fmla="*/ 125 h 376"/>
                  <a:gd name="T6" fmla="*/ 125 w 157"/>
                  <a:gd name="T7" fmla="*/ 343 h 376"/>
                  <a:gd name="T8" fmla="*/ 125 w 157"/>
                  <a:gd name="T9" fmla="*/ 0 h 376"/>
                  <a:gd name="T10" fmla="*/ 62 w 157"/>
                  <a:gd name="T11" fmla="*/ 0 h 376"/>
                </a:gdLst>
                <a:ahLst/>
                <a:cxnLst>
                  <a:cxn ang="0">
                    <a:pos x="T0" y="T1"/>
                  </a:cxn>
                  <a:cxn ang="0">
                    <a:pos x="T2" y="T3"/>
                  </a:cxn>
                  <a:cxn ang="0">
                    <a:pos x="T4" y="T5"/>
                  </a:cxn>
                  <a:cxn ang="0">
                    <a:pos x="T6" y="T7"/>
                  </a:cxn>
                  <a:cxn ang="0">
                    <a:pos x="T8" y="T9"/>
                  </a:cxn>
                  <a:cxn ang="0">
                    <a:pos x="T10" y="T11"/>
                  </a:cxn>
                </a:cxnLst>
                <a:rect l="0" t="0" r="r" b="b"/>
                <a:pathLst>
                  <a:path w="157" h="376">
                    <a:moveTo>
                      <a:pt x="62" y="0"/>
                    </a:moveTo>
                    <a:lnTo>
                      <a:pt x="62" y="0"/>
                    </a:lnTo>
                    <a:cubicBezTo>
                      <a:pt x="0" y="125"/>
                      <a:pt x="0" y="125"/>
                      <a:pt x="0" y="125"/>
                    </a:cubicBezTo>
                    <a:cubicBezTo>
                      <a:pt x="0" y="125"/>
                      <a:pt x="93" y="375"/>
                      <a:pt x="125" y="343"/>
                    </a:cubicBezTo>
                    <a:cubicBezTo>
                      <a:pt x="156" y="343"/>
                      <a:pt x="125" y="0"/>
                      <a:pt x="125" y="0"/>
                    </a:cubicBezTo>
                    <a:lnTo>
                      <a:pt x="62" y="0"/>
                    </a:lnTo>
                  </a:path>
                </a:pathLst>
              </a:custGeom>
              <a:solidFill>
                <a:srgbClr val="6A432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6" name="Freeform 165">
                <a:extLst>
                  <a:ext uri="{FF2B5EF4-FFF2-40B4-BE49-F238E27FC236}">
                    <a16:creationId xmlns:a16="http://schemas.microsoft.com/office/drawing/2014/main" id="{2B080CF3-6F93-9671-E65F-C25E4CD88275}"/>
                  </a:ext>
                </a:extLst>
              </p:cNvPr>
              <p:cNvSpPr>
                <a:spLocks noChangeArrowheads="1"/>
              </p:cNvSpPr>
              <p:nvPr/>
            </p:nvSpPr>
            <p:spPr bwMode="auto">
              <a:xfrm>
                <a:off x="7424738" y="2941638"/>
                <a:ext cx="180975" cy="247650"/>
              </a:xfrm>
              <a:custGeom>
                <a:avLst/>
                <a:gdLst>
                  <a:gd name="T0" fmla="*/ 125 w 501"/>
                  <a:gd name="T1" fmla="*/ 125 h 689"/>
                  <a:gd name="T2" fmla="*/ 125 w 501"/>
                  <a:gd name="T3" fmla="*/ 125 h 689"/>
                  <a:gd name="T4" fmla="*/ 156 w 501"/>
                  <a:gd name="T5" fmla="*/ 500 h 689"/>
                  <a:gd name="T6" fmla="*/ 500 w 501"/>
                  <a:gd name="T7" fmla="*/ 375 h 689"/>
                  <a:gd name="T8" fmla="*/ 344 w 501"/>
                  <a:gd name="T9" fmla="*/ 63 h 689"/>
                  <a:gd name="T10" fmla="*/ 125 w 501"/>
                  <a:gd name="T11" fmla="*/ 125 h 689"/>
                </a:gdLst>
                <a:ahLst/>
                <a:cxnLst>
                  <a:cxn ang="0">
                    <a:pos x="T0" y="T1"/>
                  </a:cxn>
                  <a:cxn ang="0">
                    <a:pos x="T2" y="T3"/>
                  </a:cxn>
                  <a:cxn ang="0">
                    <a:pos x="T4" y="T5"/>
                  </a:cxn>
                  <a:cxn ang="0">
                    <a:pos x="T6" y="T7"/>
                  </a:cxn>
                  <a:cxn ang="0">
                    <a:pos x="T8" y="T9"/>
                  </a:cxn>
                  <a:cxn ang="0">
                    <a:pos x="T10" y="T11"/>
                  </a:cxn>
                </a:cxnLst>
                <a:rect l="0" t="0" r="r" b="b"/>
                <a:pathLst>
                  <a:path w="501" h="689">
                    <a:moveTo>
                      <a:pt x="125" y="125"/>
                    </a:moveTo>
                    <a:lnTo>
                      <a:pt x="125" y="125"/>
                    </a:lnTo>
                    <a:cubicBezTo>
                      <a:pt x="0" y="219"/>
                      <a:pt x="125" y="469"/>
                      <a:pt x="156" y="500"/>
                    </a:cubicBezTo>
                    <a:cubicBezTo>
                      <a:pt x="344" y="688"/>
                      <a:pt x="469" y="563"/>
                      <a:pt x="500" y="375"/>
                    </a:cubicBezTo>
                    <a:cubicBezTo>
                      <a:pt x="500" y="188"/>
                      <a:pt x="437" y="125"/>
                      <a:pt x="344" y="63"/>
                    </a:cubicBezTo>
                    <a:cubicBezTo>
                      <a:pt x="250" y="0"/>
                      <a:pt x="125" y="125"/>
                      <a:pt x="125" y="125"/>
                    </a:cubicBezTo>
                  </a:path>
                </a:pathLst>
              </a:custGeom>
              <a:solidFill>
                <a:srgbClr val="6A3A2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7" name="Freeform 166">
                <a:extLst>
                  <a:ext uri="{FF2B5EF4-FFF2-40B4-BE49-F238E27FC236}">
                    <a16:creationId xmlns:a16="http://schemas.microsoft.com/office/drawing/2014/main" id="{185992AE-48BA-8C38-5011-D126F912221B}"/>
                  </a:ext>
                </a:extLst>
              </p:cNvPr>
              <p:cNvSpPr>
                <a:spLocks noChangeArrowheads="1"/>
              </p:cNvSpPr>
              <p:nvPr/>
            </p:nvSpPr>
            <p:spPr bwMode="auto">
              <a:xfrm>
                <a:off x="7402513" y="2941638"/>
                <a:ext cx="203200" cy="169862"/>
              </a:xfrm>
              <a:custGeom>
                <a:avLst/>
                <a:gdLst>
                  <a:gd name="T0" fmla="*/ 219 w 564"/>
                  <a:gd name="T1" fmla="*/ 469 h 470"/>
                  <a:gd name="T2" fmla="*/ 219 w 564"/>
                  <a:gd name="T3" fmla="*/ 469 h 470"/>
                  <a:gd name="T4" fmla="*/ 375 w 564"/>
                  <a:gd name="T5" fmla="*/ 32 h 470"/>
                  <a:gd name="T6" fmla="*/ 563 w 564"/>
                  <a:gd name="T7" fmla="*/ 219 h 470"/>
                  <a:gd name="T8" fmla="*/ 282 w 564"/>
                  <a:gd name="T9" fmla="*/ 344 h 470"/>
                  <a:gd name="T10" fmla="*/ 219 w 564"/>
                  <a:gd name="T11" fmla="*/ 469 h 470"/>
                </a:gdLst>
                <a:ahLst/>
                <a:cxnLst>
                  <a:cxn ang="0">
                    <a:pos x="T0" y="T1"/>
                  </a:cxn>
                  <a:cxn ang="0">
                    <a:pos x="T2" y="T3"/>
                  </a:cxn>
                  <a:cxn ang="0">
                    <a:pos x="T4" y="T5"/>
                  </a:cxn>
                  <a:cxn ang="0">
                    <a:pos x="T6" y="T7"/>
                  </a:cxn>
                  <a:cxn ang="0">
                    <a:pos x="T8" y="T9"/>
                  </a:cxn>
                  <a:cxn ang="0">
                    <a:pos x="T10" y="T11"/>
                  </a:cxn>
                </a:cxnLst>
                <a:rect l="0" t="0" r="r" b="b"/>
                <a:pathLst>
                  <a:path w="564" h="470">
                    <a:moveTo>
                      <a:pt x="219" y="469"/>
                    </a:moveTo>
                    <a:lnTo>
                      <a:pt x="219" y="469"/>
                    </a:lnTo>
                    <a:cubicBezTo>
                      <a:pt x="63" y="438"/>
                      <a:pt x="0" y="0"/>
                      <a:pt x="375" y="32"/>
                    </a:cubicBezTo>
                    <a:cubicBezTo>
                      <a:pt x="375" y="32"/>
                      <a:pt x="500" y="63"/>
                      <a:pt x="563" y="219"/>
                    </a:cubicBezTo>
                    <a:cubicBezTo>
                      <a:pt x="563" y="219"/>
                      <a:pt x="407" y="344"/>
                      <a:pt x="282" y="344"/>
                    </a:cubicBezTo>
                    <a:lnTo>
                      <a:pt x="219" y="469"/>
                    </a:lnTo>
                  </a:path>
                </a:pathLst>
              </a:custGeom>
              <a:solidFill>
                <a:srgbClr val="201A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8" name="Freeform 167">
                <a:extLst>
                  <a:ext uri="{FF2B5EF4-FFF2-40B4-BE49-F238E27FC236}">
                    <a16:creationId xmlns:a16="http://schemas.microsoft.com/office/drawing/2014/main" id="{29000024-92DC-7F56-EF8A-8A3CE31FEE96}"/>
                  </a:ext>
                </a:extLst>
              </p:cNvPr>
              <p:cNvSpPr>
                <a:spLocks noChangeArrowheads="1"/>
              </p:cNvSpPr>
              <p:nvPr/>
            </p:nvSpPr>
            <p:spPr bwMode="auto">
              <a:xfrm>
                <a:off x="7413625" y="2908300"/>
                <a:ext cx="134938" cy="112713"/>
              </a:xfrm>
              <a:custGeom>
                <a:avLst/>
                <a:gdLst>
                  <a:gd name="T0" fmla="*/ 343 w 376"/>
                  <a:gd name="T1" fmla="*/ 93 h 313"/>
                  <a:gd name="T2" fmla="*/ 343 w 376"/>
                  <a:gd name="T3" fmla="*/ 93 h 313"/>
                  <a:gd name="T4" fmla="*/ 218 w 376"/>
                  <a:gd name="T5" fmla="*/ 281 h 313"/>
                  <a:gd name="T6" fmla="*/ 31 w 376"/>
                  <a:gd name="T7" fmla="*/ 218 h 313"/>
                  <a:gd name="T8" fmla="*/ 125 w 376"/>
                  <a:gd name="T9" fmla="*/ 62 h 313"/>
                  <a:gd name="T10" fmla="*/ 343 w 376"/>
                  <a:gd name="T11" fmla="*/ 93 h 313"/>
                </a:gdLst>
                <a:ahLst/>
                <a:cxnLst>
                  <a:cxn ang="0">
                    <a:pos x="T0" y="T1"/>
                  </a:cxn>
                  <a:cxn ang="0">
                    <a:pos x="T2" y="T3"/>
                  </a:cxn>
                  <a:cxn ang="0">
                    <a:pos x="T4" y="T5"/>
                  </a:cxn>
                  <a:cxn ang="0">
                    <a:pos x="T6" y="T7"/>
                  </a:cxn>
                  <a:cxn ang="0">
                    <a:pos x="T8" y="T9"/>
                  </a:cxn>
                  <a:cxn ang="0">
                    <a:pos x="T10" y="T11"/>
                  </a:cxn>
                </a:cxnLst>
                <a:rect l="0" t="0" r="r" b="b"/>
                <a:pathLst>
                  <a:path w="376" h="313">
                    <a:moveTo>
                      <a:pt x="343" y="93"/>
                    </a:moveTo>
                    <a:lnTo>
                      <a:pt x="343" y="93"/>
                    </a:lnTo>
                    <a:cubicBezTo>
                      <a:pt x="375" y="156"/>
                      <a:pt x="312" y="250"/>
                      <a:pt x="218" y="281"/>
                    </a:cubicBezTo>
                    <a:cubicBezTo>
                      <a:pt x="156" y="312"/>
                      <a:pt x="62" y="281"/>
                      <a:pt x="31" y="218"/>
                    </a:cubicBezTo>
                    <a:cubicBezTo>
                      <a:pt x="0" y="156"/>
                      <a:pt x="62" y="93"/>
                      <a:pt x="125" y="62"/>
                    </a:cubicBezTo>
                    <a:cubicBezTo>
                      <a:pt x="218" y="0"/>
                      <a:pt x="312" y="31"/>
                      <a:pt x="343" y="93"/>
                    </a:cubicBezTo>
                  </a:path>
                </a:pathLst>
              </a:custGeom>
              <a:solidFill>
                <a:srgbClr val="201A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9" name="Freeform 168">
                <a:extLst>
                  <a:ext uri="{FF2B5EF4-FFF2-40B4-BE49-F238E27FC236}">
                    <a16:creationId xmlns:a16="http://schemas.microsoft.com/office/drawing/2014/main" id="{1EFF29C9-EF4E-81B6-DF69-EDF5C1098B97}"/>
                  </a:ext>
                </a:extLst>
              </p:cNvPr>
              <p:cNvSpPr>
                <a:spLocks noChangeArrowheads="1"/>
              </p:cNvSpPr>
              <p:nvPr/>
            </p:nvSpPr>
            <p:spPr bwMode="auto">
              <a:xfrm>
                <a:off x="7413624" y="2886076"/>
                <a:ext cx="90488" cy="79375"/>
              </a:xfrm>
              <a:custGeom>
                <a:avLst/>
                <a:gdLst>
                  <a:gd name="T0" fmla="*/ 250 w 251"/>
                  <a:gd name="T1" fmla="*/ 63 h 220"/>
                  <a:gd name="T2" fmla="*/ 250 w 251"/>
                  <a:gd name="T3" fmla="*/ 63 h 220"/>
                  <a:gd name="T4" fmla="*/ 156 w 251"/>
                  <a:gd name="T5" fmla="*/ 188 h 220"/>
                  <a:gd name="T6" fmla="*/ 0 w 251"/>
                  <a:gd name="T7" fmla="*/ 156 h 220"/>
                  <a:gd name="T8" fmla="*/ 93 w 251"/>
                  <a:gd name="T9" fmla="*/ 0 h 220"/>
                  <a:gd name="T10" fmla="*/ 250 w 251"/>
                  <a:gd name="T11" fmla="*/ 63 h 220"/>
                </a:gdLst>
                <a:ahLst/>
                <a:cxnLst>
                  <a:cxn ang="0">
                    <a:pos x="T0" y="T1"/>
                  </a:cxn>
                  <a:cxn ang="0">
                    <a:pos x="T2" y="T3"/>
                  </a:cxn>
                  <a:cxn ang="0">
                    <a:pos x="T4" y="T5"/>
                  </a:cxn>
                  <a:cxn ang="0">
                    <a:pos x="T6" y="T7"/>
                  </a:cxn>
                  <a:cxn ang="0">
                    <a:pos x="T8" y="T9"/>
                  </a:cxn>
                  <a:cxn ang="0">
                    <a:pos x="T10" y="T11"/>
                  </a:cxn>
                </a:cxnLst>
                <a:rect l="0" t="0" r="r" b="b"/>
                <a:pathLst>
                  <a:path w="251" h="220">
                    <a:moveTo>
                      <a:pt x="250" y="63"/>
                    </a:moveTo>
                    <a:lnTo>
                      <a:pt x="250" y="63"/>
                    </a:lnTo>
                    <a:cubicBezTo>
                      <a:pt x="250" y="94"/>
                      <a:pt x="218" y="156"/>
                      <a:pt x="156" y="188"/>
                    </a:cubicBezTo>
                    <a:cubicBezTo>
                      <a:pt x="93" y="219"/>
                      <a:pt x="31" y="188"/>
                      <a:pt x="0" y="156"/>
                    </a:cubicBezTo>
                    <a:cubicBezTo>
                      <a:pt x="0" y="94"/>
                      <a:pt x="31" y="31"/>
                      <a:pt x="93" y="0"/>
                    </a:cubicBezTo>
                    <a:cubicBezTo>
                      <a:pt x="156" y="0"/>
                      <a:pt x="218" y="0"/>
                      <a:pt x="250" y="63"/>
                    </a:cubicBezTo>
                  </a:path>
                </a:pathLst>
              </a:custGeom>
              <a:solidFill>
                <a:srgbClr val="201A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0" name="Freeform 169">
                <a:extLst>
                  <a:ext uri="{FF2B5EF4-FFF2-40B4-BE49-F238E27FC236}">
                    <a16:creationId xmlns:a16="http://schemas.microsoft.com/office/drawing/2014/main" id="{1FBFD72F-5780-1EF9-62BE-2B4655132F60}"/>
                  </a:ext>
                </a:extLst>
              </p:cNvPr>
              <p:cNvSpPr>
                <a:spLocks noChangeArrowheads="1"/>
              </p:cNvSpPr>
              <p:nvPr/>
            </p:nvSpPr>
            <p:spPr bwMode="auto">
              <a:xfrm>
                <a:off x="7459664" y="3100388"/>
                <a:ext cx="57150" cy="68262"/>
              </a:xfrm>
              <a:custGeom>
                <a:avLst/>
                <a:gdLst>
                  <a:gd name="T0" fmla="*/ 156 w 157"/>
                  <a:gd name="T1" fmla="*/ 94 h 188"/>
                  <a:gd name="T2" fmla="*/ 156 w 157"/>
                  <a:gd name="T3" fmla="*/ 94 h 188"/>
                  <a:gd name="T4" fmla="*/ 156 w 157"/>
                  <a:gd name="T5" fmla="*/ 94 h 188"/>
                  <a:gd name="T6" fmla="*/ 93 w 157"/>
                  <a:gd name="T7" fmla="*/ 156 h 188"/>
                  <a:gd name="T8" fmla="*/ 0 w 157"/>
                  <a:gd name="T9" fmla="*/ 94 h 188"/>
                  <a:gd name="T10" fmla="*/ 93 w 157"/>
                  <a:gd name="T11" fmla="*/ 31 h 188"/>
                  <a:gd name="T12" fmla="*/ 156 w 157"/>
                  <a:gd name="T13" fmla="*/ 94 h 188"/>
                  <a:gd name="T14" fmla="*/ 156 w 157"/>
                  <a:gd name="T15" fmla="*/ 94 h 188"/>
                  <a:gd name="T16" fmla="*/ 156 w 157"/>
                  <a:gd name="T17" fmla="*/ 94 h 188"/>
                  <a:gd name="T18" fmla="*/ 93 w 157"/>
                  <a:gd name="T19" fmla="*/ 0 h 188"/>
                  <a:gd name="T20" fmla="*/ 0 w 157"/>
                  <a:gd name="T21" fmla="*/ 94 h 188"/>
                  <a:gd name="T22" fmla="*/ 93 w 157"/>
                  <a:gd name="T23" fmla="*/ 187 h 188"/>
                  <a:gd name="T24" fmla="*/ 156 w 157"/>
                  <a:gd name="T25" fmla="*/ 94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7" h="188">
                    <a:moveTo>
                      <a:pt x="156" y="94"/>
                    </a:moveTo>
                    <a:lnTo>
                      <a:pt x="156" y="94"/>
                    </a:lnTo>
                    <a:lnTo>
                      <a:pt x="156" y="94"/>
                    </a:lnTo>
                    <a:cubicBezTo>
                      <a:pt x="156" y="125"/>
                      <a:pt x="125" y="156"/>
                      <a:pt x="93" y="156"/>
                    </a:cubicBezTo>
                    <a:cubicBezTo>
                      <a:pt x="31" y="156"/>
                      <a:pt x="0" y="125"/>
                      <a:pt x="0" y="94"/>
                    </a:cubicBezTo>
                    <a:cubicBezTo>
                      <a:pt x="0" y="62"/>
                      <a:pt x="31" y="31"/>
                      <a:pt x="93" y="31"/>
                    </a:cubicBezTo>
                    <a:cubicBezTo>
                      <a:pt x="125" y="31"/>
                      <a:pt x="156" y="62"/>
                      <a:pt x="156" y="94"/>
                    </a:cubicBezTo>
                    <a:lnTo>
                      <a:pt x="156" y="94"/>
                    </a:lnTo>
                    <a:lnTo>
                      <a:pt x="156" y="94"/>
                    </a:lnTo>
                    <a:cubicBezTo>
                      <a:pt x="156" y="31"/>
                      <a:pt x="125" y="0"/>
                      <a:pt x="93" y="0"/>
                    </a:cubicBezTo>
                    <a:cubicBezTo>
                      <a:pt x="31" y="0"/>
                      <a:pt x="0" y="31"/>
                      <a:pt x="0" y="94"/>
                    </a:cubicBezTo>
                    <a:cubicBezTo>
                      <a:pt x="0" y="156"/>
                      <a:pt x="31" y="187"/>
                      <a:pt x="93" y="187"/>
                    </a:cubicBezTo>
                    <a:cubicBezTo>
                      <a:pt x="125" y="187"/>
                      <a:pt x="156" y="156"/>
                      <a:pt x="156" y="94"/>
                    </a:cubicBezTo>
                  </a:path>
                </a:pathLst>
              </a:custGeom>
              <a:solidFill>
                <a:srgbClr val="A49C4A"/>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1" name="Freeform 170">
                <a:extLst>
                  <a:ext uri="{FF2B5EF4-FFF2-40B4-BE49-F238E27FC236}">
                    <a16:creationId xmlns:a16="http://schemas.microsoft.com/office/drawing/2014/main" id="{5F6A8C61-4CC2-369F-2112-CD5BA2A330FF}"/>
                  </a:ext>
                </a:extLst>
              </p:cNvPr>
              <p:cNvSpPr>
                <a:spLocks noChangeArrowheads="1"/>
              </p:cNvSpPr>
              <p:nvPr/>
            </p:nvSpPr>
            <p:spPr bwMode="auto">
              <a:xfrm>
                <a:off x="7413625" y="3133725"/>
                <a:ext cx="371475" cy="315913"/>
              </a:xfrm>
              <a:custGeom>
                <a:avLst/>
                <a:gdLst>
                  <a:gd name="T0" fmla="*/ 875 w 1032"/>
                  <a:gd name="T1" fmla="*/ 93 h 876"/>
                  <a:gd name="T2" fmla="*/ 875 w 1032"/>
                  <a:gd name="T3" fmla="*/ 93 h 876"/>
                  <a:gd name="T4" fmla="*/ 625 w 1032"/>
                  <a:gd name="T5" fmla="*/ 593 h 876"/>
                  <a:gd name="T6" fmla="*/ 125 w 1032"/>
                  <a:gd name="T7" fmla="*/ 843 h 876"/>
                  <a:gd name="T8" fmla="*/ 218 w 1032"/>
                  <a:gd name="T9" fmla="*/ 406 h 876"/>
                  <a:gd name="T10" fmla="*/ 625 w 1032"/>
                  <a:gd name="T11" fmla="*/ 31 h 876"/>
                  <a:gd name="T12" fmla="*/ 875 w 1032"/>
                  <a:gd name="T13" fmla="*/ 93 h 876"/>
                </a:gdLst>
                <a:ahLst/>
                <a:cxnLst>
                  <a:cxn ang="0">
                    <a:pos x="T0" y="T1"/>
                  </a:cxn>
                  <a:cxn ang="0">
                    <a:pos x="T2" y="T3"/>
                  </a:cxn>
                  <a:cxn ang="0">
                    <a:pos x="T4" y="T5"/>
                  </a:cxn>
                  <a:cxn ang="0">
                    <a:pos x="T6" y="T7"/>
                  </a:cxn>
                  <a:cxn ang="0">
                    <a:pos x="T8" y="T9"/>
                  </a:cxn>
                  <a:cxn ang="0">
                    <a:pos x="T10" y="T11"/>
                  </a:cxn>
                  <a:cxn ang="0">
                    <a:pos x="T12" y="T13"/>
                  </a:cxn>
                </a:cxnLst>
                <a:rect l="0" t="0" r="r" b="b"/>
                <a:pathLst>
                  <a:path w="1032" h="876">
                    <a:moveTo>
                      <a:pt x="875" y="93"/>
                    </a:moveTo>
                    <a:lnTo>
                      <a:pt x="875" y="93"/>
                    </a:lnTo>
                    <a:cubicBezTo>
                      <a:pt x="875" y="93"/>
                      <a:pt x="1031" y="281"/>
                      <a:pt x="625" y="593"/>
                    </a:cubicBezTo>
                    <a:cubicBezTo>
                      <a:pt x="218" y="875"/>
                      <a:pt x="250" y="875"/>
                      <a:pt x="125" y="843"/>
                    </a:cubicBezTo>
                    <a:cubicBezTo>
                      <a:pt x="31" y="812"/>
                      <a:pt x="0" y="562"/>
                      <a:pt x="218" y="406"/>
                    </a:cubicBezTo>
                    <a:cubicBezTo>
                      <a:pt x="468" y="218"/>
                      <a:pt x="500" y="62"/>
                      <a:pt x="625" y="31"/>
                    </a:cubicBezTo>
                    <a:cubicBezTo>
                      <a:pt x="750" y="0"/>
                      <a:pt x="843" y="31"/>
                      <a:pt x="875" y="93"/>
                    </a:cubicBezTo>
                  </a:path>
                </a:pathLst>
              </a:custGeom>
              <a:solidFill>
                <a:srgbClr val="ED7D3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2" name="Freeform 171">
                <a:extLst>
                  <a:ext uri="{FF2B5EF4-FFF2-40B4-BE49-F238E27FC236}">
                    <a16:creationId xmlns:a16="http://schemas.microsoft.com/office/drawing/2014/main" id="{614F05B6-131A-0C84-8598-57799E3341C3}"/>
                  </a:ext>
                </a:extLst>
              </p:cNvPr>
              <p:cNvSpPr>
                <a:spLocks noChangeArrowheads="1"/>
              </p:cNvSpPr>
              <p:nvPr/>
            </p:nvSpPr>
            <p:spPr bwMode="auto">
              <a:xfrm>
                <a:off x="7380288" y="3155950"/>
                <a:ext cx="146050" cy="236538"/>
              </a:xfrm>
              <a:custGeom>
                <a:avLst/>
                <a:gdLst>
                  <a:gd name="T0" fmla="*/ 250 w 407"/>
                  <a:gd name="T1" fmla="*/ 31 h 657"/>
                  <a:gd name="T2" fmla="*/ 250 w 407"/>
                  <a:gd name="T3" fmla="*/ 31 h 657"/>
                  <a:gd name="T4" fmla="*/ 406 w 407"/>
                  <a:gd name="T5" fmla="*/ 656 h 657"/>
                  <a:gd name="T6" fmla="*/ 0 w 407"/>
                  <a:gd name="T7" fmla="*/ 344 h 657"/>
                  <a:gd name="T8" fmla="*/ 250 w 407"/>
                  <a:gd name="T9" fmla="*/ 31 h 657"/>
                </a:gdLst>
                <a:ahLst/>
                <a:cxnLst>
                  <a:cxn ang="0">
                    <a:pos x="T0" y="T1"/>
                  </a:cxn>
                  <a:cxn ang="0">
                    <a:pos x="T2" y="T3"/>
                  </a:cxn>
                  <a:cxn ang="0">
                    <a:pos x="T4" y="T5"/>
                  </a:cxn>
                  <a:cxn ang="0">
                    <a:pos x="T6" y="T7"/>
                  </a:cxn>
                  <a:cxn ang="0">
                    <a:pos x="T8" y="T9"/>
                  </a:cxn>
                </a:cxnLst>
                <a:rect l="0" t="0" r="r" b="b"/>
                <a:pathLst>
                  <a:path w="407" h="657">
                    <a:moveTo>
                      <a:pt x="250" y="31"/>
                    </a:moveTo>
                    <a:lnTo>
                      <a:pt x="250" y="31"/>
                    </a:lnTo>
                    <a:cubicBezTo>
                      <a:pt x="250" y="31"/>
                      <a:pt x="31" y="313"/>
                      <a:pt x="406" y="656"/>
                    </a:cubicBezTo>
                    <a:cubicBezTo>
                      <a:pt x="406" y="656"/>
                      <a:pt x="0" y="531"/>
                      <a:pt x="0" y="344"/>
                    </a:cubicBezTo>
                    <a:cubicBezTo>
                      <a:pt x="0" y="156"/>
                      <a:pt x="344" y="0"/>
                      <a:pt x="250" y="31"/>
                    </a:cubicBezTo>
                  </a:path>
                </a:pathLst>
              </a:custGeom>
              <a:solidFill>
                <a:srgbClr val="FDC80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3" name="Freeform 172">
                <a:extLst>
                  <a:ext uri="{FF2B5EF4-FFF2-40B4-BE49-F238E27FC236}">
                    <a16:creationId xmlns:a16="http://schemas.microsoft.com/office/drawing/2014/main" id="{0B913EB4-48E0-12C7-07A2-544BF87AFCDC}"/>
                  </a:ext>
                </a:extLst>
              </p:cNvPr>
              <p:cNvSpPr>
                <a:spLocks noChangeArrowheads="1"/>
              </p:cNvSpPr>
              <p:nvPr/>
            </p:nvSpPr>
            <p:spPr bwMode="auto">
              <a:xfrm>
                <a:off x="7605713" y="3155950"/>
                <a:ext cx="134937" cy="134938"/>
              </a:xfrm>
              <a:custGeom>
                <a:avLst/>
                <a:gdLst>
                  <a:gd name="T0" fmla="*/ 344 w 376"/>
                  <a:gd name="T1" fmla="*/ 125 h 376"/>
                  <a:gd name="T2" fmla="*/ 344 w 376"/>
                  <a:gd name="T3" fmla="*/ 125 h 376"/>
                  <a:gd name="T4" fmla="*/ 187 w 376"/>
                  <a:gd name="T5" fmla="*/ 313 h 376"/>
                  <a:gd name="T6" fmla="*/ 31 w 376"/>
                  <a:gd name="T7" fmla="*/ 156 h 376"/>
                  <a:gd name="T8" fmla="*/ 219 w 376"/>
                  <a:gd name="T9" fmla="*/ 0 h 376"/>
                  <a:gd name="T10" fmla="*/ 344 w 376"/>
                  <a:gd name="T11" fmla="*/ 125 h 376"/>
                </a:gdLst>
                <a:ahLst/>
                <a:cxnLst>
                  <a:cxn ang="0">
                    <a:pos x="T0" y="T1"/>
                  </a:cxn>
                  <a:cxn ang="0">
                    <a:pos x="T2" y="T3"/>
                  </a:cxn>
                  <a:cxn ang="0">
                    <a:pos x="T4" y="T5"/>
                  </a:cxn>
                  <a:cxn ang="0">
                    <a:pos x="T6" y="T7"/>
                  </a:cxn>
                  <a:cxn ang="0">
                    <a:pos x="T8" y="T9"/>
                  </a:cxn>
                  <a:cxn ang="0">
                    <a:pos x="T10" y="T11"/>
                  </a:cxn>
                </a:cxnLst>
                <a:rect l="0" t="0" r="r" b="b"/>
                <a:pathLst>
                  <a:path w="376" h="376">
                    <a:moveTo>
                      <a:pt x="344" y="125"/>
                    </a:moveTo>
                    <a:lnTo>
                      <a:pt x="344" y="125"/>
                    </a:lnTo>
                    <a:cubicBezTo>
                      <a:pt x="375" y="188"/>
                      <a:pt x="250" y="313"/>
                      <a:pt x="187" y="313"/>
                    </a:cubicBezTo>
                    <a:cubicBezTo>
                      <a:pt x="31" y="375"/>
                      <a:pt x="0" y="281"/>
                      <a:pt x="31" y="156"/>
                    </a:cubicBezTo>
                    <a:cubicBezTo>
                      <a:pt x="62" y="63"/>
                      <a:pt x="156" y="31"/>
                      <a:pt x="219" y="0"/>
                    </a:cubicBezTo>
                    <a:cubicBezTo>
                      <a:pt x="281" y="0"/>
                      <a:pt x="344" y="125"/>
                      <a:pt x="344" y="125"/>
                    </a:cubicBezTo>
                  </a:path>
                </a:pathLst>
              </a:custGeom>
              <a:solidFill>
                <a:srgbClr val="9A613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4" name="Freeform 173">
                <a:extLst>
                  <a:ext uri="{FF2B5EF4-FFF2-40B4-BE49-F238E27FC236}">
                    <a16:creationId xmlns:a16="http://schemas.microsoft.com/office/drawing/2014/main" id="{514B0B95-088F-78A6-177A-394502E0B03A}"/>
                  </a:ext>
                </a:extLst>
              </p:cNvPr>
              <p:cNvSpPr>
                <a:spLocks noChangeArrowheads="1"/>
              </p:cNvSpPr>
              <p:nvPr/>
            </p:nvSpPr>
            <p:spPr bwMode="auto">
              <a:xfrm>
                <a:off x="7559675" y="3279775"/>
                <a:ext cx="203200" cy="90488"/>
              </a:xfrm>
              <a:custGeom>
                <a:avLst/>
                <a:gdLst>
                  <a:gd name="T0" fmla="*/ 0 w 563"/>
                  <a:gd name="T1" fmla="*/ 125 h 251"/>
                  <a:gd name="T2" fmla="*/ 0 w 563"/>
                  <a:gd name="T3" fmla="*/ 125 h 251"/>
                  <a:gd name="T4" fmla="*/ 344 w 563"/>
                  <a:gd name="T5" fmla="*/ 219 h 251"/>
                  <a:gd name="T6" fmla="*/ 437 w 563"/>
                  <a:gd name="T7" fmla="*/ 0 h 251"/>
                  <a:gd name="T8" fmla="*/ 281 w 563"/>
                  <a:gd name="T9" fmla="*/ 94 h 251"/>
                  <a:gd name="T10" fmla="*/ 0 w 563"/>
                  <a:gd name="T11" fmla="*/ 125 h 251"/>
                </a:gdLst>
                <a:ahLst/>
                <a:cxnLst>
                  <a:cxn ang="0">
                    <a:pos x="T0" y="T1"/>
                  </a:cxn>
                  <a:cxn ang="0">
                    <a:pos x="T2" y="T3"/>
                  </a:cxn>
                  <a:cxn ang="0">
                    <a:pos x="T4" y="T5"/>
                  </a:cxn>
                  <a:cxn ang="0">
                    <a:pos x="T6" y="T7"/>
                  </a:cxn>
                  <a:cxn ang="0">
                    <a:pos x="T8" y="T9"/>
                  </a:cxn>
                  <a:cxn ang="0">
                    <a:pos x="T10" y="T11"/>
                  </a:cxn>
                </a:cxnLst>
                <a:rect l="0" t="0" r="r" b="b"/>
                <a:pathLst>
                  <a:path w="563" h="251">
                    <a:moveTo>
                      <a:pt x="0" y="125"/>
                    </a:moveTo>
                    <a:lnTo>
                      <a:pt x="0" y="125"/>
                    </a:lnTo>
                    <a:cubicBezTo>
                      <a:pt x="0" y="125"/>
                      <a:pt x="156" y="250"/>
                      <a:pt x="344" y="219"/>
                    </a:cubicBezTo>
                    <a:cubicBezTo>
                      <a:pt x="562" y="187"/>
                      <a:pt x="437" y="0"/>
                      <a:pt x="437" y="0"/>
                    </a:cubicBezTo>
                    <a:cubicBezTo>
                      <a:pt x="281" y="94"/>
                      <a:pt x="281" y="94"/>
                      <a:pt x="281" y="94"/>
                    </a:cubicBezTo>
                    <a:cubicBezTo>
                      <a:pt x="281" y="94"/>
                      <a:pt x="156" y="187"/>
                      <a:pt x="0" y="125"/>
                    </a:cubicBezTo>
                  </a:path>
                </a:pathLst>
              </a:custGeom>
              <a:solidFill>
                <a:srgbClr val="FDC80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8">
              <a:extLst>
                <a:ext uri="{FF2B5EF4-FFF2-40B4-BE49-F238E27FC236}">
                  <a16:creationId xmlns:a16="http://schemas.microsoft.com/office/drawing/2014/main" id="{8306BAAD-975C-AE26-B031-28A0BE84B9C7}"/>
                </a:ext>
              </a:extLst>
            </p:cNvPr>
            <p:cNvGrpSpPr/>
            <p:nvPr/>
          </p:nvGrpSpPr>
          <p:grpSpPr>
            <a:xfrm>
              <a:off x="561934" y="4932337"/>
              <a:ext cx="201002" cy="389213"/>
              <a:chOff x="7245350" y="2908300"/>
              <a:chExt cx="539750" cy="1090613"/>
            </a:xfrm>
          </p:grpSpPr>
          <p:sp>
            <p:nvSpPr>
              <p:cNvPr id="139" name="Freeform 10">
                <a:extLst>
                  <a:ext uri="{FF2B5EF4-FFF2-40B4-BE49-F238E27FC236}">
                    <a16:creationId xmlns:a16="http://schemas.microsoft.com/office/drawing/2014/main" id="{977BB0C2-2769-FBF2-3F5B-E2079C31C1ED}"/>
                  </a:ext>
                </a:extLst>
              </p:cNvPr>
              <p:cNvSpPr>
                <a:spLocks noChangeArrowheads="1"/>
              </p:cNvSpPr>
              <p:nvPr/>
            </p:nvSpPr>
            <p:spPr bwMode="auto">
              <a:xfrm>
                <a:off x="7245350" y="3863975"/>
                <a:ext cx="461963" cy="134938"/>
              </a:xfrm>
              <a:custGeom>
                <a:avLst/>
                <a:gdLst>
                  <a:gd name="T0" fmla="*/ 500 w 1282"/>
                  <a:gd name="T1" fmla="*/ 31 h 376"/>
                  <a:gd name="T2" fmla="*/ 500 w 1282"/>
                  <a:gd name="T3" fmla="*/ 31 h 376"/>
                  <a:gd name="T4" fmla="*/ 875 w 1282"/>
                  <a:gd name="T5" fmla="*/ 0 h 376"/>
                  <a:gd name="T6" fmla="*/ 1156 w 1282"/>
                  <a:gd name="T7" fmla="*/ 62 h 376"/>
                  <a:gd name="T8" fmla="*/ 1250 w 1282"/>
                  <a:gd name="T9" fmla="*/ 125 h 376"/>
                  <a:gd name="T10" fmla="*/ 1031 w 1282"/>
                  <a:gd name="T11" fmla="*/ 250 h 376"/>
                  <a:gd name="T12" fmla="*/ 781 w 1282"/>
                  <a:gd name="T13" fmla="*/ 312 h 376"/>
                  <a:gd name="T14" fmla="*/ 406 w 1282"/>
                  <a:gd name="T15" fmla="*/ 344 h 376"/>
                  <a:gd name="T16" fmla="*/ 250 w 1282"/>
                  <a:gd name="T17" fmla="*/ 312 h 376"/>
                  <a:gd name="T18" fmla="*/ 0 w 1282"/>
                  <a:gd name="T19" fmla="*/ 219 h 376"/>
                  <a:gd name="T20" fmla="*/ 125 w 1282"/>
                  <a:gd name="T21" fmla="*/ 156 h 376"/>
                  <a:gd name="T22" fmla="*/ 500 w 1282"/>
                  <a:gd name="T23" fmla="*/ 31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2" h="376">
                    <a:moveTo>
                      <a:pt x="500" y="31"/>
                    </a:moveTo>
                    <a:lnTo>
                      <a:pt x="500" y="31"/>
                    </a:lnTo>
                    <a:cubicBezTo>
                      <a:pt x="500" y="31"/>
                      <a:pt x="812" y="0"/>
                      <a:pt x="875" y="0"/>
                    </a:cubicBezTo>
                    <a:cubicBezTo>
                      <a:pt x="937" y="31"/>
                      <a:pt x="1094" y="62"/>
                      <a:pt x="1156" y="62"/>
                    </a:cubicBezTo>
                    <a:cubicBezTo>
                      <a:pt x="1187" y="94"/>
                      <a:pt x="1281" y="62"/>
                      <a:pt x="1250" y="125"/>
                    </a:cubicBezTo>
                    <a:cubicBezTo>
                      <a:pt x="1219" y="187"/>
                      <a:pt x="1094" y="219"/>
                      <a:pt x="1031" y="250"/>
                    </a:cubicBezTo>
                    <a:cubicBezTo>
                      <a:pt x="969" y="281"/>
                      <a:pt x="969" y="281"/>
                      <a:pt x="781" y="312"/>
                    </a:cubicBezTo>
                    <a:cubicBezTo>
                      <a:pt x="594" y="375"/>
                      <a:pt x="469" y="375"/>
                      <a:pt x="406" y="344"/>
                    </a:cubicBezTo>
                    <a:cubicBezTo>
                      <a:pt x="312" y="344"/>
                      <a:pt x="312" y="312"/>
                      <a:pt x="250" y="312"/>
                    </a:cubicBezTo>
                    <a:cubicBezTo>
                      <a:pt x="156" y="281"/>
                      <a:pt x="0" y="281"/>
                      <a:pt x="0" y="219"/>
                    </a:cubicBezTo>
                    <a:cubicBezTo>
                      <a:pt x="31" y="187"/>
                      <a:pt x="94" y="156"/>
                      <a:pt x="125" y="156"/>
                    </a:cubicBezTo>
                    <a:cubicBezTo>
                      <a:pt x="156" y="125"/>
                      <a:pt x="250" y="94"/>
                      <a:pt x="500" y="31"/>
                    </a:cubicBezTo>
                  </a:path>
                </a:pathLst>
              </a:custGeom>
              <a:solidFill>
                <a:srgbClr val="2F559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0" name="Freeform 161">
                <a:extLst>
                  <a:ext uri="{FF2B5EF4-FFF2-40B4-BE49-F238E27FC236}">
                    <a16:creationId xmlns:a16="http://schemas.microsoft.com/office/drawing/2014/main" id="{6973CF1F-647F-F056-E343-C471DCA53FC2}"/>
                  </a:ext>
                </a:extLst>
              </p:cNvPr>
              <p:cNvSpPr>
                <a:spLocks noChangeArrowheads="1"/>
              </p:cNvSpPr>
              <p:nvPr/>
            </p:nvSpPr>
            <p:spPr bwMode="auto">
              <a:xfrm>
                <a:off x="7391400" y="3381375"/>
                <a:ext cx="258763" cy="573088"/>
              </a:xfrm>
              <a:custGeom>
                <a:avLst/>
                <a:gdLst>
                  <a:gd name="T0" fmla="*/ 188 w 720"/>
                  <a:gd name="T1" fmla="*/ 156 h 1594"/>
                  <a:gd name="T2" fmla="*/ 188 w 720"/>
                  <a:gd name="T3" fmla="*/ 156 h 1594"/>
                  <a:gd name="T4" fmla="*/ 0 w 720"/>
                  <a:gd name="T5" fmla="*/ 1593 h 1594"/>
                  <a:gd name="T6" fmla="*/ 375 w 720"/>
                  <a:gd name="T7" fmla="*/ 688 h 1594"/>
                  <a:gd name="T8" fmla="*/ 469 w 720"/>
                  <a:gd name="T9" fmla="*/ 1530 h 1594"/>
                  <a:gd name="T10" fmla="*/ 625 w 720"/>
                  <a:gd name="T11" fmla="*/ 219 h 1594"/>
                  <a:gd name="T12" fmla="*/ 188 w 720"/>
                  <a:gd name="T13" fmla="*/ 156 h 1594"/>
                </a:gdLst>
                <a:ahLst/>
                <a:cxnLst>
                  <a:cxn ang="0">
                    <a:pos x="T0" y="T1"/>
                  </a:cxn>
                  <a:cxn ang="0">
                    <a:pos x="T2" y="T3"/>
                  </a:cxn>
                  <a:cxn ang="0">
                    <a:pos x="T4" y="T5"/>
                  </a:cxn>
                  <a:cxn ang="0">
                    <a:pos x="T6" y="T7"/>
                  </a:cxn>
                  <a:cxn ang="0">
                    <a:pos x="T8" y="T9"/>
                  </a:cxn>
                  <a:cxn ang="0">
                    <a:pos x="T10" y="T11"/>
                  </a:cxn>
                  <a:cxn ang="0">
                    <a:pos x="T12" y="T13"/>
                  </a:cxn>
                </a:cxnLst>
                <a:rect l="0" t="0" r="r" b="b"/>
                <a:pathLst>
                  <a:path w="720" h="1594">
                    <a:moveTo>
                      <a:pt x="188" y="156"/>
                    </a:moveTo>
                    <a:lnTo>
                      <a:pt x="188" y="156"/>
                    </a:lnTo>
                    <a:cubicBezTo>
                      <a:pt x="188" y="156"/>
                      <a:pt x="31" y="1249"/>
                      <a:pt x="0" y="1593"/>
                    </a:cubicBezTo>
                    <a:cubicBezTo>
                      <a:pt x="0" y="1593"/>
                      <a:pt x="281" y="875"/>
                      <a:pt x="375" y="688"/>
                    </a:cubicBezTo>
                    <a:cubicBezTo>
                      <a:pt x="375" y="688"/>
                      <a:pt x="438" y="1312"/>
                      <a:pt x="469" y="1530"/>
                    </a:cubicBezTo>
                    <a:cubicBezTo>
                      <a:pt x="469" y="1593"/>
                      <a:pt x="719" y="438"/>
                      <a:pt x="625" y="219"/>
                    </a:cubicBezTo>
                    <a:cubicBezTo>
                      <a:pt x="563" y="0"/>
                      <a:pt x="188" y="156"/>
                      <a:pt x="188" y="156"/>
                    </a:cubicBezTo>
                  </a:path>
                </a:pathLst>
              </a:custGeom>
              <a:solidFill>
                <a:srgbClr val="9A613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1" name="Freeform 162">
                <a:extLst>
                  <a:ext uri="{FF2B5EF4-FFF2-40B4-BE49-F238E27FC236}">
                    <a16:creationId xmlns:a16="http://schemas.microsoft.com/office/drawing/2014/main" id="{AFA4386A-E7A8-15CB-9F3E-5B1A89B6B16D}"/>
                  </a:ext>
                </a:extLst>
              </p:cNvPr>
              <p:cNvSpPr>
                <a:spLocks noChangeArrowheads="1"/>
              </p:cNvSpPr>
              <p:nvPr/>
            </p:nvSpPr>
            <p:spPr bwMode="auto">
              <a:xfrm>
                <a:off x="7402513" y="3403600"/>
                <a:ext cx="236537" cy="292100"/>
              </a:xfrm>
              <a:custGeom>
                <a:avLst/>
                <a:gdLst>
                  <a:gd name="T0" fmla="*/ 125 w 658"/>
                  <a:gd name="T1" fmla="*/ 156 h 813"/>
                  <a:gd name="T2" fmla="*/ 125 w 658"/>
                  <a:gd name="T3" fmla="*/ 156 h 813"/>
                  <a:gd name="T4" fmla="*/ 32 w 658"/>
                  <a:gd name="T5" fmla="*/ 218 h 813"/>
                  <a:gd name="T6" fmla="*/ 0 w 658"/>
                  <a:gd name="T7" fmla="*/ 687 h 813"/>
                  <a:gd name="T8" fmla="*/ 657 w 658"/>
                  <a:gd name="T9" fmla="*/ 656 h 813"/>
                  <a:gd name="T10" fmla="*/ 625 w 658"/>
                  <a:gd name="T11" fmla="*/ 187 h 813"/>
                  <a:gd name="T12" fmla="*/ 125 w 658"/>
                  <a:gd name="T13" fmla="*/ 156 h 813"/>
                </a:gdLst>
                <a:ahLst/>
                <a:cxnLst>
                  <a:cxn ang="0">
                    <a:pos x="T0" y="T1"/>
                  </a:cxn>
                  <a:cxn ang="0">
                    <a:pos x="T2" y="T3"/>
                  </a:cxn>
                  <a:cxn ang="0">
                    <a:pos x="T4" y="T5"/>
                  </a:cxn>
                  <a:cxn ang="0">
                    <a:pos x="T6" y="T7"/>
                  </a:cxn>
                  <a:cxn ang="0">
                    <a:pos x="T8" y="T9"/>
                  </a:cxn>
                  <a:cxn ang="0">
                    <a:pos x="T10" y="T11"/>
                  </a:cxn>
                  <a:cxn ang="0">
                    <a:pos x="T12" y="T13"/>
                  </a:cxn>
                </a:cxnLst>
                <a:rect l="0" t="0" r="r" b="b"/>
                <a:pathLst>
                  <a:path w="658" h="813">
                    <a:moveTo>
                      <a:pt x="125" y="156"/>
                    </a:moveTo>
                    <a:lnTo>
                      <a:pt x="125" y="156"/>
                    </a:lnTo>
                    <a:cubicBezTo>
                      <a:pt x="125" y="156"/>
                      <a:pt x="94" y="0"/>
                      <a:pt x="32" y="218"/>
                    </a:cubicBezTo>
                    <a:cubicBezTo>
                      <a:pt x="0" y="312"/>
                      <a:pt x="0" y="531"/>
                      <a:pt x="0" y="687"/>
                    </a:cubicBezTo>
                    <a:cubicBezTo>
                      <a:pt x="0" y="687"/>
                      <a:pt x="407" y="812"/>
                      <a:pt x="657" y="656"/>
                    </a:cubicBezTo>
                    <a:cubicBezTo>
                      <a:pt x="625" y="187"/>
                      <a:pt x="625" y="187"/>
                      <a:pt x="625" y="187"/>
                    </a:cubicBezTo>
                    <a:lnTo>
                      <a:pt x="125" y="156"/>
                    </a:lnTo>
                  </a:path>
                </a:pathLst>
              </a:custGeom>
              <a:solidFill>
                <a:srgbClr val="90C04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2" name="Freeform 163">
                <a:extLst>
                  <a:ext uri="{FF2B5EF4-FFF2-40B4-BE49-F238E27FC236}">
                    <a16:creationId xmlns:a16="http://schemas.microsoft.com/office/drawing/2014/main" id="{CAD54711-80E7-FBB8-6C30-BA52FA217137}"/>
                  </a:ext>
                </a:extLst>
              </p:cNvPr>
              <p:cNvSpPr>
                <a:spLocks noChangeArrowheads="1"/>
              </p:cNvSpPr>
              <p:nvPr/>
            </p:nvSpPr>
            <p:spPr bwMode="auto">
              <a:xfrm>
                <a:off x="7391400" y="3144838"/>
                <a:ext cx="269875" cy="393700"/>
              </a:xfrm>
              <a:custGeom>
                <a:avLst/>
                <a:gdLst>
                  <a:gd name="T0" fmla="*/ 31 w 751"/>
                  <a:gd name="T1" fmla="*/ 750 h 1095"/>
                  <a:gd name="T2" fmla="*/ 31 w 751"/>
                  <a:gd name="T3" fmla="*/ 750 h 1095"/>
                  <a:gd name="T4" fmla="*/ 0 w 751"/>
                  <a:gd name="T5" fmla="*/ 1000 h 1095"/>
                  <a:gd name="T6" fmla="*/ 750 w 751"/>
                  <a:gd name="T7" fmla="*/ 969 h 1095"/>
                  <a:gd name="T8" fmla="*/ 594 w 751"/>
                  <a:gd name="T9" fmla="*/ 187 h 1095"/>
                  <a:gd name="T10" fmla="*/ 188 w 751"/>
                  <a:gd name="T11" fmla="*/ 94 h 1095"/>
                  <a:gd name="T12" fmla="*/ 31 w 751"/>
                  <a:gd name="T13" fmla="*/ 750 h 1095"/>
                </a:gdLst>
                <a:ahLst/>
                <a:cxnLst>
                  <a:cxn ang="0">
                    <a:pos x="T0" y="T1"/>
                  </a:cxn>
                  <a:cxn ang="0">
                    <a:pos x="T2" y="T3"/>
                  </a:cxn>
                  <a:cxn ang="0">
                    <a:pos x="T4" y="T5"/>
                  </a:cxn>
                  <a:cxn ang="0">
                    <a:pos x="T6" y="T7"/>
                  </a:cxn>
                  <a:cxn ang="0">
                    <a:pos x="T8" y="T9"/>
                  </a:cxn>
                  <a:cxn ang="0">
                    <a:pos x="T10" y="T11"/>
                  </a:cxn>
                  <a:cxn ang="0">
                    <a:pos x="T12" y="T13"/>
                  </a:cxn>
                </a:cxnLst>
                <a:rect l="0" t="0" r="r" b="b"/>
                <a:pathLst>
                  <a:path w="751" h="1095">
                    <a:moveTo>
                      <a:pt x="31" y="750"/>
                    </a:moveTo>
                    <a:lnTo>
                      <a:pt x="31" y="750"/>
                    </a:lnTo>
                    <a:cubicBezTo>
                      <a:pt x="31" y="875"/>
                      <a:pt x="0" y="937"/>
                      <a:pt x="0" y="1000"/>
                    </a:cubicBezTo>
                    <a:cubicBezTo>
                      <a:pt x="0" y="1000"/>
                      <a:pt x="531" y="1094"/>
                      <a:pt x="750" y="969"/>
                    </a:cubicBezTo>
                    <a:cubicBezTo>
                      <a:pt x="750" y="969"/>
                      <a:pt x="625" y="344"/>
                      <a:pt x="594" y="187"/>
                    </a:cubicBezTo>
                    <a:cubicBezTo>
                      <a:pt x="594" y="62"/>
                      <a:pt x="281" y="0"/>
                      <a:pt x="188" y="94"/>
                    </a:cubicBezTo>
                    <a:cubicBezTo>
                      <a:pt x="188" y="94"/>
                      <a:pt x="94" y="219"/>
                      <a:pt x="31" y="750"/>
                    </a:cubicBezTo>
                  </a:path>
                </a:pathLst>
              </a:custGeom>
              <a:solidFill>
                <a:srgbClr val="FDC80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3" name="Freeform 164">
                <a:extLst>
                  <a:ext uri="{FF2B5EF4-FFF2-40B4-BE49-F238E27FC236}">
                    <a16:creationId xmlns:a16="http://schemas.microsoft.com/office/drawing/2014/main" id="{AAA44B8E-B1F1-C1D2-0841-D33B3062A60E}"/>
                  </a:ext>
                </a:extLst>
              </p:cNvPr>
              <p:cNvSpPr>
                <a:spLocks noChangeArrowheads="1"/>
              </p:cNvSpPr>
              <p:nvPr/>
            </p:nvSpPr>
            <p:spPr bwMode="auto">
              <a:xfrm>
                <a:off x="7504113" y="3133725"/>
                <a:ext cx="57150" cy="134938"/>
              </a:xfrm>
              <a:custGeom>
                <a:avLst/>
                <a:gdLst>
                  <a:gd name="T0" fmla="*/ 62 w 157"/>
                  <a:gd name="T1" fmla="*/ 0 h 376"/>
                  <a:gd name="T2" fmla="*/ 62 w 157"/>
                  <a:gd name="T3" fmla="*/ 0 h 376"/>
                  <a:gd name="T4" fmla="*/ 0 w 157"/>
                  <a:gd name="T5" fmla="*/ 125 h 376"/>
                  <a:gd name="T6" fmla="*/ 125 w 157"/>
                  <a:gd name="T7" fmla="*/ 343 h 376"/>
                  <a:gd name="T8" fmla="*/ 125 w 157"/>
                  <a:gd name="T9" fmla="*/ 0 h 376"/>
                  <a:gd name="T10" fmla="*/ 62 w 157"/>
                  <a:gd name="T11" fmla="*/ 0 h 376"/>
                </a:gdLst>
                <a:ahLst/>
                <a:cxnLst>
                  <a:cxn ang="0">
                    <a:pos x="T0" y="T1"/>
                  </a:cxn>
                  <a:cxn ang="0">
                    <a:pos x="T2" y="T3"/>
                  </a:cxn>
                  <a:cxn ang="0">
                    <a:pos x="T4" y="T5"/>
                  </a:cxn>
                  <a:cxn ang="0">
                    <a:pos x="T6" y="T7"/>
                  </a:cxn>
                  <a:cxn ang="0">
                    <a:pos x="T8" y="T9"/>
                  </a:cxn>
                  <a:cxn ang="0">
                    <a:pos x="T10" y="T11"/>
                  </a:cxn>
                </a:cxnLst>
                <a:rect l="0" t="0" r="r" b="b"/>
                <a:pathLst>
                  <a:path w="157" h="376">
                    <a:moveTo>
                      <a:pt x="62" y="0"/>
                    </a:moveTo>
                    <a:lnTo>
                      <a:pt x="62" y="0"/>
                    </a:lnTo>
                    <a:cubicBezTo>
                      <a:pt x="0" y="125"/>
                      <a:pt x="0" y="125"/>
                      <a:pt x="0" y="125"/>
                    </a:cubicBezTo>
                    <a:cubicBezTo>
                      <a:pt x="0" y="125"/>
                      <a:pt x="93" y="375"/>
                      <a:pt x="125" y="343"/>
                    </a:cubicBezTo>
                    <a:cubicBezTo>
                      <a:pt x="156" y="343"/>
                      <a:pt x="125" y="0"/>
                      <a:pt x="125" y="0"/>
                    </a:cubicBezTo>
                    <a:lnTo>
                      <a:pt x="62" y="0"/>
                    </a:lnTo>
                  </a:path>
                </a:pathLst>
              </a:custGeom>
              <a:solidFill>
                <a:srgbClr val="6A432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4" name="Freeform 165">
                <a:extLst>
                  <a:ext uri="{FF2B5EF4-FFF2-40B4-BE49-F238E27FC236}">
                    <a16:creationId xmlns:a16="http://schemas.microsoft.com/office/drawing/2014/main" id="{E13F0CDC-05F5-10F3-21D2-F8D114BDF6E5}"/>
                  </a:ext>
                </a:extLst>
              </p:cNvPr>
              <p:cNvSpPr>
                <a:spLocks noChangeArrowheads="1"/>
              </p:cNvSpPr>
              <p:nvPr/>
            </p:nvSpPr>
            <p:spPr bwMode="auto">
              <a:xfrm>
                <a:off x="7424738" y="2941638"/>
                <a:ext cx="180975" cy="247650"/>
              </a:xfrm>
              <a:custGeom>
                <a:avLst/>
                <a:gdLst>
                  <a:gd name="T0" fmla="*/ 125 w 501"/>
                  <a:gd name="T1" fmla="*/ 125 h 689"/>
                  <a:gd name="T2" fmla="*/ 125 w 501"/>
                  <a:gd name="T3" fmla="*/ 125 h 689"/>
                  <a:gd name="T4" fmla="*/ 156 w 501"/>
                  <a:gd name="T5" fmla="*/ 500 h 689"/>
                  <a:gd name="T6" fmla="*/ 500 w 501"/>
                  <a:gd name="T7" fmla="*/ 375 h 689"/>
                  <a:gd name="T8" fmla="*/ 344 w 501"/>
                  <a:gd name="T9" fmla="*/ 63 h 689"/>
                  <a:gd name="T10" fmla="*/ 125 w 501"/>
                  <a:gd name="T11" fmla="*/ 125 h 689"/>
                </a:gdLst>
                <a:ahLst/>
                <a:cxnLst>
                  <a:cxn ang="0">
                    <a:pos x="T0" y="T1"/>
                  </a:cxn>
                  <a:cxn ang="0">
                    <a:pos x="T2" y="T3"/>
                  </a:cxn>
                  <a:cxn ang="0">
                    <a:pos x="T4" y="T5"/>
                  </a:cxn>
                  <a:cxn ang="0">
                    <a:pos x="T6" y="T7"/>
                  </a:cxn>
                  <a:cxn ang="0">
                    <a:pos x="T8" y="T9"/>
                  </a:cxn>
                  <a:cxn ang="0">
                    <a:pos x="T10" y="T11"/>
                  </a:cxn>
                </a:cxnLst>
                <a:rect l="0" t="0" r="r" b="b"/>
                <a:pathLst>
                  <a:path w="501" h="689">
                    <a:moveTo>
                      <a:pt x="125" y="125"/>
                    </a:moveTo>
                    <a:lnTo>
                      <a:pt x="125" y="125"/>
                    </a:lnTo>
                    <a:cubicBezTo>
                      <a:pt x="0" y="219"/>
                      <a:pt x="125" y="469"/>
                      <a:pt x="156" y="500"/>
                    </a:cubicBezTo>
                    <a:cubicBezTo>
                      <a:pt x="344" y="688"/>
                      <a:pt x="469" y="563"/>
                      <a:pt x="500" y="375"/>
                    </a:cubicBezTo>
                    <a:cubicBezTo>
                      <a:pt x="500" y="188"/>
                      <a:pt x="437" y="125"/>
                      <a:pt x="344" y="63"/>
                    </a:cubicBezTo>
                    <a:cubicBezTo>
                      <a:pt x="250" y="0"/>
                      <a:pt x="125" y="125"/>
                      <a:pt x="125" y="125"/>
                    </a:cubicBezTo>
                  </a:path>
                </a:pathLst>
              </a:custGeom>
              <a:solidFill>
                <a:srgbClr val="9A613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5" name="Freeform 166">
                <a:extLst>
                  <a:ext uri="{FF2B5EF4-FFF2-40B4-BE49-F238E27FC236}">
                    <a16:creationId xmlns:a16="http://schemas.microsoft.com/office/drawing/2014/main" id="{E05A11BE-E648-B77F-B290-9154A8DAAFEC}"/>
                  </a:ext>
                </a:extLst>
              </p:cNvPr>
              <p:cNvSpPr>
                <a:spLocks noChangeArrowheads="1"/>
              </p:cNvSpPr>
              <p:nvPr/>
            </p:nvSpPr>
            <p:spPr bwMode="auto">
              <a:xfrm>
                <a:off x="7402513" y="2941638"/>
                <a:ext cx="203200" cy="169862"/>
              </a:xfrm>
              <a:custGeom>
                <a:avLst/>
                <a:gdLst>
                  <a:gd name="T0" fmla="*/ 219 w 564"/>
                  <a:gd name="T1" fmla="*/ 469 h 470"/>
                  <a:gd name="T2" fmla="*/ 219 w 564"/>
                  <a:gd name="T3" fmla="*/ 469 h 470"/>
                  <a:gd name="T4" fmla="*/ 375 w 564"/>
                  <a:gd name="T5" fmla="*/ 32 h 470"/>
                  <a:gd name="T6" fmla="*/ 563 w 564"/>
                  <a:gd name="T7" fmla="*/ 219 h 470"/>
                  <a:gd name="T8" fmla="*/ 282 w 564"/>
                  <a:gd name="T9" fmla="*/ 344 h 470"/>
                  <a:gd name="T10" fmla="*/ 219 w 564"/>
                  <a:gd name="T11" fmla="*/ 469 h 470"/>
                </a:gdLst>
                <a:ahLst/>
                <a:cxnLst>
                  <a:cxn ang="0">
                    <a:pos x="T0" y="T1"/>
                  </a:cxn>
                  <a:cxn ang="0">
                    <a:pos x="T2" y="T3"/>
                  </a:cxn>
                  <a:cxn ang="0">
                    <a:pos x="T4" y="T5"/>
                  </a:cxn>
                  <a:cxn ang="0">
                    <a:pos x="T6" y="T7"/>
                  </a:cxn>
                  <a:cxn ang="0">
                    <a:pos x="T8" y="T9"/>
                  </a:cxn>
                  <a:cxn ang="0">
                    <a:pos x="T10" y="T11"/>
                  </a:cxn>
                </a:cxnLst>
                <a:rect l="0" t="0" r="r" b="b"/>
                <a:pathLst>
                  <a:path w="564" h="470">
                    <a:moveTo>
                      <a:pt x="219" y="469"/>
                    </a:moveTo>
                    <a:lnTo>
                      <a:pt x="219" y="469"/>
                    </a:lnTo>
                    <a:cubicBezTo>
                      <a:pt x="63" y="438"/>
                      <a:pt x="0" y="0"/>
                      <a:pt x="375" y="32"/>
                    </a:cubicBezTo>
                    <a:cubicBezTo>
                      <a:pt x="375" y="32"/>
                      <a:pt x="500" y="63"/>
                      <a:pt x="563" y="219"/>
                    </a:cubicBezTo>
                    <a:cubicBezTo>
                      <a:pt x="563" y="219"/>
                      <a:pt x="407" y="344"/>
                      <a:pt x="282" y="344"/>
                    </a:cubicBezTo>
                    <a:lnTo>
                      <a:pt x="219" y="469"/>
                    </a:lnTo>
                  </a:path>
                </a:pathLst>
              </a:custGeom>
              <a:solidFill>
                <a:srgbClr val="201A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6" name="Freeform 167">
                <a:extLst>
                  <a:ext uri="{FF2B5EF4-FFF2-40B4-BE49-F238E27FC236}">
                    <a16:creationId xmlns:a16="http://schemas.microsoft.com/office/drawing/2014/main" id="{D4F75B0E-5315-5BB3-A8A6-84AB409889B5}"/>
                  </a:ext>
                </a:extLst>
              </p:cNvPr>
              <p:cNvSpPr>
                <a:spLocks noChangeArrowheads="1"/>
              </p:cNvSpPr>
              <p:nvPr/>
            </p:nvSpPr>
            <p:spPr bwMode="auto">
              <a:xfrm>
                <a:off x="7413625" y="2908300"/>
                <a:ext cx="134938" cy="112713"/>
              </a:xfrm>
              <a:custGeom>
                <a:avLst/>
                <a:gdLst>
                  <a:gd name="T0" fmla="*/ 343 w 376"/>
                  <a:gd name="T1" fmla="*/ 93 h 313"/>
                  <a:gd name="T2" fmla="*/ 343 w 376"/>
                  <a:gd name="T3" fmla="*/ 93 h 313"/>
                  <a:gd name="T4" fmla="*/ 218 w 376"/>
                  <a:gd name="T5" fmla="*/ 281 h 313"/>
                  <a:gd name="T6" fmla="*/ 31 w 376"/>
                  <a:gd name="T7" fmla="*/ 218 h 313"/>
                  <a:gd name="T8" fmla="*/ 125 w 376"/>
                  <a:gd name="T9" fmla="*/ 62 h 313"/>
                  <a:gd name="T10" fmla="*/ 343 w 376"/>
                  <a:gd name="T11" fmla="*/ 93 h 313"/>
                </a:gdLst>
                <a:ahLst/>
                <a:cxnLst>
                  <a:cxn ang="0">
                    <a:pos x="T0" y="T1"/>
                  </a:cxn>
                  <a:cxn ang="0">
                    <a:pos x="T2" y="T3"/>
                  </a:cxn>
                  <a:cxn ang="0">
                    <a:pos x="T4" y="T5"/>
                  </a:cxn>
                  <a:cxn ang="0">
                    <a:pos x="T6" y="T7"/>
                  </a:cxn>
                  <a:cxn ang="0">
                    <a:pos x="T8" y="T9"/>
                  </a:cxn>
                  <a:cxn ang="0">
                    <a:pos x="T10" y="T11"/>
                  </a:cxn>
                </a:cxnLst>
                <a:rect l="0" t="0" r="r" b="b"/>
                <a:pathLst>
                  <a:path w="376" h="313">
                    <a:moveTo>
                      <a:pt x="343" y="93"/>
                    </a:moveTo>
                    <a:lnTo>
                      <a:pt x="343" y="93"/>
                    </a:lnTo>
                    <a:cubicBezTo>
                      <a:pt x="375" y="156"/>
                      <a:pt x="312" y="250"/>
                      <a:pt x="218" y="281"/>
                    </a:cubicBezTo>
                    <a:cubicBezTo>
                      <a:pt x="156" y="312"/>
                      <a:pt x="62" y="281"/>
                      <a:pt x="31" y="218"/>
                    </a:cubicBezTo>
                    <a:cubicBezTo>
                      <a:pt x="0" y="156"/>
                      <a:pt x="62" y="93"/>
                      <a:pt x="125" y="62"/>
                    </a:cubicBezTo>
                    <a:cubicBezTo>
                      <a:pt x="218" y="0"/>
                      <a:pt x="312" y="31"/>
                      <a:pt x="343" y="93"/>
                    </a:cubicBezTo>
                  </a:path>
                </a:pathLst>
              </a:custGeom>
              <a:solidFill>
                <a:srgbClr val="201A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7" name="Freeform 170">
                <a:extLst>
                  <a:ext uri="{FF2B5EF4-FFF2-40B4-BE49-F238E27FC236}">
                    <a16:creationId xmlns:a16="http://schemas.microsoft.com/office/drawing/2014/main" id="{95793B3D-8377-60E6-F7BB-D2B22E5F3DC4}"/>
                  </a:ext>
                </a:extLst>
              </p:cNvPr>
              <p:cNvSpPr>
                <a:spLocks noChangeArrowheads="1"/>
              </p:cNvSpPr>
              <p:nvPr/>
            </p:nvSpPr>
            <p:spPr bwMode="auto">
              <a:xfrm>
                <a:off x="7413625" y="3133725"/>
                <a:ext cx="371475" cy="315913"/>
              </a:xfrm>
              <a:custGeom>
                <a:avLst/>
                <a:gdLst>
                  <a:gd name="T0" fmla="*/ 875 w 1032"/>
                  <a:gd name="T1" fmla="*/ 93 h 876"/>
                  <a:gd name="T2" fmla="*/ 875 w 1032"/>
                  <a:gd name="T3" fmla="*/ 93 h 876"/>
                  <a:gd name="T4" fmla="*/ 625 w 1032"/>
                  <a:gd name="T5" fmla="*/ 593 h 876"/>
                  <a:gd name="T6" fmla="*/ 125 w 1032"/>
                  <a:gd name="T7" fmla="*/ 843 h 876"/>
                  <a:gd name="T8" fmla="*/ 218 w 1032"/>
                  <a:gd name="T9" fmla="*/ 406 h 876"/>
                  <a:gd name="T10" fmla="*/ 625 w 1032"/>
                  <a:gd name="T11" fmla="*/ 31 h 876"/>
                  <a:gd name="T12" fmla="*/ 875 w 1032"/>
                  <a:gd name="T13" fmla="*/ 93 h 876"/>
                </a:gdLst>
                <a:ahLst/>
                <a:cxnLst>
                  <a:cxn ang="0">
                    <a:pos x="T0" y="T1"/>
                  </a:cxn>
                  <a:cxn ang="0">
                    <a:pos x="T2" y="T3"/>
                  </a:cxn>
                  <a:cxn ang="0">
                    <a:pos x="T4" y="T5"/>
                  </a:cxn>
                  <a:cxn ang="0">
                    <a:pos x="T6" y="T7"/>
                  </a:cxn>
                  <a:cxn ang="0">
                    <a:pos x="T8" y="T9"/>
                  </a:cxn>
                  <a:cxn ang="0">
                    <a:pos x="T10" y="T11"/>
                  </a:cxn>
                  <a:cxn ang="0">
                    <a:pos x="T12" y="T13"/>
                  </a:cxn>
                </a:cxnLst>
                <a:rect l="0" t="0" r="r" b="b"/>
                <a:pathLst>
                  <a:path w="1032" h="876">
                    <a:moveTo>
                      <a:pt x="875" y="93"/>
                    </a:moveTo>
                    <a:lnTo>
                      <a:pt x="875" y="93"/>
                    </a:lnTo>
                    <a:cubicBezTo>
                      <a:pt x="875" y="93"/>
                      <a:pt x="1031" y="281"/>
                      <a:pt x="625" y="593"/>
                    </a:cubicBezTo>
                    <a:cubicBezTo>
                      <a:pt x="218" y="875"/>
                      <a:pt x="250" y="875"/>
                      <a:pt x="125" y="843"/>
                    </a:cubicBezTo>
                    <a:cubicBezTo>
                      <a:pt x="31" y="812"/>
                      <a:pt x="0" y="562"/>
                      <a:pt x="218" y="406"/>
                    </a:cubicBezTo>
                    <a:cubicBezTo>
                      <a:pt x="468" y="218"/>
                      <a:pt x="500" y="62"/>
                      <a:pt x="625" y="31"/>
                    </a:cubicBezTo>
                    <a:cubicBezTo>
                      <a:pt x="750" y="0"/>
                      <a:pt x="843" y="31"/>
                      <a:pt x="875" y="93"/>
                    </a:cubicBezTo>
                  </a:path>
                </a:pathLst>
              </a:custGeom>
              <a:solidFill>
                <a:srgbClr val="90C04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8" name="Freeform 171">
                <a:extLst>
                  <a:ext uri="{FF2B5EF4-FFF2-40B4-BE49-F238E27FC236}">
                    <a16:creationId xmlns:a16="http://schemas.microsoft.com/office/drawing/2014/main" id="{BEF09170-5698-C7DF-513E-FFFA59FB6774}"/>
                  </a:ext>
                </a:extLst>
              </p:cNvPr>
              <p:cNvSpPr>
                <a:spLocks noChangeArrowheads="1"/>
              </p:cNvSpPr>
              <p:nvPr/>
            </p:nvSpPr>
            <p:spPr bwMode="auto">
              <a:xfrm>
                <a:off x="7380288" y="3155950"/>
                <a:ext cx="146050" cy="236538"/>
              </a:xfrm>
              <a:custGeom>
                <a:avLst/>
                <a:gdLst>
                  <a:gd name="T0" fmla="*/ 250 w 407"/>
                  <a:gd name="T1" fmla="*/ 31 h 657"/>
                  <a:gd name="T2" fmla="*/ 250 w 407"/>
                  <a:gd name="T3" fmla="*/ 31 h 657"/>
                  <a:gd name="T4" fmla="*/ 406 w 407"/>
                  <a:gd name="T5" fmla="*/ 656 h 657"/>
                  <a:gd name="T6" fmla="*/ 0 w 407"/>
                  <a:gd name="T7" fmla="*/ 344 h 657"/>
                  <a:gd name="T8" fmla="*/ 250 w 407"/>
                  <a:gd name="T9" fmla="*/ 31 h 657"/>
                </a:gdLst>
                <a:ahLst/>
                <a:cxnLst>
                  <a:cxn ang="0">
                    <a:pos x="T0" y="T1"/>
                  </a:cxn>
                  <a:cxn ang="0">
                    <a:pos x="T2" y="T3"/>
                  </a:cxn>
                  <a:cxn ang="0">
                    <a:pos x="T4" y="T5"/>
                  </a:cxn>
                  <a:cxn ang="0">
                    <a:pos x="T6" y="T7"/>
                  </a:cxn>
                  <a:cxn ang="0">
                    <a:pos x="T8" y="T9"/>
                  </a:cxn>
                </a:cxnLst>
                <a:rect l="0" t="0" r="r" b="b"/>
                <a:pathLst>
                  <a:path w="407" h="657">
                    <a:moveTo>
                      <a:pt x="250" y="31"/>
                    </a:moveTo>
                    <a:lnTo>
                      <a:pt x="250" y="31"/>
                    </a:lnTo>
                    <a:cubicBezTo>
                      <a:pt x="250" y="31"/>
                      <a:pt x="31" y="313"/>
                      <a:pt x="406" y="656"/>
                    </a:cubicBezTo>
                    <a:cubicBezTo>
                      <a:pt x="406" y="656"/>
                      <a:pt x="0" y="531"/>
                      <a:pt x="0" y="344"/>
                    </a:cubicBezTo>
                    <a:cubicBezTo>
                      <a:pt x="0" y="156"/>
                      <a:pt x="344" y="0"/>
                      <a:pt x="250" y="31"/>
                    </a:cubicBezTo>
                  </a:path>
                </a:pathLst>
              </a:custGeom>
              <a:solidFill>
                <a:srgbClr val="FDC80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9" name="Freeform 172">
                <a:extLst>
                  <a:ext uri="{FF2B5EF4-FFF2-40B4-BE49-F238E27FC236}">
                    <a16:creationId xmlns:a16="http://schemas.microsoft.com/office/drawing/2014/main" id="{32F62F1D-5900-5655-08A0-39DD7EFE01F4}"/>
                  </a:ext>
                </a:extLst>
              </p:cNvPr>
              <p:cNvSpPr>
                <a:spLocks noChangeArrowheads="1"/>
              </p:cNvSpPr>
              <p:nvPr/>
            </p:nvSpPr>
            <p:spPr bwMode="auto">
              <a:xfrm>
                <a:off x="7605713" y="3155950"/>
                <a:ext cx="134937" cy="134938"/>
              </a:xfrm>
              <a:custGeom>
                <a:avLst/>
                <a:gdLst>
                  <a:gd name="T0" fmla="*/ 344 w 376"/>
                  <a:gd name="T1" fmla="*/ 125 h 376"/>
                  <a:gd name="T2" fmla="*/ 344 w 376"/>
                  <a:gd name="T3" fmla="*/ 125 h 376"/>
                  <a:gd name="T4" fmla="*/ 187 w 376"/>
                  <a:gd name="T5" fmla="*/ 313 h 376"/>
                  <a:gd name="T6" fmla="*/ 31 w 376"/>
                  <a:gd name="T7" fmla="*/ 156 h 376"/>
                  <a:gd name="T8" fmla="*/ 219 w 376"/>
                  <a:gd name="T9" fmla="*/ 0 h 376"/>
                  <a:gd name="T10" fmla="*/ 344 w 376"/>
                  <a:gd name="T11" fmla="*/ 125 h 376"/>
                </a:gdLst>
                <a:ahLst/>
                <a:cxnLst>
                  <a:cxn ang="0">
                    <a:pos x="T0" y="T1"/>
                  </a:cxn>
                  <a:cxn ang="0">
                    <a:pos x="T2" y="T3"/>
                  </a:cxn>
                  <a:cxn ang="0">
                    <a:pos x="T4" y="T5"/>
                  </a:cxn>
                  <a:cxn ang="0">
                    <a:pos x="T6" y="T7"/>
                  </a:cxn>
                  <a:cxn ang="0">
                    <a:pos x="T8" y="T9"/>
                  </a:cxn>
                  <a:cxn ang="0">
                    <a:pos x="T10" y="T11"/>
                  </a:cxn>
                </a:cxnLst>
                <a:rect l="0" t="0" r="r" b="b"/>
                <a:pathLst>
                  <a:path w="376" h="376">
                    <a:moveTo>
                      <a:pt x="344" y="125"/>
                    </a:moveTo>
                    <a:lnTo>
                      <a:pt x="344" y="125"/>
                    </a:lnTo>
                    <a:cubicBezTo>
                      <a:pt x="375" y="188"/>
                      <a:pt x="250" y="313"/>
                      <a:pt x="187" y="313"/>
                    </a:cubicBezTo>
                    <a:cubicBezTo>
                      <a:pt x="31" y="375"/>
                      <a:pt x="0" y="281"/>
                      <a:pt x="31" y="156"/>
                    </a:cubicBezTo>
                    <a:cubicBezTo>
                      <a:pt x="62" y="63"/>
                      <a:pt x="156" y="31"/>
                      <a:pt x="219" y="0"/>
                    </a:cubicBezTo>
                    <a:cubicBezTo>
                      <a:pt x="281" y="0"/>
                      <a:pt x="344" y="125"/>
                      <a:pt x="344" y="125"/>
                    </a:cubicBezTo>
                  </a:path>
                </a:pathLst>
              </a:custGeom>
              <a:solidFill>
                <a:srgbClr val="9A613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0" name="Freeform 173">
                <a:extLst>
                  <a:ext uri="{FF2B5EF4-FFF2-40B4-BE49-F238E27FC236}">
                    <a16:creationId xmlns:a16="http://schemas.microsoft.com/office/drawing/2014/main" id="{939543C3-E6E4-75BD-BB30-A8C8737B1A86}"/>
                  </a:ext>
                </a:extLst>
              </p:cNvPr>
              <p:cNvSpPr>
                <a:spLocks noChangeArrowheads="1"/>
              </p:cNvSpPr>
              <p:nvPr/>
            </p:nvSpPr>
            <p:spPr bwMode="auto">
              <a:xfrm>
                <a:off x="7559675" y="3279775"/>
                <a:ext cx="203200" cy="90488"/>
              </a:xfrm>
              <a:custGeom>
                <a:avLst/>
                <a:gdLst>
                  <a:gd name="T0" fmla="*/ 0 w 563"/>
                  <a:gd name="T1" fmla="*/ 125 h 251"/>
                  <a:gd name="T2" fmla="*/ 0 w 563"/>
                  <a:gd name="T3" fmla="*/ 125 h 251"/>
                  <a:gd name="T4" fmla="*/ 344 w 563"/>
                  <a:gd name="T5" fmla="*/ 219 h 251"/>
                  <a:gd name="T6" fmla="*/ 437 w 563"/>
                  <a:gd name="T7" fmla="*/ 0 h 251"/>
                  <a:gd name="T8" fmla="*/ 281 w 563"/>
                  <a:gd name="T9" fmla="*/ 94 h 251"/>
                  <a:gd name="T10" fmla="*/ 0 w 563"/>
                  <a:gd name="T11" fmla="*/ 125 h 251"/>
                </a:gdLst>
                <a:ahLst/>
                <a:cxnLst>
                  <a:cxn ang="0">
                    <a:pos x="T0" y="T1"/>
                  </a:cxn>
                  <a:cxn ang="0">
                    <a:pos x="T2" y="T3"/>
                  </a:cxn>
                  <a:cxn ang="0">
                    <a:pos x="T4" y="T5"/>
                  </a:cxn>
                  <a:cxn ang="0">
                    <a:pos x="T6" y="T7"/>
                  </a:cxn>
                  <a:cxn ang="0">
                    <a:pos x="T8" y="T9"/>
                  </a:cxn>
                  <a:cxn ang="0">
                    <a:pos x="T10" y="T11"/>
                  </a:cxn>
                </a:cxnLst>
                <a:rect l="0" t="0" r="r" b="b"/>
                <a:pathLst>
                  <a:path w="563" h="251">
                    <a:moveTo>
                      <a:pt x="0" y="125"/>
                    </a:moveTo>
                    <a:lnTo>
                      <a:pt x="0" y="125"/>
                    </a:lnTo>
                    <a:cubicBezTo>
                      <a:pt x="0" y="125"/>
                      <a:pt x="156" y="250"/>
                      <a:pt x="344" y="219"/>
                    </a:cubicBezTo>
                    <a:cubicBezTo>
                      <a:pt x="562" y="187"/>
                      <a:pt x="437" y="0"/>
                      <a:pt x="437" y="0"/>
                    </a:cubicBezTo>
                    <a:cubicBezTo>
                      <a:pt x="281" y="94"/>
                      <a:pt x="281" y="94"/>
                      <a:pt x="281" y="94"/>
                    </a:cubicBezTo>
                    <a:cubicBezTo>
                      <a:pt x="281" y="94"/>
                      <a:pt x="156" y="187"/>
                      <a:pt x="0" y="125"/>
                    </a:cubicBezTo>
                  </a:path>
                </a:pathLst>
              </a:custGeom>
              <a:solidFill>
                <a:srgbClr val="FDC80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0" name="Group 9">
              <a:extLst>
                <a:ext uri="{FF2B5EF4-FFF2-40B4-BE49-F238E27FC236}">
                  <a16:creationId xmlns:a16="http://schemas.microsoft.com/office/drawing/2014/main" id="{9779843F-CD3E-F51A-4E53-F8CED710429D}"/>
                </a:ext>
              </a:extLst>
            </p:cNvPr>
            <p:cNvGrpSpPr/>
            <p:nvPr/>
          </p:nvGrpSpPr>
          <p:grpSpPr>
            <a:xfrm>
              <a:off x="147768" y="4938038"/>
              <a:ext cx="201002" cy="377809"/>
              <a:chOff x="8931029" y="3269150"/>
              <a:chExt cx="719373" cy="1413233"/>
            </a:xfrm>
          </p:grpSpPr>
          <p:grpSp>
            <p:nvGrpSpPr>
              <p:cNvPr id="127" name="Group 126">
                <a:extLst>
                  <a:ext uri="{FF2B5EF4-FFF2-40B4-BE49-F238E27FC236}">
                    <a16:creationId xmlns:a16="http://schemas.microsoft.com/office/drawing/2014/main" id="{5FCB2A8D-69C9-ACB9-E74B-5ECF076717B4}"/>
                  </a:ext>
                </a:extLst>
              </p:cNvPr>
              <p:cNvGrpSpPr/>
              <p:nvPr/>
            </p:nvGrpSpPr>
            <p:grpSpPr>
              <a:xfrm>
                <a:off x="8931029" y="3270999"/>
                <a:ext cx="719373" cy="1411384"/>
                <a:chOff x="7245350" y="2941638"/>
                <a:chExt cx="539750" cy="1057275"/>
              </a:xfrm>
            </p:grpSpPr>
            <p:sp>
              <p:nvSpPr>
                <p:cNvPr id="129" name="Freeform 10">
                  <a:extLst>
                    <a:ext uri="{FF2B5EF4-FFF2-40B4-BE49-F238E27FC236}">
                      <a16:creationId xmlns:a16="http://schemas.microsoft.com/office/drawing/2014/main" id="{EB17B5AD-3AB6-D016-A1AB-C2CCADF7608B}"/>
                    </a:ext>
                  </a:extLst>
                </p:cNvPr>
                <p:cNvSpPr>
                  <a:spLocks noChangeArrowheads="1"/>
                </p:cNvSpPr>
                <p:nvPr/>
              </p:nvSpPr>
              <p:spPr bwMode="auto">
                <a:xfrm>
                  <a:off x="7245350" y="3863975"/>
                  <a:ext cx="461963" cy="134938"/>
                </a:xfrm>
                <a:custGeom>
                  <a:avLst/>
                  <a:gdLst>
                    <a:gd name="T0" fmla="*/ 500 w 1282"/>
                    <a:gd name="T1" fmla="*/ 31 h 376"/>
                    <a:gd name="T2" fmla="*/ 500 w 1282"/>
                    <a:gd name="T3" fmla="*/ 31 h 376"/>
                    <a:gd name="T4" fmla="*/ 875 w 1282"/>
                    <a:gd name="T5" fmla="*/ 0 h 376"/>
                    <a:gd name="T6" fmla="*/ 1156 w 1282"/>
                    <a:gd name="T7" fmla="*/ 62 h 376"/>
                    <a:gd name="T8" fmla="*/ 1250 w 1282"/>
                    <a:gd name="T9" fmla="*/ 125 h 376"/>
                    <a:gd name="T10" fmla="*/ 1031 w 1282"/>
                    <a:gd name="T11" fmla="*/ 250 h 376"/>
                    <a:gd name="T12" fmla="*/ 781 w 1282"/>
                    <a:gd name="T13" fmla="*/ 312 h 376"/>
                    <a:gd name="T14" fmla="*/ 406 w 1282"/>
                    <a:gd name="T15" fmla="*/ 344 h 376"/>
                    <a:gd name="T16" fmla="*/ 250 w 1282"/>
                    <a:gd name="T17" fmla="*/ 312 h 376"/>
                    <a:gd name="T18" fmla="*/ 0 w 1282"/>
                    <a:gd name="T19" fmla="*/ 219 h 376"/>
                    <a:gd name="T20" fmla="*/ 125 w 1282"/>
                    <a:gd name="T21" fmla="*/ 156 h 376"/>
                    <a:gd name="T22" fmla="*/ 500 w 1282"/>
                    <a:gd name="T23" fmla="*/ 31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2" h="376">
                      <a:moveTo>
                        <a:pt x="500" y="31"/>
                      </a:moveTo>
                      <a:lnTo>
                        <a:pt x="500" y="31"/>
                      </a:lnTo>
                      <a:cubicBezTo>
                        <a:pt x="500" y="31"/>
                        <a:pt x="812" y="0"/>
                        <a:pt x="875" y="0"/>
                      </a:cubicBezTo>
                      <a:cubicBezTo>
                        <a:pt x="937" y="31"/>
                        <a:pt x="1094" y="62"/>
                        <a:pt x="1156" y="62"/>
                      </a:cubicBezTo>
                      <a:cubicBezTo>
                        <a:pt x="1187" y="94"/>
                        <a:pt x="1281" y="62"/>
                        <a:pt x="1250" y="125"/>
                      </a:cubicBezTo>
                      <a:cubicBezTo>
                        <a:pt x="1219" y="187"/>
                        <a:pt x="1094" y="219"/>
                        <a:pt x="1031" y="250"/>
                      </a:cubicBezTo>
                      <a:cubicBezTo>
                        <a:pt x="969" y="281"/>
                        <a:pt x="969" y="281"/>
                        <a:pt x="781" y="312"/>
                      </a:cubicBezTo>
                      <a:cubicBezTo>
                        <a:pt x="594" y="375"/>
                        <a:pt x="469" y="375"/>
                        <a:pt x="406" y="344"/>
                      </a:cubicBezTo>
                      <a:cubicBezTo>
                        <a:pt x="312" y="344"/>
                        <a:pt x="312" y="312"/>
                        <a:pt x="250" y="312"/>
                      </a:cubicBezTo>
                      <a:cubicBezTo>
                        <a:pt x="156" y="281"/>
                        <a:pt x="0" y="281"/>
                        <a:pt x="0" y="219"/>
                      </a:cubicBezTo>
                      <a:cubicBezTo>
                        <a:pt x="31" y="187"/>
                        <a:pt x="94" y="156"/>
                        <a:pt x="125" y="156"/>
                      </a:cubicBezTo>
                      <a:cubicBezTo>
                        <a:pt x="156" y="125"/>
                        <a:pt x="250" y="94"/>
                        <a:pt x="500" y="31"/>
                      </a:cubicBezTo>
                    </a:path>
                  </a:pathLst>
                </a:custGeom>
                <a:solidFill>
                  <a:srgbClr val="2F559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0" name="Freeform 161">
                  <a:extLst>
                    <a:ext uri="{FF2B5EF4-FFF2-40B4-BE49-F238E27FC236}">
                      <a16:creationId xmlns:a16="http://schemas.microsoft.com/office/drawing/2014/main" id="{E79B5466-79F6-D1F0-553F-4CA36E18A6E3}"/>
                    </a:ext>
                  </a:extLst>
                </p:cNvPr>
                <p:cNvSpPr>
                  <a:spLocks noChangeArrowheads="1"/>
                </p:cNvSpPr>
                <p:nvPr/>
              </p:nvSpPr>
              <p:spPr bwMode="auto">
                <a:xfrm>
                  <a:off x="7391400" y="3381375"/>
                  <a:ext cx="258763" cy="573088"/>
                </a:xfrm>
                <a:custGeom>
                  <a:avLst/>
                  <a:gdLst>
                    <a:gd name="T0" fmla="*/ 188 w 720"/>
                    <a:gd name="T1" fmla="*/ 156 h 1594"/>
                    <a:gd name="T2" fmla="*/ 188 w 720"/>
                    <a:gd name="T3" fmla="*/ 156 h 1594"/>
                    <a:gd name="T4" fmla="*/ 0 w 720"/>
                    <a:gd name="T5" fmla="*/ 1593 h 1594"/>
                    <a:gd name="T6" fmla="*/ 375 w 720"/>
                    <a:gd name="T7" fmla="*/ 688 h 1594"/>
                    <a:gd name="T8" fmla="*/ 469 w 720"/>
                    <a:gd name="T9" fmla="*/ 1530 h 1594"/>
                    <a:gd name="T10" fmla="*/ 625 w 720"/>
                    <a:gd name="T11" fmla="*/ 219 h 1594"/>
                    <a:gd name="T12" fmla="*/ 188 w 720"/>
                    <a:gd name="T13" fmla="*/ 156 h 1594"/>
                  </a:gdLst>
                  <a:ahLst/>
                  <a:cxnLst>
                    <a:cxn ang="0">
                      <a:pos x="T0" y="T1"/>
                    </a:cxn>
                    <a:cxn ang="0">
                      <a:pos x="T2" y="T3"/>
                    </a:cxn>
                    <a:cxn ang="0">
                      <a:pos x="T4" y="T5"/>
                    </a:cxn>
                    <a:cxn ang="0">
                      <a:pos x="T6" y="T7"/>
                    </a:cxn>
                    <a:cxn ang="0">
                      <a:pos x="T8" y="T9"/>
                    </a:cxn>
                    <a:cxn ang="0">
                      <a:pos x="T10" y="T11"/>
                    </a:cxn>
                    <a:cxn ang="0">
                      <a:pos x="T12" y="T13"/>
                    </a:cxn>
                  </a:cxnLst>
                  <a:rect l="0" t="0" r="r" b="b"/>
                  <a:pathLst>
                    <a:path w="720" h="1594">
                      <a:moveTo>
                        <a:pt x="188" y="156"/>
                      </a:moveTo>
                      <a:lnTo>
                        <a:pt x="188" y="156"/>
                      </a:lnTo>
                      <a:cubicBezTo>
                        <a:pt x="188" y="156"/>
                        <a:pt x="31" y="1249"/>
                        <a:pt x="0" y="1593"/>
                      </a:cubicBezTo>
                      <a:cubicBezTo>
                        <a:pt x="0" y="1593"/>
                        <a:pt x="281" y="875"/>
                        <a:pt x="375" y="688"/>
                      </a:cubicBezTo>
                      <a:cubicBezTo>
                        <a:pt x="375" y="688"/>
                        <a:pt x="438" y="1312"/>
                        <a:pt x="469" y="1530"/>
                      </a:cubicBezTo>
                      <a:cubicBezTo>
                        <a:pt x="469" y="1593"/>
                        <a:pt x="719" y="438"/>
                        <a:pt x="625" y="219"/>
                      </a:cubicBezTo>
                      <a:cubicBezTo>
                        <a:pt x="563" y="0"/>
                        <a:pt x="188" y="156"/>
                        <a:pt x="188" y="156"/>
                      </a:cubicBezTo>
                    </a:path>
                  </a:pathLst>
                </a:custGeom>
                <a:solidFill>
                  <a:srgbClr val="6A432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1" name="Freeform 162">
                  <a:extLst>
                    <a:ext uri="{FF2B5EF4-FFF2-40B4-BE49-F238E27FC236}">
                      <a16:creationId xmlns:a16="http://schemas.microsoft.com/office/drawing/2014/main" id="{9F8C055D-4E31-0FDE-9BA7-4D086168D9CB}"/>
                    </a:ext>
                  </a:extLst>
                </p:cNvPr>
                <p:cNvSpPr>
                  <a:spLocks noChangeArrowheads="1"/>
                </p:cNvSpPr>
                <p:nvPr/>
              </p:nvSpPr>
              <p:spPr bwMode="auto">
                <a:xfrm>
                  <a:off x="7402513" y="3403600"/>
                  <a:ext cx="236537" cy="292100"/>
                </a:xfrm>
                <a:custGeom>
                  <a:avLst/>
                  <a:gdLst>
                    <a:gd name="T0" fmla="*/ 125 w 658"/>
                    <a:gd name="T1" fmla="*/ 156 h 813"/>
                    <a:gd name="T2" fmla="*/ 125 w 658"/>
                    <a:gd name="T3" fmla="*/ 156 h 813"/>
                    <a:gd name="T4" fmla="*/ 32 w 658"/>
                    <a:gd name="T5" fmla="*/ 218 h 813"/>
                    <a:gd name="T6" fmla="*/ 0 w 658"/>
                    <a:gd name="T7" fmla="*/ 687 h 813"/>
                    <a:gd name="T8" fmla="*/ 657 w 658"/>
                    <a:gd name="T9" fmla="*/ 656 h 813"/>
                    <a:gd name="T10" fmla="*/ 625 w 658"/>
                    <a:gd name="T11" fmla="*/ 187 h 813"/>
                    <a:gd name="T12" fmla="*/ 125 w 658"/>
                    <a:gd name="T13" fmla="*/ 156 h 813"/>
                  </a:gdLst>
                  <a:ahLst/>
                  <a:cxnLst>
                    <a:cxn ang="0">
                      <a:pos x="T0" y="T1"/>
                    </a:cxn>
                    <a:cxn ang="0">
                      <a:pos x="T2" y="T3"/>
                    </a:cxn>
                    <a:cxn ang="0">
                      <a:pos x="T4" y="T5"/>
                    </a:cxn>
                    <a:cxn ang="0">
                      <a:pos x="T6" y="T7"/>
                    </a:cxn>
                    <a:cxn ang="0">
                      <a:pos x="T8" y="T9"/>
                    </a:cxn>
                    <a:cxn ang="0">
                      <a:pos x="T10" y="T11"/>
                    </a:cxn>
                    <a:cxn ang="0">
                      <a:pos x="T12" y="T13"/>
                    </a:cxn>
                  </a:cxnLst>
                  <a:rect l="0" t="0" r="r" b="b"/>
                  <a:pathLst>
                    <a:path w="658" h="813">
                      <a:moveTo>
                        <a:pt x="125" y="156"/>
                      </a:moveTo>
                      <a:lnTo>
                        <a:pt x="125" y="156"/>
                      </a:lnTo>
                      <a:cubicBezTo>
                        <a:pt x="125" y="156"/>
                        <a:pt x="94" y="0"/>
                        <a:pt x="32" y="218"/>
                      </a:cubicBezTo>
                      <a:cubicBezTo>
                        <a:pt x="0" y="312"/>
                        <a:pt x="0" y="531"/>
                        <a:pt x="0" y="687"/>
                      </a:cubicBezTo>
                      <a:cubicBezTo>
                        <a:pt x="0" y="687"/>
                        <a:pt x="407" y="812"/>
                        <a:pt x="657" y="656"/>
                      </a:cubicBezTo>
                      <a:cubicBezTo>
                        <a:pt x="625" y="187"/>
                        <a:pt x="625" y="187"/>
                        <a:pt x="625" y="187"/>
                      </a:cubicBezTo>
                      <a:lnTo>
                        <a:pt x="125" y="156"/>
                      </a:lnTo>
                    </a:path>
                  </a:pathLst>
                </a:custGeom>
                <a:solidFill>
                  <a:srgbClr val="B5521E"/>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2" name="Freeform 163">
                  <a:extLst>
                    <a:ext uri="{FF2B5EF4-FFF2-40B4-BE49-F238E27FC236}">
                      <a16:creationId xmlns:a16="http://schemas.microsoft.com/office/drawing/2014/main" id="{4EF395C7-6888-9377-C6C7-8783F3EDD100}"/>
                    </a:ext>
                  </a:extLst>
                </p:cNvPr>
                <p:cNvSpPr>
                  <a:spLocks noChangeArrowheads="1"/>
                </p:cNvSpPr>
                <p:nvPr/>
              </p:nvSpPr>
              <p:spPr bwMode="auto">
                <a:xfrm>
                  <a:off x="7391400" y="3144838"/>
                  <a:ext cx="269875" cy="393700"/>
                </a:xfrm>
                <a:custGeom>
                  <a:avLst/>
                  <a:gdLst>
                    <a:gd name="T0" fmla="*/ 31 w 751"/>
                    <a:gd name="T1" fmla="*/ 750 h 1095"/>
                    <a:gd name="T2" fmla="*/ 31 w 751"/>
                    <a:gd name="T3" fmla="*/ 750 h 1095"/>
                    <a:gd name="T4" fmla="*/ 0 w 751"/>
                    <a:gd name="T5" fmla="*/ 1000 h 1095"/>
                    <a:gd name="T6" fmla="*/ 750 w 751"/>
                    <a:gd name="T7" fmla="*/ 969 h 1095"/>
                    <a:gd name="T8" fmla="*/ 594 w 751"/>
                    <a:gd name="T9" fmla="*/ 187 h 1095"/>
                    <a:gd name="T10" fmla="*/ 188 w 751"/>
                    <a:gd name="T11" fmla="*/ 94 h 1095"/>
                    <a:gd name="T12" fmla="*/ 31 w 751"/>
                    <a:gd name="T13" fmla="*/ 750 h 1095"/>
                  </a:gdLst>
                  <a:ahLst/>
                  <a:cxnLst>
                    <a:cxn ang="0">
                      <a:pos x="T0" y="T1"/>
                    </a:cxn>
                    <a:cxn ang="0">
                      <a:pos x="T2" y="T3"/>
                    </a:cxn>
                    <a:cxn ang="0">
                      <a:pos x="T4" y="T5"/>
                    </a:cxn>
                    <a:cxn ang="0">
                      <a:pos x="T6" y="T7"/>
                    </a:cxn>
                    <a:cxn ang="0">
                      <a:pos x="T8" y="T9"/>
                    </a:cxn>
                    <a:cxn ang="0">
                      <a:pos x="T10" y="T11"/>
                    </a:cxn>
                    <a:cxn ang="0">
                      <a:pos x="T12" y="T13"/>
                    </a:cxn>
                  </a:cxnLst>
                  <a:rect l="0" t="0" r="r" b="b"/>
                  <a:pathLst>
                    <a:path w="751" h="1095">
                      <a:moveTo>
                        <a:pt x="31" y="750"/>
                      </a:moveTo>
                      <a:lnTo>
                        <a:pt x="31" y="750"/>
                      </a:lnTo>
                      <a:cubicBezTo>
                        <a:pt x="31" y="875"/>
                        <a:pt x="0" y="937"/>
                        <a:pt x="0" y="1000"/>
                      </a:cubicBezTo>
                      <a:cubicBezTo>
                        <a:pt x="0" y="1000"/>
                        <a:pt x="531" y="1094"/>
                        <a:pt x="750" y="969"/>
                      </a:cubicBezTo>
                      <a:cubicBezTo>
                        <a:pt x="750" y="969"/>
                        <a:pt x="625" y="344"/>
                        <a:pt x="594" y="187"/>
                      </a:cubicBezTo>
                      <a:cubicBezTo>
                        <a:pt x="594" y="62"/>
                        <a:pt x="281" y="0"/>
                        <a:pt x="188" y="94"/>
                      </a:cubicBezTo>
                      <a:cubicBezTo>
                        <a:pt x="188" y="94"/>
                        <a:pt x="94" y="219"/>
                        <a:pt x="31" y="750"/>
                      </a:cubicBezTo>
                    </a:path>
                  </a:pathLst>
                </a:custGeom>
                <a:solidFill>
                  <a:srgbClr val="F1942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3" name="Freeform 164">
                  <a:extLst>
                    <a:ext uri="{FF2B5EF4-FFF2-40B4-BE49-F238E27FC236}">
                      <a16:creationId xmlns:a16="http://schemas.microsoft.com/office/drawing/2014/main" id="{46BF6E02-B052-DCBC-0C21-DEF1003930C1}"/>
                    </a:ext>
                  </a:extLst>
                </p:cNvPr>
                <p:cNvSpPr>
                  <a:spLocks noChangeArrowheads="1"/>
                </p:cNvSpPr>
                <p:nvPr/>
              </p:nvSpPr>
              <p:spPr bwMode="auto">
                <a:xfrm>
                  <a:off x="7504113" y="3133725"/>
                  <a:ext cx="57150" cy="134938"/>
                </a:xfrm>
                <a:custGeom>
                  <a:avLst/>
                  <a:gdLst>
                    <a:gd name="T0" fmla="*/ 62 w 157"/>
                    <a:gd name="T1" fmla="*/ 0 h 376"/>
                    <a:gd name="T2" fmla="*/ 62 w 157"/>
                    <a:gd name="T3" fmla="*/ 0 h 376"/>
                    <a:gd name="T4" fmla="*/ 0 w 157"/>
                    <a:gd name="T5" fmla="*/ 125 h 376"/>
                    <a:gd name="T6" fmla="*/ 125 w 157"/>
                    <a:gd name="T7" fmla="*/ 343 h 376"/>
                    <a:gd name="T8" fmla="*/ 125 w 157"/>
                    <a:gd name="T9" fmla="*/ 0 h 376"/>
                    <a:gd name="T10" fmla="*/ 62 w 157"/>
                    <a:gd name="T11" fmla="*/ 0 h 376"/>
                  </a:gdLst>
                  <a:ahLst/>
                  <a:cxnLst>
                    <a:cxn ang="0">
                      <a:pos x="T0" y="T1"/>
                    </a:cxn>
                    <a:cxn ang="0">
                      <a:pos x="T2" y="T3"/>
                    </a:cxn>
                    <a:cxn ang="0">
                      <a:pos x="T4" y="T5"/>
                    </a:cxn>
                    <a:cxn ang="0">
                      <a:pos x="T6" y="T7"/>
                    </a:cxn>
                    <a:cxn ang="0">
                      <a:pos x="T8" y="T9"/>
                    </a:cxn>
                    <a:cxn ang="0">
                      <a:pos x="T10" y="T11"/>
                    </a:cxn>
                  </a:cxnLst>
                  <a:rect l="0" t="0" r="r" b="b"/>
                  <a:pathLst>
                    <a:path w="157" h="376">
                      <a:moveTo>
                        <a:pt x="62" y="0"/>
                      </a:moveTo>
                      <a:lnTo>
                        <a:pt x="62" y="0"/>
                      </a:lnTo>
                      <a:cubicBezTo>
                        <a:pt x="0" y="125"/>
                        <a:pt x="0" y="125"/>
                        <a:pt x="0" y="125"/>
                      </a:cubicBezTo>
                      <a:cubicBezTo>
                        <a:pt x="0" y="125"/>
                        <a:pt x="93" y="375"/>
                        <a:pt x="125" y="343"/>
                      </a:cubicBezTo>
                      <a:cubicBezTo>
                        <a:pt x="156" y="343"/>
                        <a:pt x="125" y="0"/>
                        <a:pt x="125" y="0"/>
                      </a:cubicBezTo>
                      <a:lnTo>
                        <a:pt x="62" y="0"/>
                      </a:lnTo>
                    </a:path>
                  </a:pathLst>
                </a:custGeom>
                <a:solidFill>
                  <a:srgbClr val="6A432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4" name="Freeform 165">
                  <a:extLst>
                    <a:ext uri="{FF2B5EF4-FFF2-40B4-BE49-F238E27FC236}">
                      <a16:creationId xmlns:a16="http://schemas.microsoft.com/office/drawing/2014/main" id="{8B93F22F-92F5-08B7-BF86-FA9A1F6F355F}"/>
                    </a:ext>
                  </a:extLst>
                </p:cNvPr>
                <p:cNvSpPr>
                  <a:spLocks noChangeArrowheads="1"/>
                </p:cNvSpPr>
                <p:nvPr/>
              </p:nvSpPr>
              <p:spPr bwMode="auto">
                <a:xfrm>
                  <a:off x="7424738" y="2941638"/>
                  <a:ext cx="180975" cy="247650"/>
                </a:xfrm>
                <a:custGeom>
                  <a:avLst/>
                  <a:gdLst>
                    <a:gd name="T0" fmla="*/ 125 w 501"/>
                    <a:gd name="T1" fmla="*/ 125 h 689"/>
                    <a:gd name="T2" fmla="*/ 125 w 501"/>
                    <a:gd name="T3" fmla="*/ 125 h 689"/>
                    <a:gd name="T4" fmla="*/ 156 w 501"/>
                    <a:gd name="T5" fmla="*/ 500 h 689"/>
                    <a:gd name="T6" fmla="*/ 500 w 501"/>
                    <a:gd name="T7" fmla="*/ 375 h 689"/>
                    <a:gd name="T8" fmla="*/ 344 w 501"/>
                    <a:gd name="T9" fmla="*/ 63 h 689"/>
                    <a:gd name="T10" fmla="*/ 125 w 501"/>
                    <a:gd name="T11" fmla="*/ 125 h 689"/>
                  </a:gdLst>
                  <a:ahLst/>
                  <a:cxnLst>
                    <a:cxn ang="0">
                      <a:pos x="T0" y="T1"/>
                    </a:cxn>
                    <a:cxn ang="0">
                      <a:pos x="T2" y="T3"/>
                    </a:cxn>
                    <a:cxn ang="0">
                      <a:pos x="T4" y="T5"/>
                    </a:cxn>
                    <a:cxn ang="0">
                      <a:pos x="T6" y="T7"/>
                    </a:cxn>
                    <a:cxn ang="0">
                      <a:pos x="T8" y="T9"/>
                    </a:cxn>
                    <a:cxn ang="0">
                      <a:pos x="T10" y="T11"/>
                    </a:cxn>
                  </a:cxnLst>
                  <a:rect l="0" t="0" r="r" b="b"/>
                  <a:pathLst>
                    <a:path w="501" h="689">
                      <a:moveTo>
                        <a:pt x="125" y="125"/>
                      </a:moveTo>
                      <a:lnTo>
                        <a:pt x="125" y="125"/>
                      </a:lnTo>
                      <a:cubicBezTo>
                        <a:pt x="0" y="219"/>
                        <a:pt x="125" y="469"/>
                        <a:pt x="156" y="500"/>
                      </a:cubicBezTo>
                      <a:cubicBezTo>
                        <a:pt x="344" y="688"/>
                        <a:pt x="469" y="563"/>
                        <a:pt x="500" y="375"/>
                      </a:cubicBezTo>
                      <a:cubicBezTo>
                        <a:pt x="500" y="188"/>
                        <a:pt x="437" y="125"/>
                        <a:pt x="344" y="63"/>
                      </a:cubicBezTo>
                      <a:cubicBezTo>
                        <a:pt x="250" y="0"/>
                        <a:pt x="125" y="125"/>
                        <a:pt x="125" y="125"/>
                      </a:cubicBezTo>
                    </a:path>
                  </a:pathLst>
                </a:custGeom>
                <a:solidFill>
                  <a:srgbClr val="6A3A2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5" name="Freeform 170">
                  <a:extLst>
                    <a:ext uri="{FF2B5EF4-FFF2-40B4-BE49-F238E27FC236}">
                      <a16:creationId xmlns:a16="http://schemas.microsoft.com/office/drawing/2014/main" id="{4FD05F98-1246-0886-72EF-243AF085430E}"/>
                    </a:ext>
                  </a:extLst>
                </p:cNvPr>
                <p:cNvSpPr>
                  <a:spLocks noChangeArrowheads="1"/>
                </p:cNvSpPr>
                <p:nvPr/>
              </p:nvSpPr>
              <p:spPr bwMode="auto">
                <a:xfrm>
                  <a:off x="7413625" y="3133725"/>
                  <a:ext cx="371475" cy="315913"/>
                </a:xfrm>
                <a:custGeom>
                  <a:avLst/>
                  <a:gdLst>
                    <a:gd name="T0" fmla="*/ 875 w 1032"/>
                    <a:gd name="T1" fmla="*/ 93 h 876"/>
                    <a:gd name="T2" fmla="*/ 875 w 1032"/>
                    <a:gd name="T3" fmla="*/ 93 h 876"/>
                    <a:gd name="T4" fmla="*/ 625 w 1032"/>
                    <a:gd name="T5" fmla="*/ 593 h 876"/>
                    <a:gd name="T6" fmla="*/ 125 w 1032"/>
                    <a:gd name="T7" fmla="*/ 843 h 876"/>
                    <a:gd name="T8" fmla="*/ 218 w 1032"/>
                    <a:gd name="T9" fmla="*/ 406 h 876"/>
                    <a:gd name="T10" fmla="*/ 625 w 1032"/>
                    <a:gd name="T11" fmla="*/ 31 h 876"/>
                    <a:gd name="T12" fmla="*/ 875 w 1032"/>
                    <a:gd name="T13" fmla="*/ 93 h 876"/>
                  </a:gdLst>
                  <a:ahLst/>
                  <a:cxnLst>
                    <a:cxn ang="0">
                      <a:pos x="T0" y="T1"/>
                    </a:cxn>
                    <a:cxn ang="0">
                      <a:pos x="T2" y="T3"/>
                    </a:cxn>
                    <a:cxn ang="0">
                      <a:pos x="T4" y="T5"/>
                    </a:cxn>
                    <a:cxn ang="0">
                      <a:pos x="T6" y="T7"/>
                    </a:cxn>
                    <a:cxn ang="0">
                      <a:pos x="T8" y="T9"/>
                    </a:cxn>
                    <a:cxn ang="0">
                      <a:pos x="T10" y="T11"/>
                    </a:cxn>
                    <a:cxn ang="0">
                      <a:pos x="T12" y="T13"/>
                    </a:cxn>
                  </a:cxnLst>
                  <a:rect l="0" t="0" r="r" b="b"/>
                  <a:pathLst>
                    <a:path w="1032" h="876">
                      <a:moveTo>
                        <a:pt x="875" y="93"/>
                      </a:moveTo>
                      <a:lnTo>
                        <a:pt x="875" y="93"/>
                      </a:lnTo>
                      <a:cubicBezTo>
                        <a:pt x="875" y="93"/>
                        <a:pt x="1031" y="281"/>
                        <a:pt x="625" y="593"/>
                      </a:cubicBezTo>
                      <a:cubicBezTo>
                        <a:pt x="218" y="875"/>
                        <a:pt x="250" y="875"/>
                        <a:pt x="125" y="843"/>
                      </a:cubicBezTo>
                      <a:cubicBezTo>
                        <a:pt x="31" y="812"/>
                        <a:pt x="0" y="562"/>
                        <a:pt x="218" y="406"/>
                      </a:cubicBezTo>
                      <a:cubicBezTo>
                        <a:pt x="468" y="218"/>
                        <a:pt x="500" y="62"/>
                        <a:pt x="625" y="31"/>
                      </a:cubicBezTo>
                      <a:cubicBezTo>
                        <a:pt x="750" y="0"/>
                        <a:pt x="843" y="31"/>
                        <a:pt x="875" y="93"/>
                      </a:cubicBezTo>
                    </a:path>
                  </a:pathLst>
                </a:custGeom>
                <a:solidFill>
                  <a:srgbClr val="FDC80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6" name="Freeform 171">
                  <a:extLst>
                    <a:ext uri="{FF2B5EF4-FFF2-40B4-BE49-F238E27FC236}">
                      <a16:creationId xmlns:a16="http://schemas.microsoft.com/office/drawing/2014/main" id="{69C8B673-7F75-24F3-3ED3-8C54150A5DEA}"/>
                    </a:ext>
                  </a:extLst>
                </p:cNvPr>
                <p:cNvSpPr>
                  <a:spLocks noChangeArrowheads="1"/>
                </p:cNvSpPr>
                <p:nvPr/>
              </p:nvSpPr>
              <p:spPr bwMode="auto">
                <a:xfrm>
                  <a:off x="7380288" y="3155950"/>
                  <a:ext cx="146050" cy="236538"/>
                </a:xfrm>
                <a:custGeom>
                  <a:avLst/>
                  <a:gdLst>
                    <a:gd name="T0" fmla="*/ 250 w 407"/>
                    <a:gd name="T1" fmla="*/ 31 h 657"/>
                    <a:gd name="T2" fmla="*/ 250 w 407"/>
                    <a:gd name="T3" fmla="*/ 31 h 657"/>
                    <a:gd name="T4" fmla="*/ 406 w 407"/>
                    <a:gd name="T5" fmla="*/ 656 h 657"/>
                    <a:gd name="T6" fmla="*/ 0 w 407"/>
                    <a:gd name="T7" fmla="*/ 344 h 657"/>
                    <a:gd name="T8" fmla="*/ 250 w 407"/>
                    <a:gd name="T9" fmla="*/ 31 h 657"/>
                  </a:gdLst>
                  <a:ahLst/>
                  <a:cxnLst>
                    <a:cxn ang="0">
                      <a:pos x="T0" y="T1"/>
                    </a:cxn>
                    <a:cxn ang="0">
                      <a:pos x="T2" y="T3"/>
                    </a:cxn>
                    <a:cxn ang="0">
                      <a:pos x="T4" y="T5"/>
                    </a:cxn>
                    <a:cxn ang="0">
                      <a:pos x="T6" y="T7"/>
                    </a:cxn>
                    <a:cxn ang="0">
                      <a:pos x="T8" y="T9"/>
                    </a:cxn>
                  </a:cxnLst>
                  <a:rect l="0" t="0" r="r" b="b"/>
                  <a:pathLst>
                    <a:path w="407" h="657">
                      <a:moveTo>
                        <a:pt x="250" y="31"/>
                      </a:moveTo>
                      <a:lnTo>
                        <a:pt x="250" y="31"/>
                      </a:lnTo>
                      <a:cubicBezTo>
                        <a:pt x="250" y="31"/>
                        <a:pt x="31" y="313"/>
                        <a:pt x="406" y="656"/>
                      </a:cubicBezTo>
                      <a:cubicBezTo>
                        <a:pt x="406" y="656"/>
                        <a:pt x="0" y="531"/>
                        <a:pt x="0" y="344"/>
                      </a:cubicBezTo>
                      <a:cubicBezTo>
                        <a:pt x="0" y="156"/>
                        <a:pt x="344" y="0"/>
                        <a:pt x="250" y="31"/>
                      </a:cubicBezTo>
                    </a:path>
                  </a:pathLst>
                </a:custGeom>
                <a:solidFill>
                  <a:srgbClr val="6A3A2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7" name="Freeform 172">
                  <a:extLst>
                    <a:ext uri="{FF2B5EF4-FFF2-40B4-BE49-F238E27FC236}">
                      <a16:creationId xmlns:a16="http://schemas.microsoft.com/office/drawing/2014/main" id="{82B7EFA9-C288-5DE0-5B7B-703C9A4D41C0}"/>
                    </a:ext>
                  </a:extLst>
                </p:cNvPr>
                <p:cNvSpPr>
                  <a:spLocks noChangeArrowheads="1"/>
                </p:cNvSpPr>
                <p:nvPr/>
              </p:nvSpPr>
              <p:spPr bwMode="auto">
                <a:xfrm>
                  <a:off x="7605713" y="3155950"/>
                  <a:ext cx="134937" cy="134938"/>
                </a:xfrm>
                <a:custGeom>
                  <a:avLst/>
                  <a:gdLst>
                    <a:gd name="T0" fmla="*/ 344 w 376"/>
                    <a:gd name="T1" fmla="*/ 125 h 376"/>
                    <a:gd name="T2" fmla="*/ 344 w 376"/>
                    <a:gd name="T3" fmla="*/ 125 h 376"/>
                    <a:gd name="T4" fmla="*/ 187 w 376"/>
                    <a:gd name="T5" fmla="*/ 313 h 376"/>
                    <a:gd name="T6" fmla="*/ 31 w 376"/>
                    <a:gd name="T7" fmla="*/ 156 h 376"/>
                    <a:gd name="T8" fmla="*/ 219 w 376"/>
                    <a:gd name="T9" fmla="*/ 0 h 376"/>
                    <a:gd name="T10" fmla="*/ 344 w 376"/>
                    <a:gd name="T11" fmla="*/ 125 h 376"/>
                  </a:gdLst>
                  <a:ahLst/>
                  <a:cxnLst>
                    <a:cxn ang="0">
                      <a:pos x="T0" y="T1"/>
                    </a:cxn>
                    <a:cxn ang="0">
                      <a:pos x="T2" y="T3"/>
                    </a:cxn>
                    <a:cxn ang="0">
                      <a:pos x="T4" y="T5"/>
                    </a:cxn>
                    <a:cxn ang="0">
                      <a:pos x="T6" y="T7"/>
                    </a:cxn>
                    <a:cxn ang="0">
                      <a:pos x="T8" y="T9"/>
                    </a:cxn>
                    <a:cxn ang="0">
                      <a:pos x="T10" y="T11"/>
                    </a:cxn>
                  </a:cxnLst>
                  <a:rect l="0" t="0" r="r" b="b"/>
                  <a:pathLst>
                    <a:path w="376" h="376">
                      <a:moveTo>
                        <a:pt x="344" y="125"/>
                      </a:moveTo>
                      <a:lnTo>
                        <a:pt x="344" y="125"/>
                      </a:lnTo>
                      <a:cubicBezTo>
                        <a:pt x="375" y="188"/>
                        <a:pt x="250" y="313"/>
                        <a:pt x="187" y="313"/>
                      </a:cubicBezTo>
                      <a:cubicBezTo>
                        <a:pt x="31" y="375"/>
                        <a:pt x="0" y="281"/>
                        <a:pt x="31" y="156"/>
                      </a:cubicBezTo>
                      <a:cubicBezTo>
                        <a:pt x="62" y="63"/>
                        <a:pt x="156" y="31"/>
                        <a:pt x="219" y="0"/>
                      </a:cubicBezTo>
                      <a:cubicBezTo>
                        <a:pt x="281" y="0"/>
                        <a:pt x="344" y="125"/>
                        <a:pt x="344" y="125"/>
                      </a:cubicBezTo>
                    </a:path>
                  </a:pathLst>
                </a:custGeom>
                <a:solidFill>
                  <a:srgbClr val="6A3A2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8" name="Freeform 173">
                  <a:extLst>
                    <a:ext uri="{FF2B5EF4-FFF2-40B4-BE49-F238E27FC236}">
                      <a16:creationId xmlns:a16="http://schemas.microsoft.com/office/drawing/2014/main" id="{40E3EFFE-8A56-E78B-ABD6-AFE5BD19D639}"/>
                    </a:ext>
                  </a:extLst>
                </p:cNvPr>
                <p:cNvSpPr>
                  <a:spLocks noChangeArrowheads="1"/>
                </p:cNvSpPr>
                <p:nvPr/>
              </p:nvSpPr>
              <p:spPr bwMode="auto">
                <a:xfrm>
                  <a:off x="7559675" y="3279775"/>
                  <a:ext cx="203200" cy="90488"/>
                </a:xfrm>
                <a:custGeom>
                  <a:avLst/>
                  <a:gdLst>
                    <a:gd name="T0" fmla="*/ 0 w 563"/>
                    <a:gd name="T1" fmla="*/ 125 h 251"/>
                    <a:gd name="T2" fmla="*/ 0 w 563"/>
                    <a:gd name="T3" fmla="*/ 125 h 251"/>
                    <a:gd name="T4" fmla="*/ 344 w 563"/>
                    <a:gd name="T5" fmla="*/ 219 h 251"/>
                    <a:gd name="T6" fmla="*/ 437 w 563"/>
                    <a:gd name="T7" fmla="*/ 0 h 251"/>
                    <a:gd name="T8" fmla="*/ 281 w 563"/>
                    <a:gd name="T9" fmla="*/ 94 h 251"/>
                    <a:gd name="T10" fmla="*/ 0 w 563"/>
                    <a:gd name="T11" fmla="*/ 125 h 251"/>
                  </a:gdLst>
                  <a:ahLst/>
                  <a:cxnLst>
                    <a:cxn ang="0">
                      <a:pos x="T0" y="T1"/>
                    </a:cxn>
                    <a:cxn ang="0">
                      <a:pos x="T2" y="T3"/>
                    </a:cxn>
                    <a:cxn ang="0">
                      <a:pos x="T4" y="T5"/>
                    </a:cxn>
                    <a:cxn ang="0">
                      <a:pos x="T6" y="T7"/>
                    </a:cxn>
                    <a:cxn ang="0">
                      <a:pos x="T8" y="T9"/>
                    </a:cxn>
                    <a:cxn ang="0">
                      <a:pos x="T10" y="T11"/>
                    </a:cxn>
                  </a:cxnLst>
                  <a:rect l="0" t="0" r="r" b="b"/>
                  <a:pathLst>
                    <a:path w="563" h="251">
                      <a:moveTo>
                        <a:pt x="0" y="125"/>
                      </a:moveTo>
                      <a:lnTo>
                        <a:pt x="0" y="125"/>
                      </a:lnTo>
                      <a:cubicBezTo>
                        <a:pt x="0" y="125"/>
                        <a:pt x="156" y="250"/>
                        <a:pt x="344" y="219"/>
                      </a:cubicBezTo>
                      <a:cubicBezTo>
                        <a:pt x="562" y="187"/>
                        <a:pt x="437" y="0"/>
                        <a:pt x="437" y="0"/>
                      </a:cubicBezTo>
                      <a:cubicBezTo>
                        <a:pt x="281" y="94"/>
                        <a:pt x="281" y="94"/>
                        <a:pt x="281" y="94"/>
                      </a:cubicBezTo>
                      <a:cubicBezTo>
                        <a:pt x="281" y="94"/>
                        <a:pt x="156" y="187"/>
                        <a:pt x="0" y="125"/>
                      </a:cubicBezTo>
                    </a:path>
                  </a:pathLst>
                </a:custGeom>
                <a:solidFill>
                  <a:srgbClr val="6A3A2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28" name="Freeform 97">
                <a:extLst>
                  <a:ext uri="{FF2B5EF4-FFF2-40B4-BE49-F238E27FC236}">
                    <a16:creationId xmlns:a16="http://schemas.microsoft.com/office/drawing/2014/main" id="{E14FC7A4-49D3-03F4-591A-5D0D47209488}"/>
                  </a:ext>
                </a:extLst>
              </p:cNvPr>
              <p:cNvSpPr>
                <a:spLocks noChangeArrowheads="1"/>
              </p:cNvSpPr>
              <p:nvPr/>
            </p:nvSpPr>
            <p:spPr bwMode="auto">
              <a:xfrm>
                <a:off x="9130177" y="3269150"/>
                <a:ext cx="281140" cy="274956"/>
              </a:xfrm>
              <a:custGeom>
                <a:avLst/>
                <a:gdLst>
                  <a:gd name="T0" fmla="*/ 344 w 532"/>
                  <a:gd name="T1" fmla="*/ 63 h 626"/>
                  <a:gd name="T2" fmla="*/ 344 w 532"/>
                  <a:gd name="T3" fmla="*/ 63 h 626"/>
                  <a:gd name="T4" fmla="*/ 531 w 532"/>
                  <a:gd name="T5" fmla="*/ 219 h 626"/>
                  <a:gd name="T6" fmla="*/ 250 w 532"/>
                  <a:gd name="T7" fmla="*/ 344 h 626"/>
                  <a:gd name="T8" fmla="*/ 344 w 532"/>
                  <a:gd name="T9" fmla="*/ 531 h 626"/>
                  <a:gd name="T10" fmla="*/ 125 w 532"/>
                  <a:gd name="T11" fmla="*/ 563 h 626"/>
                  <a:gd name="T12" fmla="*/ 344 w 532"/>
                  <a:gd name="T13" fmla="*/ 63 h 626"/>
                </a:gdLst>
                <a:ahLst/>
                <a:cxnLst>
                  <a:cxn ang="0">
                    <a:pos x="T0" y="T1"/>
                  </a:cxn>
                  <a:cxn ang="0">
                    <a:pos x="T2" y="T3"/>
                  </a:cxn>
                  <a:cxn ang="0">
                    <a:pos x="T4" y="T5"/>
                  </a:cxn>
                  <a:cxn ang="0">
                    <a:pos x="T6" y="T7"/>
                  </a:cxn>
                  <a:cxn ang="0">
                    <a:pos x="T8" y="T9"/>
                  </a:cxn>
                  <a:cxn ang="0">
                    <a:pos x="T10" y="T11"/>
                  </a:cxn>
                  <a:cxn ang="0">
                    <a:pos x="T12" y="T13"/>
                  </a:cxn>
                </a:cxnLst>
                <a:rect l="0" t="0" r="r" b="b"/>
                <a:pathLst>
                  <a:path w="532" h="626">
                    <a:moveTo>
                      <a:pt x="344" y="63"/>
                    </a:moveTo>
                    <a:lnTo>
                      <a:pt x="344" y="63"/>
                    </a:lnTo>
                    <a:cubicBezTo>
                      <a:pt x="344" y="63"/>
                      <a:pt x="500" y="63"/>
                      <a:pt x="531" y="219"/>
                    </a:cubicBezTo>
                    <a:cubicBezTo>
                      <a:pt x="531" y="219"/>
                      <a:pt x="406" y="344"/>
                      <a:pt x="250" y="344"/>
                    </a:cubicBezTo>
                    <a:cubicBezTo>
                      <a:pt x="250" y="344"/>
                      <a:pt x="281" y="500"/>
                      <a:pt x="344" y="531"/>
                    </a:cubicBezTo>
                    <a:cubicBezTo>
                      <a:pt x="406" y="594"/>
                      <a:pt x="281" y="625"/>
                      <a:pt x="125" y="563"/>
                    </a:cubicBezTo>
                    <a:cubicBezTo>
                      <a:pt x="0" y="531"/>
                      <a:pt x="0" y="0"/>
                      <a:pt x="344" y="63"/>
                    </a:cubicBezTo>
                  </a:path>
                </a:pathLst>
              </a:custGeom>
              <a:solidFill>
                <a:srgbClr val="201A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grpSp>
        <p:grpSp>
          <p:nvGrpSpPr>
            <p:cNvPr id="11" name="Group 10">
              <a:extLst>
                <a:ext uri="{FF2B5EF4-FFF2-40B4-BE49-F238E27FC236}">
                  <a16:creationId xmlns:a16="http://schemas.microsoft.com/office/drawing/2014/main" id="{96CDE814-FE87-8C66-58BB-EBFE67465BB8}"/>
                </a:ext>
              </a:extLst>
            </p:cNvPr>
            <p:cNvGrpSpPr/>
            <p:nvPr/>
          </p:nvGrpSpPr>
          <p:grpSpPr>
            <a:xfrm flipH="1">
              <a:off x="764304" y="4932337"/>
              <a:ext cx="201002" cy="389213"/>
              <a:chOff x="7245350" y="2908300"/>
              <a:chExt cx="539750" cy="1090613"/>
            </a:xfrm>
          </p:grpSpPr>
          <p:sp>
            <p:nvSpPr>
              <p:cNvPr id="115" name="Freeform 10">
                <a:extLst>
                  <a:ext uri="{FF2B5EF4-FFF2-40B4-BE49-F238E27FC236}">
                    <a16:creationId xmlns:a16="http://schemas.microsoft.com/office/drawing/2014/main" id="{742FBED3-42E9-8B95-47EA-F9A91601F0D0}"/>
                  </a:ext>
                </a:extLst>
              </p:cNvPr>
              <p:cNvSpPr>
                <a:spLocks noChangeArrowheads="1"/>
              </p:cNvSpPr>
              <p:nvPr/>
            </p:nvSpPr>
            <p:spPr bwMode="auto">
              <a:xfrm>
                <a:off x="7245350" y="3863975"/>
                <a:ext cx="461963" cy="134938"/>
              </a:xfrm>
              <a:custGeom>
                <a:avLst/>
                <a:gdLst>
                  <a:gd name="T0" fmla="*/ 500 w 1282"/>
                  <a:gd name="T1" fmla="*/ 31 h 376"/>
                  <a:gd name="T2" fmla="*/ 500 w 1282"/>
                  <a:gd name="T3" fmla="*/ 31 h 376"/>
                  <a:gd name="T4" fmla="*/ 875 w 1282"/>
                  <a:gd name="T5" fmla="*/ 0 h 376"/>
                  <a:gd name="T6" fmla="*/ 1156 w 1282"/>
                  <a:gd name="T7" fmla="*/ 62 h 376"/>
                  <a:gd name="T8" fmla="*/ 1250 w 1282"/>
                  <a:gd name="T9" fmla="*/ 125 h 376"/>
                  <a:gd name="T10" fmla="*/ 1031 w 1282"/>
                  <a:gd name="T11" fmla="*/ 250 h 376"/>
                  <a:gd name="T12" fmla="*/ 781 w 1282"/>
                  <a:gd name="T13" fmla="*/ 312 h 376"/>
                  <a:gd name="T14" fmla="*/ 406 w 1282"/>
                  <a:gd name="T15" fmla="*/ 344 h 376"/>
                  <a:gd name="T16" fmla="*/ 250 w 1282"/>
                  <a:gd name="T17" fmla="*/ 312 h 376"/>
                  <a:gd name="T18" fmla="*/ 0 w 1282"/>
                  <a:gd name="T19" fmla="*/ 219 h 376"/>
                  <a:gd name="T20" fmla="*/ 125 w 1282"/>
                  <a:gd name="T21" fmla="*/ 156 h 376"/>
                  <a:gd name="T22" fmla="*/ 500 w 1282"/>
                  <a:gd name="T23" fmla="*/ 31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2" h="376">
                    <a:moveTo>
                      <a:pt x="500" y="31"/>
                    </a:moveTo>
                    <a:lnTo>
                      <a:pt x="500" y="31"/>
                    </a:lnTo>
                    <a:cubicBezTo>
                      <a:pt x="500" y="31"/>
                      <a:pt x="812" y="0"/>
                      <a:pt x="875" y="0"/>
                    </a:cubicBezTo>
                    <a:cubicBezTo>
                      <a:pt x="937" y="31"/>
                      <a:pt x="1094" y="62"/>
                      <a:pt x="1156" y="62"/>
                    </a:cubicBezTo>
                    <a:cubicBezTo>
                      <a:pt x="1187" y="94"/>
                      <a:pt x="1281" y="62"/>
                      <a:pt x="1250" y="125"/>
                    </a:cubicBezTo>
                    <a:cubicBezTo>
                      <a:pt x="1219" y="187"/>
                      <a:pt x="1094" y="219"/>
                      <a:pt x="1031" y="250"/>
                    </a:cubicBezTo>
                    <a:cubicBezTo>
                      <a:pt x="969" y="281"/>
                      <a:pt x="969" y="281"/>
                      <a:pt x="781" y="312"/>
                    </a:cubicBezTo>
                    <a:cubicBezTo>
                      <a:pt x="594" y="375"/>
                      <a:pt x="469" y="375"/>
                      <a:pt x="406" y="344"/>
                    </a:cubicBezTo>
                    <a:cubicBezTo>
                      <a:pt x="312" y="344"/>
                      <a:pt x="312" y="312"/>
                      <a:pt x="250" y="312"/>
                    </a:cubicBezTo>
                    <a:cubicBezTo>
                      <a:pt x="156" y="281"/>
                      <a:pt x="0" y="281"/>
                      <a:pt x="0" y="219"/>
                    </a:cubicBezTo>
                    <a:cubicBezTo>
                      <a:pt x="31" y="187"/>
                      <a:pt x="94" y="156"/>
                      <a:pt x="125" y="156"/>
                    </a:cubicBezTo>
                    <a:cubicBezTo>
                      <a:pt x="156" y="125"/>
                      <a:pt x="250" y="94"/>
                      <a:pt x="500" y="31"/>
                    </a:cubicBezTo>
                  </a:path>
                </a:pathLst>
              </a:custGeom>
              <a:solidFill>
                <a:srgbClr val="2F559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6" name="Freeform 161">
                <a:extLst>
                  <a:ext uri="{FF2B5EF4-FFF2-40B4-BE49-F238E27FC236}">
                    <a16:creationId xmlns:a16="http://schemas.microsoft.com/office/drawing/2014/main" id="{13969938-3CDC-8F94-EE07-6B5E17FCF771}"/>
                  </a:ext>
                </a:extLst>
              </p:cNvPr>
              <p:cNvSpPr>
                <a:spLocks noChangeArrowheads="1"/>
              </p:cNvSpPr>
              <p:nvPr/>
            </p:nvSpPr>
            <p:spPr bwMode="auto">
              <a:xfrm>
                <a:off x="7391400" y="3381375"/>
                <a:ext cx="258763" cy="573088"/>
              </a:xfrm>
              <a:custGeom>
                <a:avLst/>
                <a:gdLst>
                  <a:gd name="T0" fmla="*/ 188 w 720"/>
                  <a:gd name="T1" fmla="*/ 156 h 1594"/>
                  <a:gd name="T2" fmla="*/ 188 w 720"/>
                  <a:gd name="T3" fmla="*/ 156 h 1594"/>
                  <a:gd name="T4" fmla="*/ 0 w 720"/>
                  <a:gd name="T5" fmla="*/ 1593 h 1594"/>
                  <a:gd name="T6" fmla="*/ 375 w 720"/>
                  <a:gd name="T7" fmla="*/ 688 h 1594"/>
                  <a:gd name="T8" fmla="*/ 469 w 720"/>
                  <a:gd name="T9" fmla="*/ 1530 h 1594"/>
                  <a:gd name="T10" fmla="*/ 625 w 720"/>
                  <a:gd name="T11" fmla="*/ 219 h 1594"/>
                  <a:gd name="T12" fmla="*/ 188 w 720"/>
                  <a:gd name="T13" fmla="*/ 156 h 1594"/>
                </a:gdLst>
                <a:ahLst/>
                <a:cxnLst>
                  <a:cxn ang="0">
                    <a:pos x="T0" y="T1"/>
                  </a:cxn>
                  <a:cxn ang="0">
                    <a:pos x="T2" y="T3"/>
                  </a:cxn>
                  <a:cxn ang="0">
                    <a:pos x="T4" y="T5"/>
                  </a:cxn>
                  <a:cxn ang="0">
                    <a:pos x="T6" y="T7"/>
                  </a:cxn>
                  <a:cxn ang="0">
                    <a:pos x="T8" y="T9"/>
                  </a:cxn>
                  <a:cxn ang="0">
                    <a:pos x="T10" y="T11"/>
                  </a:cxn>
                  <a:cxn ang="0">
                    <a:pos x="T12" y="T13"/>
                  </a:cxn>
                </a:cxnLst>
                <a:rect l="0" t="0" r="r" b="b"/>
                <a:pathLst>
                  <a:path w="720" h="1594">
                    <a:moveTo>
                      <a:pt x="188" y="156"/>
                    </a:moveTo>
                    <a:lnTo>
                      <a:pt x="188" y="156"/>
                    </a:lnTo>
                    <a:cubicBezTo>
                      <a:pt x="188" y="156"/>
                      <a:pt x="31" y="1249"/>
                      <a:pt x="0" y="1593"/>
                    </a:cubicBezTo>
                    <a:cubicBezTo>
                      <a:pt x="0" y="1593"/>
                      <a:pt x="281" y="875"/>
                      <a:pt x="375" y="688"/>
                    </a:cubicBezTo>
                    <a:cubicBezTo>
                      <a:pt x="375" y="688"/>
                      <a:pt x="438" y="1312"/>
                      <a:pt x="469" y="1530"/>
                    </a:cubicBezTo>
                    <a:cubicBezTo>
                      <a:pt x="469" y="1593"/>
                      <a:pt x="719" y="438"/>
                      <a:pt x="625" y="219"/>
                    </a:cubicBezTo>
                    <a:cubicBezTo>
                      <a:pt x="563" y="0"/>
                      <a:pt x="188" y="156"/>
                      <a:pt x="188" y="156"/>
                    </a:cubicBezTo>
                  </a:path>
                </a:pathLst>
              </a:custGeom>
              <a:solidFill>
                <a:srgbClr val="9A613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7" name="Freeform 162">
                <a:extLst>
                  <a:ext uri="{FF2B5EF4-FFF2-40B4-BE49-F238E27FC236}">
                    <a16:creationId xmlns:a16="http://schemas.microsoft.com/office/drawing/2014/main" id="{FCC3A5F3-7CEF-8969-B7C9-4D25880EF0E4}"/>
                  </a:ext>
                </a:extLst>
              </p:cNvPr>
              <p:cNvSpPr>
                <a:spLocks noChangeArrowheads="1"/>
              </p:cNvSpPr>
              <p:nvPr/>
            </p:nvSpPr>
            <p:spPr bwMode="auto">
              <a:xfrm>
                <a:off x="7402513" y="3403600"/>
                <a:ext cx="236537" cy="292100"/>
              </a:xfrm>
              <a:custGeom>
                <a:avLst/>
                <a:gdLst>
                  <a:gd name="T0" fmla="*/ 125 w 658"/>
                  <a:gd name="T1" fmla="*/ 156 h 813"/>
                  <a:gd name="T2" fmla="*/ 125 w 658"/>
                  <a:gd name="T3" fmla="*/ 156 h 813"/>
                  <a:gd name="T4" fmla="*/ 32 w 658"/>
                  <a:gd name="T5" fmla="*/ 218 h 813"/>
                  <a:gd name="T6" fmla="*/ 0 w 658"/>
                  <a:gd name="T7" fmla="*/ 687 h 813"/>
                  <a:gd name="T8" fmla="*/ 657 w 658"/>
                  <a:gd name="T9" fmla="*/ 656 h 813"/>
                  <a:gd name="T10" fmla="*/ 625 w 658"/>
                  <a:gd name="T11" fmla="*/ 187 h 813"/>
                  <a:gd name="T12" fmla="*/ 125 w 658"/>
                  <a:gd name="T13" fmla="*/ 156 h 813"/>
                </a:gdLst>
                <a:ahLst/>
                <a:cxnLst>
                  <a:cxn ang="0">
                    <a:pos x="T0" y="T1"/>
                  </a:cxn>
                  <a:cxn ang="0">
                    <a:pos x="T2" y="T3"/>
                  </a:cxn>
                  <a:cxn ang="0">
                    <a:pos x="T4" y="T5"/>
                  </a:cxn>
                  <a:cxn ang="0">
                    <a:pos x="T6" y="T7"/>
                  </a:cxn>
                  <a:cxn ang="0">
                    <a:pos x="T8" y="T9"/>
                  </a:cxn>
                  <a:cxn ang="0">
                    <a:pos x="T10" y="T11"/>
                  </a:cxn>
                  <a:cxn ang="0">
                    <a:pos x="T12" y="T13"/>
                  </a:cxn>
                </a:cxnLst>
                <a:rect l="0" t="0" r="r" b="b"/>
                <a:pathLst>
                  <a:path w="658" h="813">
                    <a:moveTo>
                      <a:pt x="125" y="156"/>
                    </a:moveTo>
                    <a:lnTo>
                      <a:pt x="125" y="156"/>
                    </a:lnTo>
                    <a:cubicBezTo>
                      <a:pt x="125" y="156"/>
                      <a:pt x="94" y="0"/>
                      <a:pt x="32" y="218"/>
                    </a:cubicBezTo>
                    <a:cubicBezTo>
                      <a:pt x="0" y="312"/>
                      <a:pt x="0" y="531"/>
                      <a:pt x="0" y="687"/>
                    </a:cubicBezTo>
                    <a:cubicBezTo>
                      <a:pt x="0" y="687"/>
                      <a:pt x="407" y="812"/>
                      <a:pt x="657" y="656"/>
                    </a:cubicBezTo>
                    <a:cubicBezTo>
                      <a:pt x="625" y="187"/>
                      <a:pt x="625" y="187"/>
                      <a:pt x="625" y="187"/>
                    </a:cubicBezTo>
                    <a:lnTo>
                      <a:pt x="125" y="156"/>
                    </a:lnTo>
                  </a:path>
                </a:pathLst>
              </a:custGeom>
              <a:solidFill>
                <a:srgbClr val="FDC80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8" name="Freeform 163">
                <a:extLst>
                  <a:ext uri="{FF2B5EF4-FFF2-40B4-BE49-F238E27FC236}">
                    <a16:creationId xmlns:a16="http://schemas.microsoft.com/office/drawing/2014/main" id="{77E0A712-327F-3572-7C18-C0B37B43EFE6}"/>
                  </a:ext>
                </a:extLst>
              </p:cNvPr>
              <p:cNvSpPr>
                <a:spLocks noChangeArrowheads="1"/>
              </p:cNvSpPr>
              <p:nvPr/>
            </p:nvSpPr>
            <p:spPr bwMode="auto">
              <a:xfrm>
                <a:off x="7391400" y="3144838"/>
                <a:ext cx="269875" cy="393700"/>
              </a:xfrm>
              <a:custGeom>
                <a:avLst/>
                <a:gdLst>
                  <a:gd name="T0" fmla="*/ 31 w 751"/>
                  <a:gd name="T1" fmla="*/ 750 h 1095"/>
                  <a:gd name="T2" fmla="*/ 31 w 751"/>
                  <a:gd name="T3" fmla="*/ 750 h 1095"/>
                  <a:gd name="T4" fmla="*/ 0 w 751"/>
                  <a:gd name="T5" fmla="*/ 1000 h 1095"/>
                  <a:gd name="T6" fmla="*/ 750 w 751"/>
                  <a:gd name="T7" fmla="*/ 969 h 1095"/>
                  <a:gd name="T8" fmla="*/ 594 w 751"/>
                  <a:gd name="T9" fmla="*/ 187 h 1095"/>
                  <a:gd name="T10" fmla="*/ 188 w 751"/>
                  <a:gd name="T11" fmla="*/ 94 h 1095"/>
                  <a:gd name="T12" fmla="*/ 31 w 751"/>
                  <a:gd name="T13" fmla="*/ 750 h 1095"/>
                </a:gdLst>
                <a:ahLst/>
                <a:cxnLst>
                  <a:cxn ang="0">
                    <a:pos x="T0" y="T1"/>
                  </a:cxn>
                  <a:cxn ang="0">
                    <a:pos x="T2" y="T3"/>
                  </a:cxn>
                  <a:cxn ang="0">
                    <a:pos x="T4" y="T5"/>
                  </a:cxn>
                  <a:cxn ang="0">
                    <a:pos x="T6" y="T7"/>
                  </a:cxn>
                  <a:cxn ang="0">
                    <a:pos x="T8" y="T9"/>
                  </a:cxn>
                  <a:cxn ang="0">
                    <a:pos x="T10" y="T11"/>
                  </a:cxn>
                  <a:cxn ang="0">
                    <a:pos x="T12" y="T13"/>
                  </a:cxn>
                </a:cxnLst>
                <a:rect l="0" t="0" r="r" b="b"/>
                <a:pathLst>
                  <a:path w="751" h="1095">
                    <a:moveTo>
                      <a:pt x="31" y="750"/>
                    </a:moveTo>
                    <a:lnTo>
                      <a:pt x="31" y="750"/>
                    </a:lnTo>
                    <a:cubicBezTo>
                      <a:pt x="31" y="875"/>
                      <a:pt x="0" y="937"/>
                      <a:pt x="0" y="1000"/>
                    </a:cubicBezTo>
                    <a:cubicBezTo>
                      <a:pt x="0" y="1000"/>
                      <a:pt x="531" y="1094"/>
                      <a:pt x="750" y="969"/>
                    </a:cubicBezTo>
                    <a:cubicBezTo>
                      <a:pt x="750" y="969"/>
                      <a:pt x="625" y="344"/>
                      <a:pt x="594" y="187"/>
                    </a:cubicBezTo>
                    <a:cubicBezTo>
                      <a:pt x="594" y="62"/>
                      <a:pt x="281" y="0"/>
                      <a:pt x="188" y="94"/>
                    </a:cubicBezTo>
                    <a:cubicBezTo>
                      <a:pt x="188" y="94"/>
                      <a:pt x="94" y="219"/>
                      <a:pt x="31" y="750"/>
                    </a:cubicBezTo>
                  </a:path>
                </a:pathLst>
              </a:custGeom>
              <a:solidFill>
                <a:srgbClr val="B5521E"/>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9" name="Freeform 164">
                <a:extLst>
                  <a:ext uri="{FF2B5EF4-FFF2-40B4-BE49-F238E27FC236}">
                    <a16:creationId xmlns:a16="http://schemas.microsoft.com/office/drawing/2014/main" id="{D9C2CBEB-5291-F32E-47C6-8EFFA6B999D4}"/>
                  </a:ext>
                </a:extLst>
              </p:cNvPr>
              <p:cNvSpPr>
                <a:spLocks noChangeArrowheads="1"/>
              </p:cNvSpPr>
              <p:nvPr/>
            </p:nvSpPr>
            <p:spPr bwMode="auto">
              <a:xfrm>
                <a:off x="7504113" y="3133725"/>
                <a:ext cx="57150" cy="134938"/>
              </a:xfrm>
              <a:custGeom>
                <a:avLst/>
                <a:gdLst>
                  <a:gd name="T0" fmla="*/ 62 w 157"/>
                  <a:gd name="T1" fmla="*/ 0 h 376"/>
                  <a:gd name="T2" fmla="*/ 62 w 157"/>
                  <a:gd name="T3" fmla="*/ 0 h 376"/>
                  <a:gd name="T4" fmla="*/ 0 w 157"/>
                  <a:gd name="T5" fmla="*/ 125 h 376"/>
                  <a:gd name="T6" fmla="*/ 125 w 157"/>
                  <a:gd name="T7" fmla="*/ 343 h 376"/>
                  <a:gd name="T8" fmla="*/ 125 w 157"/>
                  <a:gd name="T9" fmla="*/ 0 h 376"/>
                  <a:gd name="T10" fmla="*/ 62 w 157"/>
                  <a:gd name="T11" fmla="*/ 0 h 376"/>
                </a:gdLst>
                <a:ahLst/>
                <a:cxnLst>
                  <a:cxn ang="0">
                    <a:pos x="T0" y="T1"/>
                  </a:cxn>
                  <a:cxn ang="0">
                    <a:pos x="T2" y="T3"/>
                  </a:cxn>
                  <a:cxn ang="0">
                    <a:pos x="T4" y="T5"/>
                  </a:cxn>
                  <a:cxn ang="0">
                    <a:pos x="T6" y="T7"/>
                  </a:cxn>
                  <a:cxn ang="0">
                    <a:pos x="T8" y="T9"/>
                  </a:cxn>
                  <a:cxn ang="0">
                    <a:pos x="T10" y="T11"/>
                  </a:cxn>
                </a:cxnLst>
                <a:rect l="0" t="0" r="r" b="b"/>
                <a:pathLst>
                  <a:path w="157" h="376">
                    <a:moveTo>
                      <a:pt x="62" y="0"/>
                    </a:moveTo>
                    <a:lnTo>
                      <a:pt x="62" y="0"/>
                    </a:lnTo>
                    <a:cubicBezTo>
                      <a:pt x="0" y="125"/>
                      <a:pt x="0" y="125"/>
                      <a:pt x="0" y="125"/>
                    </a:cubicBezTo>
                    <a:cubicBezTo>
                      <a:pt x="0" y="125"/>
                      <a:pt x="93" y="375"/>
                      <a:pt x="125" y="343"/>
                    </a:cubicBezTo>
                    <a:cubicBezTo>
                      <a:pt x="156" y="343"/>
                      <a:pt x="125" y="0"/>
                      <a:pt x="125" y="0"/>
                    </a:cubicBezTo>
                    <a:lnTo>
                      <a:pt x="62" y="0"/>
                    </a:lnTo>
                  </a:path>
                </a:pathLst>
              </a:custGeom>
              <a:solidFill>
                <a:srgbClr val="6A432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0" name="Freeform 165">
                <a:extLst>
                  <a:ext uri="{FF2B5EF4-FFF2-40B4-BE49-F238E27FC236}">
                    <a16:creationId xmlns:a16="http://schemas.microsoft.com/office/drawing/2014/main" id="{29C7AC62-B281-1F91-F11A-1D3F345857BF}"/>
                  </a:ext>
                </a:extLst>
              </p:cNvPr>
              <p:cNvSpPr>
                <a:spLocks noChangeArrowheads="1"/>
              </p:cNvSpPr>
              <p:nvPr/>
            </p:nvSpPr>
            <p:spPr bwMode="auto">
              <a:xfrm>
                <a:off x="7424738" y="2941638"/>
                <a:ext cx="180975" cy="247650"/>
              </a:xfrm>
              <a:custGeom>
                <a:avLst/>
                <a:gdLst>
                  <a:gd name="T0" fmla="*/ 125 w 501"/>
                  <a:gd name="T1" fmla="*/ 125 h 689"/>
                  <a:gd name="T2" fmla="*/ 125 w 501"/>
                  <a:gd name="T3" fmla="*/ 125 h 689"/>
                  <a:gd name="T4" fmla="*/ 156 w 501"/>
                  <a:gd name="T5" fmla="*/ 500 h 689"/>
                  <a:gd name="T6" fmla="*/ 500 w 501"/>
                  <a:gd name="T7" fmla="*/ 375 h 689"/>
                  <a:gd name="T8" fmla="*/ 344 w 501"/>
                  <a:gd name="T9" fmla="*/ 63 h 689"/>
                  <a:gd name="T10" fmla="*/ 125 w 501"/>
                  <a:gd name="T11" fmla="*/ 125 h 689"/>
                </a:gdLst>
                <a:ahLst/>
                <a:cxnLst>
                  <a:cxn ang="0">
                    <a:pos x="T0" y="T1"/>
                  </a:cxn>
                  <a:cxn ang="0">
                    <a:pos x="T2" y="T3"/>
                  </a:cxn>
                  <a:cxn ang="0">
                    <a:pos x="T4" y="T5"/>
                  </a:cxn>
                  <a:cxn ang="0">
                    <a:pos x="T6" y="T7"/>
                  </a:cxn>
                  <a:cxn ang="0">
                    <a:pos x="T8" y="T9"/>
                  </a:cxn>
                  <a:cxn ang="0">
                    <a:pos x="T10" y="T11"/>
                  </a:cxn>
                </a:cxnLst>
                <a:rect l="0" t="0" r="r" b="b"/>
                <a:pathLst>
                  <a:path w="501" h="689">
                    <a:moveTo>
                      <a:pt x="125" y="125"/>
                    </a:moveTo>
                    <a:lnTo>
                      <a:pt x="125" y="125"/>
                    </a:lnTo>
                    <a:cubicBezTo>
                      <a:pt x="0" y="219"/>
                      <a:pt x="125" y="469"/>
                      <a:pt x="156" y="500"/>
                    </a:cubicBezTo>
                    <a:cubicBezTo>
                      <a:pt x="344" y="688"/>
                      <a:pt x="469" y="563"/>
                      <a:pt x="500" y="375"/>
                    </a:cubicBezTo>
                    <a:cubicBezTo>
                      <a:pt x="500" y="188"/>
                      <a:pt x="437" y="125"/>
                      <a:pt x="344" y="63"/>
                    </a:cubicBezTo>
                    <a:cubicBezTo>
                      <a:pt x="250" y="0"/>
                      <a:pt x="125" y="125"/>
                      <a:pt x="125" y="125"/>
                    </a:cubicBezTo>
                  </a:path>
                </a:pathLst>
              </a:custGeom>
              <a:solidFill>
                <a:srgbClr val="9A613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1" name="Freeform 166">
                <a:extLst>
                  <a:ext uri="{FF2B5EF4-FFF2-40B4-BE49-F238E27FC236}">
                    <a16:creationId xmlns:a16="http://schemas.microsoft.com/office/drawing/2014/main" id="{F5A027E4-4743-35CC-D61A-5F566A96957D}"/>
                  </a:ext>
                </a:extLst>
              </p:cNvPr>
              <p:cNvSpPr>
                <a:spLocks noChangeArrowheads="1"/>
              </p:cNvSpPr>
              <p:nvPr/>
            </p:nvSpPr>
            <p:spPr bwMode="auto">
              <a:xfrm>
                <a:off x="7402513" y="2941638"/>
                <a:ext cx="203200" cy="169862"/>
              </a:xfrm>
              <a:custGeom>
                <a:avLst/>
                <a:gdLst>
                  <a:gd name="T0" fmla="*/ 219 w 564"/>
                  <a:gd name="T1" fmla="*/ 469 h 470"/>
                  <a:gd name="T2" fmla="*/ 219 w 564"/>
                  <a:gd name="T3" fmla="*/ 469 h 470"/>
                  <a:gd name="T4" fmla="*/ 375 w 564"/>
                  <a:gd name="T5" fmla="*/ 32 h 470"/>
                  <a:gd name="T6" fmla="*/ 563 w 564"/>
                  <a:gd name="T7" fmla="*/ 219 h 470"/>
                  <a:gd name="T8" fmla="*/ 282 w 564"/>
                  <a:gd name="T9" fmla="*/ 344 h 470"/>
                  <a:gd name="T10" fmla="*/ 219 w 564"/>
                  <a:gd name="T11" fmla="*/ 469 h 470"/>
                </a:gdLst>
                <a:ahLst/>
                <a:cxnLst>
                  <a:cxn ang="0">
                    <a:pos x="T0" y="T1"/>
                  </a:cxn>
                  <a:cxn ang="0">
                    <a:pos x="T2" y="T3"/>
                  </a:cxn>
                  <a:cxn ang="0">
                    <a:pos x="T4" y="T5"/>
                  </a:cxn>
                  <a:cxn ang="0">
                    <a:pos x="T6" y="T7"/>
                  </a:cxn>
                  <a:cxn ang="0">
                    <a:pos x="T8" y="T9"/>
                  </a:cxn>
                  <a:cxn ang="0">
                    <a:pos x="T10" y="T11"/>
                  </a:cxn>
                </a:cxnLst>
                <a:rect l="0" t="0" r="r" b="b"/>
                <a:pathLst>
                  <a:path w="564" h="470">
                    <a:moveTo>
                      <a:pt x="219" y="469"/>
                    </a:moveTo>
                    <a:lnTo>
                      <a:pt x="219" y="469"/>
                    </a:lnTo>
                    <a:cubicBezTo>
                      <a:pt x="63" y="438"/>
                      <a:pt x="0" y="0"/>
                      <a:pt x="375" y="32"/>
                    </a:cubicBezTo>
                    <a:cubicBezTo>
                      <a:pt x="375" y="32"/>
                      <a:pt x="500" y="63"/>
                      <a:pt x="563" y="219"/>
                    </a:cubicBezTo>
                    <a:cubicBezTo>
                      <a:pt x="563" y="219"/>
                      <a:pt x="407" y="344"/>
                      <a:pt x="282" y="344"/>
                    </a:cubicBezTo>
                    <a:lnTo>
                      <a:pt x="219" y="469"/>
                    </a:lnTo>
                  </a:path>
                </a:pathLst>
              </a:custGeom>
              <a:solidFill>
                <a:srgbClr val="201A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2" name="Freeform 167">
                <a:extLst>
                  <a:ext uri="{FF2B5EF4-FFF2-40B4-BE49-F238E27FC236}">
                    <a16:creationId xmlns:a16="http://schemas.microsoft.com/office/drawing/2014/main" id="{7818814F-8A0E-2549-987E-544D8D0AF271}"/>
                  </a:ext>
                </a:extLst>
              </p:cNvPr>
              <p:cNvSpPr>
                <a:spLocks noChangeArrowheads="1"/>
              </p:cNvSpPr>
              <p:nvPr/>
            </p:nvSpPr>
            <p:spPr bwMode="auto">
              <a:xfrm>
                <a:off x="7413625" y="2908300"/>
                <a:ext cx="134938" cy="112713"/>
              </a:xfrm>
              <a:custGeom>
                <a:avLst/>
                <a:gdLst>
                  <a:gd name="T0" fmla="*/ 343 w 376"/>
                  <a:gd name="T1" fmla="*/ 93 h 313"/>
                  <a:gd name="T2" fmla="*/ 343 w 376"/>
                  <a:gd name="T3" fmla="*/ 93 h 313"/>
                  <a:gd name="T4" fmla="*/ 218 w 376"/>
                  <a:gd name="T5" fmla="*/ 281 h 313"/>
                  <a:gd name="T6" fmla="*/ 31 w 376"/>
                  <a:gd name="T7" fmla="*/ 218 h 313"/>
                  <a:gd name="T8" fmla="*/ 125 w 376"/>
                  <a:gd name="T9" fmla="*/ 62 h 313"/>
                  <a:gd name="T10" fmla="*/ 343 w 376"/>
                  <a:gd name="T11" fmla="*/ 93 h 313"/>
                </a:gdLst>
                <a:ahLst/>
                <a:cxnLst>
                  <a:cxn ang="0">
                    <a:pos x="T0" y="T1"/>
                  </a:cxn>
                  <a:cxn ang="0">
                    <a:pos x="T2" y="T3"/>
                  </a:cxn>
                  <a:cxn ang="0">
                    <a:pos x="T4" y="T5"/>
                  </a:cxn>
                  <a:cxn ang="0">
                    <a:pos x="T6" y="T7"/>
                  </a:cxn>
                  <a:cxn ang="0">
                    <a:pos x="T8" y="T9"/>
                  </a:cxn>
                  <a:cxn ang="0">
                    <a:pos x="T10" y="T11"/>
                  </a:cxn>
                </a:cxnLst>
                <a:rect l="0" t="0" r="r" b="b"/>
                <a:pathLst>
                  <a:path w="376" h="313">
                    <a:moveTo>
                      <a:pt x="343" y="93"/>
                    </a:moveTo>
                    <a:lnTo>
                      <a:pt x="343" y="93"/>
                    </a:lnTo>
                    <a:cubicBezTo>
                      <a:pt x="375" y="156"/>
                      <a:pt x="312" y="250"/>
                      <a:pt x="218" y="281"/>
                    </a:cubicBezTo>
                    <a:cubicBezTo>
                      <a:pt x="156" y="312"/>
                      <a:pt x="62" y="281"/>
                      <a:pt x="31" y="218"/>
                    </a:cubicBezTo>
                    <a:cubicBezTo>
                      <a:pt x="0" y="156"/>
                      <a:pt x="62" y="93"/>
                      <a:pt x="125" y="62"/>
                    </a:cubicBezTo>
                    <a:cubicBezTo>
                      <a:pt x="218" y="0"/>
                      <a:pt x="312" y="31"/>
                      <a:pt x="343" y="93"/>
                    </a:cubicBezTo>
                  </a:path>
                </a:pathLst>
              </a:custGeom>
              <a:solidFill>
                <a:srgbClr val="201A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3" name="Freeform 170">
                <a:extLst>
                  <a:ext uri="{FF2B5EF4-FFF2-40B4-BE49-F238E27FC236}">
                    <a16:creationId xmlns:a16="http://schemas.microsoft.com/office/drawing/2014/main" id="{76FBF90C-EE5B-7420-C6CD-0E50F0E92626}"/>
                  </a:ext>
                </a:extLst>
              </p:cNvPr>
              <p:cNvSpPr>
                <a:spLocks noChangeArrowheads="1"/>
              </p:cNvSpPr>
              <p:nvPr/>
            </p:nvSpPr>
            <p:spPr bwMode="auto">
              <a:xfrm>
                <a:off x="7413625" y="3133725"/>
                <a:ext cx="371475" cy="315913"/>
              </a:xfrm>
              <a:custGeom>
                <a:avLst/>
                <a:gdLst>
                  <a:gd name="T0" fmla="*/ 875 w 1032"/>
                  <a:gd name="T1" fmla="*/ 93 h 876"/>
                  <a:gd name="T2" fmla="*/ 875 w 1032"/>
                  <a:gd name="T3" fmla="*/ 93 h 876"/>
                  <a:gd name="T4" fmla="*/ 625 w 1032"/>
                  <a:gd name="T5" fmla="*/ 593 h 876"/>
                  <a:gd name="T6" fmla="*/ 125 w 1032"/>
                  <a:gd name="T7" fmla="*/ 843 h 876"/>
                  <a:gd name="T8" fmla="*/ 218 w 1032"/>
                  <a:gd name="T9" fmla="*/ 406 h 876"/>
                  <a:gd name="T10" fmla="*/ 625 w 1032"/>
                  <a:gd name="T11" fmla="*/ 31 h 876"/>
                  <a:gd name="T12" fmla="*/ 875 w 1032"/>
                  <a:gd name="T13" fmla="*/ 93 h 876"/>
                </a:gdLst>
                <a:ahLst/>
                <a:cxnLst>
                  <a:cxn ang="0">
                    <a:pos x="T0" y="T1"/>
                  </a:cxn>
                  <a:cxn ang="0">
                    <a:pos x="T2" y="T3"/>
                  </a:cxn>
                  <a:cxn ang="0">
                    <a:pos x="T4" y="T5"/>
                  </a:cxn>
                  <a:cxn ang="0">
                    <a:pos x="T6" y="T7"/>
                  </a:cxn>
                  <a:cxn ang="0">
                    <a:pos x="T8" y="T9"/>
                  </a:cxn>
                  <a:cxn ang="0">
                    <a:pos x="T10" y="T11"/>
                  </a:cxn>
                  <a:cxn ang="0">
                    <a:pos x="T12" y="T13"/>
                  </a:cxn>
                </a:cxnLst>
                <a:rect l="0" t="0" r="r" b="b"/>
                <a:pathLst>
                  <a:path w="1032" h="876">
                    <a:moveTo>
                      <a:pt x="875" y="93"/>
                    </a:moveTo>
                    <a:lnTo>
                      <a:pt x="875" y="93"/>
                    </a:lnTo>
                    <a:cubicBezTo>
                      <a:pt x="875" y="93"/>
                      <a:pt x="1031" y="281"/>
                      <a:pt x="625" y="593"/>
                    </a:cubicBezTo>
                    <a:cubicBezTo>
                      <a:pt x="218" y="875"/>
                      <a:pt x="250" y="875"/>
                      <a:pt x="125" y="843"/>
                    </a:cubicBezTo>
                    <a:cubicBezTo>
                      <a:pt x="31" y="812"/>
                      <a:pt x="0" y="562"/>
                      <a:pt x="218" y="406"/>
                    </a:cubicBezTo>
                    <a:cubicBezTo>
                      <a:pt x="468" y="218"/>
                      <a:pt x="500" y="62"/>
                      <a:pt x="625" y="31"/>
                    </a:cubicBezTo>
                    <a:cubicBezTo>
                      <a:pt x="750" y="0"/>
                      <a:pt x="843" y="31"/>
                      <a:pt x="875" y="93"/>
                    </a:cubicBezTo>
                  </a:path>
                </a:pathLst>
              </a:custGeom>
              <a:solidFill>
                <a:srgbClr val="F1942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4" name="Freeform 171">
                <a:extLst>
                  <a:ext uri="{FF2B5EF4-FFF2-40B4-BE49-F238E27FC236}">
                    <a16:creationId xmlns:a16="http://schemas.microsoft.com/office/drawing/2014/main" id="{CCA0BC7F-BD90-A06F-3F11-1FC5D42B5C73}"/>
                  </a:ext>
                </a:extLst>
              </p:cNvPr>
              <p:cNvSpPr>
                <a:spLocks noChangeArrowheads="1"/>
              </p:cNvSpPr>
              <p:nvPr/>
            </p:nvSpPr>
            <p:spPr bwMode="auto">
              <a:xfrm>
                <a:off x="7380288" y="3155950"/>
                <a:ext cx="146050" cy="236538"/>
              </a:xfrm>
              <a:custGeom>
                <a:avLst/>
                <a:gdLst>
                  <a:gd name="T0" fmla="*/ 250 w 407"/>
                  <a:gd name="T1" fmla="*/ 31 h 657"/>
                  <a:gd name="T2" fmla="*/ 250 w 407"/>
                  <a:gd name="T3" fmla="*/ 31 h 657"/>
                  <a:gd name="T4" fmla="*/ 406 w 407"/>
                  <a:gd name="T5" fmla="*/ 656 h 657"/>
                  <a:gd name="T6" fmla="*/ 0 w 407"/>
                  <a:gd name="T7" fmla="*/ 344 h 657"/>
                  <a:gd name="T8" fmla="*/ 250 w 407"/>
                  <a:gd name="T9" fmla="*/ 31 h 657"/>
                </a:gdLst>
                <a:ahLst/>
                <a:cxnLst>
                  <a:cxn ang="0">
                    <a:pos x="T0" y="T1"/>
                  </a:cxn>
                  <a:cxn ang="0">
                    <a:pos x="T2" y="T3"/>
                  </a:cxn>
                  <a:cxn ang="0">
                    <a:pos x="T4" y="T5"/>
                  </a:cxn>
                  <a:cxn ang="0">
                    <a:pos x="T6" y="T7"/>
                  </a:cxn>
                  <a:cxn ang="0">
                    <a:pos x="T8" y="T9"/>
                  </a:cxn>
                </a:cxnLst>
                <a:rect l="0" t="0" r="r" b="b"/>
                <a:pathLst>
                  <a:path w="407" h="657">
                    <a:moveTo>
                      <a:pt x="250" y="31"/>
                    </a:moveTo>
                    <a:lnTo>
                      <a:pt x="250" y="31"/>
                    </a:lnTo>
                    <a:cubicBezTo>
                      <a:pt x="250" y="31"/>
                      <a:pt x="31" y="313"/>
                      <a:pt x="406" y="656"/>
                    </a:cubicBezTo>
                    <a:cubicBezTo>
                      <a:pt x="406" y="656"/>
                      <a:pt x="0" y="531"/>
                      <a:pt x="0" y="344"/>
                    </a:cubicBezTo>
                    <a:cubicBezTo>
                      <a:pt x="0" y="156"/>
                      <a:pt x="344" y="0"/>
                      <a:pt x="250" y="31"/>
                    </a:cubicBezTo>
                  </a:path>
                </a:pathLst>
              </a:custGeom>
              <a:solidFill>
                <a:srgbClr val="B5521E"/>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5" name="Freeform 172">
                <a:extLst>
                  <a:ext uri="{FF2B5EF4-FFF2-40B4-BE49-F238E27FC236}">
                    <a16:creationId xmlns:a16="http://schemas.microsoft.com/office/drawing/2014/main" id="{67DAEE5A-9BC6-BC5D-740F-034A7A8C293B}"/>
                  </a:ext>
                </a:extLst>
              </p:cNvPr>
              <p:cNvSpPr>
                <a:spLocks noChangeArrowheads="1"/>
              </p:cNvSpPr>
              <p:nvPr/>
            </p:nvSpPr>
            <p:spPr bwMode="auto">
              <a:xfrm>
                <a:off x="7605713" y="3155950"/>
                <a:ext cx="134937" cy="134938"/>
              </a:xfrm>
              <a:custGeom>
                <a:avLst/>
                <a:gdLst>
                  <a:gd name="T0" fmla="*/ 344 w 376"/>
                  <a:gd name="T1" fmla="*/ 125 h 376"/>
                  <a:gd name="T2" fmla="*/ 344 w 376"/>
                  <a:gd name="T3" fmla="*/ 125 h 376"/>
                  <a:gd name="T4" fmla="*/ 187 w 376"/>
                  <a:gd name="T5" fmla="*/ 313 h 376"/>
                  <a:gd name="T6" fmla="*/ 31 w 376"/>
                  <a:gd name="T7" fmla="*/ 156 h 376"/>
                  <a:gd name="T8" fmla="*/ 219 w 376"/>
                  <a:gd name="T9" fmla="*/ 0 h 376"/>
                  <a:gd name="T10" fmla="*/ 344 w 376"/>
                  <a:gd name="T11" fmla="*/ 125 h 376"/>
                </a:gdLst>
                <a:ahLst/>
                <a:cxnLst>
                  <a:cxn ang="0">
                    <a:pos x="T0" y="T1"/>
                  </a:cxn>
                  <a:cxn ang="0">
                    <a:pos x="T2" y="T3"/>
                  </a:cxn>
                  <a:cxn ang="0">
                    <a:pos x="T4" y="T5"/>
                  </a:cxn>
                  <a:cxn ang="0">
                    <a:pos x="T6" y="T7"/>
                  </a:cxn>
                  <a:cxn ang="0">
                    <a:pos x="T8" y="T9"/>
                  </a:cxn>
                  <a:cxn ang="0">
                    <a:pos x="T10" y="T11"/>
                  </a:cxn>
                </a:cxnLst>
                <a:rect l="0" t="0" r="r" b="b"/>
                <a:pathLst>
                  <a:path w="376" h="376">
                    <a:moveTo>
                      <a:pt x="344" y="125"/>
                    </a:moveTo>
                    <a:lnTo>
                      <a:pt x="344" y="125"/>
                    </a:lnTo>
                    <a:cubicBezTo>
                      <a:pt x="375" y="188"/>
                      <a:pt x="250" y="313"/>
                      <a:pt x="187" y="313"/>
                    </a:cubicBezTo>
                    <a:cubicBezTo>
                      <a:pt x="31" y="375"/>
                      <a:pt x="0" y="281"/>
                      <a:pt x="31" y="156"/>
                    </a:cubicBezTo>
                    <a:cubicBezTo>
                      <a:pt x="62" y="63"/>
                      <a:pt x="156" y="31"/>
                      <a:pt x="219" y="0"/>
                    </a:cubicBezTo>
                    <a:cubicBezTo>
                      <a:pt x="281" y="0"/>
                      <a:pt x="344" y="125"/>
                      <a:pt x="344" y="125"/>
                    </a:cubicBezTo>
                  </a:path>
                </a:pathLst>
              </a:custGeom>
              <a:solidFill>
                <a:srgbClr val="9A613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6" name="Freeform 173">
                <a:extLst>
                  <a:ext uri="{FF2B5EF4-FFF2-40B4-BE49-F238E27FC236}">
                    <a16:creationId xmlns:a16="http://schemas.microsoft.com/office/drawing/2014/main" id="{FCFBE65F-5329-9C00-0836-7BCA4339E878}"/>
                  </a:ext>
                </a:extLst>
              </p:cNvPr>
              <p:cNvSpPr>
                <a:spLocks noChangeArrowheads="1"/>
              </p:cNvSpPr>
              <p:nvPr/>
            </p:nvSpPr>
            <p:spPr bwMode="auto">
              <a:xfrm>
                <a:off x="7559675" y="3279775"/>
                <a:ext cx="203200" cy="90488"/>
              </a:xfrm>
              <a:custGeom>
                <a:avLst/>
                <a:gdLst>
                  <a:gd name="T0" fmla="*/ 0 w 563"/>
                  <a:gd name="T1" fmla="*/ 125 h 251"/>
                  <a:gd name="T2" fmla="*/ 0 w 563"/>
                  <a:gd name="T3" fmla="*/ 125 h 251"/>
                  <a:gd name="T4" fmla="*/ 344 w 563"/>
                  <a:gd name="T5" fmla="*/ 219 h 251"/>
                  <a:gd name="T6" fmla="*/ 437 w 563"/>
                  <a:gd name="T7" fmla="*/ 0 h 251"/>
                  <a:gd name="T8" fmla="*/ 281 w 563"/>
                  <a:gd name="T9" fmla="*/ 94 h 251"/>
                  <a:gd name="T10" fmla="*/ 0 w 563"/>
                  <a:gd name="T11" fmla="*/ 125 h 251"/>
                </a:gdLst>
                <a:ahLst/>
                <a:cxnLst>
                  <a:cxn ang="0">
                    <a:pos x="T0" y="T1"/>
                  </a:cxn>
                  <a:cxn ang="0">
                    <a:pos x="T2" y="T3"/>
                  </a:cxn>
                  <a:cxn ang="0">
                    <a:pos x="T4" y="T5"/>
                  </a:cxn>
                  <a:cxn ang="0">
                    <a:pos x="T6" y="T7"/>
                  </a:cxn>
                  <a:cxn ang="0">
                    <a:pos x="T8" y="T9"/>
                  </a:cxn>
                  <a:cxn ang="0">
                    <a:pos x="T10" y="T11"/>
                  </a:cxn>
                </a:cxnLst>
                <a:rect l="0" t="0" r="r" b="b"/>
                <a:pathLst>
                  <a:path w="563" h="251">
                    <a:moveTo>
                      <a:pt x="0" y="125"/>
                    </a:moveTo>
                    <a:lnTo>
                      <a:pt x="0" y="125"/>
                    </a:lnTo>
                    <a:cubicBezTo>
                      <a:pt x="0" y="125"/>
                      <a:pt x="156" y="250"/>
                      <a:pt x="344" y="219"/>
                    </a:cubicBezTo>
                    <a:cubicBezTo>
                      <a:pt x="562" y="187"/>
                      <a:pt x="437" y="0"/>
                      <a:pt x="437" y="0"/>
                    </a:cubicBezTo>
                    <a:cubicBezTo>
                      <a:pt x="281" y="94"/>
                      <a:pt x="281" y="94"/>
                      <a:pt x="281" y="94"/>
                    </a:cubicBezTo>
                    <a:cubicBezTo>
                      <a:pt x="281" y="94"/>
                      <a:pt x="156" y="187"/>
                      <a:pt x="0" y="125"/>
                    </a:cubicBezTo>
                  </a:path>
                </a:pathLst>
              </a:custGeom>
              <a:solidFill>
                <a:srgbClr val="B5521E"/>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2" name="Group 11">
              <a:extLst>
                <a:ext uri="{FF2B5EF4-FFF2-40B4-BE49-F238E27FC236}">
                  <a16:creationId xmlns:a16="http://schemas.microsoft.com/office/drawing/2014/main" id="{853797B8-5498-5A7F-3E20-CEBC56949F6A}"/>
                </a:ext>
              </a:extLst>
            </p:cNvPr>
            <p:cNvGrpSpPr/>
            <p:nvPr/>
          </p:nvGrpSpPr>
          <p:grpSpPr>
            <a:xfrm>
              <a:off x="957249" y="4938285"/>
              <a:ext cx="201002" cy="377315"/>
              <a:chOff x="8281837" y="4798405"/>
              <a:chExt cx="688136" cy="1291750"/>
            </a:xfrm>
          </p:grpSpPr>
          <p:grpSp>
            <p:nvGrpSpPr>
              <p:cNvPr id="101" name="Group 100">
                <a:extLst>
                  <a:ext uri="{FF2B5EF4-FFF2-40B4-BE49-F238E27FC236}">
                    <a16:creationId xmlns:a16="http://schemas.microsoft.com/office/drawing/2014/main" id="{CA96FB73-1FF5-1ED8-8964-1FF01E692B27}"/>
                  </a:ext>
                </a:extLst>
              </p:cNvPr>
              <p:cNvGrpSpPr/>
              <p:nvPr/>
            </p:nvGrpSpPr>
            <p:grpSpPr>
              <a:xfrm flipH="1">
                <a:off x="8281837" y="4798405"/>
                <a:ext cx="688136" cy="1291750"/>
                <a:chOff x="7245350" y="2941638"/>
                <a:chExt cx="539750" cy="1057275"/>
              </a:xfrm>
            </p:grpSpPr>
            <p:sp>
              <p:nvSpPr>
                <p:cNvPr id="103" name="Freeform 10">
                  <a:extLst>
                    <a:ext uri="{FF2B5EF4-FFF2-40B4-BE49-F238E27FC236}">
                      <a16:creationId xmlns:a16="http://schemas.microsoft.com/office/drawing/2014/main" id="{CE83AE6A-CDDA-5A19-2268-1EE7848D3595}"/>
                    </a:ext>
                  </a:extLst>
                </p:cNvPr>
                <p:cNvSpPr>
                  <a:spLocks noChangeArrowheads="1"/>
                </p:cNvSpPr>
                <p:nvPr/>
              </p:nvSpPr>
              <p:spPr bwMode="auto">
                <a:xfrm>
                  <a:off x="7245350" y="3863975"/>
                  <a:ext cx="461963" cy="134938"/>
                </a:xfrm>
                <a:custGeom>
                  <a:avLst/>
                  <a:gdLst>
                    <a:gd name="T0" fmla="*/ 500 w 1282"/>
                    <a:gd name="T1" fmla="*/ 31 h 376"/>
                    <a:gd name="T2" fmla="*/ 500 w 1282"/>
                    <a:gd name="T3" fmla="*/ 31 h 376"/>
                    <a:gd name="T4" fmla="*/ 875 w 1282"/>
                    <a:gd name="T5" fmla="*/ 0 h 376"/>
                    <a:gd name="T6" fmla="*/ 1156 w 1282"/>
                    <a:gd name="T7" fmla="*/ 62 h 376"/>
                    <a:gd name="T8" fmla="*/ 1250 w 1282"/>
                    <a:gd name="T9" fmla="*/ 125 h 376"/>
                    <a:gd name="T10" fmla="*/ 1031 w 1282"/>
                    <a:gd name="T11" fmla="*/ 250 h 376"/>
                    <a:gd name="T12" fmla="*/ 781 w 1282"/>
                    <a:gd name="T13" fmla="*/ 312 h 376"/>
                    <a:gd name="T14" fmla="*/ 406 w 1282"/>
                    <a:gd name="T15" fmla="*/ 344 h 376"/>
                    <a:gd name="T16" fmla="*/ 250 w 1282"/>
                    <a:gd name="T17" fmla="*/ 312 h 376"/>
                    <a:gd name="T18" fmla="*/ 0 w 1282"/>
                    <a:gd name="T19" fmla="*/ 219 h 376"/>
                    <a:gd name="T20" fmla="*/ 125 w 1282"/>
                    <a:gd name="T21" fmla="*/ 156 h 376"/>
                    <a:gd name="T22" fmla="*/ 500 w 1282"/>
                    <a:gd name="T23" fmla="*/ 31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2" h="376">
                      <a:moveTo>
                        <a:pt x="500" y="31"/>
                      </a:moveTo>
                      <a:lnTo>
                        <a:pt x="500" y="31"/>
                      </a:lnTo>
                      <a:cubicBezTo>
                        <a:pt x="500" y="31"/>
                        <a:pt x="812" y="0"/>
                        <a:pt x="875" y="0"/>
                      </a:cubicBezTo>
                      <a:cubicBezTo>
                        <a:pt x="937" y="31"/>
                        <a:pt x="1094" y="62"/>
                        <a:pt x="1156" y="62"/>
                      </a:cubicBezTo>
                      <a:cubicBezTo>
                        <a:pt x="1187" y="94"/>
                        <a:pt x="1281" y="62"/>
                        <a:pt x="1250" y="125"/>
                      </a:cubicBezTo>
                      <a:cubicBezTo>
                        <a:pt x="1219" y="187"/>
                        <a:pt x="1094" y="219"/>
                        <a:pt x="1031" y="250"/>
                      </a:cubicBezTo>
                      <a:cubicBezTo>
                        <a:pt x="969" y="281"/>
                        <a:pt x="969" y="281"/>
                        <a:pt x="781" y="312"/>
                      </a:cubicBezTo>
                      <a:cubicBezTo>
                        <a:pt x="594" y="375"/>
                        <a:pt x="469" y="375"/>
                        <a:pt x="406" y="344"/>
                      </a:cubicBezTo>
                      <a:cubicBezTo>
                        <a:pt x="312" y="344"/>
                        <a:pt x="312" y="312"/>
                        <a:pt x="250" y="312"/>
                      </a:cubicBezTo>
                      <a:cubicBezTo>
                        <a:pt x="156" y="281"/>
                        <a:pt x="0" y="281"/>
                        <a:pt x="0" y="219"/>
                      </a:cubicBezTo>
                      <a:cubicBezTo>
                        <a:pt x="31" y="187"/>
                        <a:pt x="94" y="156"/>
                        <a:pt x="125" y="156"/>
                      </a:cubicBezTo>
                      <a:cubicBezTo>
                        <a:pt x="156" y="125"/>
                        <a:pt x="250" y="94"/>
                        <a:pt x="500" y="31"/>
                      </a:cubicBezTo>
                    </a:path>
                  </a:pathLst>
                </a:custGeom>
                <a:solidFill>
                  <a:srgbClr val="2F559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4" name="Freeform 161">
                  <a:extLst>
                    <a:ext uri="{FF2B5EF4-FFF2-40B4-BE49-F238E27FC236}">
                      <a16:creationId xmlns:a16="http://schemas.microsoft.com/office/drawing/2014/main" id="{004FAE6C-CC4B-F034-C732-DD784686F655}"/>
                    </a:ext>
                  </a:extLst>
                </p:cNvPr>
                <p:cNvSpPr>
                  <a:spLocks noChangeArrowheads="1"/>
                </p:cNvSpPr>
                <p:nvPr/>
              </p:nvSpPr>
              <p:spPr bwMode="auto">
                <a:xfrm>
                  <a:off x="7391400" y="3381375"/>
                  <a:ext cx="258763" cy="573088"/>
                </a:xfrm>
                <a:custGeom>
                  <a:avLst/>
                  <a:gdLst>
                    <a:gd name="T0" fmla="*/ 188 w 720"/>
                    <a:gd name="T1" fmla="*/ 156 h 1594"/>
                    <a:gd name="T2" fmla="*/ 188 w 720"/>
                    <a:gd name="T3" fmla="*/ 156 h 1594"/>
                    <a:gd name="T4" fmla="*/ 0 w 720"/>
                    <a:gd name="T5" fmla="*/ 1593 h 1594"/>
                    <a:gd name="T6" fmla="*/ 375 w 720"/>
                    <a:gd name="T7" fmla="*/ 688 h 1594"/>
                    <a:gd name="T8" fmla="*/ 469 w 720"/>
                    <a:gd name="T9" fmla="*/ 1530 h 1594"/>
                    <a:gd name="T10" fmla="*/ 625 w 720"/>
                    <a:gd name="T11" fmla="*/ 219 h 1594"/>
                    <a:gd name="T12" fmla="*/ 188 w 720"/>
                    <a:gd name="T13" fmla="*/ 156 h 1594"/>
                  </a:gdLst>
                  <a:ahLst/>
                  <a:cxnLst>
                    <a:cxn ang="0">
                      <a:pos x="T0" y="T1"/>
                    </a:cxn>
                    <a:cxn ang="0">
                      <a:pos x="T2" y="T3"/>
                    </a:cxn>
                    <a:cxn ang="0">
                      <a:pos x="T4" y="T5"/>
                    </a:cxn>
                    <a:cxn ang="0">
                      <a:pos x="T6" y="T7"/>
                    </a:cxn>
                    <a:cxn ang="0">
                      <a:pos x="T8" y="T9"/>
                    </a:cxn>
                    <a:cxn ang="0">
                      <a:pos x="T10" y="T11"/>
                    </a:cxn>
                    <a:cxn ang="0">
                      <a:pos x="T12" y="T13"/>
                    </a:cxn>
                  </a:cxnLst>
                  <a:rect l="0" t="0" r="r" b="b"/>
                  <a:pathLst>
                    <a:path w="720" h="1594">
                      <a:moveTo>
                        <a:pt x="188" y="156"/>
                      </a:moveTo>
                      <a:lnTo>
                        <a:pt x="188" y="156"/>
                      </a:lnTo>
                      <a:cubicBezTo>
                        <a:pt x="188" y="156"/>
                        <a:pt x="31" y="1249"/>
                        <a:pt x="0" y="1593"/>
                      </a:cubicBezTo>
                      <a:cubicBezTo>
                        <a:pt x="0" y="1593"/>
                        <a:pt x="281" y="875"/>
                        <a:pt x="375" y="688"/>
                      </a:cubicBezTo>
                      <a:cubicBezTo>
                        <a:pt x="375" y="688"/>
                        <a:pt x="438" y="1312"/>
                        <a:pt x="469" y="1530"/>
                      </a:cubicBezTo>
                      <a:cubicBezTo>
                        <a:pt x="469" y="1593"/>
                        <a:pt x="719" y="438"/>
                        <a:pt x="625" y="219"/>
                      </a:cubicBezTo>
                      <a:cubicBezTo>
                        <a:pt x="563" y="0"/>
                        <a:pt x="188" y="156"/>
                        <a:pt x="188" y="156"/>
                      </a:cubicBezTo>
                    </a:path>
                  </a:pathLst>
                </a:custGeom>
                <a:solidFill>
                  <a:srgbClr val="F4B18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5" name="Freeform 162">
                  <a:extLst>
                    <a:ext uri="{FF2B5EF4-FFF2-40B4-BE49-F238E27FC236}">
                      <a16:creationId xmlns:a16="http://schemas.microsoft.com/office/drawing/2014/main" id="{EFDCE67A-F2A5-ED46-9DDE-3D7A8DF0FFAD}"/>
                    </a:ext>
                  </a:extLst>
                </p:cNvPr>
                <p:cNvSpPr>
                  <a:spLocks noChangeArrowheads="1"/>
                </p:cNvSpPr>
                <p:nvPr/>
              </p:nvSpPr>
              <p:spPr bwMode="auto">
                <a:xfrm>
                  <a:off x="7402513" y="3403600"/>
                  <a:ext cx="236537" cy="292100"/>
                </a:xfrm>
                <a:custGeom>
                  <a:avLst/>
                  <a:gdLst>
                    <a:gd name="T0" fmla="*/ 125 w 658"/>
                    <a:gd name="T1" fmla="*/ 156 h 813"/>
                    <a:gd name="T2" fmla="*/ 125 w 658"/>
                    <a:gd name="T3" fmla="*/ 156 h 813"/>
                    <a:gd name="T4" fmla="*/ 32 w 658"/>
                    <a:gd name="T5" fmla="*/ 218 h 813"/>
                    <a:gd name="T6" fmla="*/ 0 w 658"/>
                    <a:gd name="T7" fmla="*/ 687 h 813"/>
                    <a:gd name="T8" fmla="*/ 657 w 658"/>
                    <a:gd name="T9" fmla="*/ 656 h 813"/>
                    <a:gd name="T10" fmla="*/ 625 w 658"/>
                    <a:gd name="T11" fmla="*/ 187 h 813"/>
                    <a:gd name="T12" fmla="*/ 125 w 658"/>
                    <a:gd name="T13" fmla="*/ 156 h 813"/>
                  </a:gdLst>
                  <a:ahLst/>
                  <a:cxnLst>
                    <a:cxn ang="0">
                      <a:pos x="T0" y="T1"/>
                    </a:cxn>
                    <a:cxn ang="0">
                      <a:pos x="T2" y="T3"/>
                    </a:cxn>
                    <a:cxn ang="0">
                      <a:pos x="T4" y="T5"/>
                    </a:cxn>
                    <a:cxn ang="0">
                      <a:pos x="T6" y="T7"/>
                    </a:cxn>
                    <a:cxn ang="0">
                      <a:pos x="T8" y="T9"/>
                    </a:cxn>
                    <a:cxn ang="0">
                      <a:pos x="T10" y="T11"/>
                    </a:cxn>
                    <a:cxn ang="0">
                      <a:pos x="T12" y="T13"/>
                    </a:cxn>
                  </a:cxnLst>
                  <a:rect l="0" t="0" r="r" b="b"/>
                  <a:pathLst>
                    <a:path w="658" h="813">
                      <a:moveTo>
                        <a:pt x="125" y="156"/>
                      </a:moveTo>
                      <a:lnTo>
                        <a:pt x="125" y="156"/>
                      </a:lnTo>
                      <a:cubicBezTo>
                        <a:pt x="125" y="156"/>
                        <a:pt x="94" y="0"/>
                        <a:pt x="32" y="218"/>
                      </a:cubicBezTo>
                      <a:cubicBezTo>
                        <a:pt x="0" y="312"/>
                        <a:pt x="0" y="531"/>
                        <a:pt x="0" y="687"/>
                      </a:cubicBezTo>
                      <a:cubicBezTo>
                        <a:pt x="0" y="687"/>
                        <a:pt x="407" y="812"/>
                        <a:pt x="657" y="656"/>
                      </a:cubicBezTo>
                      <a:cubicBezTo>
                        <a:pt x="625" y="187"/>
                        <a:pt x="625" y="187"/>
                        <a:pt x="625" y="187"/>
                      </a:cubicBezTo>
                      <a:lnTo>
                        <a:pt x="125" y="156"/>
                      </a:lnTo>
                    </a:path>
                  </a:pathLst>
                </a:custGeom>
                <a:solidFill>
                  <a:srgbClr val="F1942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6" name="Freeform 163">
                  <a:extLst>
                    <a:ext uri="{FF2B5EF4-FFF2-40B4-BE49-F238E27FC236}">
                      <a16:creationId xmlns:a16="http://schemas.microsoft.com/office/drawing/2014/main" id="{9C4C462F-D354-A765-A38F-5CAEEEFD1BAC}"/>
                    </a:ext>
                  </a:extLst>
                </p:cNvPr>
                <p:cNvSpPr>
                  <a:spLocks noChangeArrowheads="1"/>
                </p:cNvSpPr>
                <p:nvPr/>
              </p:nvSpPr>
              <p:spPr bwMode="auto">
                <a:xfrm>
                  <a:off x="7391400" y="3144838"/>
                  <a:ext cx="269875" cy="393700"/>
                </a:xfrm>
                <a:custGeom>
                  <a:avLst/>
                  <a:gdLst>
                    <a:gd name="T0" fmla="*/ 31 w 751"/>
                    <a:gd name="T1" fmla="*/ 750 h 1095"/>
                    <a:gd name="T2" fmla="*/ 31 w 751"/>
                    <a:gd name="T3" fmla="*/ 750 h 1095"/>
                    <a:gd name="T4" fmla="*/ 0 w 751"/>
                    <a:gd name="T5" fmla="*/ 1000 h 1095"/>
                    <a:gd name="T6" fmla="*/ 750 w 751"/>
                    <a:gd name="T7" fmla="*/ 969 h 1095"/>
                    <a:gd name="T8" fmla="*/ 594 w 751"/>
                    <a:gd name="T9" fmla="*/ 187 h 1095"/>
                    <a:gd name="T10" fmla="*/ 188 w 751"/>
                    <a:gd name="T11" fmla="*/ 94 h 1095"/>
                    <a:gd name="T12" fmla="*/ 31 w 751"/>
                    <a:gd name="T13" fmla="*/ 750 h 1095"/>
                  </a:gdLst>
                  <a:ahLst/>
                  <a:cxnLst>
                    <a:cxn ang="0">
                      <a:pos x="T0" y="T1"/>
                    </a:cxn>
                    <a:cxn ang="0">
                      <a:pos x="T2" y="T3"/>
                    </a:cxn>
                    <a:cxn ang="0">
                      <a:pos x="T4" y="T5"/>
                    </a:cxn>
                    <a:cxn ang="0">
                      <a:pos x="T6" y="T7"/>
                    </a:cxn>
                    <a:cxn ang="0">
                      <a:pos x="T8" y="T9"/>
                    </a:cxn>
                    <a:cxn ang="0">
                      <a:pos x="T10" y="T11"/>
                    </a:cxn>
                    <a:cxn ang="0">
                      <a:pos x="T12" y="T13"/>
                    </a:cxn>
                  </a:cxnLst>
                  <a:rect l="0" t="0" r="r" b="b"/>
                  <a:pathLst>
                    <a:path w="751" h="1095">
                      <a:moveTo>
                        <a:pt x="31" y="750"/>
                      </a:moveTo>
                      <a:lnTo>
                        <a:pt x="31" y="750"/>
                      </a:lnTo>
                      <a:cubicBezTo>
                        <a:pt x="31" y="875"/>
                        <a:pt x="0" y="937"/>
                        <a:pt x="0" y="1000"/>
                      </a:cubicBezTo>
                      <a:cubicBezTo>
                        <a:pt x="0" y="1000"/>
                        <a:pt x="531" y="1094"/>
                        <a:pt x="750" y="969"/>
                      </a:cubicBezTo>
                      <a:cubicBezTo>
                        <a:pt x="750" y="969"/>
                        <a:pt x="625" y="344"/>
                        <a:pt x="594" y="187"/>
                      </a:cubicBezTo>
                      <a:cubicBezTo>
                        <a:pt x="594" y="62"/>
                        <a:pt x="281" y="0"/>
                        <a:pt x="188" y="94"/>
                      </a:cubicBezTo>
                      <a:cubicBezTo>
                        <a:pt x="188" y="94"/>
                        <a:pt x="94" y="219"/>
                        <a:pt x="31" y="750"/>
                      </a:cubicBezTo>
                    </a:path>
                  </a:pathLst>
                </a:custGeom>
                <a:solidFill>
                  <a:srgbClr val="90C04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7" name="Freeform 164">
                  <a:extLst>
                    <a:ext uri="{FF2B5EF4-FFF2-40B4-BE49-F238E27FC236}">
                      <a16:creationId xmlns:a16="http://schemas.microsoft.com/office/drawing/2014/main" id="{38435B69-9E33-A213-1723-51C61143F567}"/>
                    </a:ext>
                  </a:extLst>
                </p:cNvPr>
                <p:cNvSpPr>
                  <a:spLocks noChangeArrowheads="1"/>
                </p:cNvSpPr>
                <p:nvPr/>
              </p:nvSpPr>
              <p:spPr bwMode="auto">
                <a:xfrm>
                  <a:off x="7504113" y="3133725"/>
                  <a:ext cx="57150" cy="134938"/>
                </a:xfrm>
                <a:custGeom>
                  <a:avLst/>
                  <a:gdLst>
                    <a:gd name="T0" fmla="*/ 62 w 157"/>
                    <a:gd name="T1" fmla="*/ 0 h 376"/>
                    <a:gd name="T2" fmla="*/ 62 w 157"/>
                    <a:gd name="T3" fmla="*/ 0 h 376"/>
                    <a:gd name="T4" fmla="*/ 0 w 157"/>
                    <a:gd name="T5" fmla="*/ 125 h 376"/>
                    <a:gd name="T6" fmla="*/ 125 w 157"/>
                    <a:gd name="T7" fmla="*/ 343 h 376"/>
                    <a:gd name="T8" fmla="*/ 125 w 157"/>
                    <a:gd name="T9" fmla="*/ 0 h 376"/>
                    <a:gd name="T10" fmla="*/ 62 w 157"/>
                    <a:gd name="T11" fmla="*/ 0 h 376"/>
                  </a:gdLst>
                  <a:ahLst/>
                  <a:cxnLst>
                    <a:cxn ang="0">
                      <a:pos x="T0" y="T1"/>
                    </a:cxn>
                    <a:cxn ang="0">
                      <a:pos x="T2" y="T3"/>
                    </a:cxn>
                    <a:cxn ang="0">
                      <a:pos x="T4" y="T5"/>
                    </a:cxn>
                    <a:cxn ang="0">
                      <a:pos x="T6" y="T7"/>
                    </a:cxn>
                    <a:cxn ang="0">
                      <a:pos x="T8" y="T9"/>
                    </a:cxn>
                    <a:cxn ang="0">
                      <a:pos x="T10" y="T11"/>
                    </a:cxn>
                  </a:cxnLst>
                  <a:rect l="0" t="0" r="r" b="b"/>
                  <a:pathLst>
                    <a:path w="157" h="376">
                      <a:moveTo>
                        <a:pt x="62" y="0"/>
                      </a:moveTo>
                      <a:lnTo>
                        <a:pt x="62" y="0"/>
                      </a:lnTo>
                      <a:cubicBezTo>
                        <a:pt x="0" y="125"/>
                        <a:pt x="0" y="125"/>
                        <a:pt x="0" y="125"/>
                      </a:cubicBezTo>
                      <a:cubicBezTo>
                        <a:pt x="0" y="125"/>
                        <a:pt x="93" y="375"/>
                        <a:pt x="125" y="343"/>
                      </a:cubicBezTo>
                      <a:cubicBezTo>
                        <a:pt x="156" y="343"/>
                        <a:pt x="125" y="0"/>
                        <a:pt x="125" y="0"/>
                      </a:cubicBezTo>
                      <a:lnTo>
                        <a:pt x="62" y="0"/>
                      </a:lnTo>
                    </a:path>
                  </a:pathLst>
                </a:custGeom>
                <a:solidFill>
                  <a:srgbClr val="DCA77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8" name="Freeform 165">
                  <a:extLst>
                    <a:ext uri="{FF2B5EF4-FFF2-40B4-BE49-F238E27FC236}">
                      <a16:creationId xmlns:a16="http://schemas.microsoft.com/office/drawing/2014/main" id="{517171CF-4BE2-A2A1-DE6D-192C96685CD7}"/>
                    </a:ext>
                  </a:extLst>
                </p:cNvPr>
                <p:cNvSpPr>
                  <a:spLocks noChangeArrowheads="1"/>
                </p:cNvSpPr>
                <p:nvPr/>
              </p:nvSpPr>
              <p:spPr bwMode="auto">
                <a:xfrm>
                  <a:off x="7424738" y="2941638"/>
                  <a:ext cx="180975" cy="247650"/>
                </a:xfrm>
                <a:custGeom>
                  <a:avLst/>
                  <a:gdLst>
                    <a:gd name="T0" fmla="*/ 125 w 501"/>
                    <a:gd name="T1" fmla="*/ 125 h 689"/>
                    <a:gd name="T2" fmla="*/ 125 w 501"/>
                    <a:gd name="T3" fmla="*/ 125 h 689"/>
                    <a:gd name="T4" fmla="*/ 156 w 501"/>
                    <a:gd name="T5" fmla="*/ 500 h 689"/>
                    <a:gd name="T6" fmla="*/ 500 w 501"/>
                    <a:gd name="T7" fmla="*/ 375 h 689"/>
                    <a:gd name="T8" fmla="*/ 344 w 501"/>
                    <a:gd name="T9" fmla="*/ 63 h 689"/>
                    <a:gd name="T10" fmla="*/ 125 w 501"/>
                    <a:gd name="T11" fmla="*/ 125 h 689"/>
                  </a:gdLst>
                  <a:ahLst/>
                  <a:cxnLst>
                    <a:cxn ang="0">
                      <a:pos x="T0" y="T1"/>
                    </a:cxn>
                    <a:cxn ang="0">
                      <a:pos x="T2" y="T3"/>
                    </a:cxn>
                    <a:cxn ang="0">
                      <a:pos x="T4" y="T5"/>
                    </a:cxn>
                    <a:cxn ang="0">
                      <a:pos x="T6" y="T7"/>
                    </a:cxn>
                    <a:cxn ang="0">
                      <a:pos x="T8" y="T9"/>
                    </a:cxn>
                    <a:cxn ang="0">
                      <a:pos x="T10" y="T11"/>
                    </a:cxn>
                  </a:cxnLst>
                  <a:rect l="0" t="0" r="r" b="b"/>
                  <a:pathLst>
                    <a:path w="501" h="689">
                      <a:moveTo>
                        <a:pt x="125" y="125"/>
                      </a:moveTo>
                      <a:lnTo>
                        <a:pt x="125" y="125"/>
                      </a:lnTo>
                      <a:cubicBezTo>
                        <a:pt x="0" y="219"/>
                        <a:pt x="125" y="469"/>
                        <a:pt x="156" y="500"/>
                      </a:cubicBezTo>
                      <a:cubicBezTo>
                        <a:pt x="344" y="688"/>
                        <a:pt x="469" y="563"/>
                        <a:pt x="500" y="375"/>
                      </a:cubicBezTo>
                      <a:cubicBezTo>
                        <a:pt x="500" y="188"/>
                        <a:pt x="437" y="125"/>
                        <a:pt x="344" y="63"/>
                      </a:cubicBezTo>
                      <a:cubicBezTo>
                        <a:pt x="250" y="0"/>
                        <a:pt x="125" y="125"/>
                        <a:pt x="125" y="125"/>
                      </a:cubicBezTo>
                    </a:path>
                  </a:pathLst>
                </a:custGeom>
                <a:solidFill>
                  <a:srgbClr val="F4B18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9" name="Freeform 166">
                  <a:extLst>
                    <a:ext uri="{FF2B5EF4-FFF2-40B4-BE49-F238E27FC236}">
                      <a16:creationId xmlns:a16="http://schemas.microsoft.com/office/drawing/2014/main" id="{6BAF01DB-F2DB-B41E-2B64-B1E1CEB0C659}"/>
                    </a:ext>
                  </a:extLst>
                </p:cNvPr>
                <p:cNvSpPr>
                  <a:spLocks noChangeArrowheads="1"/>
                </p:cNvSpPr>
                <p:nvPr/>
              </p:nvSpPr>
              <p:spPr bwMode="auto">
                <a:xfrm>
                  <a:off x="7402513" y="2941638"/>
                  <a:ext cx="203200" cy="169862"/>
                </a:xfrm>
                <a:custGeom>
                  <a:avLst/>
                  <a:gdLst>
                    <a:gd name="T0" fmla="*/ 219 w 564"/>
                    <a:gd name="T1" fmla="*/ 469 h 470"/>
                    <a:gd name="T2" fmla="*/ 219 w 564"/>
                    <a:gd name="T3" fmla="*/ 469 h 470"/>
                    <a:gd name="T4" fmla="*/ 375 w 564"/>
                    <a:gd name="T5" fmla="*/ 32 h 470"/>
                    <a:gd name="T6" fmla="*/ 563 w 564"/>
                    <a:gd name="T7" fmla="*/ 219 h 470"/>
                    <a:gd name="T8" fmla="*/ 282 w 564"/>
                    <a:gd name="T9" fmla="*/ 344 h 470"/>
                    <a:gd name="T10" fmla="*/ 219 w 564"/>
                    <a:gd name="T11" fmla="*/ 469 h 470"/>
                  </a:gdLst>
                  <a:ahLst/>
                  <a:cxnLst>
                    <a:cxn ang="0">
                      <a:pos x="T0" y="T1"/>
                    </a:cxn>
                    <a:cxn ang="0">
                      <a:pos x="T2" y="T3"/>
                    </a:cxn>
                    <a:cxn ang="0">
                      <a:pos x="T4" y="T5"/>
                    </a:cxn>
                    <a:cxn ang="0">
                      <a:pos x="T6" y="T7"/>
                    </a:cxn>
                    <a:cxn ang="0">
                      <a:pos x="T8" y="T9"/>
                    </a:cxn>
                    <a:cxn ang="0">
                      <a:pos x="T10" y="T11"/>
                    </a:cxn>
                  </a:cxnLst>
                  <a:rect l="0" t="0" r="r" b="b"/>
                  <a:pathLst>
                    <a:path w="564" h="470">
                      <a:moveTo>
                        <a:pt x="219" y="469"/>
                      </a:moveTo>
                      <a:lnTo>
                        <a:pt x="219" y="469"/>
                      </a:lnTo>
                      <a:cubicBezTo>
                        <a:pt x="63" y="438"/>
                        <a:pt x="0" y="0"/>
                        <a:pt x="375" y="32"/>
                      </a:cubicBezTo>
                      <a:cubicBezTo>
                        <a:pt x="375" y="32"/>
                        <a:pt x="500" y="63"/>
                        <a:pt x="563" y="219"/>
                      </a:cubicBezTo>
                      <a:cubicBezTo>
                        <a:pt x="563" y="219"/>
                        <a:pt x="407" y="344"/>
                        <a:pt x="282" y="344"/>
                      </a:cubicBezTo>
                      <a:lnTo>
                        <a:pt x="219" y="469"/>
                      </a:lnTo>
                    </a:path>
                  </a:pathLst>
                </a:custGeom>
                <a:solidFill>
                  <a:srgbClr val="201A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0" name="Freeform 169">
                  <a:extLst>
                    <a:ext uri="{FF2B5EF4-FFF2-40B4-BE49-F238E27FC236}">
                      <a16:creationId xmlns:a16="http://schemas.microsoft.com/office/drawing/2014/main" id="{6DF0D2BE-6C2E-2664-88DA-81342A97272B}"/>
                    </a:ext>
                  </a:extLst>
                </p:cNvPr>
                <p:cNvSpPr>
                  <a:spLocks noChangeArrowheads="1"/>
                </p:cNvSpPr>
                <p:nvPr/>
              </p:nvSpPr>
              <p:spPr bwMode="auto">
                <a:xfrm>
                  <a:off x="7459663" y="3100388"/>
                  <a:ext cx="57150" cy="68262"/>
                </a:xfrm>
                <a:custGeom>
                  <a:avLst/>
                  <a:gdLst>
                    <a:gd name="T0" fmla="*/ 156 w 157"/>
                    <a:gd name="T1" fmla="*/ 94 h 188"/>
                    <a:gd name="T2" fmla="*/ 156 w 157"/>
                    <a:gd name="T3" fmla="*/ 94 h 188"/>
                    <a:gd name="T4" fmla="*/ 156 w 157"/>
                    <a:gd name="T5" fmla="*/ 94 h 188"/>
                    <a:gd name="T6" fmla="*/ 93 w 157"/>
                    <a:gd name="T7" fmla="*/ 156 h 188"/>
                    <a:gd name="T8" fmla="*/ 0 w 157"/>
                    <a:gd name="T9" fmla="*/ 94 h 188"/>
                    <a:gd name="T10" fmla="*/ 93 w 157"/>
                    <a:gd name="T11" fmla="*/ 31 h 188"/>
                    <a:gd name="T12" fmla="*/ 156 w 157"/>
                    <a:gd name="T13" fmla="*/ 94 h 188"/>
                    <a:gd name="T14" fmla="*/ 156 w 157"/>
                    <a:gd name="T15" fmla="*/ 94 h 188"/>
                    <a:gd name="T16" fmla="*/ 156 w 157"/>
                    <a:gd name="T17" fmla="*/ 94 h 188"/>
                    <a:gd name="T18" fmla="*/ 93 w 157"/>
                    <a:gd name="T19" fmla="*/ 0 h 188"/>
                    <a:gd name="T20" fmla="*/ 0 w 157"/>
                    <a:gd name="T21" fmla="*/ 94 h 188"/>
                    <a:gd name="T22" fmla="*/ 93 w 157"/>
                    <a:gd name="T23" fmla="*/ 187 h 188"/>
                    <a:gd name="T24" fmla="*/ 156 w 157"/>
                    <a:gd name="T25" fmla="*/ 94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7" h="188">
                      <a:moveTo>
                        <a:pt x="156" y="94"/>
                      </a:moveTo>
                      <a:lnTo>
                        <a:pt x="156" y="94"/>
                      </a:lnTo>
                      <a:lnTo>
                        <a:pt x="156" y="94"/>
                      </a:lnTo>
                      <a:cubicBezTo>
                        <a:pt x="156" y="125"/>
                        <a:pt x="125" y="156"/>
                        <a:pt x="93" y="156"/>
                      </a:cubicBezTo>
                      <a:cubicBezTo>
                        <a:pt x="31" y="156"/>
                        <a:pt x="0" y="125"/>
                        <a:pt x="0" y="94"/>
                      </a:cubicBezTo>
                      <a:cubicBezTo>
                        <a:pt x="0" y="62"/>
                        <a:pt x="31" y="31"/>
                        <a:pt x="93" y="31"/>
                      </a:cubicBezTo>
                      <a:cubicBezTo>
                        <a:pt x="125" y="31"/>
                        <a:pt x="156" y="62"/>
                        <a:pt x="156" y="94"/>
                      </a:cubicBezTo>
                      <a:lnTo>
                        <a:pt x="156" y="94"/>
                      </a:lnTo>
                      <a:lnTo>
                        <a:pt x="156" y="94"/>
                      </a:lnTo>
                      <a:cubicBezTo>
                        <a:pt x="156" y="31"/>
                        <a:pt x="125" y="0"/>
                        <a:pt x="93" y="0"/>
                      </a:cubicBezTo>
                      <a:cubicBezTo>
                        <a:pt x="31" y="0"/>
                        <a:pt x="0" y="31"/>
                        <a:pt x="0" y="94"/>
                      </a:cubicBezTo>
                      <a:cubicBezTo>
                        <a:pt x="0" y="156"/>
                        <a:pt x="31" y="187"/>
                        <a:pt x="93" y="187"/>
                      </a:cubicBezTo>
                      <a:cubicBezTo>
                        <a:pt x="125" y="187"/>
                        <a:pt x="156" y="156"/>
                        <a:pt x="156" y="94"/>
                      </a:cubicBezTo>
                    </a:path>
                  </a:pathLst>
                </a:custGeom>
                <a:solidFill>
                  <a:srgbClr val="A49C4A"/>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1" name="Freeform 170">
                  <a:extLst>
                    <a:ext uri="{FF2B5EF4-FFF2-40B4-BE49-F238E27FC236}">
                      <a16:creationId xmlns:a16="http://schemas.microsoft.com/office/drawing/2014/main" id="{4FCD0E6D-F60D-1FE0-CDA5-0DFC01881D16}"/>
                    </a:ext>
                  </a:extLst>
                </p:cNvPr>
                <p:cNvSpPr>
                  <a:spLocks noChangeArrowheads="1"/>
                </p:cNvSpPr>
                <p:nvPr/>
              </p:nvSpPr>
              <p:spPr bwMode="auto">
                <a:xfrm>
                  <a:off x="7413625" y="3133725"/>
                  <a:ext cx="371475" cy="315913"/>
                </a:xfrm>
                <a:custGeom>
                  <a:avLst/>
                  <a:gdLst>
                    <a:gd name="T0" fmla="*/ 875 w 1032"/>
                    <a:gd name="T1" fmla="*/ 93 h 876"/>
                    <a:gd name="T2" fmla="*/ 875 w 1032"/>
                    <a:gd name="T3" fmla="*/ 93 h 876"/>
                    <a:gd name="T4" fmla="*/ 625 w 1032"/>
                    <a:gd name="T5" fmla="*/ 593 h 876"/>
                    <a:gd name="T6" fmla="*/ 125 w 1032"/>
                    <a:gd name="T7" fmla="*/ 843 h 876"/>
                    <a:gd name="T8" fmla="*/ 218 w 1032"/>
                    <a:gd name="T9" fmla="*/ 406 h 876"/>
                    <a:gd name="T10" fmla="*/ 625 w 1032"/>
                    <a:gd name="T11" fmla="*/ 31 h 876"/>
                    <a:gd name="T12" fmla="*/ 875 w 1032"/>
                    <a:gd name="T13" fmla="*/ 93 h 876"/>
                  </a:gdLst>
                  <a:ahLst/>
                  <a:cxnLst>
                    <a:cxn ang="0">
                      <a:pos x="T0" y="T1"/>
                    </a:cxn>
                    <a:cxn ang="0">
                      <a:pos x="T2" y="T3"/>
                    </a:cxn>
                    <a:cxn ang="0">
                      <a:pos x="T4" y="T5"/>
                    </a:cxn>
                    <a:cxn ang="0">
                      <a:pos x="T6" y="T7"/>
                    </a:cxn>
                    <a:cxn ang="0">
                      <a:pos x="T8" y="T9"/>
                    </a:cxn>
                    <a:cxn ang="0">
                      <a:pos x="T10" y="T11"/>
                    </a:cxn>
                    <a:cxn ang="0">
                      <a:pos x="T12" y="T13"/>
                    </a:cxn>
                  </a:cxnLst>
                  <a:rect l="0" t="0" r="r" b="b"/>
                  <a:pathLst>
                    <a:path w="1032" h="876">
                      <a:moveTo>
                        <a:pt x="875" y="93"/>
                      </a:moveTo>
                      <a:lnTo>
                        <a:pt x="875" y="93"/>
                      </a:lnTo>
                      <a:cubicBezTo>
                        <a:pt x="875" y="93"/>
                        <a:pt x="1031" y="281"/>
                        <a:pt x="625" y="593"/>
                      </a:cubicBezTo>
                      <a:cubicBezTo>
                        <a:pt x="218" y="875"/>
                        <a:pt x="250" y="875"/>
                        <a:pt x="125" y="843"/>
                      </a:cubicBezTo>
                      <a:cubicBezTo>
                        <a:pt x="31" y="812"/>
                        <a:pt x="0" y="562"/>
                        <a:pt x="218" y="406"/>
                      </a:cubicBezTo>
                      <a:cubicBezTo>
                        <a:pt x="468" y="218"/>
                        <a:pt x="500" y="62"/>
                        <a:pt x="625" y="31"/>
                      </a:cubicBezTo>
                      <a:cubicBezTo>
                        <a:pt x="750" y="0"/>
                        <a:pt x="843" y="31"/>
                        <a:pt x="875" y="93"/>
                      </a:cubicBezTo>
                    </a:path>
                  </a:pathLst>
                </a:custGeom>
                <a:solidFill>
                  <a:srgbClr val="FDC80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2" name="Freeform 171">
                  <a:extLst>
                    <a:ext uri="{FF2B5EF4-FFF2-40B4-BE49-F238E27FC236}">
                      <a16:creationId xmlns:a16="http://schemas.microsoft.com/office/drawing/2014/main" id="{BCDDB245-B736-4CAF-6B99-CD17CAB6E3CC}"/>
                    </a:ext>
                  </a:extLst>
                </p:cNvPr>
                <p:cNvSpPr>
                  <a:spLocks noChangeArrowheads="1"/>
                </p:cNvSpPr>
                <p:nvPr/>
              </p:nvSpPr>
              <p:spPr bwMode="auto">
                <a:xfrm>
                  <a:off x="7380288" y="3155950"/>
                  <a:ext cx="146050" cy="236538"/>
                </a:xfrm>
                <a:custGeom>
                  <a:avLst/>
                  <a:gdLst>
                    <a:gd name="T0" fmla="*/ 250 w 407"/>
                    <a:gd name="T1" fmla="*/ 31 h 657"/>
                    <a:gd name="T2" fmla="*/ 250 w 407"/>
                    <a:gd name="T3" fmla="*/ 31 h 657"/>
                    <a:gd name="T4" fmla="*/ 406 w 407"/>
                    <a:gd name="T5" fmla="*/ 656 h 657"/>
                    <a:gd name="T6" fmla="*/ 0 w 407"/>
                    <a:gd name="T7" fmla="*/ 344 h 657"/>
                    <a:gd name="T8" fmla="*/ 250 w 407"/>
                    <a:gd name="T9" fmla="*/ 31 h 657"/>
                  </a:gdLst>
                  <a:ahLst/>
                  <a:cxnLst>
                    <a:cxn ang="0">
                      <a:pos x="T0" y="T1"/>
                    </a:cxn>
                    <a:cxn ang="0">
                      <a:pos x="T2" y="T3"/>
                    </a:cxn>
                    <a:cxn ang="0">
                      <a:pos x="T4" y="T5"/>
                    </a:cxn>
                    <a:cxn ang="0">
                      <a:pos x="T6" y="T7"/>
                    </a:cxn>
                    <a:cxn ang="0">
                      <a:pos x="T8" y="T9"/>
                    </a:cxn>
                  </a:cxnLst>
                  <a:rect l="0" t="0" r="r" b="b"/>
                  <a:pathLst>
                    <a:path w="407" h="657">
                      <a:moveTo>
                        <a:pt x="250" y="31"/>
                      </a:moveTo>
                      <a:lnTo>
                        <a:pt x="250" y="31"/>
                      </a:lnTo>
                      <a:cubicBezTo>
                        <a:pt x="250" y="31"/>
                        <a:pt x="31" y="313"/>
                        <a:pt x="406" y="656"/>
                      </a:cubicBezTo>
                      <a:cubicBezTo>
                        <a:pt x="406" y="656"/>
                        <a:pt x="0" y="531"/>
                        <a:pt x="0" y="344"/>
                      </a:cubicBezTo>
                      <a:cubicBezTo>
                        <a:pt x="0" y="156"/>
                        <a:pt x="344" y="0"/>
                        <a:pt x="250" y="31"/>
                      </a:cubicBezTo>
                    </a:path>
                  </a:pathLst>
                </a:custGeom>
                <a:solidFill>
                  <a:srgbClr val="90C04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3" name="Freeform 172">
                  <a:extLst>
                    <a:ext uri="{FF2B5EF4-FFF2-40B4-BE49-F238E27FC236}">
                      <a16:creationId xmlns:a16="http://schemas.microsoft.com/office/drawing/2014/main" id="{524210E5-2DEB-A095-A22F-D23F677E232A}"/>
                    </a:ext>
                  </a:extLst>
                </p:cNvPr>
                <p:cNvSpPr>
                  <a:spLocks noChangeArrowheads="1"/>
                </p:cNvSpPr>
                <p:nvPr/>
              </p:nvSpPr>
              <p:spPr bwMode="auto">
                <a:xfrm>
                  <a:off x="7605713" y="3155950"/>
                  <a:ext cx="134937" cy="134938"/>
                </a:xfrm>
                <a:custGeom>
                  <a:avLst/>
                  <a:gdLst>
                    <a:gd name="T0" fmla="*/ 344 w 376"/>
                    <a:gd name="T1" fmla="*/ 125 h 376"/>
                    <a:gd name="T2" fmla="*/ 344 w 376"/>
                    <a:gd name="T3" fmla="*/ 125 h 376"/>
                    <a:gd name="T4" fmla="*/ 187 w 376"/>
                    <a:gd name="T5" fmla="*/ 313 h 376"/>
                    <a:gd name="T6" fmla="*/ 31 w 376"/>
                    <a:gd name="T7" fmla="*/ 156 h 376"/>
                    <a:gd name="T8" fmla="*/ 219 w 376"/>
                    <a:gd name="T9" fmla="*/ 0 h 376"/>
                    <a:gd name="T10" fmla="*/ 344 w 376"/>
                    <a:gd name="T11" fmla="*/ 125 h 376"/>
                  </a:gdLst>
                  <a:ahLst/>
                  <a:cxnLst>
                    <a:cxn ang="0">
                      <a:pos x="T0" y="T1"/>
                    </a:cxn>
                    <a:cxn ang="0">
                      <a:pos x="T2" y="T3"/>
                    </a:cxn>
                    <a:cxn ang="0">
                      <a:pos x="T4" y="T5"/>
                    </a:cxn>
                    <a:cxn ang="0">
                      <a:pos x="T6" y="T7"/>
                    </a:cxn>
                    <a:cxn ang="0">
                      <a:pos x="T8" y="T9"/>
                    </a:cxn>
                    <a:cxn ang="0">
                      <a:pos x="T10" y="T11"/>
                    </a:cxn>
                  </a:cxnLst>
                  <a:rect l="0" t="0" r="r" b="b"/>
                  <a:pathLst>
                    <a:path w="376" h="376">
                      <a:moveTo>
                        <a:pt x="344" y="125"/>
                      </a:moveTo>
                      <a:lnTo>
                        <a:pt x="344" y="125"/>
                      </a:lnTo>
                      <a:cubicBezTo>
                        <a:pt x="375" y="188"/>
                        <a:pt x="250" y="313"/>
                        <a:pt x="187" y="313"/>
                      </a:cubicBezTo>
                      <a:cubicBezTo>
                        <a:pt x="31" y="375"/>
                        <a:pt x="0" y="281"/>
                        <a:pt x="31" y="156"/>
                      </a:cubicBezTo>
                      <a:cubicBezTo>
                        <a:pt x="62" y="63"/>
                        <a:pt x="156" y="31"/>
                        <a:pt x="219" y="0"/>
                      </a:cubicBezTo>
                      <a:cubicBezTo>
                        <a:pt x="281" y="0"/>
                        <a:pt x="344" y="125"/>
                        <a:pt x="344" y="125"/>
                      </a:cubicBezTo>
                    </a:path>
                  </a:pathLst>
                </a:custGeom>
                <a:solidFill>
                  <a:srgbClr val="CA956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4" name="Freeform 173">
                  <a:extLst>
                    <a:ext uri="{FF2B5EF4-FFF2-40B4-BE49-F238E27FC236}">
                      <a16:creationId xmlns:a16="http://schemas.microsoft.com/office/drawing/2014/main" id="{ABFF9486-A013-D8ED-C478-5E89432DFEC8}"/>
                    </a:ext>
                  </a:extLst>
                </p:cNvPr>
                <p:cNvSpPr>
                  <a:spLocks noChangeArrowheads="1"/>
                </p:cNvSpPr>
                <p:nvPr/>
              </p:nvSpPr>
              <p:spPr bwMode="auto">
                <a:xfrm>
                  <a:off x="7559675" y="3279775"/>
                  <a:ext cx="203200" cy="90488"/>
                </a:xfrm>
                <a:custGeom>
                  <a:avLst/>
                  <a:gdLst>
                    <a:gd name="T0" fmla="*/ 0 w 563"/>
                    <a:gd name="T1" fmla="*/ 125 h 251"/>
                    <a:gd name="T2" fmla="*/ 0 w 563"/>
                    <a:gd name="T3" fmla="*/ 125 h 251"/>
                    <a:gd name="T4" fmla="*/ 344 w 563"/>
                    <a:gd name="T5" fmla="*/ 219 h 251"/>
                    <a:gd name="T6" fmla="*/ 437 w 563"/>
                    <a:gd name="T7" fmla="*/ 0 h 251"/>
                    <a:gd name="T8" fmla="*/ 281 w 563"/>
                    <a:gd name="T9" fmla="*/ 94 h 251"/>
                    <a:gd name="T10" fmla="*/ 0 w 563"/>
                    <a:gd name="T11" fmla="*/ 125 h 251"/>
                  </a:gdLst>
                  <a:ahLst/>
                  <a:cxnLst>
                    <a:cxn ang="0">
                      <a:pos x="T0" y="T1"/>
                    </a:cxn>
                    <a:cxn ang="0">
                      <a:pos x="T2" y="T3"/>
                    </a:cxn>
                    <a:cxn ang="0">
                      <a:pos x="T4" y="T5"/>
                    </a:cxn>
                    <a:cxn ang="0">
                      <a:pos x="T6" y="T7"/>
                    </a:cxn>
                    <a:cxn ang="0">
                      <a:pos x="T8" y="T9"/>
                    </a:cxn>
                    <a:cxn ang="0">
                      <a:pos x="T10" y="T11"/>
                    </a:cxn>
                  </a:cxnLst>
                  <a:rect l="0" t="0" r="r" b="b"/>
                  <a:pathLst>
                    <a:path w="563" h="251">
                      <a:moveTo>
                        <a:pt x="0" y="125"/>
                      </a:moveTo>
                      <a:lnTo>
                        <a:pt x="0" y="125"/>
                      </a:lnTo>
                      <a:cubicBezTo>
                        <a:pt x="0" y="125"/>
                        <a:pt x="156" y="250"/>
                        <a:pt x="344" y="219"/>
                      </a:cubicBezTo>
                      <a:cubicBezTo>
                        <a:pt x="562" y="187"/>
                        <a:pt x="437" y="0"/>
                        <a:pt x="437" y="0"/>
                      </a:cubicBezTo>
                      <a:cubicBezTo>
                        <a:pt x="281" y="94"/>
                        <a:pt x="281" y="94"/>
                        <a:pt x="281" y="94"/>
                      </a:cubicBezTo>
                      <a:cubicBezTo>
                        <a:pt x="281" y="94"/>
                        <a:pt x="156" y="187"/>
                        <a:pt x="0" y="125"/>
                      </a:cubicBezTo>
                    </a:path>
                  </a:pathLst>
                </a:custGeom>
                <a:solidFill>
                  <a:srgbClr val="90C04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02" name="Freeform 105">
                <a:extLst>
                  <a:ext uri="{FF2B5EF4-FFF2-40B4-BE49-F238E27FC236}">
                    <a16:creationId xmlns:a16="http://schemas.microsoft.com/office/drawing/2014/main" id="{B77FA65D-98C8-5093-888D-35D26759513C}"/>
                  </a:ext>
                </a:extLst>
              </p:cNvPr>
              <p:cNvSpPr>
                <a:spLocks noChangeArrowheads="1"/>
              </p:cNvSpPr>
              <p:nvPr/>
            </p:nvSpPr>
            <p:spPr bwMode="auto">
              <a:xfrm>
                <a:off x="8591800" y="4838152"/>
                <a:ext cx="199373" cy="290160"/>
              </a:xfrm>
              <a:custGeom>
                <a:avLst/>
                <a:gdLst>
                  <a:gd name="T0" fmla="*/ 155 w 438"/>
                  <a:gd name="T1" fmla="*/ 0 h 751"/>
                  <a:gd name="T2" fmla="*/ 155 w 438"/>
                  <a:gd name="T3" fmla="*/ 0 h 751"/>
                  <a:gd name="T4" fmla="*/ 343 w 438"/>
                  <a:gd name="T5" fmla="*/ 250 h 751"/>
                  <a:gd name="T6" fmla="*/ 374 w 438"/>
                  <a:gd name="T7" fmla="*/ 531 h 751"/>
                  <a:gd name="T8" fmla="*/ 374 w 438"/>
                  <a:gd name="T9" fmla="*/ 750 h 751"/>
                  <a:gd name="T10" fmla="*/ 249 w 438"/>
                  <a:gd name="T11" fmla="*/ 656 h 751"/>
                  <a:gd name="T12" fmla="*/ 124 w 438"/>
                  <a:gd name="T13" fmla="*/ 656 h 751"/>
                  <a:gd name="T14" fmla="*/ 94 w 438"/>
                  <a:gd name="T15" fmla="*/ 531 h 751"/>
                  <a:gd name="T16" fmla="*/ 94 w 438"/>
                  <a:gd name="T17" fmla="*/ 125 h 751"/>
                  <a:gd name="T18" fmla="*/ 155 w 438"/>
                  <a:gd name="T19" fmla="*/ 0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8" h="751">
                    <a:moveTo>
                      <a:pt x="155" y="0"/>
                    </a:moveTo>
                    <a:lnTo>
                      <a:pt x="155" y="0"/>
                    </a:lnTo>
                    <a:cubicBezTo>
                      <a:pt x="155" y="0"/>
                      <a:pt x="312" y="31"/>
                      <a:pt x="343" y="250"/>
                    </a:cubicBezTo>
                    <a:cubicBezTo>
                      <a:pt x="374" y="468"/>
                      <a:pt x="312" y="500"/>
                      <a:pt x="374" y="531"/>
                    </a:cubicBezTo>
                    <a:cubicBezTo>
                      <a:pt x="437" y="593"/>
                      <a:pt x="374" y="750"/>
                      <a:pt x="374" y="750"/>
                    </a:cubicBezTo>
                    <a:cubicBezTo>
                      <a:pt x="374" y="750"/>
                      <a:pt x="312" y="625"/>
                      <a:pt x="249" y="656"/>
                    </a:cubicBezTo>
                    <a:cubicBezTo>
                      <a:pt x="187" y="656"/>
                      <a:pt x="155" y="656"/>
                      <a:pt x="124" y="656"/>
                    </a:cubicBezTo>
                    <a:cubicBezTo>
                      <a:pt x="94" y="656"/>
                      <a:pt x="31" y="593"/>
                      <a:pt x="94" y="531"/>
                    </a:cubicBezTo>
                    <a:cubicBezTo>
                      <a:pt x="155" y="437"/>
                      <a:pt x="0" y="281"/>
                      <a:pt x="94" y="125"/>
                    </a:cubicBezTo>
                    <a:lnTo>
                      <a:pt x="155" y="0"/>
                    </a:lnTo>
                  </a:path>
                </a:pathLst>
              </a:custGeom>
              <a:solidFill>
                <a:srgbClr val="201A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grpSp>
        <p:grpSp>
          <p:nvGrpSpPr>
            <p:cNvPr id="13" name="Group 12">
              <a:extLst>
                <a:ext uri="{FF2B5EF4-FFF2-40B4-BE49-F238E27FC236}">
                  <a16:creationId xmlns:a16="http://schemas.microsoft.com/office/drawing/2014/main" id="{4427161C-4A4A-F5B7-0FEB-5F5EA527C046}"/>
                </a:ext>
              </a:extLst>
            </p:cNvPr>
            <p:cNvGrpSpPr>
              <a:grpSpLocks noChangeAspect="1"/>
            </p:cNvGrpSpPr>
            <p:nvPr/>
          </p:nvGrpSpPr>
          <p:grpSpPr>
            <a:xfrm>
              <a:off x="2405782" y="4878688"/>
              <a:ext cx="2099581" cy="479916"/>
              <a:chOff x="164760" y="4751791"/>
              <a:chExt cx="1904701" cy="435371"/>
            </a:xfrm>
          </p:grpSpPr>
          <p:sp>
            <p:nvSpPr>
              <p:cNvPr id="31" name="Rectangle 30">
                <a:extLst>
                  <a:ext uri="{FF2B5EF4-FFF2-40B4-BE49-F238E27FC236}">
                    <a16:creationId xmlns:a16="http://schemas.microsoft.com/office/drawing/2014/main" id="{D483653A-15C8-B03A-700C-5212D41145FD}"/>
                  </a:ext>
                </a:extLst>
              </p:cNvPr>
              <p:cNvSpPr>
                <a:spLocks/>
              </p:cNvSpPr>
              <p:nvPr/>
            </p:nvSpPr>
            <p:spPr>
              <a:xfrm>
                <a:off x="164760" y="4751791"/>
                <a:ext cx="1904701" cy="435371"/>
              </a:xfrm>
              <a:prstGeom prst="rect">
                <a:avLst/>
              </a:prstGeom>
              <a:solidFill>
                <a:schemeClr val="accent2">
                  <a:lumMod val="20000"/>
                  <a:lumOff val="80000"/>
                  <a:alpha val="45098"/>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97F43EE3-D53D-1610-D068-84E96421BED6}"/>
                  </a:ext>
                </a:extLst>
              </p:cNvPr>
              <p:cNvGrpSpPr/>
              <p:nvPr/>
            </p:nvGrpSpPr>
            <p:grpSpPr>
              <a:xfrm flipH="1">
                <a:off x="361119" y="4789082"/>
                <a:ext cx="180571" cy="356775"/>
                <a:chOff x="7245350" y="2886076"/>
                <a:chExt cx="539750" cy="1112837"/>
              </a:xfrm>
            </p:grpSpPr>
            <p:sp>
              <p:nvSpPr>
                <p:cNvPr id="87" name="Freeform 10">
                  <a:extLst>
                    <a:ext uri="{FF2B5EF4-FFF2-40B4-BE49-F238E27FC236}">
                      <a16:creationId xmlns:a16="http://schemas.microsoft.com/office/drawing/2014/main" id="{1EFE8E9F-FC75-EE15-E47A-5D801475E850}"/>
                    </a:ext>
                  </a:extLst>
                </p:cNvPr>
                <p:cNvSpPr>
                  <a:spLocks noChangeArrowheads="1"/>
                </p:cNvSpPr>
                <p:nvPr/>
              </p:nvSpPr>
              <p:spPr bwMode="auto">
                <a:xfrm>
                  <a:off x="7245350" y="3863975"/>
                  <a:ext cx="461963" cy="134938"/>
                </a:xfrm>
                <a:custGeom>
                  <a:avLst/>
                  <a:gdLst>
                    <a:gd name="T0" fmla="*/ 500 w 1282"/>
                    <a:gd name="T1" fmla="*/ 31 h 376"/>
                    <a:gd name="T2" fmla="*/ 500 w 1282"/>
                    <a:gd name="T3" fmla="*/ 31 h 376"/>
                    <a:gd name="T4" fmla="*/ 875 w 1282"/>
                    <a:gd name="T5" fmla="*/ 0 h 376"/>
                    <a:gd name="T6" fmla="*/ 1156 w 1282"/>
                    <a:gd name="T7" fmla="*/ 62 h 376"/>
                    <a:gd name="T8" fmla="*/ 1250 w 1282"/>
                    <a:gd name="T9" fmla="*/ 125 h 376"/>
                    <a:gd name="T10" fmla="*/ 1031 w 1282"/>
                    <a:gd name="T11" fmla="*/ 250 h 376"/>
                    <a:gd name="T12" fmla="*/ 781 w 1282"/>
                    <a:gd name="T13" fmla="*/ 312 h 376"/>
                    <a:gd name="T14" fmla="*/ 406 w 1282"/>
                    <a:gd name="T15" fmla="*/ 344 h 376"/>
                    <a:gd name="T16" fmla="*/ 250 w 1282"/>
                    <a:gd name="T17" fmla="*/ 312 h 376"/>
                    <a:gd name="T18" fmla="*/ 0 w 1282"/>
                    <a:gd name="T19" fmla="*/ 219 h 376"/>
                    <a:gd name="T20" fmla="*/ 125 w 1282"/>
                    <a:gd name="T21" fmla="*/ 156 h 376"/>
                    <a:gd name="T22" fmla="*/ 500 w 1282"/>
                    <a:gd name="T23" fmla="*/ 31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2" h="376">
                      <a:moveTo>
                        <a:pt x="500" y="31"/>
                      </a:moveTo>
                      <a:lnTo>
                        <a:pt x="500" y="31"/>
                      </a:lnTo>
                      <a:cubicBezTo>
                        <a:pt x="500" y="31"/>
                        <a:pt x="812" y="0"/>
                        <a:pt x="875" y="0"/>
                      </a:cubicBezTo>
                      <a:cubicBezTo>
                        <a:pt x="937" y="31"/>
                        <a:pt x="1094" y="62"/>
                        <a:pt x="1156" y="62"/>
                      </a:cubicBezTo>
                      <a:cubicBezTo>
                        <a:pt x="1187" y="94"/>
                        <a:pt x="1281" y="62"/>
                        <a:pt x="1250" y="125"/>
                      </a:cubicBezTo>
                      <a:cubicBezTo>
                        <a:pt x="1219" y="187"/>
                        <a:pt x="1094" y="219"/>
                        <a:pt x="1031" y="250"/>
                      </a:cubicBezTo>
                      <a:cubicBezTo>
                        <a:pt x="969" y="281"/>
                        <a:pt x="969" y="281"/>
                        <a:pt x="781" y="312"/>
                      </a:cubicBezTo>
                      <a:cubicBezTo>
                        <a:pt x="594" y="375"/>
                        <a:pt x="469" y="375"/>
                        <a:pt x="406" y="344"/>
                      </a:cubicBezTo>
                      <a:cubicBezTo>
                        <a:pt x="312" y="344"/>
                        <a:pt x="312" y="312"/>
                        <a:pt x="250" y="312"/>
                      </a:cubicBezTo>
                      <a:cubicBezTo>
                        <a:pt x="156" y="281"/>
                        <a:pt x="0" y="281"/>
                        <a:pt x="0" y="219"/>
                      </a:cubicBezTo>
                      <a:cubicBezTo>
                        <a:pt x="31" y="187"/>
                        <a:pt x="94" y="156"/>
                        <a:pt x="125" y="156"/>
                      </a:cubicBezTo>
                      <a:cubicBezTo>
                        <a:pt x="156" y="125"/>
                        <a:pt x="250" y="94"/>
                        <a:pt x="500" y="31"/>
                      </a:cubicBezTo>
                    </a:path>
                  </a:pathLst>
                </a:custGeom>
                <a:solidFill>
                  <a:srgbClr val="2F559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8" name="Freeform 161">
                  <a:extLst>
                    <a:ext uri="{FF2B5EF4-FFF2-40B4-BE49-F238E27FC236}">
                      <a16:creationId xmlns:a16="http://schemas.microsoft.com/office/drawing/2014/main" id="{6E17CFD9-8CE2-D036-DF09-678BD0EFBEC7}"/>
                    </a:ext>
                  </a:extLst>
                </p:cNvPr>
                <p:cNvSpPr>
                  <a:spLocks noChangeArrowheads="1"/>
                </p:cNvSpPr>
                <p:nvPr/>
              </p:nvSpPr>
              <p:spPr bwMode="auto">
                <a:xfrm>
                  <a:off x="7391400" y="3381375"/>
                  <a:ext cx="258763" cy="573088"/>
                </a:xfrm>
                <a:custGeom>
                  <a:avLst/>
                  <a:gdLst>
                    <a:gd name="T0" fmla="*/ 188 w 720"/>
                    <a:gd name="T1" fmla="*/ 156 h 1594"/>
                    <a:gd name="T2" fmla="*/ 188 w 720"/>
                    <a:gd name="T3" fmla="*/ 156 h 1594"/>
                    <a:gd name="T4" fmla="*/ 0 w 720"/>
                    <a:gd name="T5" fmla="*/ 1593 h 1594"/>
                    <a:gd name="T6" fmla="*/ 375 w 720"/>
                    <a:gd name="T7" fmla="*/ 688 h 1594"/>
                    <a:gd name="T8" fmla="*/ 469 w 720"/>
                    <a:gd name="T9" fmla="*/ 1530 h 1594"/>
                    <a:gd name="T10" fmla="*/ 625 w 720"/>
                    <a:gd name="T11" fmla="*/ 219 h 1594"/>
                    <a:gd name="T12" fmla="*/ 188 w 720"/>
                    <a:gd name="T13" fmla="*/ 156 h 1594"/>
                  </a:gdLst>
                  <a:ahLst/>
                  <a:cxnLst>
                    <a:cxn ang="0">
                      <a:pos x="T0" y="T1"/>
                    </a:cxn>
                    <a:cxn ang="0">
                      <a:pos x="T2" y="T3"/>
                    </a:cxn>
                    <a:cxn ang="0">
                      <a:pos x="T4" y="T5"/>
                    </a:cxn>
                    <a:cxn ang="0">
                      <a:pos x="T6" y="T7"/>
                    </a:cxn>
                    <a:cxn ang="0">
                      <a:pos x="T8" y="T9"/>
                    </a:cxn>
                    <a:cxn ang="0">
                      <a:pos x="T10" y="T11"/>
                    </a:cxn>
                    <a:cxn ang="0">
                      <a:pos x="T12" y="T13"/>
                    </a:cxn>
                  </a:cxnLst>
                  <a:rect l="0" t="0" r="r" b="b"/>
                  <a:pathLst>
                    <a:path w="720" h="1594">
                      <a:moveTo>
                        <a:pt x="188" y="156"/>
                      </a:moveTo>
                      <a:lnTo>
                        <a:pt x="188" y="156"/>
                      </a:lnTo>
                      <a:cubicBezTo>
                        <a:pt x="188" y="156"/>
                        <a:pt x="31" y="1249"/>
                        <a:pt x="0" y="1593"/>
                      </a:cubicBezTo>
                      <a:cubicBezTo>
                        <a:pt x="0" y="1593"/>
                        <a:pt x="281" y="875"/>
                        <a:pt x="375" y="688"/>
                      </a:cubicBezTo>
                      <a:cubicBezTo>
                        <a:pt x="375" y="688"/>
                        <a:pt x="438" y="1312"/>
                        <a:pt x="469" y="1530"/>
                      </a:cubicBezTo>
                      <a:cubicBezTo>
                        <a:pt x="469" y="1593"/>
                        <a:pt x="719" y="438"/>
                        <a:pt x="625" y="219"/>
                      </a:cubicBezTo>
                      <a:cubicBezTo>
                        <a:pt x="563" y="0"/>
                        <a:pt x="188" y="156"/>
                        <a:pt x="188" y="156"/>
                      </a:cubicBezTo>
                    </a:path>
                  </a:pathLst>
                </a:custGeom>
                <a:solidFill>
                  <a:srgbClr val="6A432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9" name="Freeform 162">
                  <a:extLst>
                    <a:ext uri="{FF2B5EF4-FFF2-40B4-BE49-F238E27FC236}">
                      <a16:creationId xmlns:a16="http://schemas.microsoft.com/office/drawing/2014/main" id="{C3A94CEA-28DC-7ECA-2CED-A36FA62F33B8}"/>
                    </a:ext>
                  </a:extLst>
                </p:cNvPr>
                <p:cNvSpPr>
                  <a:spLocks noChangeArrowheads="1"/>
                </p:cNvSpPr>
                <p:nvPr/>
              </p:nvSpPr>
              <p:spPr bwMode="auto">
                <a:xfrm>
                  <a:off x="7402513" y="3403600"/>
                  <a:ext cx="236537" cy="292100"/>
                </a:xfrm>
                <a:custGeom>
                  <a:avLst/>
                  <a:gdLst>
                    <a:gd name="T0" fmla="*/ 125 w 658"/>
                    <a:gd name="T1" fmla="*/ 156 h 813"/>
                    <a:gd name="T2" fmla="*/ 125 w 658"/>
                    <a:gd name="T3" fmla="*/ 156 h 813"/>
                    <a:gd name="T4" fmla="*/ 32 w 658"/>
                    <a:gd name="T5" fmla="*/ 218 h 813"/>
                    <a:gd name="T6" fmla="*/ 0 w 658"/>
                    <a:gd name="T7" fmla="*/ 687 h 813"/>
                    <a:gd name="T8" fmla="*/ 657 w 658"/>
                    <a:gd name="T9" fmla="*/ 656 h 813"/>
                    <a:gd name="T10" fmla="*/ 625 w 658"/>
                    <a:gd name="T11" fmla="*/ 187 h 813"/>
                    <a:gd name="T12" fmla="*/ 125 w 658"/>
                    <a:gd name="T13" fmla="*/ 156 h 813"/>
                  </a:gdLst>
                  <a:ahLst/>
                  <a:cxnLst>
                    <a:cxn ang="0">
                      <a:pos x="T0" y="T1"/>
                    </a:cxn>
                    <a:cxn ang="0">
                      <a:pos x="T2" y="T3"/>
                    </a:cxn>
                    <a:cxn ang="0">
                      <a:pos x="T4" y="T5"/>
                    </a:cxn>
                    <a:cxn ang="0">
                      <a:pos x="T6" y="T7"/>
                    </a:cxn>
                    <a:cxn ang="0">
                      <a:pos x="T8" y="T9"/>
                    </a:cxn>
                    <a:cxn ang="0">
                      <a:pos x="T10" y="T11"/>
                    </a:cxn>
                    <a:cxn ang="0">
                      <a:pos x="T12" y="T13"/>
                    </a:cxn>
                  </a:cxnLst>
                  <a:rect l="0" t="0" r="r" b="b"/>
                  <a:pathLst>
                    <a:path w="658" h="813">
                      <a:moveTo>
                        <a:pt x="125" y="156"/>
                      </a:moveTo>
                      <a:lnTo>
                        <a:pt x="125" y="156"/>
                      </a:lnTo>
                      <a:cubicBezTo>
                        <a:pt x="125" y="156"/>
                        <a:pt x="94" y="0"/>
                        <a:pt x="32" y="218"/>
                      </a:cubicBezTo>
                      <a:cubicBezTo>
                        <a:pt x="0" y="312"/>
                        <a:pt x="0" y="531"/>
                        <a:pt x="0" y="687"/>
                      </a:cubicBezTo>
                      <a:cubicBezTo>
                        <a:pt x="0" y="687"/>
                        <a:pt x="407" y="812"/>
                        <a:pt x="657" y="656"/>
                      </a:cubicBezTo>
                      <a:cubicBezTo>
                        <a:pt x="625" y="187"/>
                        <a:pt x="625" y="187"/>
                        <a:pt x="625" y="187"/>
                      </a:cubicBezTo>
                      <a:lnTo>
                        <a:pt x="125" y="156"/>
                      </a:lnTo>
                    </a:path>
                  </a:pathLst>
                </a:custGeom>
                <a:solidFill>
                  <a:srgbClr val="F1942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0" name="Freeform 163">
                  <a:extLst>
                    <a:ext uri="{FF2B5EF4-FFF2-40B4-BE49-F238E27FC236}">
                      <a16:creationId xmlns:a16="http://schemas.microsoft.com/office/drawing/2014/main" id="{124C05AC-3455-ABC1-1383-CA997F378863}"/>
                    </a:ext>
                  </a:extLst>
                </p:cNvPr>
                <p:cNvSpPr>
                  <a:spLocks noChangeArrowheads="1"/>
                </p:cNvSpPr>
                <p:nvPr/>
              </p:nvSpPr>
              <p:spPr bwMode="auto">
                <a:xfrm>
                  <a:off x="7391400" y="3144838"/>
                  <a:ext cx="269875" cy="393700"/>
                </a:xfrm>
                <a:custGeom>
                  <a:avLst/>
                  <a:gdLst>
                    <a:gd name="T0" fmla="*/ 31 w 751"/>
                    <a:gd name="T1" fmla="*/ 750 h 1095"/>
                    <a:gd name="T2" fmla="*/ 31 w 751"/>
                    <a:gd name="T3" fmla="*/ 750 h 1095"/>
                    <a:gd name="T4" fmla="*/ 0 w 751"/>
                    <a:gd name="T5" fmla="*/ 1000 h 1095"/>
                    <a:gd name="T6" fmla="*/ 750 w 751"/>
                    <a:gd name="T7" fmla="*/ 969 h 1095"/>
                    <a:gd name="T8" fmla="*/ 594 w 751"/>
                    <a:gd name="T9" fmla="*/ 187 h 1095"/>
                    <a:gd name="T10" fmla="*/ 188 w 751"/>
                    <a:gd name="T11" fmla="*/ 94 h 1095"/>
                    <a:gd name="T12" fmla="*/ 31 w 751"/>
                    <a:gd name="T13" fmla="*/ 750 h 1095"/>
                  </a:gdLst>
                  <a:ahLst/>
                  <a:cxnLst>
                    <a:cxn ang="0">
                      <a:pos x="T0" y="T1"/>
                    </a:cxn>
                    <a:cxn ang="0">
                      <a:pos x="T2" y="T3"/>
                    </a:cxn>
                    <a:cxn ang="0">
                      <a:pos x="T4" y="T5"/>
                    </a:cxn>
                    <a:cxn ang="0">
                      <a:pos x="T6" y="T7"/>
                    </a:cxn>
                    <a:cxn ang="0">
                      <a:pos x="T8" y="T9"/>
                    </a:cxn>
                    <a:cxn ang="0">
                      <a:pos x="T10" y="T11"/>
                    </a:cxn>
                    <a:cxn ang="0">
                      <a:pos x="T12" y="T13"/>
                    </a:cxn>
                  </a:cxnLst>
                  <a:rect l="0" t="0" r="r" b="b"/>
                  <a:pathLst>
                    <a:path w="751" h="1095">
                      <a:moveTo>
                        <a:pt x="31" y="750"/>
                      </a:moveTo>
                      <a:lnTo>
                        <a:pt x="31" y="750"/>
                      </a:lnTo>
                      <a:cubicBezTo>
                        <a:pt x="31" y="875"/>
                        <a:pt x="0" y="937"/>
                        <a:pt x="0" y="1000"/>
                      </a:cubicBezTo>
                      <a:cubicBezTo>
                        <a:pt x="0" y="1000"/>
                        <a:pt x="531" y="1094"/>
                        <a:pt x="750" y="969"/>
                      </a:cubicBezTo>
                      <a:cubicBezTo>
                        <a:pt x="750" y="969"/>
                        <a:pt x="625" y="344"/>
                        <a:pt x="594" y="187"/>
                      </a:cubicBezTo>
                      <a:cubicBezTo>
                        <a:pt x="594" y="62"/>
                        <a:pt x="281" y="0"/>
                        <a:pt x="188" y="94"/>
                      </a:cubicBezTo>
                      <a:cubicBezTo>
                        <a:pt x="188" y="94"/>
                        <a:pt x="94" y="219"/>
                        <a:pt x="31" y="750"/>
                      </a:cubicBezTo>
                    </a:path>
                  </a:pathLst>
                </a:custGeom>
                <a:solidFill>
                  <a:srgbClr val="FDC80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1" name="Freeform 164">
                  <a:extLst>
                    <a:ext uri="{FF2B5EF4-FFF2-40B4-BE49-F238E27FC236}">
                      <a16:creationId xmlns:a16="http://schemas.microsoft.com/office/drawing/2014/main" id="{B7F1EA62-7EF6-1CDD-A25D-7729F814A39B}"/>
                    </a:ext>
                  </a:extLst>
                </p:cNvPr>
                <p:cNvSpPr>
                  <a:spLocks noChangeArrowheads="1"/>
                </p:cNvSpPr>
                <p:nvPr/>
              </p:nvSpPr>
              <p:spPr bwMode="auto">
                <a:xfrm>
                  <a:off x="7504113" y="3133725"/>
                  <a:ext cx="57150" cy="134938"/>
                </a:xfrm>
                <a:custGeom>
                  <a:avLst/>
                  <a:gdLst>
                    <a:gd name="T0" fmla="*/ 62 w 157"/>
                    <a:gd name="T1" fmla="*/ 0 h 376"/>
                    <a:gd name="T2" fmla="*/ 62 w 157"/>
                    <a:gd name="T3" fmla="*/ 0 h 376"/>
                    <a:gd name="T4" fmla="*/ 0 w 157"/>
                    <a:gd name="T5" fmla="*/ 125 h 376"/>
                    <a:gd name="T6" fmla="*/ 125 w 157"/>
                    <a:gd name="T7" fmla="*/ 343 h 376"/>
                    <a:gd name="T8" fmla="*/ 125 w 157"/>
                    <a:gd name="T9" fmla="*/ 0 h 376"/>
                    <a:gd name="T10" fmla="*/ 62 w 157"/>
                    <a:gd name="T11" fmla="*/ 0 h 376"/>
                  </a:gdLst>
                  <a:ahLst/>
                  <a:cxnLst>
                    <a:cxn ang="0">
                      <a:pos x="T0" y="T1"/>
                    </a:cxn>
                    <a:cxn ang="0">
                      <a:pos x="T2" y="T3"/>
                    </a:cxn>
                    <a:cxn ang="0">
                      <a:pos x="T4" y="T5"/>
                    </a:cxn>
                    <a:cxn ang="0">
                      <a:pos x="T6" y="T7"/>
                    </a:cxn>
                    <a:cxn ang="0">
                      <a:pos x="T8" y="T9"/>
                    </a:cxn>
                    <a:cxn ang="0">
                      <a:pos x="T10" y="T11"/>
                    </a:cxn>
                  </a:cxnLst>
                  <a:rect l="0" t="0" r="r" b="b"/>
                  <a:pathLst>
                    <a:path w="157" h="376">
                      <a:moveTo>
                        <a:pt x="62" y="0"/>
                      </a:moveTo>
                      <a:lnTo>
                        <a:pt x="62" y="0"/>
                      </a:lnTo>
                      <a:cubicBezTo>
                        <a:pt x="0" y="125"/>
                        <a:pt x="0" y="125"/>
                        <a:pt x="0" y="125"/>
                      </a:cubicBezTo>
                      <a:cubicBezTo>
                        <a:pt x="0" y="125"/>
                        <a:pt x="93" y="375"/>
                        <a:pt x="125" y="343"/>
                      </a:cubicBezTo>
                      <a:cubicBezTo>
                        <a:pt x="156" y="343"/>
                        <a:pt x="125" y="0"/>
                        <a:pt x="125" y="0"/>
                      </a:cubicBezTo>
                      <a:lnTo>
                        <a:pt x="62" y="0"/>
                      </a:lnTo>
                    </a:path>
                  </a:pathLst>
                </a:custGeom>
                <a:solidFill>
                  <a:srgbClr val="6A432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2" name="Freeform 165">
                  <a:extLst>
                    <a:ext uri="{FF2B5EF4-FFF2-40B4-BE49-F238E27FC236}">
                      <a16:creationId xmlns:a16="http://schemas.microsoft.com/office/drawing/2014/main" id="{8C5079F9-716D-C891-B3A7-54171793DDEB}"/>
                    </a:ext>
                  </a:extLst>
                </p:cNvPr>
                <p:cNvSpPr>
                  <a:spLocks noChangeArrowheads="1"/>
                </p:cNvSpPr>
                <p:nvPr/>
              </p:nvSpPr>
              <p:spPr bwMode="auto">
                <a:xfrm>
                  <a:off x="7424738" y="2941638"/>
                  <a:ext cx="180975" cy="247650"/>
                </a:xfrm>
                <a:custGeom>
                  <a:avLst/>
                  <a:gdLst>
                    <a:gd name="T0" fmla="*/ 125 w 501"/>
                    <a:gd name="T1" fmla="*/ 125 h 689"/>
                    <a:gd name="T2" fmla="*/ 125 w 501"/>
                    <a:gd name="T3" fmla="*/ 125 h 689"/>
                    <a:gd name="T4" fmla="*/ 156 w 501"/>
                    <a:gd name="T5" fmla="*/ 500 h 689"/>
                    <a:gd name="T6" fmla="*/ 500 w 501"/>
                    <a:gd name="T7" fmla="*/ 375 h 689"/>
                    <a:gd name="T8" fmla="*/ 344 w 501"/>
                    <a:gd name="T9" fmla="*/ 63 h 689"/>
                    <a:gd name="T10" fmla="*/ 125 w 501"/>
                    <a:gd name="T11" fmla="*/ 125 h 689"/>
                  </a:gdLst>
                  <a:ahLst/>
                  <a:cxnLst>
                    <a:cxn ang="0">
                      <a:pos x="T0" y="T1"/>
                    </a:cxn>
                    <a:cxn ang="0">
                      <a:pos x="T2" y="T3"/>
                    </a:cxn>
                    <a:cxn ang="0">
                      <a:pos x="T4" y="T5"/>
                    </a:cxn>
                    <a:cxn ang="0">
                      <a:pos x="T6" y="T7"/>
                    </a:cxn>
                    <a:cxn ang="0">
                      <a:pos x="T8" y="T9"/>
                    </a:cxn>
                    <a:cxn ang="0">
                      <a:pos x="T10" y="T11"/>
                    </a:cxn>
                  </a:cxnLst>
                  <a:rect l="0" t="0" r="r" b="b"/>
                  <a:pathLst>
                    <a:path w="501" h="689">
                      <a:moveTo>
                        <a:pt x="125" y="125"/>
                      </a:moveTo>
                      <a:lnTo>
                        <a:pt x="125" y="125"/>
                      </a:lnTo>
                      <a:cubicBezTo>
                        <a:pt x="0" y="219"/>
                        <a:pt x="125" y="469"/>
                        <a:pt x="156" y="500"/>
                      </a:cubicBezTo>
                      <a:cubicBezTo>
                        <a:pt x="344" y="688"/>
                        <a:pt x="469" y="563"/>
                        <a:pt x="500" y="375"/>
                      </a:cubicBezTo>
                      <a:cubicBezTo>
                        <a:pt x="500" y="188"/>
                        <a:pt x="437" y="125"/>
                        <a:pt x="344" y="63"/>
                      </a:cubicBezTo>
                      <a:cubicBezTo>
                        <a:pt x="250" y="0"/>
                        <a:pt x="125" y="125"/>
                        <a:pt x="125" y="125"/>
                      </a:cubicBezTo>
                    </a:path>
                  </a:pathLst>
                </a:custGeom>
                <a:solidFill>
                  <a:srgbClr val="6A3A2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3" name="Freeform 166">
                  <a:extLst>
                    <a:ext uri="{FF2B5EF4-FFF2-40B4-BE49-F238E27FC236}">
                      <a16:creationId xmlns:a16="http://schemas.microsoft.com/office/drawing/2014/main" id="{BEC7844B-091A-6D79-3099-38750721BBF1}"/>
                    </a:ext>
                  </a:extLst>
                </p:cNvPr>
                <p:cNvSpPr>
                  <a:spLocks noChangeArrowheads="1"/>
                </p:cNvSpPr>
                <p:nvPr/>
              </p:nvSpPr>
              <p:spPr bwMode="auto">
                <a:xfrm>
                  <a:off x="7402513" y="2941638"/>
                  <a:ext cx="203200" cy="169862"/>
                </a:xfrm>
                <a:custGeom>
                  <a:avLst/>
                  <a:gdLst>
                    <a:gd name="T0" fmla="*/ 219 w 564"/>
                    <a:gd name="T1" fmla="*/ 469 h 470"/>
                    <a:gd name="T2" fmla="*/ 219 w 564"/>
                    <a:gd name="T3" fmla="*/ 469 h 470"/>
                    <a:gd name="T4" fmla="*/ 375 w 564"/>
                    <a:gd name="T5" fmla="*/ 32 h 470"/>
                    <a:gd name="T6" fmla="*/ 563 w 564"/>
                    <a:gd name="T7" fmla="*/ 219 h 470"/>
                    <a:gd name="T8" fmla="*/ 282 w 564"/>
                    <a:gd name="T9" fmla="*/ 344 h 470"/>
                    <a:gd name="T10" fmla="*/ 219 w 564"/>
                    <a:gd name="T11" fmla="*/ 469 h 470"/>
                  </a:gdLst>
                  <a:ahLst/>
                  <a:cxnLst>
                    <a:cxn ang="0">
                      <a:pos x="T0" y="T1"/>
                    </a:cxn>
                    <a:cxn ang="0">
                      <a:pos x="T2" y="T3"/>
                    </a:cxn>
                    <a:cxn ang="0">
                      <a:pos x="T4" y="T5"/>
                    </a:cxn>
                    <a:cxn ang="0">
                      <a:pos x="T6" y="T7"/>
                    </a:cxn>
                    <a:cxn ang="0">
                      <a:pos x="T8" y="T9"/>
                    </a:cxn>
                    <a:cxn ang="0">
                      <a:pos x="T10" y="T11"/>
                    </a:cxn>
                  </a:cxnLst>
                  <a:rect l="0" t="0" r="r" b="b"/>
                  <a:pathLst>
                    <a:path w="564" h="470">
                      <a:moveTo>
                        <a:pt x="219" y="469"/>
                      </a:moveTo>
                      <a:lnTo>
                        <a:pt x="219" y="469"/>
                      </a:lnTo>
                      <a:cubicBezTo>
                        <a:pt x="63" y="438"/>
                        <a:pt x="0" y="0"/>
                        <a:pt x="375" y="32"/>
                      </a:cubicBezTo>
                      <a:cubicBezTo>
                        <a:pt x="375" y="32"/>
                        <a:pt x="500" y="63"/>
                        <a:pt x="563" y="219"/>
                      </a:cubicBezTo>
                      <a:cubicBezTo>
                        <a:pt x="563" y="219"/>
                        <a:pt x="407" y="344"/>
                        <a:pt x="282" y="344"/>
                      </a:cubicBezTo>
                      <a:lnTo>
                        <a:pt x="219" y="469"/>
                      </a:lnTo>
                    </a:path>
                  </a:pathLst>
                </a:custGeom>
                <a:solidFill>
                  <a:srgbClr val="201A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4" name="Freeform 167">
                  <a:extLst>
                    <a:ext uri="{FF2B5EF4-FFF2-40B4-BE49-F238E27FC236}">
                      <a16:creationId xmlns:a16="http://schemas.microsoft.com/office/drawing/2014/main" id="{A98403B6-20C3-F580-ADAE-882AFEF3FF3C}"/>
                    </a:ext>
                  </a:extLst>
                </p:cNvPr>
                <p:cNvSpPr>
                  <a:spLocks noChangeArrowheads="1"/>
                </p:cNvSpPr>
                <p:nvPr/>
              </p:nvSpPr>
              <p:spPr bwMode="auto">
                <a:xfrm>
                  <a:off x="7413625" y="2908300"/>
                  <a:ext cx="134938" cy="112713"/>
                </a:xfrm>
                <a:custGeom>
                  <a:avLst/>
                  <a:gdLst>
                    <a:gd name="T0" fmla="*/ 343 w 376"/>
                    <a:gd name="T1" fmla="*/ 93 h 313"/>
                    <a:gd name="T2" fmla="*/ 343 w 376"/>
                    <a:gd name="T3" fmla="*/ 93 h 313"/>
                    <a:gd name="T4" fmla="*/ 218 w 376"/>
                    <a:gd name="T5" fmla="*/ 281 h 313"/>
                    <a:gd name="T6" fmla="*/ 31 w 376"/>
                    <a:gd name="T7" fmla="*/ 218 h 313"/>
                    <a:gd name="T8" fmla="*/ 125 w 376"/>
                    <a:gd name="T9" fmla="*/ 62 h 313"/>
                    <a:gd name="T10" fmla="*/ 343 w 376"/>
                    <a:gd name="T11" fmla="*/ 93 h 313"/>
                  </a:gdLst>
                  <a:ahLst/>
                  <a:cxnLst>
                    <a:cxn ang="0">
                      <a:pos x="T0" y="T1"/>
                    </a:cxn>
                    <a:cxn ang="0">
                      <a:pos x="T2" y="T3"/>
                    </a:cxn>
                    <a:cxn ang="0">
                      <a:pos x="T4" y="T5"/>
                    </a:cxn>
                    <a:cxn ang="0">
                      <a:pos x="T6" y="T7"/>
                    </a:cxn>
                    <a:cxn ang="0">
                      <a:pos x="T8" y="T9"/>
                    </a:cxn>
                    <a:cxn ang="0">
                      <a:pos x="T10" y="T11"/>
                    </a:cxn>
                  </a:cxnLst>
                  <a:rect l="0" t="0" r="r" b="b"/>
                  <a:pathLst>
                    <a:path w="376" h="313">
                      <a:moveTo>
                        <a:pt x="343" y="93"/>
                      </a:moveTo>
                      <a:lnTo>
                        <a:pt x="343" y="93"/>
                      </a:lnTo>
                      <a:cubicBezTo>
                        <a:pt x="375" y="156"/>
                        <a:pt x="312" y="250"/>
                        <a:pt x="218" y="281"/>
                      </a:cubicBezTo>
                      <a:cubicBezTo>
                        <a:pt x="156" y="312"/>
                        <a:pt x="62" y="281"/>
                        <a:pt x="31" y="218"/>
                      </a:cubicBezTo>
                      <a:cubicBezTo>
                        <a:pt x="0" y="156"/>
                        <a:pt x="62" y="93"/>
                        <a:pt x="125" y="62"/>
                      </a:cubicBezTo>
                      <a:cubicBezTo>
                        <a:pt x="218" y="0"/>
                        <a:pt x="312" y="31"/>
                        <a:pt x="343" y="93"/>
                      </a:cubicBezTo>
                    </a:path>
                  </a:pathLst>
                </a:custGeom>
                <a:solidFill>
                  <a:srgbClr val="201A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5" name="Freeform 168">
                  <a:extLst>
                    <a:ext uri="{FF2B5EF4-FFF2-40B4-BE49-F238E27FC236}">
                      <a16:creationId xmlns:a16="http://schemas.microsoft.com/office/drawing/2014/main" id="{BE4D8F76-DDB3-0D5A-B77E-4B6683EC1F9B}"/>
                    </a:ext>
                  </a:extLst>
                </p:cNvPr>
                <p:cNvSpPr>
                  <a:spLocks noChangeArrowheads="1"/>
                </p:cNvSpPr>
                <p:nvPr/>
              </p:nvSpPr>
              <p:spPr bwMode="auto">
                <a:xfrm>
                  <a:off x="7413624" y="2886076"/>
                  <a:ext cx="90488" cy="79375"/>
                </a:xfrm>
                <a:custGeom>
                  <a:avLst/>
                  <a:gdLst>
                    <a:gd name="T0" fmla="*/ 250 w 251"/>
                    <a:gd name="T1" fmla="*/ 63 h 220"/>
                    <a:gd name="T2" fmla="*/ 250 w 251"/>
                    <a:gd name="T3" fmla="*/ 63 h 220"/>
                    <a:gd name="T4" fmla="*/ 156 w 251"/>
                    <a:gd name="T5" fmla="*/ 188 h 220"/>
                    <a:gd name="T6" fmla="*/ 0 w 251"/>
                    <a:gd name="T7" fmla="*/ 156 h 220"/>
                    <a:gd name="T8" fmla="*/ 93 w 251"/>
                    <a:gd name="T9" fmla="*/ 0 h 220"/>
                    <a:gd name="T10" fmla="*/ 250 w 251"/>
                    <a:gd name="T11" fmla="*/ 63 h 220"/>
                  </a:gdLst>
                  <a:ahLst/>
                  <a:cxnLst>
                    <a:cxn ang="0">
                      <a:pos x="T0" y="T1"/>
                    </a:cxn>
                    <a:cxn ang="0">
                      <a:pos x="T2" y="T3"/>
                    </a:cxn>
                    <a:cxn ang="0">
                      <a:pos x="T4" y="T5"/>
                    </a:cxn>
                    <a:cxn ang="0">
                      <a:pos x="T6" y="T7"/>
                    </a:cxn>
                    <a:cxn ang="0">
                      <a:pos x="T8" y="T9"/>
                    </a:cxn>
                    <a:cxn ang="0">
                      <a:pos x="T10" y="T11"/>
                    </a:cxn>
                  </a:cxnLst>
                  <a:rect l="0" t="0" r="r" b="b"/>
                  <a:pathLst>
                    <a:path w="251" h="220">
                      <a:moveTo>
                        <a:pt x="250" y="63"/>
                      </a:moveTo>
                      <a:lnTo>
                        <a:pt x="250" y="63"/>
                      </a:lnTo>
                      <a:cubicBezTo>
                        <a:pt x="250" y="94"/>
                        <a:pt x="218" y="156"/>
                        <a:pt x="156" y="188"/>
                      </a:cubicBezTo>
                      <a:cubicBezTo>
                        <a:pt x="93" y="219"/>
                        <a:pt x="31" y="188"/>
                        <a:pt x="0" y="156"/>
                      </a:cubicBezTo>
                      <a:cubicBezTo>
                        <a:pt x="0" y="94"/>
                        <a:pt x="31" y="31"/>
                        <a:pt x="93" y="0"/>
                      </a:cubicBezTo>
                      <a:cubicBezTo>
                        <a:pt x="156" y="0"/>
                        <a:pt x="218" y="0"/>
                        <a:pt x="250" y="63"/>
                      </a:cubicBezTo>
                    </a:path>
                  </a:pathLst>
                </a:custGeom>
                <a:solidFill>
                  <a:srgbClr val="201A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6" name="Freeform 169">
                  <a:extLst>
                    <a:ext uri="{FF2B5EF4-FFF2-40B4-BE49-F238E27FC236}">
                      <a16:creationId xmlns:a16="http://schemas.microsoft.com/office/drawing/2014/main" id="{11E03579-42F9-30E6-CFC5-71E1AB7513DD}"/>
                    </a:ext>
                  </a:extLst>
                </p:cNvPr>
                <p:cNvSpPr>
                  <a:spLocks noChangeArrowheads="1"/>
                </p:cNvSpPr>
                <p:nvPr/>
              </p:nvSpPr>
              <p:spPr bwMode="auto">
                <a:xfrm>
                  <a:off x="7459664" y="3100388"/>
                  <a:ext cx="57150" cy="68262"/>
                </a:xfrm>
                <a:custGeom>
                  <a:avLst/>
                  <a:gdLst>
                    <a:gd name="T0" fmla="*/ 156 w 157"/>
                    <a:gd name="T1" fmla="*/ 94 h 188"/>
                    <a:gd name="T2" fmla="*/ 156 w 157"/>
                    <a:gd name="T3" fmla="*/ 94 h 188"/>
                    <a:gd name="T4" fmla="*/ 156 w 157"/>
                    <a:gd name="T5" fmla="*/ 94 h 188"/>
                    <a:gd name="T6" fmla="*/ 93 w 157"/>
                    <a:gd name="T7" fmla="*/ 156 h 188"/>
                    <a:gd name="T8" fmla="*/ 0 w 157"/>
                    <a:gd name="T9" fmla="*/ 94 h 188"/>
                    <a:gd name="T10" fmla="*/ 93 w 157"/>
                    <a:gd name="T11" fmla="*/ 31 h 188"/>
                    <a:gd name="T12" fmla="*/ 156 w 157"/>
                    <a:gd name="T13" fmla="*/ 94 h 188"/>
                    <a:gd name="T14" fmla="*/ 156 w 157"/>
                    <a:gd name="T15" fmla="*/ 94 h 188"/>
                    <a:gd name="T16" fmla="*/ 156 w 157"/>
                    <a:gd name="T17" fmla="*/ 94 h 188"/>
                    <a:gd name="T18" fmla="*/ 93 w 157"/>
                    <a:gd name="T19" fmla="*/ 0 h 188"/>
                    <a:gd name="T20" fmla="*/ 0 w 157"/>
                    <a:gd name="T21" fmla="*/ 94 h 188"/>
                    <a:gd name="T22" fmla="*/ 93 w 157"/>
                    <a:gd name="T23" fmla="*/ 187 h 188"/>
                    <a:gd name="T24" fmla="*/ 156 w 157"/>
                    <a:gd name="T25" fmla="*/ 94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7" h="188">
                      <a:moveTo>
                        <a:pt x="156" y="94"/>
                      </a:moveTo>
                      <a:lnTo>
                        <a:pt x="156" y="94"/>
                      </a:lnTo>
                      <a:lnTo>
                        <a:pt x="156" y="94"/>
                      </a:lnTo>
                      <a:cubicBezTo>
                        <a:pt x="156" y="125"/>
                        <a:pt x="125" y="156"/>
                        <a:pt x="93" y="156"/>
                      </a:cubicBezTo>
                      <a:cubicBezTo>
                        <a:pt x="31" y="156"/>
                        <a:pt x="0" y="125"/>
                        <a:pt x="0" y="94"/>
                      </a:cubicBezTo>
                      <a:cubicBezTo>
                        <a:pt x="0" y="62"/>
                        <a:pt x="31" y="31"/>
                        <a:pt x="93" y="31"/>
                      </a:cubicBezTo>
                      <a:cubicBezTo>
                        <a:pt x="125" y="31"/>
                        <a:pt x="156" y="62"/>
                        <a:pt x="156" y="94"/>
                      </a:cubicBezTo>
                      <a:lnTo>
                        <a:pt x="156" y="94"/>
                      </a:lnTo>
                      <a:lnTo>
                        <a:pt x="156" y="94"/>
                      </a:lnTo>
                      <a:cubicBezTo>
                        <a:pt x="156" y="31"/>
                        <a:pt x="125" y="0"/>
                        <a:pt x="93" y="0"/>
                      </a:cubicBezTo>
                      <a:cubicBezTo>
                        <a:pt x="31" y="0"/>
                        <a:pt x="0" y="31"/>
                        <a:pt x="0" y="94"/>
                      </a:cubicBezTo>
                      <a:cubicBezTo>
                        <a:pt x="0" y="156"/>
                        <a:pt x="31" y="187"/>
                        <a:pt x="93" y="187"/>
                      </a:cubicBezTo>
                      <a:cubicBezTo>
                        <a:pt x="125" y="187"/>
                        <a:pt x="156" y="156"/>
                        <a:pt x="156" y="94"/>
                      </a:cubicBezTo>
                    </a:path>
                  </a:pathLst>
                </a:custGeom>
                <a:solidFill>
                  <a:srgbClr val="A49C4A"/>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7" name="Freeform 170">
                  <a:extLst>
                    <a:ext uri="{FF2B5EF4-FFF2-40B4-BE49-F238E27FC236}">
                      <a16:creationId xmlns:a16="http://schemas.microsoft.com/office/drawing/2014/main" id="{33D6A714-1FF4-C52D-901C-45E5BE6040C5}"/>
                    </a:ext>
                  </a:extLst>
                </p:cNvPr>
                <p:cNvSpPr>
                  <a:spLocks noChangeArrowheads="1"/>
                </p:cNvSpPr>
                <p:nvPr/>
              </p:nvSpPr>
              <p:spPr bwMode="auto">
                <a:xfrm>
                  <a:off x="7413625" y="3133725"/>
                  <a:ext cx="371475" cy="315913"/>
                </a:xfrm>
                <a:custGeom>
                  <a:avLst/>
                  <a:gdLst>
                    <a:gd name="T0" fmla="*/ 875 w 1032"/>
                    <a:gd name="T1" fmla="*/ 93 h 876"/>
                    <a:gd name="T2" fmla="*/ 875 w 1032"/>
                    <a:gd name="T3" fmla="*/ 93 h 876"/>
                    <a:gd name="T4" fmla="*/ 625 w 1032"/>
                    <a:gd name="T5" fmla="*/ 593 h 876"/>
                    <a:gd name="T6" fmla="*/ 125 w 1032"/>
                    <a:gd name="T7" fmla="*/ 843 h 876"/>
                    <a:gd name="T8" fmla="*/ 218 w 1032"/>
                    <a:gd name="T9" fmla="*/ 406 h 876"/>
                    <a:gd name="T10" fmla="*/ 625 w 1032"/>
                    <a:gd name="T11" fmla="*/ 31 h 876"/>
                    <a:gd name="T12" fmla="*/ 875 w 1032"/>
                    <a:gd name="T13" fmla="*/ 93 h 876"/>
                  </a:gdLst>
                  <a:ahLst/>
                  <a:cxnLst>
                    <a:cxn ang="0">
                      <a:pos x="T0" y="T1"/>
                    </a:cxn>
                    <a:cxn ang="0">
                      <a:pos x="T2" y="T3"/>
                    </a:cxn>
                    <a:cxn ang="0">
                      <a:pos x="T4" y="T5"/>
                    </a:cxn>
                    <a:cxn ang="0">
                      <a:pos x="T6" y="T7"/>
                    </a:cxn>
                    <a:cxn ang="0">
                      <a:pos x="T8" y="T9"/>
                    </a:cxn>
                    <a:cxn ang="0">
                      <a:pos x="T10" y="T11"/>
                    </a:cxn>
                    <a:cxn ang="0">
                      <a:pos x="T12" y="T13"/>
                    </a:cxn>
                  </a:cxnLst>
                  <a:rect l="0" t="0" r="r" b="b"/>
                  <a:pathLst>
                    <a:path w="1032" h="876">
                      <a:moveTo>
                        <a:pt x="875" y="93"/>
                      </a:moveTo>
                      <a:lnTo>
                        <a:pt x="875" y="93"/>
                      </a:lnTo>
                      <a:cubicBezTo>
                        <a:pt x="875" y="93"/>
                        <a:pt x="1031" y="281"/>
                        <a:pt x="625" y="593"/>
                      </a:cubicBezTo>
                      <a:cubicBezTo>
                        <a:pt x="218" y="875"/>
                        <a:pt x="250" y="875"/>
                        <a:pt x="125" y="843"/>
                      </a:cubicBezTo>
                      <a:cubicBezTo>
                        <a:pt x="31" y="812"/>
                        <a:pt x="0" y="562"/>
                        <a:pt x="218" y="406"/>
                      </a:cubicBezTo>
                      <a:cubicBezTo>
                        <a:pt x="468" y="218"/>
                        <a:pt x="500" y="62"/>
                        <a:pt x="625" y="31"/>
                      </a:cubicBezTo>
                      <a:cubicBezTo>
                        <a:pt x="750" y="0"/>
                        <a:pt x="843" y="31"/>
                        <a:pt x="875" y="93"/>
                      </a:cubicBezTo>
                    </a:path>
                  </a:pathLst>
                </a:custGeom>
                <a:solidFill>
                  <a:srgbClr val="ED7D3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8" name="Freeform 171">
                  <a:extLst>
                    <a:ext uri="{FF2B5EF4-FFF2-40B4-BE49-F238E27FC236}">
                      <a16:creationId xmlns:a16="http://schemas.microsoft.com/office/drawing/2014/main" id="{1F0E37A0-FA5F-C1F4-7B73-6FE022E4DE1F}"/>
                    </a:ext>
                  </a:extLst>
                </p:cNvPr>
                <p:cNvSpPr>
                  <a:spLocks noChangeArrowheads="1"/>
                </p:cNvSpPr>
                <p:nvPr/>
              </p:nvSpPr>
              <p:spPr bwMode="auto">
                <a:xfrm>
                  <a:off x="7380288" y="3155950"/>
                  <a:ext cx="146050" cy="236538"/>
                </a:xfrm>
                <a:custGeom>
                  <a:avLst/>
                  <a:gdLst>
                    <a:gd name="T0" fmla="*/ 250 w 407"/>
                    <a:gd name="T1" fmla="*/ 31 h 657"/>
                    <a:gd name="T2" fmla="*/ 250 w 407"/>
                    <a:gd name="T3" fmla="*/ 31 h 657"/>
                    <a:gd name="T4" fmla="*/ 406 w 407"/>
                    <a:gd name="T5" fmla="*/ 656 h 657"/>
                    <a:gd name="T6" fmla="*/ 0 w 407"/>
                    <a:gd name="T7" fmla="*/ 344 h 657"/>
                    <a:gd name="T8" fmla="*/ 250 w 407"/>
                    <a:gd name="T9" fmla="*/ 31 h 657"/>
                  </a:gdLst>
                  <a:ahLst/>
                  <a:cxnLst>
                    <a:cxn ang="0">
                      <a:pos x="T0" y="T1"/>
                    </a:cxn>
                    <a:cxn ang="0">
                      <a:pos x="T2" y="T3"/>
                    </a:cxn>
                    <a:cxn ang="0">
                      <a:pos x="T4" y="T5"/>
                    </a:cxn>
                    <a:cxn ang="0">
                      <a:pos x="T6" y="T7"/>
                    </a:cxn>
                    <a:cxn ang="0">
                      <a:pos x="T8" y="T9"/>
                    </a:cxn>
                  </a:cxnLst>
                  <a:rect l="0" t="0" r="r" b="b"/>
                  <a:pathLst>
                    <a:path w="407" h="657">
                      <a:moveTo>
                        <a:pt x="250" y="31"/>
                      </a:moveTo>
                      <a:lnTo>
                        <a:pt x="250" y="31"/>
                      </a:lnTo>
                      <a:cubicBezTo>
                        <a:pt x="250" y="31"/>
                        <a:pt x="31" y="313"/>
                        <a:pt x="406" y="656"/>
                      </a:cubicBezTo>
                      <a:cubicBezTo>
                        <a:pt x="406" y="656"/>
                        <a:pt x="0" y="531"/>
                        <a:pt x="0" y="344"/>
                      </a:cubicBezTo>
                      <a:cubicBezTo>
                        <a:pt x="0" y="156"/>
                        <a:pt x="344" y="0"/>
                        <a:pt x="250" y="31"/>
                      </a:cubicBezTo>
                    </a:path>
                  </a:pathLst>
                </a:custGeom>
                <a:solidFill>
                  <a:srgbClr val="FDC80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9" name="Freeform 172">
                  <a:extLst>
                    <a:ext uri="{FF2B5EF4-FFF2-40B4-BE49-F238E27FC236}">
                      <a16:creationId xmlns:a16="http://schemas.microsoft.com/office/drawing/2014/main" id="{0E4CAF93-B80E-724E-ED19-340EB357117B}"/>
                    </a:ext>
                  </a:extLst>
                </p:cNvPr>
                <p:cNvSpPr>
                  <a:spLocks noChangeArrowheads="1"/>
                </p:cNvSpPr>
                <p:nvPr/>
              </p:nvSpPr>
              <p:spPr bwMode="auto">
                <a:xfrm>
                  <a:off x="7605713" y="3155950"/>
                  <a:ext cx="134937" cy="134938"/>
                </a:xfrm>
                <a:custGeom>
                  <a:avLst/>
                  <a:gdLst>
                    <a:gd name="T0" fmla="*/ 344 w 376"/>
                    <a:gd name="T1" fmla="*/ 125 h 376"/>
                    <a:gd name="T2" fmla="*/ 344 w 376"/>
                    <a:gd name="T3" fmla="*/ 125 h 376"/>
                    <a:gd name="T4" fmla="*/ 187 w 376"/>
                    <a:gd name="T5" fmla="*/ 313 h 376"/>
                    <a:gd name="T6" fmla="*/ 31 w 376"/>
                    <a:gd name="T7" fmla="*/ 156 h 376"/>
                    <a:gd name="T8" fmla="*/ 219 w 376"/>
                    <a:gd name="T9" fmla="*/ 0 h 376"/>
                    <a:gd name="T10" fmla="*/ 344 w 376"/>
                    <a:gd name="T11" fmla="*/ 125 h 376"/>
                  </a:gdLst>
                  <a:ahLst/>
                  <a:cxnLst>
                    <a:cxn ang="0">
                      <a:pos x="T0" y="T1"/>
                    </a:cxn>
                    <a:cxn ang="0">
                      <a:pos x="T2" y="T3"/>
                    </a:cxn>
                    <a:cxn ang="0">
                      <a:pos x="T4" y="T5"/>
                    </a:cxn>
                    <a:cxn ang="0">
                      <a:pos x="T6" y="T7"/>
                    </a:cxn>
                    <a:cxn ang="0">
                      <a:pos x="T8" y="T9"/>
                    </a:cxn>
                    <a:cxn ang="0">
                      <a:pos x="T10" y="T11"/>
                    </a:cxn>
                  </a:cxnLst>
                  <a:rect l="0" t="0" r="r" b="b"/>
                  <a:pathLst>
                    <a:path w="376" h="376">
                      <a:moveTo>
                        <a:pt x="344" y="125"/>
                      </a:moveTo>
                      <a:lnTo>
                        <a:pt x="344" y="125"/>
                      </a:lnTo>
                      <a:cubicBezTo>
                        <a:pt x="375" y="188"/>
                        <a:pt x="250" y="313"/>
                        <a:pt x="187" y="313"/>
                      </a:cubicBezTo>
                      <a:cubicBezTo>
                        <a:pt x="31" y="375"/>
                        <a:pt x="0" y="281"/>
                        <a:pt x="31" y="156"/>
                      </a:cubicBezTo>
                      <a:cubicBezTo>
                        <a:pt x="62" y="63"/>
                        <a:pt x="156" y="31"/>
                        <a:pt x="219" y="0"/>
                      </a:cubicBezTo>
                      <a:cubicBezTo>
                        <a:pt x="281" y="0"/>
                        <a:pt x="344" y="125"/>
                        <a:pt x="344" y="125"/>
                      </a:cubicBezTo>
                    </a:path>
                  </a:pathLst>
                </a:custGeom>
                <a:solidFill>
                  <a:srgbClr val="9A613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0" name="Freeform 173">
                  <a:extLst>
                    <a:ext uri="{FF2B5EF4-FFF2-40B4-BE49-F238E27FC236}">
                      <a16:creationId xmlns:a16="http://schemas.microsoft.com/office/drawing/2014/main" id="{CB5FB317-E502-F1CC-EC4A-6AFBF2494A7E}"/>
                    </a:ext>
                  </a:extLst>
                </p:cNvPr>
                <p:cNvSpPr>
                  <a:spLocks noChangeArrowheads="1"/>
                </p:cNvSpPr>
                <p:nvPr/>
              </p:nvSpPr>
              <p:spPr bwMode="auto">
                <a:xfrm>
                  <a:off x="7559675" y="3279775"/>
                  <a:ext cx="203200" cy="90488"/>
                </a:xfrm>
                <a:custGeom>
                  <a:avLst/>
                  <a:gdLst>
                    <a:gd name="T0" fmla="*/ 0 w 563"/>
                    <a:gd name="T1" fmla="*/ 125 h 251"/>
                    <a:gd name="T2" fmla="*/ 0 w 563"/>
                    <a:gd name="T3" fmla="*/ 125 h 251"/>
                    <a:gd name="T4" fmla="*/ 344 w 563"/>
                    <a:gd name="T5" fmla="*/ 219 h 251"/>
                    <a:gd name="T6" fmla="*/ 437 w 563"/>
                    <a:gd name="T7" fmla="*/ 0 h 251"/>
                    <a:gd name="T8" fmla="*/ 281 w 563"/>
                    <a:gd name="T9" fmla="*/ 94 h 251"/>
                    <a:gd name="T10" fmla="*/ 0 w 563"/>
                    <a:gd name="T11" fmla="*/ 125 h 251"/>
                  </a:gdLst>
                  <a:ahLst/>
                  <a:cxnLst>
                    <a:cxn ang="0">
                      <a:pos x="T0" y="T1"/>
                    </a:cxn>
                    <a:cxn ang="0">
                      <a:pos x="T2" y="T3"/>
                    </a:cxn>
                    <a:cxn ang="0">
                      <a:pos x="T4" y="T5"/>
                    </a:cxn>
                    <a:cxn ang="0">
                      <a:pos x="T6" y="T7"/>
                    </a:cxn>
                    <a:cxn ang="0">
                      <a:pos x="T8" y="T9"/>
                    </a:cxn>
                    <a:cxn ang="0">
                      <a:pos x="T10" y="T11"/>
                    </a:cxn>
                  </a:cxnLst>
                  <a:rect l="0" t="0" r="r" b="b"/>
                  <a:pathLst>
                    <a:path w="563" h="251">
                      <a:moveTo>
                        <a:pt x="0" y="125"/>
                      </a:moveTo>
                      <a:lnTo>
                        <a:pt x="0" y="125"/>
                      </a:lnTo>
                      <a:cubicBezTo>
                        <a:pt x="0" y="125"/>
                        <a:pt x="156" y="250"/>
                        <a:pt x="344" y="219"/>
                      </a:cubicBezTo>
                      <a:cubicBezTo>
                        <a:pt x="562" y="187"/>
                        <a:pt x="437" y="0"/>
                        <a:pt x="437" y="0"/>
                      </a:cubicBezTo>
                      <a:cubicBezTo>
                        <a:pt x="281" y="94"/>
                        <a:pt x="281" y="94"/>
                        <a:pt x="281" y="94"/>
                      </a:cubicBezTo>
                      <a:cubicBezTo>
                        <a:pt x="281" y="94"/>
                        <a:pt x="156" y="187"/>
                        <a:pt x="0" y="125"/>
                      </a:cubicBezTo>
                    </a:path>
                  </a:pathLst>
                </a:custGeom>
                <a:solidFill>
                  <a:srgbClr val="FDC80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3" name="Group 32">
                <a:extLst>
                  <a:ext uri="{FF2B5EF4-FFF2-40B4-BE49-F238E27FC236}">
                    <a16:creationId xmlns:a16="http://schemas.microsoft.com/office/drawing/2014/main" id="{87FE10AA-46DE-1965-7E3F-0DA01BDF41DC}"/>
                  </a:ext>
                </a:extLst>
              </p:cNvPr>
              <p:cNvGrpSpPr/>
              <p:nvPr/>
            </p:nvGrpSpPr>
            <p:grpSpPr>
              <a:xfrm>
                <a:off x="559853" y="4801112"/>
                <a:ext cx="180571" cy="349651"/>
                <a:chOff x="7245350" y="2908300"/>
                <a:chExt cx="539750" cy="1090613"/>
              </a:xfrm>
            </p:grpSpPr>
            <p:sp>
              <p:nvSpPr>
                <p:cNvPr id="75" name="Freeform 10">
                  <a:extLst>
                    <a:ext uri="{FF2B5EF4-FFF2-40B4-BE49-F238E27FC236}">
                      <a16:creationId xmlns:a16="http://schemas.microsoft.com/office/drawing/2014/main" id="{4136404C-466D-9796-1273-F6DA3901903E}"/>
                    </a:ext>
                  </a:extLst>
                </p:cNvPr>
                <p:cNvSpPr>
                  <a:spLocks noChangeArrowheads="1"/>
                </p:cNvSpPr>
                <p:nvPr/>
              </p:nvSpPr>
              <p:spPr bwMode="auto">
                <a:xfrm>
                  <a:off x="7245350" y="3863975"/>
                  <a:ext cx="461963" cy="134938"/>
                </a:xfrm>
                <a:custGeom>
                  <a:avLst/>
                  <a:gdLst>
                    <a:gd name="T0" fmla="*/ 500 w 1282"/>
                    <a:gd name="T1" fmla="*/ 31 h 376"/>
                    <a:gd name="T2" fmla="*/ 500 w 1282"/>
                    <a:gd name="T3" fmla="*/ 31 h 376"/>
                    <a:gd name="T4" fmla="*/ 875 w 1282"/>
                    <a:gd name="T5" fmla="*/ 0 h 376"/>
                    <a:gd name="T6" fmla="*/ 1156 w 1282"/>
                    <a:gd name="T7" fmla="*/ 62 h 376"/>
                    <a:gd name="T8" fmla="*/ 1250 w 1282"/>
                    <a:gd name="T9" fmla="*/ 125 h 376"/>
                    <a:gd name="T10" fmla="*/ 1031 w 1282"/>
                    <a:gd name="T11" fmla="*/ 250 h 376"/>
                    <a:gd name="T12" fmla="*/ 781 w 1282"/>
                    <a:gd name="T13" fmla="*/ 312 h 376"/>
                    <a:gd name="T14" fmla="*/ 406 w 1282"/>
                    <a:gd name="T15" fmla="*/ 344 h 376"/>
                    <a:gd name="T16" fmla="*/ 250 w 1282"/>
                    <a:gd name="T17" fmla="*/ 312 h 376"/>
                    <a:gd name="T18" fmla="*/ 0 w 1282"/>
                    <a:gd name="T19" fmla="*/ 219 h 376"/>
                    <a:gd name="T20" fmla="*/ 125 w 1282"/>
                    <a:gd name="T21" fmla="*/ 156 h 376"/>
                    <a:gd name="T22" fmla="*/ 500 w 1282"/>
                    <a:gd name="T23" fmla="*/ 31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2" h="376">
                      <a:moveTo>
                        <a:pt x="500" y="31"/>
                      </a:moveTo>
                      <a:lnTo>
                        <a:pt x="500" y="31"/>
                      </a:lnTo>
                      <a:cubicBezTo>
                        <a:pt x="500" y="31"/>
                        <a:pt x="812" y="0"/>
                        <a:pt x="875" y="0"/>
                      </a:cubicBezTo>
                      <a:cubicBezTo>
                        <a:pt x="937" y="31"/>
                        <a:pt x="1094" y="62"/>
                        <a:pt x="1156" y="62"/>
                      </a:cubicBezTo>
                      <a:cubicBezTo>
                        <a:pt x="1187" y="94"/>
                        <a:pt x="1281" y="62"/>
                        <a:pt x="1250" y="125"/>
                      </a:cubicBezTo>
                      <a:cubicBezTo>
                        <a:pt x="1219" y="187"/>
                        <a:pt x="1094" y="219"/>
                        <a:pt x="1031" y="250"/>
                      </a:cubicBezTo>
                      <a:cubicBezTo>
                        <a:pt x="969" y="281"/>
                        <a:pt x="969" y="281"/>
                        <a:pt x="781" y="312"/>
                      </a:cubicBezTo>
                      <a:cubicBezTo>
                        <a:pt x="594" y="375"/>
                        <a:pt x="469" y="375"/>
                        <a:pt x="406" y="344"/>
                      </a:cubicBezTo>
                      <a:cubicBezTo>
                        <a:pt x="312" y="344"/>
                        <a:pt x="312" y="312"/>
                        <a:pt x="250" y="312"/>
                      </a:cubicBezTo>
                      <a:cubicBezTo>
                        <a:pt x="156" y="281"/>
                        <a:pt x="0" y="281"/>
                        <a:pt x="0" y="219"/>
                      </a:cubicBezTo>
                      <a:cubicBezTo>
                        <a:pt x="31" y="187"/>
                        <a:pt x="94" y="156"/>
                        <a:pt x="125" y="156"/>
                      </a:cubicBezTo>
                      <a:cubicBezTo>
                        <a:pt x="156" y="125"/>
                        <a:pt x="250" y="94"/>
                        <a:pt x="500" y="31"/>
                      </a:cubicBezTo>
                    </a:path>
                  </a:pathLst>
                </a:custGeom>
                <a:solidFill>
                  <a:srgbClr val="2F559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6" name="Freeform 161">
                  <a:extLst>
                    <a:ext uri="{FF2B5EF4-FFF2-40B4-BE49-F238E27FC236}">
                      <a16:creationId xmlns:a16="http://schemas.microsoft.com/office/drawing/2014/main" id="{E90C98CB-6200-1E7D-09E2-A01C4E8376FB}"/>
                    </a:ext>
                  </a:extLst>
                </p:cNvPr>
                <p:cNvSpPr>
                  <a:spLocks noChangeArrowheads="1"/>
                </p:cNvSpPr>
                <p:nvPr/>
              </p:nvSpPr>
              <p:spPr bwMode="auto">
                <a:xfrm>
                  <a:off x="7391400" y="3381375"/>
                  <a:ext cx="258763" cy="573088"/>
                </a:xfrm>
                <a:custGeom>
                  <a:avLst/>
                  <a:gdLst>
                    <a:gd name="T0" fmla="*/ 188 w 720"/>
                    <a:gd name="T1" fmla="*/ 156 h 1594"/>
                    <a:gd name="T2" fmla="*/ 188 w 720"/>
                    <a:gd name="T3" fmla="*/ 156 h 1594"/>
                    <a:gd name="T4" fmla="*/ 0 w 720"/>
                    <a:gd name="T5" fmla="*/ 1593 h 1594"/>
                    <a:gd name="T6" fmla="*/ 375 w 720"/>
                    <a:gd name="T7" fmla="*/ 688 h 1594"/>
                    <a:gd name="T8" fmla="*/ 469 w 720"/>
                    <a:gd name="T9" fmla="*/ 1530 h 1594"/>
                    <a:gd name="T10" fmla="*/ 625 w 720"/>
                    <a:gd name="T11" fmla="*/ 219 h 1594"/>
                    <a:gd name="T12" fmla="*/ 188 w 720"/>
                    <a:gd name="T13" fmla="*/ 156 h 1594"/>
                  </a:gdLst>
                  <a:ahLst/>
                  <a:cxnLst>
                    <a:cxn ang="0">
                      <a:pos x="T0" y="T1"/>
                    </a:cxn>
                    <a:cxn ang="0">
                      <a:pos x="T2" y="T3"/>
                    </a:cxn>
                    <a:cxn ang="0">
                      <a:pos x="T4" y="T5"/>
                    </a:cxn>
                    <a:cxn ang="0">
                      <a:pos x="T6" y="T7"/>
                    </a:cxn>
                    <a:cxn ang="0">
                      <a:pos x="T8" y="T9"/>
                    </a:cxn>
                    <a:cxn ang="0">
                      <a:pos x="T10" y="T11"/>
                    </a:cxn>
                    <a:cxn ang="0">
                      <a:pos x="T12" y="T13"/>
                    </a:cxn>
                  </a:cxnLst>
                  <a:rect l="0" t="0" r="r" b="b"/>
                  <a:pathLst>
                    <a:path w="720" h="1594">
                      <a:moveTo>
                        <a:pt x="188" y="156"/>
                      </a:moveTo>
                      <a:lnTo>
                        <a:pt x="188" y="156"/>
                      </a:lnTo>
                      <a:cubicBezTo>
                        <a:pt x="188" y="156"/>
                        <a:pt x="31" y="1249"/>
                        <a:pt x="0" y="1593"/>
                      </a:cubicBezTo>
                      <a:cubicBezTo>
                        <a:pt x="0" y="1593"/>
                        <a:pt x="281" y="875"/>
                        <a:pt x="375" y="688"/>
                      </a:cubicBezTo>
                      <a:cubicBezTo>
                        <a:pt x="375" y="688"/>
                        <a:pt x="438" y="1312"/>
                        <a:pt x="469" y="1530"/>
                      </a:cubicBezTo>
                      <a:cubicBezTo>
                        <a:pt x="469" y="1593"/>
                        <a:pt x="719" y="438"/>
                        <a:pt x="625" y="219"/>
                      </a:cubicBezTo>
                      <a:cubicBezTo>
                        <a:pt x="563" y="0"/>
                        <a:pt x="188" y="156"/>
                        <a:pt x="188" y="156"/>
                      </a:cubicBezTo>
                    </a:path>
                  </a:pathLst>
                </a:custGeom>
                <a:solidFill>
                  <a:srgbClr val="9A613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7" name="Freeform 162">
                  <a:extLst>
                    <a:ext uri="{FF2B5EF4-FFF2-40B4-BE49-F238E27FC236}">
                      <a16:creationId xmlns:a16="http://schemas.microsoft.com/office/drawing/2014/main" id="{5A3319EC-8741-076C-4A82-03F0EA512B9D}"/>
                    </a:ext>
                  </a:extLst>
                </p:cNvPr>
                <p:cNvSpPr>
                  <a:spLocks noChangeArrowheads="1"/>
                </p:cNvSpPr>
                <p:nvPr/>
              </p:nvSpPr>
              <p:spPr bwMode="auto">
                <a:xfrm>
                  <a:off x="7402513" y="3403600"/>
                  <a:ext cx="236537" cy="292100"/>
                </a:xfrm>
                <a:custGeom>
                  <a:avLst/>
                  <a:gdLst>
                    <a:gd name="T0" fmla="*/ 125 w 658"/>
                    <a:gd name="T1" fmla="*/ 156 h 813"/>
                    <a:gd name="T2" fmla="*/ 125 w 658"/>
                    <a:gd name="T3" fmla="*/ 156 h 813"/>
                    <a:gd name="T4" fmla="*/ 32 w 658"/>
                    <a:gd name="T5" fmla="*/ 218 h 813"/>
                    <a:gd name="T6" fmla="*/ 0 w 658"/>
                    <a:gd name="T7" fmla="*/ 687 h 813"/>
                    <a:gd name="T8" fmla="*/ 657 w 658"/>
                    <a:gd name="T9" fmla="*/ 656 h 813"/>
                    <a:gd name="T10" fmla="*/ 625 w 658"/>
                    <a:gd name="T11" fmla="*/ 187 h 813"/>
                    <a:gd name="T12" fmla="*/ 125 w 658"/>
                    <a:gd name="T13" fmla="*/ 156 h 813"/>
                  </a:gdLst>
                  <a:ahLst/>
                  <a:cxnLst>
                    <a:cxn ang="0">
                      <a:pos x="T0" y="T1"/>
                    </a:cxn>
                    <a:cxn ang="0">
                      <a:pos x="T2" y="T3"/>
                    </a:cxn>
                    <a:cxn ang="0">
                      <a:pos x="T4" y="T5"/>
                    </a:cxn>
                    <a:cxn ang="0">
                      <a:pos x="T6" y="T7"/>
                    </a:cxn>
                    <a:cxn ang="0">
                      <a:pos x="T8" y="T9"/>
                    </a:cxn>
                    <a:cxn ang="0">
                      <a:pos x="T10" y="T11"/>
                    </a:cxn>
                    <a:cxn ang="0">
                      <a:pos x="T12" y="T13"/>
                    </a:cxn>
                  </a:cxnLst>
                  <a:rect l="0" t="0" r="r" b="b"/>
                  <a:pathLst>
                    <a:path w="658" h="813">
                      <a:moveTo>
                        <a:pt x="125" y="156"/>
                      </a:moveTo>
                      <a:lnTo>
                        <a:pt x="125" y="156"/>
                      </a:lnTo>
                      <a:cubicBezTo>
                        <a:pt x="125" y="156"/>
                        <a:pt x="94" y="0"/>
                        <a:pt x="32" y="218"/>
                      </a:cubicBezTo>
                      <a:cubicBezTo>
                        <a:pt x="0" y="312"/>
                        <a:pt x="0" y="531"/>
                        <a:pt x="0" y="687"/>
                      </a:cubicBezTo>
                      <a:cubicBezTo>
                        <a:pt x="0" y="687"/>
                        <a:pt x="407" y="812"/>
                        <a:pt x="657" y="656"/>
                      </a:cubicBezTo>
                      <a:cubicBezTo>
                        <a:pt x="625" y="187"/>
                        <a:pt x="625" y="187"/>
                        <a:pt x="625" y="187"/>
                      </a:cubicBezTo>
                      <a:lnTo>
                        <a:pt x="125" y="156"/>
                      </a:lnTo>
                    </a:path>
                  </a:pathLst>
                </a:custGeom>
                <a:solidFill>
                  <a:srgbClr val="90C04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8" name="Freeform 163">
                  <a:extLst>
                    <a:ext uri="{FF2B5EF4-FFF2-40B4-BE49-F238E27FC236}">
                      <a16:creationId xmlns:a16="http://schemas.microsoft.com/office/drawing/2014/main" id="{ABC13864-E386-9AFC-E977-54501926FCB1}"/>
                    </a:ext>
                  </a:extLst>
                </p:cNvPr>
                <p:cNvSpPr>
                  <a:spLocks noChangeArrowheads="1"/>
                </p:cNvSpPr>
                <p:nvPr/>
              </p:nvSpPr>
              <p:spPr bwMode="auto">
                <a:xfrm>
                  <a:off x="7391400" y="3144838"/>
                  <a:ext cx="269875" cy="393700"/>
                </a:xfrm>
                <a:custGeom>
                  <a:avLst/>
                  <a:gdLst>
                    <a:gd name="T0" fmla="*/ 31 w 751"/>
                    <a:gd name="T1" fmla="*/ 750 h 1095"/>
                    <a:gd name="T2" fmla="*/ 31 w 751"/>
                    <a:gd name="T3" fmla="*/ 750 h 1095"/>
                    <a:gd name="T4" fmla="*/ 0 w 751"/>
                    <a:gd name="T5" fmla="*/ 1000 h 1095"/>
                    <a:gd name="T6" fmla="*/ 750 w 751"/>
                    <a:gd name="T7" fmla="*/ 969 h 1095"/>
                    <a:gd name="T8" fmla="*/ 594 w 751"/>
                    <a:gd name="T9" fmla="*/ 187 h 1095"/>
                    <a:gd name="T10" fmla="*/ 188 w 751"/>
                    <a:gd name="T11" fmla="*/ 94 h 1095"/>
                    <a:gd name="T12" fmla="*/ 31 w 751"/>
                    <a:gd name="T13" fmla="*/ 750 h 1095"/>
                  </a:gdLst>
                  <a:ahLst/>
                  <a:cxnLst>
                    <a:cxn ang="0">
                      <a:pos x="T0" y="T1"/>
                    </a:cxn>
                    <a:cxn ang="0">
                      <a:pos x="T2" y="T3"/>
                    </a:cxn>
                    <a:cxn ang="0">
                      <a:pos x="T4" y="T5"/>
                    </a:cxn>
                    <a:cxn ang="0">
                      <a:pos x="T6" y="T7"/>
                    </a:cxn>
                    <a:cxn ang="0">
                      <a:pos x="T8" y="T9"/>
                    </a:cxn>
                    <a:cxn ang="0">
                      <a:pos x="T10" y="T11"/>
                    </a:cxn>
                    <a:cxn ang="0">
                      <a:pos x="T12" y="T13"/>
                    </a:cxn>
                  </a:cxnLst>
                  <a:rect l="0" t="0" r="r" b="b"/>
                  <a:pathLst>
                    <a:path w="751" h="1095">
                      <a:moveTo>
                        <a:pt x="31" y="750"/>
                      </a:moveTo>
                      <a:lnTo>
                        <a:pt x="31" y="750"/>
                      </a:lnTo>
                      <a:cubicBezTo>
                        <a:pt x="31" y="875"/>
                        <a:pt x="0" y="937"/>
                        <a:pt x="0" y="1000"/>
                      </a:cubicBezTo>
                      <a:cubicBezTo>
                        <a:pt x="0" y="1000"/>
                        <a:pt x="531" y="1094"/>
                        <a:pt x="750" y="969"/>
                      </a:cubicBezTo>
                      <a:cubicBezTo>
                        <a:pt x="750" y="969"/>
                        <a:pt x="625" y="344"/>
                        <a:pt x="594" y="187"/>
                      </a:cubicBezTo>
                      <a:cubicBezTo>
                        <a:pt x="594" y="62"/>
                        <a:pt x="281" y="0"/>
                        <a:pt x="188" y="94"/>
                      </a:cubicBezTo>
                      <a:cubicBezTo>
                        <a:pt x="188" y="94"/>
                        <a:pt x="94" y="219"/>
                        <a:pt x="31" y="750"/>
                      </a:cubicBezTo>
                    </a:path>
                  </a:pathLst>
                </a:custGeom>
                <a:solidFill>
                  <a:srgbClr val="FDC80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9" name="Freeform 164">
                  <a:extLst>
                    <a:ext uri="{FF2B5EF4-FFF2-40B4-BE49-F238E27FC236}">
                      <a16:creationId xmlns:a16="http://schemas.microsoft.com/office/drawing/2014/main" id="{16FE51AA-690A-8F96-867F-B927DA86D916}"/>
                    </a:ext>
                  </a:extLst>
                </p:cNvPr>
                <p:cNvSpPr>
                  <a:spLocks noChangeArrowheads="1"/>
                </p:cNvSpPr>
                <p:nvPr/>
              </p:nvSpPr>
              <p:spPr bwMode="auto">
                <a:xfrm>
                  <a:off x="7504113" y="3133725"/>
                  <a:ext cx="57150" cy="134938"/>
                </a:xfrm>
                <a:custGeom>
                  <a:avLst/>
                  <a:gdLst>
                    <a:gd name="T0" fmla="*/ 62 w 157"/>
                    <a:gd name="T1" fmla="*/ 0 h 376"/>
                    <a:gd name="T2" fmla="*/ 62 w 157"/>
                    <a:gd name="T3" fmla="*/ 0 h 376"/>
                    <a:gd name="T4" fmla="*/ 0 w 157"/>
                    <a:gd name="T5" fmla="*/ 125 h 376"/>
                    <a:gd name="T6" fmla="*/ 125 w 157"/>
                    <a:gd name="T7" fmla="*/ 343 h 376"/>
                    <a:gd name="T8" fmla="*/ 125 w 157"/>
                    <a:gd name="T9" fmla="*/ 0 h 376"/>
                    <a:gd name="T10" fmla="*/ 62 w 157"/>
                    <a:gd name="T11" fmla="*/ 0 h 376"/>
                  </a:gdLst>
                  <a:ahLst/>
                  <a:cxnLst>
                    <a:cxn ang="0">
                      <a:pos x="T0" y="T1"/>
                    </a:cxn>
                    <a:cxn ang="0">
                      <a:pos x="T2" y="T3"/>
                    </a:cxn>
                    <a:cxn ang="0">
                      <a:pos x="T4" y="T5"/>
                    </a:cxn>
                    <a:cxn ang="0">
                      <a:pos x="T6" y="T7"/>
                    </a:cxn>
                    <a:cxn ang="0">
                      <a:pos x="T8" y="T9"/>
                    </a:cxn>
                    <a:cxn ang="0">
                      <a:pos x="T10" y="T11"/>
                    </a:cxn>
                  </a:cxnLst>
                  <a:rect l="0" t="0" r="r" b="b"/>
                  <a:pathLst>
                    <a:path w="157" h="376">
                      <a:moveTo>
                        <a:pt x="62" y="0"/>
                      </a:moveTo>
                      <a:lnTo>
                        <a:pt x="62" y="0"/>
                      </a:lnTo>
                      <a:cubicBezTo>
                        <a:pt x="0" y="125"/>
                        <a:pt x="0" y="125"/>
                        <a:pt x="0" y="125"/>
                      </a:cubicBezTo>
                      <a:cubicBezTo>
                        <a:pt x="0" y="125"/>
                        <a:pt x="93" y="375"/>
                        <a:pt x="125" y="343"/>
                      </a:cubicBezTo>
                      <a:cubicBezTo>
                        <a:pt x="156" y="343"/>
                        <a:pt x="125" y="0"/>
                        <a:pt x="125" y="0"/>
                      </a:cubicBezTo>
                      <a:lnTo>
                        <a:pt x="62" y="0"/>
                      </a:lnTo>
                    </a:path>
                  </a:pathLst>
                </a:custGeom>
                <a:solidFill>
                  <a:srgbClr val="6A432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0" name="Freeform 165">
                  <a:extLst>
                    <a:ext uri="{FF2B5EF4-FFF2-40B4-BE49-F238E27FC236}">
                      <a16:creationId xmlns:a16="http://schemas.microsoft.com/office/drawing/2014/main" id="{DC0EE0E6-1DF5-0464-E4CC-6DB5D7CA6821}"/>
                    </a:ext>
                  </a:extLst>
                </p:cNvPr>
                <p:cNvSpPr>
                  <a:spLocks noChangeArrowheads="1"/>
                </p:cNvSpPr>
                <p:nvPr/>
              </p:nvSpPr>
              <p:spPr bwMode="auto">
                <a:xfrm>
                  <a:off x="7424738" y="2941638"/>
                  <a:ext cx="180975" cy="247650"/>
                </a:xfrm>
                <a:custGeom>
                  <a:avLst/>
                  <a:gdLst>
                    <a:gd name="T0" fmla="*/ 125 w 501"/>
                    <a:gd name="T1" fmla="*/ 125 h 689"/>
                    <a:gd name="T2" fmla="*/ 125 w 501"/>
                    <a:gd name="T3" fmla="*/ 125 h 689"/>
                    <a:gd name="T4" fmla="*/ 156 w 501"/>
                    <a:gd name="T5" fmla="*/ 500 h 689"/>
                    <a:gd name="T6" fmla="*/ 500 w 501"/>
                    <a:gd name="T7" fmla="*/ 375 h 689"/>
                    <a:gd name="T8" fmla="*/ 344 w 501"/>
                    <a:gd name="T9" fmla="*/ 63 h 689"/>
                    <a:gd name="T10" fmla="*/ 125 w 501"/>
                    <a:gd name="T11" fmla="*/ 125 h 689"/>
                  </a:gdLst>
                  <a:ahLst/>
                  <a:cxnLst>
                    <a:cxn ang="0">
                      <a:pos x="T0" y="T1"/>
                    </a:cxn>
                    <a:cxn ang="0">
                      <a:pos x="T2" y="T3"/>
                    </a:cxn>
                    <a:cxn ang="0">
                      <a:pos x="T4" y="T5"/>
                    </a:cxn>
                    <a:cxn ang="0">
                      <a:pos x="T6" y="T7"/>
                    </a:cxn>
                    <a:cxn ang="0">
                      <a:pos x="T8" y="T9"/>
                    </a:cxn>
                    <a:cxn ang="0">
                      <a:pos x="T10" y="T11"/>
                    </a:cxn>
                  </a:cxnLst>
                  <a:rect l="0" t="0" r="r" b="b"/>
                  <a:pathLst>
                    <a:path w="501" h="689">
                      <a:moveTo>
                        <a:pt x="125" y="125"/>
                      </a:moveTo>
                      <a:lnTo>
                        <a:pt x="125" y="125"/>
                      </a:lnTo>
                      <a:cubicBezTo>
                        <a:pt x="0" y="219"/>
                        <a:pt x="125" y="469"/>
                        <a:pt x="156" y="500"/>
                      </a:cubicBezTo>
                      <a:cubicBezTo>
                        <a:pt x="344" y="688"/>
                        <a:pt x="469" y="563"/>
                        <a:pt x="500" y="375"/>
                      </a:cubicBezTo>
                      <a:cubicBezTo>
                        <a:pt x="500" y="188"/>
                        <a:pt x="437" y="125"/>
                        <a:pt x="344" y="63"/>
                      </a:cubicBezTo>
                      <a:cubicBezTo>
                        <a:pt x="250" y="0"/>
                        <a:pt x="125" y="125"/>
                        <a:pt x="125" y="125"/>
                      </a:cubicBezTo>
                    </a:path>
                  </a:pathLst>
                </a:custGeom>
                <a:solidFill>
                  <a:srgbClr val="9A613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1" name="Freeform 166">
                  <a:extLst>
                    <a:ext uri="{FF2B5EF4-FFF2-40B4-BE49-F238E27FC236}">
                      <a16:creationId xmlns:a16="http://schemas.microsoft.com/office/drawing/2014/main" id="{15E5CF7C-A64C-0522-6EB1-ED11A4A14576}"/>
                    </a:ext>
                  </a:extLst>
                </p:cNvPr>
                <p:cNvSpPr>
                  <a:spLocks noChangeArrowheads="1"/>
                </p:cNvSpPr>
                <p:nvPr/>
              </p:nvSpPr>
              <p:spPr bwMode="auto">
                <a:xfrm>
                  <a:off x="7402513" y="2941638"/>
                  <a:ext cx="203200" cy="169862"/>
                </a:xfrm>
                <a:custGeom>
                  <a:avLst/>
                  <a:gdLst>
                    <a:gd name="T0" fmla="*/ 219 w 564"/>
                    <a:gd name="T1" fmla="*/ 469 h 470"/>
                    <a:gd name="T2" fmla="*/ 219 w 564"/>
                    <a:gd name="T3" fmla="*/ 469 h 470"/>
                    <a:gd name="T4" fmla="*/ 375 w 564"/>
                    <a:gd name="T5" fmla="*/ 32 h 470"/>
                    <a:gd name="T6" fmla="*/ 563 w 564"/>
                    <a:gd name="T7" fmla="*/ 219 h 470"/>
                    <a:gd name="T8" fmla="*/ 282 w 564"/>
                    <a:gd name="T9" fmla="*/ 344 h 470"/>
                    <a:gd name="T10" fmla="*/ 219 w 564"/>
                    <a:gd name="T11" fmla="*/ 469 h 470"/>
                  </a:gdLst>
                  <a:ahLst/>
                  <a:cxnLst>
                    <a:cxn ang="0">
                      <a:pos x="T0" y="T1"/>
                    </a:cxn>
                    <a:cxn ang="0">
                      <a:pos x="T2" y="T3"/>
                    </a:cxn>
                    <a:cxn ang="0">
                      <a:pos x="T4" y="T5"/>
                    </a:cxn>
                    <a:cxn ang="0">
                      <a:pos x="T6" y="T7"/>
                    </a:cxn>
                    <a:cxn ang="0">
                      <a:pos x="T8" y="T9"/>
                    </a:cxn>
                    <a:cxn ang="0">
                      <a:pos x="T10" y="T11"/>
                    </a:cxn>
                  </a:cxnLst>
                  <a:rect l="0" t="0" r="r" b="b"/>
                  <a:pathLst>
                    <a:path w="564" h="470">
                      <a:moveTo>
                        <a:pt x="219" y="469"/>
                      </a:moveTo>
                      <a:lnTo>
                        <a:pt x="219" y="469"/>
                      </a:lnTo>
                      <a:cubicBezTo>
                        <a:pt x="63" y="438"/>
                        <a:pt x="0" y="0"/>
                        <a:pt x="375" y="32"/>
                      </a:cubicBezTo>
                      <a:cubicBezTo>
                        <a:pt x="375" y="32"/>
                        <a:pt x="500" y="63"/>
                        <a:pt x="563" y="219"/>
                      </a:cubicBezTo>
                      <a:cubicBezTo>
                        <a:pt x="563" y="219"/>
                        <a:pt x="407" y="344"/>
                        <a:pt x="282" y="344"/>
                      </a:cubicBezTo>
                      <a:lnTo>
                        <a:pt x="219" y="469"/>
                      </a:lnTo>
                    </a:path>
                  </a:pathLst>
                </a:custGeom>
                <a:solidFill>
                  <a:srgbClr val="201A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2" name="Freeform 167">
                  <a:extLst>
                    <a:ext uri="{FF2B5EF4-FFF2-40B4-BE49-F238E27FC236}">
                      <a16:creationId xmlns:a16="http://schemas.microsoft.com/office/drawing/2014/main" id="{4B06ABCD-A29B-21D8-2D1B-B76682B62F67}"/>
                    </a:ext>
                  </a:extLst>
                </p:cNvPr>
                <p:cNvSpPr>
                  <a:spLocks noChangeArrowheads="1"/>
                </p:cNvSpPr>
                <p:nvPr/>
              </p:nvSpPr>
              <p:spPr bwMode="auto">
                <a:xfrm>
                  <a:off x="7413625" y="2908300"/>
                  <a:ext cx="134938" cy="112713"/>
                </a:xfrm>
                <a:custGeom>
                  <a:avLst/>
                  <a:gdLst>
                    <a:gd name="T0" fmla="*/ 343 w 376"/>
                    <a:gd name="T1" fmla="*/ 93 h 313"/>
                    <a:gd name="T2" fmla="*/ 343 w 376"/>
                    <a:gd name="T3" fmla="*/ 93 h 313"/>
                    <a:gd name="T4" fmla="*/ 218 w 376"/>
                    <a:gd name="T5" fmla="*/ 281 h 313"/>
                    <a:gd name="T6" fmla="*/ 31 w 376"/>
                    <a:gd name="T7" fmla="*/ 218 h 313"/>
                    <a:gd name="T8" fmla="*/ 125 w 376"/>
                    <a:gd name="T9" fmla="*/ 62 h 313"/>
                    <a:gd name="T10" fmla="*/ 343 w 376"/>
                    <a:gd name="T11" fmla="*/ 93 h 313"/>
                  </a:gdLst>
                  <a:ahLst/>
                  <a:cxnLst>
                    <a:cxn ang="0">
                      <a:pos x="T0" y="T1"/>
                    </a:cxn>
                    <a:cxn ang="0">
                      <a:pos x="T2" y="T3"/>
                    </a:cxn>
                    <a:cxn ang="0">
                      <a:pos x="T4" y="T5"/>
                    </a:cxn>
                    <a:cxn ang="0">
                      <a:pos x="T6" y="T7"/>
                    </a:cxn>
                    <a:cxn ang="0">
                      <a:pos x="T8" y="T9"/>
                    </a:cxn>
                    <a:cxn ang="0">
                      <a:pos x="T10" y="T11"/>
                    </a:cxn>
                  </a:cxnLst>
                  <a:rect l="0" t="0" r="r" b="b"/>
                  <a:pathLst>
                    <a:path w="376" h="313">
                      <a:moveTo>
                        <a:pt x="343" y="93"/>
                      </a:moveTo>
                      <a:lnTo>
                        <a:pt x="343" y="93"/>
                      </a:lnTo>
                      <a:cubicBezTo>
                        <a:pt x="375" y="156"/>
                        <a:pt x="312" y="250"/>
                        <a:pt x="218" y="281"/>
                      </a:cubicBezTo>
                      <a:cubicBezTo>
                        <a:pt x="156" y="312"/>
                        <a:pt x="62" y="281"/>
                        <a:pt x="31" y="218"/>
                      </a:cubicBezTo>
                      <a:cubicBezTo>
                        <a:pt x="0" y="156"/>
                        <a:pt x="62" y="93"/>
                        <a:pt x="125" y="62"/>
                      </a:cubicBezTo>
                      <a:cubicBezTo>
                        <a:pt x="218" y="0"/>
                        <a:pt x="312" y="31"/>
                        <a:pt x="343" y="93"/>
                      </a:cubicBezTo>
                    </a:path>
                  </a:pathLst>
                </a:custGeom>
                <a:solidFill>
                  <a:srgbClr val="201A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3" name="Freeform 170">
                  <a:extLst>
                    <a:ext uri="{FF2B5EF4-FFF2-40B4-BE49-F238E27FC236}">
                      <a16:creationId xmlns:a16="http://schemas.microsoft.com/office/drawing/2014/main" id="{761C7255-00E6-2400-D456-7C92DE250ADB}"/>
                    </a:ext>
                  </a:extLst>
                </p:cNvPr>
                <p:cNvSpPr>
                  <a:spLocks noChangeArrowheads="1"/>
                </p:cNvSpPr>
                <p:nvPr/>
              </p:nvSpPr>
              <p:spPr bwMode="auto">
                <a:xfrm>
                  <a:off x="7413625" y="3133725"/>
                  <a:ext cx="371475" cy="315913"/>
                </a:xfrm>
                <a:custGeom>
                  <a:avLst/>
                  <a:gdLst>
                    <a:gd name="T0" fmla="*/ 875 w 1032"/>
                    <a:gd name="T1" fmla="*/ 93 h 876"/>
                    <a:gd name="T2" fmla="*/ 875 w 1032"/>
                    <a:gd name="T3" fmla="*/ 93 h 876"/>
                    <a:gd name="T4" fmla="*/ 625 w 1032"/>
                    <a:gd name="T5" fmla="*/ 593 h 876"/>
                    <a:gd name="T6" fmla="*/ 125 w 1032"/>
                    <a:gd name="T7" fmla="*/ 843 h 876"/>
                    <a:gd name="T8" fmla="*/ 218 w 1032"/>
                    <a:gd name="T9" fmla="*/ 406 h 876"/>
                    <a:gd name="T10" fmla="*/ 625 w 1032"/>
                    <a:gd name="T11" fmla="*/ 31 h 876"/>
                    <a:gd name="T12" fmla="*/ 875 w 1032"/>
                    <a:gd name="T13" fmla="*/ 93 h 876"/>
                  </a:gdLst>
                  <a:ahLst/>
                  <a:cxnLst>
                    <a:cxn ang="0">
                      <a:pos x="T0" y="T1"/>
                    </a:cxn>
                    <a:cxn ang="0">
                      <a:pos x="T2" y="T3"/>
                    </a:cxn>
                    <a:cxn ang="0">
                      <a:pos x="T4" y="T5"/>
                    </a:cxn>
                    <a:cxn ang="0">
                      <a:pos x="T6" y="T7"/>
                    </a:cxn>
                    <a:cxn ang="0">
                      <a:pos x="T8" y="T9"/>
                    </a:cxn>
                    <a:cxn ang="0">
                      <a:pos x="T10" y="T11"/>
                    </a:cxn>
                    <a:cxn ang="0">
                      <a:pos x="T12" y="T13"/>
                    </a:cxn>
                  </a:cxnLst>
                  <a:rect l="0" t="0" r="r" b="b"/>
                  <a:pathLst>
                    <a:path w="1032" h="876">
                      <a:moveTo>
                        <a:pt x="875" y="93"/>
                      </a:moveTo>
                      <a:lnTo>
                        <a:pt x="875" y="93"/>
                      </a:lnTo>
                      <a:cubicBezTo>
                        <a:pt x="875" y="93"/>
                        <a:pt x="1031" y="281"/>
                        <a:pt x="625" y="593"/>
                      </a:cubicBezTo>
                      <a:cubicBezTo>
                        <a:pt x="218" y="875"/>
                        <a:pt x="250" y="875"/>
                        <a:pt x="125" y="843"/>
                      </a:cubicBezTo>
                      <a:cubicBezTo>
                        <a:pt x="31" y="812"/>
                        <a:pt x="0" y="562"/>
                        <a:pt x="218" y="406"/>
                      </a:cubicBezTo>
                      <a:cubicBezTo>
                        <a:pt x="468" y="218"/>
                        <a:pt x="500" y="62"/>
                        <a:pt x="625" y="31"/>
                      </a:cubicBezTo>
                      <a:cubicBezTo>
                        <a:pt x="750" y="0"/>
                        <a:pt x="843" y="31"/>
                        <a:pt x="875" y="93"/>
                      </a:cubicBezTo>
                    </a:path>
                  </a:pathLst>
                </a:custGeom>
                <a:solidFill>
                  <a:srgbClr val="90C04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4" name="Freeform 171">
                  <a:extLst>
                    <a:ext uri="{FF2B5EF4-FFF2-40B4-BE49-F238E27FC236}">
                      <a16:creationId xmlns:a16="http://schemas.microsoft.com/office/drawing/2014/main" id="{DAB0888B-0393-A649-760B-3C2BF9BEA0DF}"/>
                    </a:ext>
                  </a:extLst>
                </p:cNvPr>
                <p:cNvSpPr>
                  <a:spLocks noChangeArrowheads="1"/>
                </p:cNvSpPr>
                <p:nvPr/>
              </p:nvSpPr>
              <p:spPr bwMode="auto">
                <a:xfrm>
                  <a:off x="7380288" y="3155950"/>
                  <a:ext cx="146050" cy="236538"/>
                </a:xfrm>
                <a:custGeom>
                  <a:avLst/>
                  <a:gdLst>
                    <a:gd name="T0" fmla="*/ 250 w 407"/>
                    <a:gd name="T1" fmla="*/ 31 h 657"/>
                    <a:gd name="T2" fmla="*/ 250 w 407"/>
                    <a:gd name="T3" fmla="*/ 31 h 657"/>
                    <a:gd name="T4" fmla="*/ 406 w 407"/>
                    <a:gd name="T5" fmla="*/ 656 h 657"/>
                    <a:gd name="T6" fmla="*/ 0 w 407"/>
                    <a:gd name="T7" fmla="*/ 344 h 657"/>
                    <a:gd name="T8" fmla="*/ 250 w 407"/>
                    <a:gd name="T9" fmla="*/ 31 h 657"/>
                  </a:gdLst>
                  <a:ahLst/>
                  <a:cxnLst>
                    <a:cxn ang="0">
                      <a:pos x="T0" y="T1"/>
                    </a:cxn>
                    <a:cxn ang="0">
                      <a:pos x="T2" y="T3"/>
                    </a:cxn>
                    <a:cxn ang="0">
                      <a:pos x="T4" y="T5"/>
                    </a:cxn>
                    <a:cxn ang="0">
                      <a:pos x="T6" y="T7"/>
                    </a:cxn>
                    <a:cxn ang="0">
                      <a:pos x="T8" y="T9"/>
                    </a:cxn>
                  </a:cxnLst>
                  <a:rect l="0" t="0" r="r" b="b"/>
                  <a:pathLst>
                    <a:path w="407" h="657">
                      <a:moveTo>
                        <a:pt x="250" y="31"/>
                      </a:moveTo>
                      <a:lnTo>
                        <a:pt x="250" y="31"/>
                      </a:lnTo>
                      <a:cubicBezTo>
                        <a:pt x="250" y="31"/>
                        <a:pt x="31" y="313"/>
                        <a:pt x="406" y="656"/>
                      </a:cubicBezTo>
                      <a:cubicBezTo>
                        <a:pt x="406" y="656"/>
                        <a:pt x="0" y="531"/>
                        <a:pt x="0" y="344"/>
                      </a:cubicBezTo>
                      <a:cubicBezTo>
                        <a:pt x="0" y="156"/>
                        <a:pt x="344" y="0"/>
                        <a:pt x="250" y="31"/>
                      </a:cubicBezTo>
                    </a:path>
                  </a:pathLst>
                </a:custGeom>
                <a:solidFill>
                  <a:srgbClr val="FDC80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5" name="Freeform 172">
                  <a:extLst>
                    <a:ext uri="{FF2B5EF4-FFF2-40B4-BE49-F238E27FC236}">
                      <a16:creationId xmlns:a16="http://schemas.microsoft.com/office/drawing/2014/main" id="{0945863F-F119-1417-8374-BB6F6572BA2E}"/>
                    </a:ext>
                  </a:extLst>
                </p:cNvPr>
                <p:cNvSpPr>
                  <a:spLocks noChangeArrowheads="1"/>
                </p:cNvSpPr>
                <p:nvPr/>
              </p:nvSpPr>
              <p:spPr bwMode="auto">
                <a:xfrm>
                  <a:off x="7605713" y="3155950"/>
                  <a:ext cx="134937" cy="134938"/>
                </a:xfrm>
                <a:custGeom>
                  <a:avLst/>
                  <a:gdLst>
                    <a:gd name="T0" fmla="*/ 344 w 376"/>
                    <a:gd name="T1" fmla="*/ 125 h 376"/>
                    <a:gd name="T2" fmla="*/ 344 w 376"/>
                    <a:gd name="T3" fmla="*/ 125 h 376"/>
                    <a:gd name="T4" fmla="*/ 187 w 376"/>
                    <a:gd name="T5" fmla="*/ 313 h 376"/>
                    <a:gd name="T6" fmla="*/ 31 w 376"/>
                    <a:gd name="T7" fmla="*/ 156 h 376"/>
                    <a:gd name="T8" fmla="*/ 219 w 376"/>
                    <a:gd name="T9" fmla="*/ 0 h 376"/>
                    <a:gd name="T10" fmla="*/ 344 w 376"/>
                    <a:gd name="T11" fmla="*/ 125 h 376"/>
                  </a:gdLst>
                  <a:ahLst/>
                  <a:cxnLst>
                    <a:cxn ang="0">
                      <a:pos x="T0" y="T1"/>
                    </a:cxn>
                    <a:cxn ang="0">
                      <a:pos x="T2" y="T3"/>
                    </a:cxn>
                    <a:cxn ang="0">
                      <a:pos x="T4" y="T5"/>
                    </a:cxn>
                    <a:cxn ang="0">
                      <a:pos x="T6" y="T7"/>
                    </a:cxn>
                    <a:cxn ang="0">
                      <a:pos x="T8" y="T9"/>
                    </a:cxn>
                    <a:cxn ang="0">
                      <a:pos x="T10" y="T11"/>
                    </a:cxn>
                  </a:cxnLst>
                  <a:rect l="0" t="0" r="r" b="b"/>
                  <a:pathLst>
                    <a:path w="376" h="376">
                      <a:moveTo>
                        <a:pt x="344" y="125"/>
                      </a:moveTo>
                      <a:lnTo>
                        <a:pt x="344" y="125"/>
                      </a:lnTo>
                      <a:cubicBezTo>
                        <a:pt x="375" y="188"/>
                        <a:pt x="250" y="313"/>
                        <a:pt x="187" y="313"/>
                      </a:cubicBezTo>
                      <a:cubicBezTo>
                        <a:pt x="31" y="375"/>
                        <a:pt x="0" y="281"/>
                        <a:pt x="31" y="156"/>
                      </a:cubicBezTo>
                      <a:cubicBezTo>
                        <a:pt x="62" y="63"/>
                        <a:pt x="156" y="31"/>
                        <a:pt x="219" y="0"/>
                      </a:cubicBezTo>
                      <a:cubicBezTo>
                        <a:pt x="281" y="0"/>
                        <a:pt x="344" y="125"/>
                        <a:pt x="344" y="125"/>
                      </a:cubicBezTo>
                    </a:path>
                  </a:pathLst>
                </a:custGeom>
                <a:solidFill>
                  <a:srgbClr val="9A613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6" name="Freeform 173">
                  <a:extLst>
                    <a:ext uri="{FF2B5EF4-FFF2-40B4-BE49-F238E27FC236}">
                      <a16:creationId xmlns:a16="http://schemas.microsoft.com/office/drawing/2014/main" id="{D5902E0C-AB93-8A1B-F489-55754C28ADC3}"/>
                    </a:ext>
                  </a:extLst>
                </p:cNvPr>
                <p:cNvSpPr>
                  <a:spLocks noChangeArrowheads="1"/>
                </p:cNvSpPr>
                <p:nvPr/>
              </p:nvSpPr>
              <p:spPr bwMode="auto">
                <a:xfrm>
                  <a:off x="7559675" y="3279775"/>
                  <a:ext cx="203200" cy="90488"/>
                </a:xfrm>
                <a:custGeom>
                  <a:avLst/>
                  <a:gdLst>
                    <a:gd name="T0" fmla="*/ 0 w 563"/>
                    <a:gd name="T1" fmla="*/ 125 h 251"/>
                    <a:gd name="T2" fmla="*/ 0 w 563"/>
                    <a:gd name="T3" fmla="*/ 125 h 251"/>
                    <a:gd name="T4" fmla="*/ 344 w 563"/>
                    <a:gd name="T5" fmla="*/ 219 h 251"/>
                    <a:gd name="T6" fmla="*/ 437 w 563"/>
                    <a:gd name="T7" fmla="*/ 0 h 251"/>
                    <a:gd name="T8" fmla="*/ 281 w 563"/>
                    <a:gd name="T9" fmla="*/ 94 h 251"/>
                    <a:gd name="T10" fmla="*/ 0 w 563"/>
                    <a:gd name="T11" fmla="*/ 125 h 251"/>
                  </a:gdLst>
                  <a:ahLst/>
                  <a:cxnLst>
                    <a:cxn ang="0">
                      <a:pos x="T0" y="T1"/>
                    </a:cxn>
                    <a:cxn ang="0">
                      <a:pos x="T2" y="T3"/>
                    </a:cxn>
                    <a:cxn ang="0">
                      <a:pos x="T4" y="T5"/>
                    </a:cxn>
                    <a:cxn ang="0">
                      <a:pos x="T6" y="T7"/>
                    </a:cxn>
                    <a:cxn ang="0">
                      <a:pos x="T8" y="T9"/>
                    </a:cxn>
                    <a:cxn ang="0">
                      <a:pos x="T10" y="T11"/>
                    </a:cxn>
                  </a:cxnLst>
                  <a:rect l="0" t="0" r="r" b="b"/>
                  <a:pathLst>
                    <a:path w="563" h="251">
                      <a:moveTo>
                        <a:pt x="0" y="125"/>
                      </a:moveTo>
                      <a:lnTo>
                        <a:pt x="0" y="125"/>
                      </a:lnTo>
                      <a:cubicBezTo>
                        <a:pt x="0" y="125"/>
                        <a:pt x="156" y="250"/>
                        <a:pt x="344" y="219"/>
                      </a:cubicBezTo>
                      <a:cubicBezTo>
                        <a:pt x="562" y="187"/>
                        <a:pt x="437" y="0"/>
                        <a:pt x="437" y="0"/>
                      </a:cubicBezTo>
                      <a:cubicBezTo>
                        <a:pt x="281" y="94"/>
                        <a:pt x="281" y="94"/>
                        <a:pt x="281" y="94"/>
                      </a:cubicBezTo>
                      <a:cubicBezTo>
                        <a:pt x="281" y="94"/>
                        <a:pt x="156" y="187"/>
                        <a:pt x="0" y="125"/>
                      </a:cubicBezTo>
                    </a:path>
                  </a:pathLst>
                </a:custGeom>
                <a:solidFill>
                  <a:srgbClr val="FDC80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4" name="Group 33">
                <a:extLst>
                  <a:ext uri="{FF2B5EF4-FFF2-40B4-BE49-F238E27FC236}">
                    <a16:creationId xmlns:a16="http://schemas.microsoft.com/office/drawing/2014/main" id="{03BD3278-B631-8078-6E31-6C2079A61243}"/>
                  </a:ext>
                </a:extLst>
              </p:cNvPr>
              <p:cNvGrpSpPr/>
              <p:nvPr/>
            </p:nvGrpSpPr>
            <p:grpSpPr>
              <a:xfrm>
                <a:off x="187786" y="4806234"/>
                <a:ext cx="180571" cy="339406"/>
                <a:chOff x="8931029" y="3269150"/>
                <a:chExt cx="719373" cy="1413233"/>
              </a:xfrm>
            </p:grpSpPr>
            <p:grpSp>
              <p:nvGrpSpPr>
                <p:cNvPr id="63" name="Group 62">
                  <a:extLst>
                    <a:ext uri="{FF2B5EF4-FFF2-40B4-BE49-F238E27FC236}">
                      <a16:creationId xmlns:a16="http://schemas.microsoft.com/office/drawing/2014/main" id="{82E439EA-CFD5-1F2D-8E1D-2EC0D1A13993}"/>
                    </a:ext>
                  </a:extLst>
                </p:cNvPr>
                <p:cNvGrpSpPr/>
                <p:nvPr/>
              </p:nvGrpSpPr>
              <p:grpSpPr>
                <a:xfrm>
                  <a:off x="8931029" y="3270999"/>
                  <a:ext cx="719373" cy="1411384"/>
                  <a:chOff x="7245350" y="2941638"/>
                  <a:chExt cx="539750" cy="1057275"/>
                </a:xfrm>
              </p:grpSpPr>
              <p:sp>
                <p:nvSpPr>
                  <p:cNvPr id="65" name="Freeform 10">
                    <a:extLst>
                      <a:ext uri="{FF2B5EF4-FFF2-40B4-BE49-F238E27FC236}">
                        <a16:creationId xmlns:a16="http://schemas.microsoft.com/office/drawing/2014/main" id="{EBF8CE4B-0F4D-1946-739A-92B96F851A62}"/>
                      </a:ext>
                    </a:extLst>
                  </p:cNvPr>
                  <p:cNvSpPr>
                    <a:spLocks noChangeArrowheads="1"/>
                  </p:cNvSpPr>
                  <p:nvPr/>
                </p:nvSpPr>
                <p:spPr bwMode="auto">
                  <a:xfrm>
                    <a:off x="7245350" y="3863975"/>
                    <a:ext cx="461963" cy="134938"/>
                  </a:xfrm>
                  <a:custGeom>
                    <a:avLst/>
                    <a:gdLst>
                      <a:gd name="T0" fmla="*/ 500 w 1282"/>
                      <a:gd name="T1" fmla="*/ 31 h 376"/>
                      <a:gd name="T2" fmla="*/ 500 w 1282"/>
                      <a:gd name="T3" fmla="*/ 31 h 376"/>
                      <a:gd name="T4" fmla="*/ 875 w 1282"/>
                      <a:gd name="T5" fmla="*/ 0 h 376"/>
                      <a:gd name="T6" fmla="*/ 1156 w 1282"/>
                      <a:gd name="T7" fmla="*/ 62 h 376"/>
                      <a:gd name="T8" fmla="*/ 1250 w 1282"/>
                      <a:gd name="T9" fmla="*/ 125 h 376"/>
                      <a:gd name="T10" fmla="*/ 1031 w 1282"/>
                      <a:gd name="T11" fmla="*/ 250 h 376"/>
                      <a:gd name="T12" fmla="*/ 781 w 1282"/>
                      <a:gd name="T13" fmla="*/ 312 h 376"/>
                      <a:gd name="T14" fmla="*/ 406 w 1282"/>
                      <a:gd name="T15" fmla="*/ 344 h 376"/>
                      <a:gd name="T16" fmla="*/ 250 w 1282"/>
                      <a:gd name="T17" fmla="*/ 312 h 376"/>
                      <a:gd name="T18" fmla="*/ 0 w 1282"/>
                      <a:gd name="T19" fmla="*/ 219 h 376"/>
                      <a:gd name="T20" fmla="*/ 125 w 1282"/>
                      <a:gd name="T21" fmla="*/ 156 h 376"/>
                      <a:gd name="T22" fmla="*/ 500 w 1282"/>
                      <a:gd name="T23" fmla="*/ 31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2" h="376">
                        <a:moveTo>
                          <a:pt x="500" y="31"/>
                        </a:moveTo>
                        <a:lnTo>
                          <a:pt x="500" y="31"/>
                        </a:lnTo>
                        <a:cubicBezTo>
                          <a:pt x="500" y="31"/>
                          <a:pt x="812" y="0"/>
                          <a:pt x="875" y="0"/>
                        </a:cubicBezTo>
                        <a:cubicBezTo>
                          <a:pt x="937" y="31"/>
                          <a:pt x="1094" y="62"/>
                          <a:pt x="1156" y="62"/>
                        </a:cubicBezTo>
                        <a:cubicBezTo>
                          <a:pt x="1187" y="94"/>
                          <a:pt x="1281" y="62"/>
                          <a:pt x="1250" y="125"/>
                        </a:cubicBezTo>
                        <a:cubicBezTo>
                          <a:pt x="1219" y="187"/>
                          <a:pt x="1094" y="219"/>
                          <a:pt x="1031" y="250"/>
                        </a:cubicBezTo>
                        <a:cubicBezTo>
                          <a:pt x="969" y="281"/>
                          <a:pt x="969" y="281"/>
                          <a:pt x="781" y="312"/>
                        </a:cubicBezTo>
                        <a:cubicBezTo>
                          <a:pt x="594" y="375"/>
                          <a:pt x="469" y="375"/>
                          <a:pt x="406" y="344"/>
                        </a:cubicBezTo>
                        <a:cubicBezTo>
                          <a:pt x="312" y="344"/>
                          <a:pt x="312" y="312"/>
                          <a:pt x="250" y="312"/>
                        </a:cubicBezTo>
                        <a:cubicBezTo>
                          <a:pt x="156" y="281"/>
                          <a:pt x="0" y="281"/>
                          <a:pt x="0" y="219"/>
                        </a:cubicBezTo>
                        <a:cubicBezTo>
                          <a:pt x="31" y="187"/>
                          <a:pt x="94" y="156"/>
                          <a:pt x="125" y="156"/>
                        </a:cubicBezTo>
                        <a:cubicBezTo>
                          <a:pt x="156" y="125"/>
                          <a:pt x="250" y="94"/>
                          <a:pt x="500" y="31"/>
                        </a:cubicBezTo>
                      </a:path>
                    </a:pathLst>
                  </a:custGeom>
                  <a:solidFill>
                    <a:srgbClr val="2F559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6" name="Freeform 161">
                    <a:extLst>
                      <a:ext uri="{FF2B5EF4-FFF2-40B4-BE49-F238E27FC236}">
                        <a16:creationId xmlns:a16="http://schemas.microsoft.com/office/drawing/2014/main" id="{05804961-98F1-8762-F6D0-90F63EEC2CEE}"/>
                      </a:ext>
                    </a:extLst>
                  </p:cNvPr>
                  <p:cNvSpPr>
                    <a:spLocks noChangeArrowheads="1"/>
                  </p:cNvSpPr>
                  <p:nvPr/>
                </p:nvSpPr>
                <p:spPr bwMode="auto">
                  <a:xfrm>
                    <a:off x="7391400" y="3381375"/>
                    <a:ext cx="258763" cy="573088"/>
                  </a:xfrm>
                  <a:custGeom>
                    <a:avLst/>
                    <a:gdLst>
                      <a:gd name="T0" fmla="*/ 188 w 720"/>
                      <a:gd name="T1" fmla="*/ 156 h 1594"/>
                      <a:gd name="T2" fmla="*/ 188 w 720"/>
                      <a:gd name="T3" fmla="*/ 156 h 1594"/>
                      <a:gd name="T4" fmla="*/ 0 w 720"/>
                      <a:gd name="T5" fmla="*/ 1593 h 1594"/>
                      <a:gd name="T6" fmla="*/ 375 w 720"/>
                      <a:gd name="T7" fmla="*/ 688 h 1594"/>
                      <a:gd name="T8" fmla="*/ 469 w 720"/>
                      <a:gd name="T9" fmla="*/ 1530 h 1594"/>
                      <a:gd name="T10" fmla="*/ 625 w 720"/>
                      <a:gd name="T11" fmla="*/ 219 h 1594"/>
                      <a:gd name="T12" fmla="*/ 188 w 720"/>
                      <a:gd name="T13" fmla="*/ 156 h 1594"/>
                    </a:gdLst>
                    <a:ahLst/>
                    <a:cxnLst>
                      <a:cxn ang="0">
                        <a:pos x="T0" y="T1"/>
                      </a:cxn>
                      <a:cxn ang="0">
                        <a:pos x="T2" y="T3"/>
                      </a:cxn>
                      <a:cxn ang="0">
                        <a:pos x="T4" y="T5"/>
                      </a:cxn>
                      <a:cxn ang="0">
                        <a:pos x="T6" y="T7"/>
                      </a:cxn>
                      <a:cxn ang="0">
                        <a:pos x="T8" y="T9"/>
                      </a:cxn>
                      <a:cxn ang="0">
                        <a:pos x="T10" y="T11"/>
                      </a:cxn>
                      <a:cxn ang="0">
                        <a:pos x="T12" y="T13"/>
                      </a:cxn>
                    </a:cxnLst>
                    <a:rect l="0" t="0" r="r" b="b"/>
                    <a:pathLst>
                      <a:path w="720" h="1594">
                        <a:moveTo>
                          <a:pt x="188" y="156"/>
                        </a:moveTo>
                        <a:lnTo>
                          <a:pt x="188" y="156"/>
                        </a:lnTo>
                        <a:cubicBezTo>
                          <a:pt x="188" y="156"/>
                          <a:pt x="31" y="1249"/>
                          <a:pt x="0" y="1593"/>
                        </a:cubicBezTo>
                        <a:cubicBezTo>
                          <a:pt x="0" y="1593"/>
                          <a:pt x="281" y="875"/>
                          <a:pt x="375" y="688"/>
                        </a:cubicBezTo>
                        <a:cubicBezTo>
                          <a:pt x="375" y="688"/>
                          <a:pt x="438" y="1312"/>
                          <a:pt x="469" y="1530"/>
                        </a:cubicBezTo>
                        <a:cubicBezTo>
                          <a:pt x="469" y="1593"/>
                          <a:pt x="719" y="438"/>
                          <a:pt x="625" y="219"/>
                        </a:cubicBezTo>
                        <a:cubicBezTo>
                          <a:pt x="563" y="0"/>
                          <a:pt x="188" y="156"/>
                          <a:pt x="188" y="156"/>
                        </a:cubicBezTo>
                      </a:path>
                    </a:pathLst>
                  </a:custGeom>
                  <a:solidFill>
                    <a:srgbClr val="6A432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7" name="Freeform 162">
                    <a:extLst>
                      <a:ext uri="{FF2B5EF4-FFF2-40B4-BE49-F238E27FC236}">
                        <a16:creationId xmlns:a16="http://schemas.microsoft.com/office/drawing/2014/main" id="{51380013-B508-CB58-50EB-69F38FD9F1DC}"/>
                      </a:ext>
                    </a:extLst>
                  </p:cNvPr>
                  <p:cNvSpPr>
                    <a:spLocks noChangeArrowheads="1"/>
                  </p:cNvSpPr>
                  <p:nvPr/>
                </p:nvSpPr>
                <p:spPr bwMode="auto">
                  <a:xfrm>
                    <a:off x="7402513" y="3403600"/>
                    <a:ext cx="236537" cy="292100"/>
                  </a:xfrm>
                  <a:custGeom>
                    <a:avLst/>
                    <a:gdLst>
                      <a:gd name="T0" fmla="*/ 125 w 658"/>
                      <a:gd name="T1" fmla="*/ 156 h 813"/>
                      <a:gd name="T2" fmla="*/ 125 w 658"/>
                      <a:gd name="T3" fmla="*/ 156 h 813"/>
                      <a:gd name="T4" fmla="*/ 32 w 658"/>
                      <a:gd name="T5" fmla="*/ 218 h 813"/>
                      <a:gd name="T6" fmla="*/ 0 w 658"/>
                      <a:gd name="T7" fmla="*/ 687 h 813"/>
                      <a:gd name="T8" fmla="*/ 657 w 658"/>
                      <a:gd name="T9" fmla="*/ 656 h 813"/>
                      <a:gd name="T10" fmla="*/ 625 w 658"/>
                      <a:gd name="T11" fmla="*/ 187 h 813"/>
                      <a:gd name="T12" fmla="*/ 125 w 658"/>
                      <a:gd name="T13" fmla="*/ 156 h 813"/>
                    </a:gdLst>
                    <a:ahLst/>
                    <a:cxnLst>
                      <a:cxn ang="0">
                        <a:pos x="T0" y="T1"/>
                      </a:cxn>
                      <a:cxn ang="0">
                        <a:pos x="T2" y="T3"/>
                      </a:cxn>
                      <a:cxn ang="0">
                        <a:pos x="T4" y="T5"/>
                      </a:cxn>
                      <a:cxn ang="0">
                        <a:pos x="T6" y="T7"/>
                      </a:cxn>
                      <a:cxn ang="0">
                        <a:pos x="T8" y="T9"/>
                      </a:cxn>
                      <a:cxn ang="0">
                        <a:pos x="T10" y="T11"/>
                      </a:cxn>
                      <a:cxn ang="0">
                        <a:pos x="T12" y="T13"/>
                      </a:cxn>
                    </a:cxnLst>
                    <a:rect l="0" t="0" r="r" b="b"/>
                    <a:pathLst>
                      <a:path w="658" h="813">
                        <a:moveTo>
                          <a:pt x="125" y="156"/>
                        </a:moveTo>
                        <a:lnTo>
                          <a:pt x="125" y="156"/>
                        </a:lnTo>
                        <a:cubicBezTo>
                          <a:pt x="125" y="156"/>
                          <a:pt x="94" y="0"/>
                          <a:pt x="32" y="218"/>
                        </a:cubicBezTo>
                        <a:cubicBezTo>
                          <a:pt x="0" y="312"/>
                          <a:pt x="0" y="531"/>
                          <a:pt x="0" y="687"/>
                        </a:cubicBezTo>
                        <a:cubicBezTo>
                          <a:pt x="0" y="687"/>
                          <a:pt x="407" y="812"/>
                          <a:pt x="657" y="656"/>
                        </a:cubicBezTo>
                        <a:cubicBezTo>
                          <a:pt x="625" y="187"/>
                          <a:pt x="625" y="187"/>
                          <a:pt x="625" y="187"/>
                        </a:cubicBezTo>
                        <a:lnTo>
                          <a:pt x="125" y="156"/>
                        </a:lnTo>
                      </a:path>
                    </a:pathLst>
                  </a:custGeom>
                  <a:solidFill>
                    <a:srgbClr val="B5521E"/>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8" name="Freeform 163">
                    <a:extLst>
                      <a:ext uri="{FF2B5EF4-FFF2-40B4-BE49-F238E27FC236}">
                        <a16:creationId xmlns:a16="http://schemas.microsoft.com/office/drawing/2014/main" id="{434FD57F-F9FC-31C5-EA8B-7EEAF55D1D6C}"/>
                      </a:ext>
                    </a:extLst>
                  </p:cNvPr>
                  <p:cNvSpPr>
                    <a:spLocks noChangeArrowheads="1"/>
                  </p:cNvSpPr>
                  <p:nvPr/>
                </p:nvSpPr>
                <p:spPr bwMode="auto">
                  <a:xfrm>
                    <a:off x="7391400" y="3144838"/>
                    <a:ext cx="269875" cy="393700"/>
                  </a:xfrm>
                  <a:custGeom>
                    <a:avLst/>
                    <a:gdLst>
                      <a:gd name="T0" fmla="*/ 31 w 751"/>
                      <a:gd name="T1" fmla="*/ 750 h 1095"/>
                      <a:gd name="T2" fmla="*/ 31 w 751"/>
                      <a:gd name="T3" fmla="*/ 750 h 1095"/>
                      <a:gd name="T4" fmla="*/ 0 w 751"/>
                      <a:gd name="T5" fmla="*/ 1000 h 1095"/>
                      <a:gd name="T6" fmla="*/ 750 w 751"/>
                      <a:gd name="T7" fmla="*/ 969 h 1095"/>
                      <a:gd name="T8" fmla="*/ 594 w 751"/>
                      <a:gd name="T9" fmla="*/ 187 h 1095"/>
                      <a:gd name="T10" fmla="*/ 188 w 751"/>
                      <a:gd name="T11" fmla="*/ 94 h 1095"/>
                      <a:gd name="T12" fmla="*/ 31 w 751"/>
                      <a:gd name="T13" fmla="*/ 750 h 1095"/>
                    </a:gdLst>
                    <a:ahLst/>
                    <a:cxnLst>
                      <a:cxn ang="0">
                        <a:pos x="T0" y="T1"/>
                      </a:cxn>
                      <a:cxn ang="0">
                        <a:pos x="T2" y="T3"/>
                      </a:cxn>
                      <a:cxn ang="0">
                        <a:pos x="T4" y="T5"/>
                      </a:cxn>
                      <a:cxn ang="0">
                        <a:pos x="T6" y="T7"/>
                      </a:cxn>
                      <a:cxn ang="0">
                        <a:pos x="T8" y="T9"/>
                      </a:cxn>
                      <a:cxn ang="0">
                        <a:pos x="T10" y="T11"/>
                      </a:cxn>
                      <a:cxn ang="0">
                        <a:pos x="T12" y="T13"/>
                      </a:cxn>
                    </a:cxnLst>
                    <a:rect l="0" t="0" r="r" b="b"/>
                    <a:pathLst>
                      <a:path w="751" h="1095">
                        <a:moveTo>
                          <a:pt x="31" y="750"/>
                        </a:moveTo>
                        <a:lnTo>
                          <a:pt x="31" y="750"/>
                        </a:lnTo>
                        <a:cubicBezTo>
                          <a:pt x="31" y="875"/>
                          <a:pt x="0" y="937"/>
                          <a:pt x="0" y="1000"/>
                        </a:cubicBezTo>
                        <a:cubicBezTo>
                          <a:pt x="0" y="1000"/>
                          <a:pt x="531" y="1094"/>
                          <a:pt x="750" y="969"/>
                        </a:cubicBezTo>
                        <a:cubicBezTo>
                          <a:pt x="750" y="969"/>
                          <a:pt x="625" y="344"/>
                          <a:pt x="594" y="187"/>
                        </a:cubicBezTo>
                        <a:cubicBezTo>
                          <a:pt x="594" y="62"/>
                          <a:pt x="281" y="0"/>
                          <a:pt x="188" y="94"/>
                        </a:cubicBezTo>
                        <a:cubicBezTo>
                          <a:pt x="188" y="94"/>
                          <a:pt x="94" y="219"/>
                          <a:pt x="31" y="750"/>
                        </a:cubicBezTo>
                      </a:path>
                    </a:pathLst>
                  </a:custGeom>
                  <a:solidFill>
                    <a:srgbClr val="F1942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9" name="Freeform 164">
                    <a:extLst>
                      <a:ext uri="{FF2B5EF4-FFF2-40B4-BE49-F238E27FC236}">
                        <a16:creationId xmlns:a16="http://schemas.microsoft.com/office/drawing/2014/main" id="{2E73C7BD-9961-7108-A177-1F5928923688}"/>
                      </a:ext>
                    </a:extLst>
                  </p:cNvPr>
                  <p:cNvSpPr>
                    <a:spLocks noChangeArrowheads="1"/>
                  </p:cNvSpPr>
                  <p:nvPr/>
                </p:nvSpPr>
                <p:spPr bwMode="auto">
                  <a:xfrm>
                    <a:off x="7504113" y="3133725"/>
                    <a:ext cx="57150" cy="134938"/>
                  </a:xfrm>
                  <a:custGeom>
                    <a:avLst/>
                    <a:gdLst>
                      <a:gd name="T0" fmla="*/ 62 w 157"/>
                      <a:gd name="T1" fmla="*/ 0 h 376"/>
                      <a:gd name="T2" fmla="*/ 62 w 157"/>
                      <a:gd name="T3" fmla="*/ 0 h 376"/>
                      <a:gd name="T4" fmla="*/ 0 w 157"/>
                      <a:gd name="T5" fmla="*/ 125 h 376"/>
                      <a:gd name="T6" fmla="*/ 125 w 157"/>
                      <a:gd name="T7" fmla="*/ 343 h 376"/>
                      <a:gd name="T8" fmla="*/ 125 w 157"/>
                      <a:gd name="T9" fmla="*/ 0 h 376"/>
                      <a:gd name="T10" fmla="*/ 62 w 157"/>
                      <a:gd name="T11" fmla="*/ 0 h 376"/>
                    </a:gdLst>
                    <a:ahLst/>
                    <a:cxnLst>
                      <a:cxn ang="0">
                        <a:pos x="T0" y="T1"/>
                      </a:cxn>
                      <a:cxn ang="0">
                        <a:pos x="T2" y="T3"/>
                      </a:cxn>
                      <a:cxn ang="0">
                        <a:pos x="T4" y="T5"/>
                      </a:cxn>
                      <a:cxn ang="0">
                        <a:pos x="T6" y="T7"/>
                      </a:cxn>
                      <a:cxn ang="0">
                        <a:pos x="T8" y="T9"/>
                      </a:cxn>
                      <a:cxn ang="0">
                        <a:pos x="T10" y="T11"/>
                      </a:cxn>
                    </a:cxnLst>
                    <a:rect l="0" t="0" r="r" b="b"/>
                    <a:pathLst>
                      <a:path w="157" h="376">
                        <a:moveTo>
                          <a:pt x="62" y="0"/>
                        </a:moveTo>
                        <a:lnTo>
                          <a:pt x="62" y="0"/>
                        </a:lnTo>
                        <a:cubicBezTo>
                          <a:pt x="0" y="125"/>
                          <a:pt x="0" y="125"/>
                          <a:pt x="0" y="125"/>
                        </a:cubicBezTo>
                        <a:cubicBezTo>
                          <a:pt x="0" y="125"/>
                          <a:pt x="93" y="375"/>
                          <a:pt x="125" y="343"/>
                        </a:cubicBezTo>
                        <a:cubicBezTo>
                          <a:pt x="156" y="343"/>
                          <a:pt x="125" y="0"/>
                          <a:pt x="125" y="0"/>
                        </a:cubicBezTo>
                        <a:lnTo>
                          <a:pt x="62" y="0"/>
                        </a:lnTo>
                      </a:path>
                    </a:pathLst>
                  </a:custGeom>
                  <a:solidFill>
                    <a:srgbClr val="6A432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0" name="Freeform 165">
                    <a:extLst>
                      <a:ext uri="{FF2B5EF4-FFF2-40B4-BE49-F238E27FC236}">
                        <a16:creationId xmlns:a16="http://schemas.microsoft.com/office/drawing/2014/main" id="{D43681CD-0106-110C-34DD-E6B743E34D7C}"/>
                      </a:ext>
                    </a:extLst>
                  </p:cNvPr>
                  <p:cNvSpPr>
                    <a:spLocks noChangeArrowheads="1"/>
                  </p:cNvSpPr>
                  <p:nvPr/>
                </p:nvSpPr>
                <p:spPr bwMode="auto">
                  <a:xfrm>
                    <a:off x="7424738" y="2941638"/>
                    <a:ext cx="180975" cy="247650"/>
                  </a:xfrm>
                  <a:custGeom>
                    <a:avLst/>
                    <a:gdLst>
                      <a:gd name="T0" fmla="*/ 125 w 501"/>
                      <a:gd name="T1" fmla="*/ 125 h 689"/>
                      <a:gd name="T2" fmla="*/ 125 w 501"/>
                      <a:gd name="T3" fmla="*/ 125 h 689"/>
                      <a:gd name="T4" fmla="*/ 156 w 501"/>
                      <a:gd name="T5" fmla="*/ 500 h 689"/>
                      <a:gd name="T6" fmla="*/ 500 w 501"/>
                      <a:gd name="T7" fmla="*/ 375 h 689"/>
                      <a:gd name="T8" fmla="*/ 344 w 501"/>
                      <a:gd name="T9" fmla="*/ 63 h 689"/>
                      <a:gd name="T10" fmla="*/ 125 w 501"/>
                      <a:gd name="T11" fmla="*/ 125 h 689"/>
                    </a:gdLst>
                    <a:ahLst/>
                    <a:cxnLst>
                      <a:cxn ang="0">
                        <a:pos x="T0" y="T1"/>
                      </a:cxn>
                      <a:cxn ang="0">
                        <a:pos x="T2" y="T3"/>
                      </a:cxn>
                      <a:cxn ang="0">
                        <a:pos x="T4" y="T5"/>
                      </a:cxn>
                      <a:cxn ang="0">
                        <a:pos x="T6" y="T7"/>
                      </a:cxn>
                      <a:cxn ang="0">
                        <a:pos x="T8" y="T9"/>
                      </a:cxn>
                      <a:cxn ang="0">
                        <a:pos x="T10" y="T11"/>
                      </a:cxn>
                    </a:cxnLst>
                    <a:rect l="0" t="0" r="r" b="b"/>
                    <a:pathLst>
                      <a:path w="501" h="689">
                        <a:moveTo>
                          <a:pt x="125" y="125"/>
                        </a:moveTo>
                        <a:lnTo>
                          <a:pt x="125" y="125"/>
                        </a:lnTo>
                        <a:cubicBezTo>
                          <a:pt x="0" y="219"/>
                          <a:pt x="125" y="469"/>
                          <a:pt x="156" y="500"/>
                        </a:cubicBezTo>
                        <a:cubicBezTo>
                          <a:pt x="344" y="688"/>
                          <a:pt x="469" y="563"/>
                          <a:pt x="500" y="375"/>
                        </a:cubicBezTo>
                        <a:cubicBezTo>
                          <a:pt x="500" y="188"/>
                          <a:pt x="437" y="125"/>
                          <a:pt x="344" y="63"/>
                        </a:cubicBezTo>
                        <a:cubicBezTo>
                          <a:pt x="250" y="0"/>
                          <a:pt x="125" y="125"/>
                          <a:pt x="125" y="125"/>
                        </a:cubicBezTo>
                      </a:path>
                    </a:pathLst>
                  </a:custGeom>
                  <a:solidFill>
                    <a:srgbClr val="6A3A2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1" name="Freeform 170">
                    <a:extLst>
                      <a:ext uri="{FF2B5EF4-FFF2-40B4-BE49-F238E27FC236}">
                        <a16:creationId xmlns:a16="http://schemas.microsoft.com/office/drawing/2014/main" id="{41B189D0-5227-731D-A331-788F5732481D}"/>
                      </a:ext>
                    </a:extLst>
                  </p:cNvPr>
                  <p:cNvSpPr>
                    <a:spLocks noChangeArrowheads="1"/>
                  </p:cNvSpPr>
                  <p:nvPr/>
                </p:nvSpPr>
                <p:spPr bwMode="auto">
                  <a:xfrm>
                    <a:off x="7413625" y="3133725"/>
                    <a:ext cx="371475" cy="315913"/>
                  </a:xfrm>
                  <a:custGeom>
                    <a:avLst/>
                    <a:gdLst>
                      <a:gd name="T0" fmla="*/ 875 w 1032"/>
                      <a:gd name="T1" fmla="*/ 93 h 876"/>
                      <a:gd name="T2" fmla="*/ 875 w 1032"/>
                      <a:gd name="T3" fmla="*/ 93 h 876"/>
                      <a:gd name="T4" fmla="*/ 625 w 1032"/>
                      <a:gd name="T5" fmla="*/ 593 h 876"/>
                      <a:gd name="T6" fmla="*/ 125 w 1032"/>
                      <a:gd name="T7" fmla="*/ 843 h 876"/>
                      <a:gd name="T8" fmla="*/ 218 w 1032"/>
                      <a:gd name="T9" fmla="*/ 406 h 876"/>
                      <a:gd name="T10" fmla="*/ 625 w 1032"/>
                      <a:gd name="T11" fmla="*/ 31 h 876"/>
                      <a:gd name="T12" fmla="*/ 875 w 1032"/>
                      <a:gd name="T13" fmla="*/ 93 h 876"/>
                    </a:gdLst>
                    <a:ahLst/>
                    <a:cxnLst>
                      <a:cxn ang="0">
                        <a:pos x="T0" y="T1"/>
                      </a:cxn>
                      <a:cxn ang="0">
                        <a:pos x="T2" y="T3"/>
                      </a:cxn>
                      <a:cxn ang="0">
                        <a:pos x="T4" y="T5"/>
                      </a:cxn>
                      <a:cxn ang="0">
                        <a:pos x="T6" y="T7"/>
                      </a:cxn>
                      <a:cxn ang="0">
                        <a:pos x="T8" y="T9"/>
                      </a:cxn>
                      <a:cxn ang="0">
                        <a:pos x="T10" y="T11"/>
                      </a:cxn>
                      <a:cxn ang="0">
                        <a:pos x="T12" y="T13"/>
                      </a:cxn>
                    </a:cxnLst>
                    <a:rect l="0" t="0" r="r" b="b"/>
                    <a:pathLst>
                      <a:path w="1032" h="876">
                        <a:moveTo>
                          <a:pt x="875" y="93"/>
                        </a:moveTo>
                        <a:lnTo>
                          <a:pt x="875" y="93"/>
                        </a:lnTo>
                        <a:cubicBezTo>
                          <a:pt x="875" y="93"/>
                          <a:pt x="1031" y="281"/>
                          <a:pt x="625" y="593"/>
                        </a:cubicBezTo>
                        <a:cubicBezTo>
                          <a:pt x="218" y="875"/>
                          <a:pt x="250" y="875"/>
                          <a:pt x="125" y="843"/>
                        </a:cubicBezTo>
                        <a:cubicBezTo>
                          <a:pt x="31" y="812"/>
                          <a:pt x="0" y="562"/>
                          <a:pt x="218" y="406"/>
                        </a:cubicBezTo>
                        <a:cubicBezTo>
                          <a:pt x="468" y="218"/>
                          <a:pt x="500" y="62"/>
                          <a:pt x="625" y="31"/>
                        </a:cubicBezTo>
                        <a:cubicBezTo>
                          <a:pt x="750" y="0"/>
                          <a:pt x="843" y="31"/>
                          <a:pt x="875" y="93"/>
                        </a:cubicBezTo>
                      </a:path>
                    </a:pathLst>
                  </a:custGeom>
                  <a:solidFill>
                    <a:srgbClr val="FDC80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2" name="Freeform 171">
                    <a:extLst>
                      <a:ext uri="{FF2B5EF4-FFF2-40B4-BE49-F238E27FC236}">
                        <a16:creationId xmlns:a16="http://schemas.microsoft.com/office/drawing/2014/main" id="{697D9E11-92D6-BC95-34AC-A671C5A1CB62}"/>
                      </a:ext>
                    </a:extLst>
                  </p:cNvPr>
                  <p:cNvSpPr>
                    <a:spLocks noChangeArrowheads="1"/>
                  </p:cNvSpPr>
                  <p:nvPr/>
                </p:nvSpPr>
                <p:spPr bwMode="auto">
                  <a:xfrm>
                    <a:off x="7380288" y="3155950"/>
                    <a:ext cx="146050" cy="236538"/>
                  </a:xfrm>
                  <a:custGeom>
                    <a:avLst/>
                    <a:gdLst>
                      <a:gd name="T0" fmla="*/ 250 w 407"/>
                      <a:gd name="T1" fmla="*/ 31 h 657"/>
                      <a:gd name="T2" fmla="*/ 250 w 407"/>
                      <a:gd name="T3" fmla="*/ 31 h 657"/>
                      <a:gd name="T4" fmla="*/ 406 w 407"/>
                      <a:gd name="T5" fmla="*/ 656 h 657"/>
                      <a:gd name="T6" fmla="*/ 0 w 407"/>
                      <a:gd name="T7" fmla="*/ 344 h 657"/>
                      <a:gd name="T8" fmla="*/ 250 w 407"/>
                      <a:gd name="T9" fmla="*/ 31 h 657"/>
                    </a:gdLst>
                    <a:ahLst/>
                    <a:cxnLst>
                      <a:cxn ang="0">
                        <a:pos x="T0" y="T1"/>
                      </a:cxn>
                      <a:cxn ang="0">
                        <a:pos x="T2" y="T3"/>
                      </a:cxn>
                      <a:cxn ang="0">
                        <a:pos x="T4" y="T5"/>
                      </a:cxn>
                      <a:cxn ang="0">
                        <a:pos x="T6" y="T7"/>
                      </a:cxn>
                      <a:cxn ang="0">
                        <a:pos x="T8" y="T9"/>
                      </a:cxn>
                    </a:cxnLst>
                    <a:rect l="0" t="0" r="r" b="b"/>
                    <a:pathLst>
                      <a:path w="407" h="657">
                        <a:moveTo>
                          <a:pt x="250" y="31"/>
                        </a:moveTo>
                        <a:lnTo>
                          <a:pt x="250" y="31"/>
                        </a:lnTo>
                        <a:cubicBezTo>
                          <a:pt x="250" y="31"/>
                          <a:pt x="31" y="313"/>
                          <a:pt x="406" y="656"/>
                        </a:cubicBezTo>
                        <a:cubicBezTo>
                          <a:pt x="406" y="656"/>
                          <a:pt x="0" y="531"/>
                          <a:pt x="0" y="344"/>
                        </a:cubicBezTo>
                        <a:cubicBezTo>
                          <a:pt x="0" y="156"/>
                          <a:pt x="344" y="0"/>
                          <a:pt x="250" y="31"/>
                        </a:cubicBezTo>
                      </a:path>
                    </a:pathLst>
                  </a:custGeom>
                  <a:solidFill>
                    <a:srgbClr val="6A3A2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3" name="Freeform 172">
                    <a:extLst>
                      <a:ext uri="{FF2B5EF4-FFF2-40B4-BE49-F238E27FC236}">
                        <a16:creationId xmlns:a16="http://schemas.microsoft.com/office/drawing/2014/main" id="{89AD30CC-7C44-E976-24EB-F4C33DE30868}"/>
                      </a:ext>
                    </a:extLst>
                  </p:cNvPr>
                  <p:cNvSpPr>
                    <a:spLocks noChangeArrowheads="1"/>
                  </p:cNvSpPr>
                  <p:nvPr/>
                </p:nvSpPr>
                <p:spPr bwMode="auto">
                  <a:xfrm>
                    <a:off x="7605713" y="3155950"/>
                    <a:ext cx="134937" cy="134938"/>
                  </a:xfrm>
                  <a:custGeom>
                    <a:avLst/>
                    <a:gdLst>
                      <a:gd name="T0" fmla="*/ 344 w 376"/>
                      <a:gd name="T1" fmla="*/ 125 h 376"/>
                      <a:gd name="T2" fmla="*/ 344 w 376"/>
                      <a:gd name="T3" fmla="*/ 125 h 376"/>
                      <a:gd name="T4" fmla="*/ 187 w 376"/>
                      <a:gd name="T5" fmla="*/ 313 h 376"/>
                      <a:gd name="T6" fmla="*/ 31 w 376"/>
                      <a:gd name="T7" fmla="*/ 156 h 376"/>
                      <a:gd name="T8" fmla="*/ 219 w 376"/>
                      <a:gd name="T9" fmla="*/ 0 h 376"/>
                      <a:gd name="T10" fmla="*/ 344 w 376"/>
                      <a:gd name="T11" fmla="*/ 125 h 376"/>
                    </a:gdLst>
                    <a:ahLst/>
                    <a:cxnLst>
                      <a:cxn ang="0">
                        <a:pos x="T0" y="T1"/>
                      </a:cxn>
                      <a:cxn ang="0">
                        <a:pos x="T2" y="T3"/>
                      </a:cxn>
                      <a:cxn ang="0">
                        <a:pos x="T4" y="T5"/>
                      </a:cxn>
                      <a:cxn ang="0">
                        <a:pos x="T6" y="T7"/>
                      </a:cxn>
                      <a:cxn ang="0">
                        <a:pos x="T8" y="T9"/>
                      </a:cxn>
                      <a:cxn ang="0">
                        <a:pos x="T10" y="T11"/>
                      </a:cxn>
                    </a:cxnLst>
                    <a:rect l="0" t="0" r="r" b="b"/>
                    <a:pathLst>
                      <a:path w="376" h="376">
                        <a:moveTo>
                          <a:pt x="344" y="125"/>
                        </a:moveTo>
                        <a:lnTo>
                          <a:pt x="344" y="125"/>
                        </a:lnTo>
                        <a:cubicBezTo>
                          <a:pt x="375" y="188"/>
                          <a:pt x="250" y="313"/>
                          <a:pt x="187" y="313"/>
                        </a:cubicBezTo>
                        <a:cubicBezTo>
                          <a:pt x="31" y="375"/>
                          <a:pt x="0" y="281"/>
                          <a:pt x="31" y="156"/>
                        </a:cubicBezTo>
                        <a:cubicBezTo>
                          <a:pt x="62" y="63"/>
                          <a:pt x="156" y="31"/>
                          <a:pt x="219" y="0"/>
                        </a:cubicBezTo>
                        <a:cubicBezTo>
                          <a:pt x="281" y="0"/>
                          <a:pt x="344" y="125"/>
                          <a:pt x="344" y="125"/>
                        </a:cubicBezTo>
                      </a:path>
                    </a:pathLst>
                  </a:custGeom>
                  <a:solidFill>
                    <a:srgbClr val="6A3A2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4" name="Freeform 173">
                    <a:extLst>
                      <a:ext uri="{FF2B5EF4-FFF2-40B4-BE49-F238E27FC236}">
                        <a16:creationId xmlns:a16="http://schemas.microsoft.com/office/drawing/2014/main" id="{30A385A4-437F-1F5B-5CC5-47DD0C755A6E}"/>
                      </a:ext>
                    </a:extLst>
                  </p:cNvPr>
                  <p:cNvSpPr>
                    <a:spLocks noChangeArrowheads="1"/>
                  </p:cNvSpPr>
                  <p:nvPr/>
                </p:nvSpPr>
                <p:spPr bwMode="auto">
                  <a:xfrm>
                    <a:off x="7559675" y="3279775"/>
                    <a:ext cx="203200" cy="90488"/>
                  </a:xfrm>
                  <a:custGeom>
                    <a:avLst/>
                    <a:gdLst>
                      <a:gd name="T0" fmla="*/ 0 w 563"/>
                      <a:gd name="T1" fmla="*/ 125 h 251"/>
                      <a:gd name="T2" fmla="*/ 0 w 563"/>
                      <a:gd name="T3" fmla="*/ 125 h 251"/>
                      <a:gd name="T4" fmla="*/ 344 w 563"/>
                      <a:gd name="T5" fmla="*/ 219 h 251"/>
                      <a:gd name="T6" fmla="*/ 437 w 563"/>
                      <a:gd name="T7" fmla="*/ 0 h 251"/>
                      <a:gd name="T8" fmla="*/ 281 w 563"/>
                      <a:gd name="T9" fmla="*/ 94 h 251"/>
                      <a:gd name="T10" fmla="*/ 0 w 563"/>
                      <a:gd name="T11" fmla="*/ 125 h 251"/>
                    </a:gdLst>
                    <a:ahLst/>
                    <a:cxnLst>
                      <a:cxn ang="0">
                        <a:pos x="T0" y="T1"/>
                      </a:cxn>
                      <a:cxn ang="0">
                        <a:pos x="T2" y="T3"/>
                      </a:cxn>
                      <a:cxn ang="0">
                        <a:pos x="T4" y="T5"/>
                      </a:cxn>
                      <a:cxn ang="0">
                        <a:pos x="T6" y="T7"/>
                      </a:cxn>
                      <a:cxn ang="0">
                        <a:pos x="T8" y="T9"/>
                      </a:cxn>
                      <a:cxn ang="0">
                        <a:pos x="T10" y="T11"/>
                      </a:cxn>
                    </a:cxnLst>
                    <a:rect l="0" t="0" r="r" b="b"/>
                    <a:pathLst>
                      <a:path w="563" h="251">
                        <a:moveTo>
                          <a:pt x="0" y="125"/>
                        </a:moveTo>
                        <a:lnTo>
                          <a:pt x="0" y="125"/>
                        </a:lnTo>
                        <a:cubicBezTo>
                          <a:pt x="0" y="125"/>
                          <a:pt x="156" y="250"/>
                          <a:pt x="344" y="219"/>
                        </a:cubicBezTo>
                        <a:cubicBezTo>
                          <a:pt x="562" y="187"/>
                          <a:pt x="437" y="0"/>
                          <a:pt x="437" y="0"/>
                        </a:cubicBezTo>
                        <a:cubicBezTo>
                          <a:pt x="281" y="94"/>
                          <a:pt x="281" y="94"/>
                          <a:pt x="281" y="94"/>
                        </a:cubicBezTo>
                        <a:cubicBezTo>
                          <a:pt x="281" y="94"/>
                          <a:pt x="156" y="187"/>
                          <a:pt x="0" y="125"/>
                        </a:cubicBezTo>
                      </a:path>
                    </a:pathLst>
                  </a:custGeom>
                  <a:solidFill>
                    <a:srgbClr val="6A3A2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4" name="Freeform 97">
                  <a:extLst>
                    <a:ext uri="{FF2B5EF4-FFF2-40B4-BE49-F238E27FC236}">
                      <a16:creationId xmlns:a16="http://schemas.microsoft.com/office/drawing/2014/main" id="{7F010296-52E2-4113-EC5C-1A0E9A22B595}"/>
                    </a:ext>
                  </a:extLst>
                </p:cNvPr>
                <p:cNvSpPr>
                  <a:spLocks noChangeArrowheads="1"/>
                </p:cNvSpPr>
                <p:nvPr/>
              </p:nvSpPr>
              <p:spPr bwMode="auto">
                <a:xfrm>
                  <a:off x="9130177" y="3269150"/>
                  <a:ext cx="281140" cy="274956"/>
                </a:xfrm>
                <a:custGeom>
                  <a:avLst/>
                  <a:gdLst>
                    <a:gd name="T0" fmla="*/ 344 w 532"/>
                    <a:gd name="T1" fmla="*/ 63 h 626"/>
                    <a:gd name="T2" fmla="*/ 344 w 532"/>
                    <a:gd name="T3" fmla="*/ 63 h 626"/>
                    <a:gd name="T4" fmla="*/ 531 w 532"/>
                    <a:gd name="T5" fmla="*/ 219 h 626"/>
                    <a:gd name="T6" fmla="*/ 250 w 532"/>
                    <a:gd name="T7" fmla="*/ 344 h 626"/>
                    <a:gd name="T8" fmla="*/ 344 w 532"/>
                    <a:gd name="T9" fmla="*/ 531 h 626"/>
                    <a:gd name="T10" fmla="*/ 125 w 532"/>
                    <a:gd name="T11" fmla="*/ 563 h 626"/>
                    <a:gd name="T12" fmla="*/ 344 w 532"/>
                    <a:gd name="T13" fmla="*/ 63 h 626"/>
                  </a:gdLst>
                  <a:ahLst/>
                  <a:cxnLst>
                    <a:cxn ang="0">
                      <a:pos x="T0" y="T1"/>
                    </a:cxn>
                    <a:cxn ang="0">
                      <a:pos x="T2" y="T3"/>
                    </a:cxn>
                    <a:cxn ang="0">
                      <a:pos x="T4" y="T5"/>
                    </a:cxn>
                    <a:cxn ang="0">
                      <a:pos x="T6" y="T7"/>
                    </a:cxn>
                    <a:cxn ang="0">
                      <a:pos x="T8" y="T9"/>
                    </a:cxn>
                    <a:cxn ang="0">
                      <a:pos x="T10" y="T11"/>
                    </a:cxn>
                    <a:cxn ang="0">
                      <a:pos x="T12" y="T13"/>
                    </a:cxn>
                  </a:cxnLst>
                  <a:rect l="0" t="0" r="r" b="b"/>
                  <a:pathLst>
                    <a:path w="532" h="626">
                      <a:moveTo>
                        <a:pt x="344" y="63"/>
                      </a:moveTo>
                      <a:lnTo>
                        <a:pt x="344" y="63"/>
                      </a:lnTo>
                      <a:cubicBezTo>
                        <a:pt x="344" y="63"/>
                        <a:pt x="500" y="63"/>
                        <a:pt x="531" y="219"/>
                      </a:cubicBezTo>
                      <a:cubicBezTo>
                        <a:pt x="531" y="219"/>
                        <a:pt x="406" y="344"/>
                        <a:pt x="250" y="344"/>
                      </a:cubicBezTo>
                      <a:cubicBezTo>
                        <a:pt x="250" y="344"/>
                        <a:pt x="281" y="500"/>
                        <a:pt x="344" y="531"/>
                      </a:cubicBezTo>
                      <a:cubicBezTo>
                        <a:pt x="406" y="594"/>
                        <a:pt x="281" y="625"/>
                        <a:pt x="125" y="563"/>
                      </a:cubicBezTo>
                      <a:cubicBezTo>
                        <a:pt x="0" y="531"/>
                        <a:pt x="0" y="0"/>
                        <a:pt x="344" y="63"/>
                      </a:cubicBezTo>
                    </a:path>
                  </a:pathLst>
                </a:custGeom>
                <a:solidFill>
                  <a:srgbClr val="201A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grpSp>
          <p:grpSp>
            <p:nvGrpSpPr>
              <p:cNvPr id="35" name="Group 34">
                <a:extLst>
                  <a:ext uri="{FF2B5EF4-FFF2-40B4-BE49-F238E27FC236}">
                    <a16:creationId xmlns:a16="http://schemas.microsoft.com/office/drawing/2014/main" id="{6296F4A8-5FB1-CED5-90AD-3F1862F6B836}"/>
                  </a:ext>
                </a:extLst>
              </p:cNvPr>
              <p:cNvGrpSpPr/>
              <p:nvPr/>
            </p:nvGrpSpPr>
            <p:grpSpPr>
              <a:xfrm flipH="1">
                <a:off x="741653" y="4801112"/>
                <a:ext cx="180571" cy="349651"/>
                <a:chOff x="7245350" y="2908300"/>
                <a:chExt cx="539750" cy="1090613"/>
              </a:xfrm>
            </p:grpSpPr>
            <p:sp>
              <p:nvSpPr>
                <p:cNvPr id="51" name="Freeform 10">
                  <a:extLst>
                    <a:ext uri="{FF2B5EF4-FFF2-40B4-BE49-F238E27FC236}">
                      <a16:creationId xmlns:a16="http://schemas.microsoft.com/office/drawing/2014/main" id="{BCBABE1D-26E6-FFA2-F78F-EA0B3276FE8D}"/>
                    </a:ext>
                  </a:extLst>
                </p:cNvPr>
                <p:cNvSpPr>
                  <a:spLocks noChangeArrowheads="1"/>
                </p:cNvSpPr>
                <p:nvPr/>
              </p:nvSpPr>
              <p:spPr bwMode="auto">
                <a:xfrm>
                  <a:off x="7245350" y="3863975"/>
                  <a:ext cx="461963" cy="134938"/>
                </a:xfrm>
                <a:custGeom>
                  <a:avLst/>
                  <a:gdLst>
                    <a:gd name="T0" fmla="*/ 500 w 1282"/>
                    <a:gd name="T1" fmla="*/ 31 h 376"/>
                    <a:gd name="T2" fmla="*/ 500 w 1282"/>
                    <a:gd name="T3" fmla="*/ 31 h 376"/>
                    <a:gd name="T4" fmla="*/ 875 w 1282"/>
                    <a:gd name="T5" fmla="*/ 0 h 376"/>
                    <a:gd name="T6" fmla="*/ 1156 w 1282"/>
                    <a:gd name="T7" fmla="*/ 62 h 376"/>
                    <a:gd name="T8" fmla="*/ 1250 w 1282"/>
                    <a:gd name="T9" fmla="*/ 125 h 376"/>
                    <a:gd name="T10" fmla="*/ 1031 w 1282"/>
                    <a:gd name="T11" fmla="*/ 250 h 376"/>
                    <a:gd name="T12" fmla="*/ 781 w 1282"/>
                    <a:gd name="T13" fmla="*/ 312 h 376"/>
                    <a:gd name="T14" fmla="*/ 406 w 1282"/>
                    <a:gd name="T15" fmla="*/ 344 h 376"/>
                    <a:gd name="T16" fmla="*/ 250 w 1282"/>
                    <a:gd name="T17" fmla="*/ 312 h 376"/>
                    <a:gd name="T18" fmla="*/ 0 w 1282"/>
                    <a:gd name="T19" fmla="*/ 219 h 376"/>
                    <a:gd name="T20" fmla="*/ 125 w 1282"/>
                    <a:gd name="T21" fmla="*/ 156 h 376"/>
                    <a:gd name="T22" fmla="*/ 500 w 1282"/>
                    <a:gd name="T23" fmla="*/ 31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2" h="376">
                      <a:moveTo>
                        <a:pt x="500" y="31"/>
                      </a:moveTo>
                      <a:lnTo>
                        <a:pt x="500" y="31"/>
                      </a:lnTo>
                      <a:cubicBezTo>
                        <a:pt x="500" y="31"/>
                        <a:pt x="812" y="0"/>
                        <a:pt x="875" y="0"/>
                      </a:cubicBezTo>
                      <a:cubicBezTo>
                        <a:pt x="937" y="31"/>
                        <a:pt x="1094" y="62"/>
                        <a:pt x="1156" y="62"/>
                      </a:cubicBezTo>
                      <a:cubicBezTo>
                        <a:pt x="1187" y="94"/>
                        <a:pt x="1281" y="62"/>
                        <a:pt x="1250" y="125"/>
                      </a:cubicBezTo>
                      <a:cubicBezTo>
                        <a:pt x="1219" y="187"/>
                        <a:pt x="1094" y="219"/>
                        <a:pt x="1031" y="250"/>
                      </a:cubicBezTo>
                      <a:cubicBezTo>
                        <a:pt x="969" y="281"/>
                        <a:pt x="969" y="281"/>
                        <a:pt x="781" y="312"/>
                      </a:cubicBezTo>
                      <a:cubicBezTo>
                        <a:pt x="594" y="375"/>
                        <a:pt x="469" y="375"/>
                        <a:pt x="406" y="344"/>
                      </a:cubicBezTo>
                      <a:cubicBezTo>
                        <a:pt x="312" y="344"/>
                        <a:pt x="312" y="312"/>
                        <a:pt x="250" y="312"/>
                      </a:cubicBezTo>
                      <a:cubicBezTo>
                        <a:pt x="156" y="281"/>
                        <a:pt x="0" y="281"/>
                        <a:pt x="0" y="219"/>
                      </a:cubicBezTo>
                      <a:cubicBezTo>
                        <a:pt x="31" y="187"/>
                        <a:pt x="94" y="156"/>
                        <a:pt x="125" y="156"/>
                      </a:cubicBezTo>
                      <a:cubicBezTo>
                        <a:pt x="156" y="125"/>
                        <a:pt x="250" y="94"/>
                        <a:pt x="500" y="31"/>
                      </a:cubicBezTo>
                    </a:path>
                  </a:pathLst>
                </a:custGeom>
                <a:solidFill>
                  <a:srgbClr val="2F559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2" name="Freeform 161">
                  <a:extLst>
                    <a:ext uri="{FF2B5EF4-FFF2-40B4-BE49-F238E27FC236}">
                      <a16:creationId xmlns:a16="http://schemas.microsoft.com/office/drawing/2014/main" id="{A22BEF03-387C-4F71-7547-0E48D5CA3C08}"/>
                    </a:ext>
                  </a:extLst>
                </p:cNvPr>
                <p:cNvSpPr>
                  <a:spLocks noChangeArrowheads="1"/>
                </p:cNvSpPr>
                <p:nvPr/>
              </p:nvSpPr>
              <p:spPr bwMode="auto">
                <a:xfrm>
                  <a:off x="7391400" y="3381375"/>
                  <a:ext cx="258763" cy="573088"/>
                </a:xfrm>
                <a:custGeom>
                  <a:avLst/>
                  <a:gdLst>
                    <a:gd name="T0" fmla="*/ 188 w 720"/>
                    <a:gd name="T1" fmla="*/ 156 h 1594"/>
                    <a:gd name="T2" fmla="*/ 188 w 720"/>
                    <a:gd name="T3" fmla="*/ 156 h 1594"/>
                    <a:gd name="T4" fmla="*/ 0 w 720"/>
                    <a:gd name="T5" fmla="*/ 1593 h 1594"/>
                    <a:gd name="T6" fmla="*/ 375 w 720"/>
                    <a:gd name="T7" fmla="*/ 688 h 1594"/>
                    <a:gd name="T8" fmla="*/ 469 w 720"/>
                    <a:gd name="T9" fmla="*/ 1530 h 1594"/>
                    <a:gd name="T10" fmla="*/ 625 w 720"/>
                    <a:gd name="T11" fmla="*/ 219 h 1594"/>
                    <a:gd name="T12" fmla="*/ 188 w 720"/>
                    <a:gd name="T13" fmla="*/ 156 h 1594"/>
                  </a:gdLst>
                  <a:ahLst/>
                  <a:cxnLst>
                    <a:cxn ang="0">
                      <a:pos x="T0" y="T1"/>
                    </a:cxn>
                    <a:cxn ang="0">
                      <a:pos x="T2" y="T3"/>
                    </a:cxn>
                    <a:cxn ang="0">
                      <a:pos x="T4" y="T5"/>
                    </a:cxn>
                    <a:cxn ang="0">
                      <a:pos x="T6" y="T7"/>
                    </a:cxn>
                    <a:cxn ang="0">
                      <a:pos x="T8" y="T9"/>
                    </a:cxn>
                    <a:cxn ang="0">
                      <a:pos x="T10" y="T11"/>
                    </a:cxn>
                    <a:cxn ang="0">
                      <a:pos x="T12" y="T13"/>
                    </a:cxn>
                  </a:cxnLst>
                  <a:rect l="0" t="0" r="r" b="b"/>
                  <a:pathLst>
                    <a:path w="720" h="1594">
                      <a:moveTo>
                        <a:pt x="188" y="156"/>
                      </a:moveTo>
                      <a:lnTo>
                        <a:pt x="188" y="156"/>
                      </a:lnTo>
                      <a:cubicBezTo>
                        <a:pt x="188" y="156"/>
                        <a:pt x="31" y="1249"/>
                        <a:pt x="0" y="1593"/>
                      </a:cubicBezTo>
                      <a:cubicBezTo>
                        <a:pt x="0" y="1593"/>
                        <a:pt x="281" y="875"/>
                        <a:pt x="375" y="688"/>
                      </a:cubicBezTo>
                      <a:cubicBezTo>
                        <a:pt x="375" y="688"/>
                        <a:pt x="438" y="1312"/>
                        <a:pt x="469" y="1530"/>
                      </a:cubicBezTo>
                      <a:cubicBezTo>
                        <a:pt x="469" y="1593"/>
                        <a:pt x="719" y="438"/>
                        <a:pt x="625" y="219"/>
                      </a:cubicBezTo>
                      <a:cubicBezTo>
                        <a:pt x="563" y="0"/>
                        <a:pt x="188" y="156"/>
                        <a:pt x="188" y="156"/>
                      </a:cubicBezTo>
                    </a:path>
                  </a:pathLst>
                </a:custGeom>
                <a:solidFill>
                  <a:srgbClr val="9A613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162">
                  <a:extLst>
                    <a:ext uri="{FF2B5EF4-FFF2-40B4-BE49-F238E27FC236}">
                      <a16:creationId xmlns:a16="http://schemas.microsoft.com/office/drawing/2014/main" id="{CEB30B96-4C29-A1C1-9E66-C44167E51BF2}"/>
                    </a:ext>
                  </a:extLst>
                </p:cNvPr>
                <p:cNvSpPr>
                  <a:spLocks noChangeArrowheads="1"/>
                </p:cNvSpPr>
                <p:nvPr/>
              </p:nvSpPr>
              <p:spPr bwMode="auto">
                <a:xfrm>
                  <a:off x="7402513" y="3403600"/>
                  <a:ext cx="236537" cy="292100"/>
                </a:xfrm>
                <a:custGeom>
                  <a:avLst/>
                  <a:gdLst>
                    <a:gd name="T0" fmla="*/ 125 w 658"/>
                    <a:gd name="T1" fmla="*/ 156 h 813"/>
                    <a:gd name="T2" fmla="*/ 125 w 658"/>
                    <a:gd name="T3" fmla="*/ 156 h 813"/>
                    <a:gd name="T4" fmla="*/ 32 w 658"/>
                    <a:gd name="T5" fmla="*/ 218 h 813"/>
                    <a:gd name="T6" fmla="*/ 0 w 658"/>
                    <a:gd name="T7" fmla="*/ 687 h 813"/>
                    <a:gd name="T8" fmla="*/ 657 w 658"/>
                    <a:gd name="T9" fmla="*/ 656 h 813"/>
                    <a:gd name="T10" fmla="*/ 625 w 658"/>
                    <a:gd name="T11" fmla="*/ 187 h 813"/>
                    <a:gd name="T12" fmla="*/ 125 w 658"/>
                    <a:gd name="T13" fmla="*/ 156 h 813"/>
                  </a:gdLst>
                  <a:ahLst/>
                  <a:cxnLst>
                    <a:cxn ang="0">
                      <a:pos x="T0" y="T1"/>
                    </a:cxn>
                    <a:cxn ang="0">
                      <a:pos x="T2" y="T3"/>
                    </a:cxn>
                    <a:cxn ang="0">
                      <a:pos x="T4" y="T5"/>
                    </a:cxn>
                    <a:cxn ang="0">
                      <a:pos x="T6" y="T7"/>
                    </a:cxn>
                    <a:cxn ang="0">
                      <a:pos x="T8" y="T9"/>
                    </a:cxn>
                    <a:cxn ang="0">
                      <a:pos x="T10" y="T11"/>
                    </a:cxn>
                    <a:cxn ang="0">
                      <a:pos x="T12" y="T13"/>
                    </a:cxn>
                  </a:cxnLst>
                  <a:rect l="0" t="0" r="r" b="b"/>
                  <a:pathLst>
                    <a:path w="658" h="813">
                      <a:moveTo>
                        <a:pt x="125" y="156"/>
                      </a:moveTo>
                      <a:lnTo>
                        <a:pt x="125" y="156"/>
                      </a:lnTo>
                      <a:cubicBezTo>
                        <a:pt x="125" y="156"/>
                        <a:pt x="94" y="0"/>
                        <a:pt x="32" y="218"/>
                      </a:cubicBezTo>
                      <a:cubicBezTo>
                        <a:pt x="0" y="312"/>
                        <a:pt x="0" y="531"/>
                        <a:pt x="0" y="687"/>
                      </a:cubicBezTo>
                      <a:cubicBezTo>
                        <a:pt x="0" y="687"/>
                        <a:pt x="407" y="812"/>
                        <a:pt x="657" y="656"/>
                      </a:cubicBezTo>
                      <a:cubicBezTo>
                        <a:pt x="625" y="187"/>
                        <a:pt x="625" y="187"/>
                        <a:pt x="625" y="187"/>
                      </a:cubicBezTo>
                      <a:lnTo>
                        <a:pt x="125" y="156"/>
                      </a:lnTo>
                    </a:path>
                  </a:pathLst>
                </a:custGeom>
                <a:solidFill>
                  <a:srgbClr val="FDC80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163">
                  <a:extLst>
                    <a:ext uri="{FF2B5EF4-FFF2-40B4-BE49-F238E27FC236}">
                      <a16:creationId xmlns:a16="http://schemas.microsoft.com/office/drawing/2014/main" id="{D3A627F8-286E-06F2-DD87-D5E64D9935EB}"/>
                    </a:ext>
                  </a:extLst>
                </p:cNvPr>
                <p:cNvSpPr>
                  <a:spLocks noChangeArrowheads="1"/>
                </p:cNvSpPr>
                <p:nvPr/>
              </p:nvSpPr>
              <p:spPr bwMode="auto">
                <a:xfrm>
                  <a:off x="7391400" y="3144838"/>
                  <a:ext cx="269875" cy="393700"/>
                </a:xfrm>
                <a:custGeom>
                  <a:avLst/>
                  <a:gdLst>
                    <a:gd name="T0" fmla="*/ 31 w 751"/>
                    <a:gd name="T1" fmla="*/ 750 h 1095"/>
                    <a:gd name="T2" fmla="*/ 31 w 751"/>
                    <a:gd name="T3" fmla="*/ 750 h 1095"/>
                    <a:gd name="T4" fmla="*/ 0 w 751"/>
                    <a:gd name="T5" fmla="*/ 1000 h 1095"/>
                    <a:gd name="T6" fmla="*/ 750 w 751"/>
                    <a:gd name="T7" fmla="*/ 969 h 1095"/>
                    <a:gd name="T8" fmla="*/ 594 w 751"/>
                    <a:gd name="T9" fmla="*/ 187 h 1095"/>
                    <a:gd name="T10" fmla="*/ 188 w 751"/>
                    <a:gd name="T11" fmla="*/ 94 h 1095"/>
                    <a:gd name="T12" fmla="*/ 31 w 751"/>
                    <a:gd name="T13" fmla="*/ 750 h 1095"/>
                  </a:gdLst>
                  <a:ahLst/>
                  <a:cxnLst>
                    <a:cxn ang="0">
                      <a:pos x="T0" y="T1"/>
                    </a:cxn>
                    <a:cxn ang="0">
                      <a:pos x="T2" y="T3"/>
                    </a:cxn>
                    <a:cxn ang="0">
                      <a:pos x="T4" y="T5"/>
                    </a:cxn>
                    <a:cxn ang="0">
                      <a:pos x="T6" y="T7"/>
                    </a:cxn>
                    <a:cxn ang="0">
                      <a:pos x="T8" y="T9"/>
                    </a:cxn>
                    <a:cxn ang="0">
                      <a:pos x="T10" y="T11"/>
                    </a:cxn>
                    <a:cxn ang="0">
                      <a:pos x="T12" y="T13"/>
                    </a:cxn>
                  </a:cxnLst>
                  <a:rect l="0" t="0" r="r" b="b"/>
                  <a:pathLst>
                    <a:path w="751" h="1095">
                      <a:moveTo>
                        <a:pt x="31" y="750"/>
                      </a:moveTo>
                      <a:lnTo>
                        <a:pt x="31" y="750"/>
                      </a:lnTo>
                      <a:cubicBezTo>
                        <a:pt x="31" y="875"/>
                        <a:pt x="0" y="937"/>
                        <a:pt x="0" y="1000"/>
                      </a:cubicBezTo>
                      <a:cubicBezTo>
                        <a:pt x="0" y="1000"/>
                        <a:pt x="531" y="1094"/>
                        <a:pt x="750" y="969"/>
                      </a:cubicBezTo>
                      <a:cubicBezTo>
                        <a:pt x="750" y="969"/>
                        <a:pt x="625" y="344"/>
                        <a:pt x="594" y="187"/>
                      </a:cubicBezTo>
                      <a:cubicBezTo>
                        <a:pt x="594" y="62"/>
                        <a:pt x="281" y="0"/>
                        <a:pt x="188" y="94"/>
                      </a:cubicBezTo>
                      <a:cubicBezTo>
                        <a:pt x="188" y="94"/>
                        <a:pt x="94" y="219"/>
                        <a:pt x="31" y="750"/>
                      </a:cubicBezTo>
                    </a:path>
                  </a:pathLst>
                </a:custGeom>
                <a:solidFill>
                  <a:srgbClr val="B5521E"/>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164">
                  <a:extLst>
                    <a:ext uri="{FF2B5EF4-FFF2-40B4-BE49-F238E27FC236}">
                      <a16:creationId xmlns:a16="http://schemas.microsoft.com/office/drawing/2014/main" id="{1A98911E-DDC1-E16F-B84B-F1FEB323E70D}"/>
                    </a:ext>
                  </a:extLst>
                </p:cNvPr>
                <p:cNvSpPr>
                  <a:spLocks noChangeArrowheads="1"/>
                </p:cNvSpPr>
                <p:nvPr/>
              </p:nvSpPr>
              <p:spPr bwMode="auto">
                <a:xfrm>
                  <a:off x="7504113" y="3133725"/>
                  <a:ext cx="57150" cy="134938"/>
                </a:xfrm>
                <a:custGeom>
                  <a:avLst/>
                  <a:gdLst>
                    <a:gd name="T0" fmla="*/ 62 w 157"/>
                    <a:gd name="T1" fmla="*/ 0 h 376"/>
                    <a:gd name="T2" fmla="*/ 62 w 157"/>
                    <a:gd name="T3" fmla="*/ 0 h 376"/>
                    <a:gd name="T4" fmla="*/ 0 w 157"/>
                    <a:gd name="T5" fmla="*/ 125 h 376"/>
                    <a:gd name="T6" fmla="*/ 125 w 157"/>
                    <a:gd name="T7" fmla="*/ 343 h 376"/>
                    <a:gd name="T8" fmla="*/ 125 w 157"/>
                    <a:gd name="T9" fmla="*/ 0 h 376"/>
                    <a:gd name="T10" fmla="*/ 62 w 157"/>
                    <a:gd name="T11" fmla="*/ 0 h 376"/>
                  </a:gdLst>
                  <a:ahLst/>
                  <a:cxnLst>
                    <a:cxn ang="0">
                      <a:pos x="T0" y="T1"/>
                    </a:cxn>
                    <a:cxn ang="0">
                      <a:pos x="T2" y="T3"/>
                    </a:cxn>
                    <a:cxn ang="0">
                      <a:pos x="T4" y="T5"/>
                    </a:cxn>
                    <a:cxn ang="0">
                      <a:pos x="T6" y="T7"/>
                    </a:cxn>
                    <a:cxn ang="0">
                      <a:pos x="T8" y="T9"/>
                    </a:cxn>
                    <a:cxn ang="0">
                      <a:pos x="T10" y="T11"/>
                    </a:cxn>
                  </a:cxnLst>
                  <a:rect l="0" t="0" r="r" b="b"/>
                  <a:pathLst>
                    <a:path w="157" h="376">
                      <a:moveTo>
                        <a:pt x="62" y="0"/>
                      </a:moveTo>
                      <a:lnTo>
                        <a:pt x="62" y="0"/>
                      </a:lnTo>
                      <a:cubicBezTo>
                        <a:pt x="0" y="125"/>
                        <a:pt x="0" y="125"/>
                        <a:pt x="0" y="125"/>
                      </a:cubicBezTo>
                      <a:cubicBezTo>
                        <a:pt x="0" y="125"/>
                        <a:pt x="93" y="375"/>
                        <a:pt x="125" y="343"/>
                      </a:cubicBezTo>
                      <a:cubicBezTo>
                        <a:pt x="156" y="343"/>
                        <a:pt x="125" y="0"/>
                        <a:pt x="125" y="0"/>
                      </a:cubicBezTo>
                      <a:lnTo>
                        <a:pt x="62" y="0"/>
                      </a:lnTo>
                    </a:path>
                  </a:pathLst>
                </a:custGeom>
                <a:solidFill>
                  <a:srgbClr val="6A432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165">
                  <a:extLst>
                    <a:ext uri="{FF2B5EF4-FFF2-40B4-BE49-F238E27FC236}">
                      <a16:creationId xmlns:a16="http://schemas.microsoft.com/office/drawing/2014/main" id="{56898E1D-E400-25C7-6B85-3B856B6B0CA9}"/>
                    </a:ext>
                  </a:extLst>
                </p:cNvPr>
                <p:cNvSpPr>
                  <a:spLocks noChangeArrowheads="1"/>
                </p:cNvSpPr>
                <p:nvPr/>
              </p:nvSpPr>
              <p:spPr bwMode="auto">
                <a:xfrm>
                  <a:off x="7424738" y="2941638"/>
                  <a:ext cx="180975" cy="247650"/>
                </a:xfrm>
                <a:custGeom>
                  <a:avLst/>
                  <a:gdLst>
                    <a:gd name="T0" fmla="*/ 125 w 501"/>
                    <a:gd name="T1" fmla="*/ 125 h 689"/>
                    <a:gd name="T2" fmla="*/ 125 w 501"/>
                    <a:gd name="T3" fmla="*/ 125 h 689"/>
                    <a:gd name="T4" fmla="*/ 156 w 501"/>
                    <a:gd name="T5" fmla="*/ 500 h 689"/>
                    <a:gd name="T6" fmla="*/ 500 w 501"/>
                    <a:gd name="T7" fmla="*/ 375 h 689"/>
                    <a:gd name="T8" fmla="*/ 344 w 501"/>
                    <a:gd name="T9" fmla="*/ 63 h 689"/>
                    <a:gd name="T10" fmla="*/ 125 w 501"/>
                    <a:gd name="T11" fmla="*/ 125 h 689"/>
                  </a:gdLst>
                  <a:ahLst/>
                  <a:cxnLst>
                    <a:cxn ang="0">
                      <a:pos x="T0" y="T1"/>
                    </a:cxn>
                    <a:cxn ang="0">
                      <a:pos x="T2" y="T3"/>
                    </a:cxn>
                    <a:cxn ang="0">
                      <a:pos x="T4" y="T5"/>
                    </a:cxn>
                    <a:cxn ang="0">
                      <a:pos x="T6" y="T7"/>
                    </a:cxn>
                    <a:cxn ang="0">
                      <a:pos x="T8" y="T9"/>
                    </a:cxn>
                    <a:cxn ang="0">
                      <a:pos x="T10" y="T11"/>
                    </a:cxn>
                  </a:cxnLst>
                  <a:rect l="0" t="0" r="r" b="b"/>
                  <a:pathLst>
                    <a:path w="501" h="689">
                      <a:moveTo>
                        <a:pt x="125" y="125"/>
                      </a:moveTo>
                      <a:lnTo>
                        <a:pt x="125" y="125"/>
                      </a:lnTo>
                      <a:cubicBezTo>
                        <a:pt x="0" y="219"/>
                        <a:pt x="125" y="469"/>
                        <a:pt x="156" y="500"/>
                      </a:cubicBezTo>
                      <a:cubicBezTo>
                        <a:pt x="344" y="688"/>
                        <a:pt x="469" y="563"/>
                        <a:pt x="500" y="375"/>
                      </a:cubicBezTo>
                      <a:cubicBezTo>
                        <a:pt x="500" y="188"/>
                        <a:pt x="437" y="125"/>
                        <a:pt x="344" y="63"/>
                      </a:cubicBezTo>
                      <a:cubicBezTo>
                        <a:pt x="250" y="0"/>
                        <a:pt x="125" y="125"/>
                        <a:pt x="125" y="125"/>
                      </a:cubicBezTo>
                    </a:path>
                  </a:pathLst>
                </a:custGeom>
                <a:solidFill>
                  <a:srgbClr val="9A613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166">
                  <a:extLst>
                    <a:ext uri="{FF2B5EF4-FFF2-40B4-BE49-F238E27FC236}">
                      <a16:creationId xmlns:a16="http://schemas.microsoft.com/office/drawing/2014/main" id="{B67D86AD-2218-DC4D-39CC-A9515F9CF6EE}"/>
                    </a:ext>
                  </a:extLst>
                </p:cNvPr>
                <p:cNvSpPr>
                  <a:spLocks noChangeArrowheads="1"/>
                </p:cNvSpPr>
                <p:nvPr/>
              </p:nvSpPr>
              <p:spPr bwMode="auto">
                <a:xfrm>
                  <a:off x="7402513" y="2941638"/>
                  <a:ext cx="203200" cy="169862"/>
                </a:xfrm>
                <a:custGeom>
                  <a:avLst/>
                  <a:gdLst>
                    <a:gd name="T0" fmla="*/ 219 w 564"/>
                    <a:gd name="T1" fmla="*/ 469 h 470"/>
                    <a:gd name="T2" fmla="*/ 219 w 564"/>
                    <a:gd name="T3" fmla="*/ 469 h 470"/>
                    <a:gd name="T4" fmla="*/ 375 w 564"/>
                    <a:gd name="T5" fmla="*/ 32 h 470"/>
                    <a:gd name="T6" fmla="*/ 563 w 564"/>
                    <a:gd name="T7" fmla="*/ 219 h 470"/>
                    <a:gd name="T8" fmla="*/ 282 w 564"/>
                    <a:gd name="T9" fmla="*/ 344 h 470"/>
                    <a:gd name="T10" fmla="*/ 219 w 564"/>
                    <a:gd name="T11" fmla="*/ 469 h 470"/>
                  </a:gdLst>
                  <a:ahLst/>
                  <a:cxnLst>
                    <a:cxn ang="0">
                      <a:pos x="T0" y="T1"/>
                    </a:cxn>
                    <a:cxn ang="0">
                      <a:pos x="T2" y="T3"/>
                    </a:cxn>
                    <a:cxn ang="0">
                      <a:pos x="T4" y="T5"/>
                    </a:cxn>
                    <a:cxn ang="0">
                      <a:pos x="T6" y="T7"/>
                    </a:cxn>
                    <a:cxn ang="0">
                      <a:pos x="T8" y="T9"/>
                    </a:cxn>
                    <a:cxn ang="0">
                      <a:pos x="T10" y="T11"/>
                    </a:cxn>
                  </a:cxnLst>
                  <a:rect l="0" t="0" r="r" b="b"/>
                  <a:pathLst>
                    <a:path w="564" h="470">
                      <a:moveTo>
                        <a:pt x="219" y="469"/>
                      </a:moveTo>
                      <a:lnTo>
                        <a:pt x="219" y="469"/>
                      </a:lnTo>
                      <a:cubicBezTo>
                        <a:pt x="63" y="438"/>
                        <a:pt x="0" y="0"/>
                        <a:pt x="375" y="32"/>
                      </a:cubicBezTo>
                      <a:cubicBezTo>
                        <a:pt x="375" y="32"/>
                        <a:pt x="500" y="63"/>
                        <a:pt x="563" y="219"/>
                      </a:cubicBezTo>
                      <a:cubicBezTo>
                        <a:pt x="563" y="219"/>
                        <a:pt x="407" y="344"/>
                        <a:pt x="282" y="344"/>
                      </a:cubicBezTo>
                      <a:lnTo>
                        <a:pt x="219" y="469"/>
                      </a:lnTo>
                    </a:path>
                  </a:pathLst>
                </a:custGeom>
                <a:solidFill>
                  <a:srgbClr val="201A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167">
                  <a:extLst>
                    <a:ext uri="{FF2B5EF4-FFF2-40B4-BE49-F238E27FC236}">
                      <a16:creationId xmlns:a16="http://schemas.microsoft.com/office/drawing/2014/main" id="{A36DA7C4-3C7E-7CE3-7681-01443875EC6D}"/>
                    </a:ext>
                  </a:extLst>
                </p:cNvPr>
                <p:cNvSpPr>
                  <a:spLocks noChangeArrowheads="1"/>
                </p:cNvSpPr>
                <p:nvPr/>
              </p:nvSpPr>
              <p:spPr bwMode="auto">
                <a:xfrm>
                  <a:off x="7413625" y="2908300"/>
                  <a:ext cx="134938" cy="112713"/>
                </a:xfrm>
                <a:custGeom>
                  <a:avLst/>
                  <a:gdLst>
                    <a:gd name="T0" fmla="*/ 343 w 376"/>
                    <a:gd name="T1" fmla="*/ 93 h 313"/>
                    <a:gd name="T2" fmla="*/ 343 w 376"/>
                    <a:gd name="T3" fmla="*/ 93 h 313"/>
                    <a:gd name="T4" fmla="*/ 218 w 376"/>
                    <a:gd name="T5" fmla="*/ 281 h 313"/>
                    <a:gd name="T6" fmla="*/ 31 w 376"/>
                    <a:gd name="T7" fmla="*/ 218 h 313"/>
                    <a:gd name="T8" fmla="*/ 125 w 376"/>
                    <a:gd name="T9" fmla="*/ 62 h 313"/>
                    <a:gd name="T10" fmla="*/ 343 w 376"/>
                    <a:gd name="T11" fmla="*/ 93 h 313"/>
                  </a:gdLst>
                  <a:ahLst/>
                  <a:cxnLst>
                    <a:cxn ang="0">
                      <a:pos x="T0" y="T1"/>
                    </a:cxn>
                    <a:cxn ang="0">
                      <a:pos x="T2" y="T3"/>
                    </a:cxn>
                    <a:cxn ang="0">
                      <a:pos x="T4" y="T5"/>
                    </a:cxn>
                    <a:cxn ang="0">
                      <a:pos x="T6" y="T7"/>
                    </a:cxn>
                    <a:cxn ang="0">
                      <a:pos x="T8" y="T9"/>
                    </a:cxn>
                    <a:cxn ang="0">
                      <a:pos x="T10" y="T11"/>
                    </a:cxn>
                  </a:cxnLst>
                  <a:rect l="0" t="0" r="r" b="b"/>
                  <a:pathLst>
                    <a:path w="376" h="313">
                      <a:moveTo>
                        <a:pt x="343" y="93"/>
                      </a:moveTo>
                      <a:lnTo>
                        <a:pt x="343" y="93"/>
                      </a:lnTo>
                      <a:cubicBezTo>
                        <a:pt x="375" y="156"/>
                        <a:pt x="312" y="250"/>
                        <a:pt x="218" y="281"/>
                      </a:cubicBezTo>
                      <a:cubicBezTo>
                        <a:pt x="156" y="312"/>
                        <a:pt x="62" y="281"/>
                        <a:pt x="31" y="218"/>
                      </a:cubicBezTo>
                      <a:cubicBezTo>
                        <a:pt x="0" y="156"/>
                        <a:pt x="62" y="93"/>
                        <a:pt x="125" y="62"/>
                      </a:cubicBezTo>
                      <a:cubicBezTo>
                        <a:pt x="218" y="0"/>
                        <a:pt x="312" y="31"/>
                        <a:pt x="343" y="93"/>
                      </a:cubicBezTo>
                    </a:path>
                  </a:pathLst>
                </a:custGeom>
                <a:solidFill>
                  <a:srgbClr val="201A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170">
                  <a:extLst>
                    <a:ext uri="{FF2B5EF4-FFF2-40B4-BE49-F238E27FC236}">
                      <a16:creationId xmlns:a16="http://schemas.microsoft.com/office/drawing/2014/main" id="{A5AC27E5-4A4A-9D32-3D24-90F0631A6AB3}"/>
                    </a:ext>
                  </a:extLst>
                </p:cNvPr>
                <p:cNvSpPr>
                  <a:spLocks noChangeArrowheads="1"/>
                </p:cNvSpPr>
                <p:nvPr/>
              </p:nvSpPr>
              <p:spPr bwMode="auto">
                <a:xfrm>
                  <a:off x="7413625" y="3133725"/>
                  <a:ext cx="371475" cy="315913"/>
                </a:xfrm>
                <a:custGeom>
                  <a:avLst/>
                  <a:gdLst>
                    <a:gd name="T0" fmla="*/ 875 w 1032"/>
                    <a:gd name="T1" fmla="*/ 93 h 876"/>
                    <a:gd name="T2" fmla="*/ 875 w 1032"/>
                    <a:gd name="T3" fmla="*/ 93 h 876"/>
                    <a:gd name="T4" fmla="*/ 625 w 1032"/>
                    <a:gd name="T5" fmla="*/ 593 h 876"/>
                    <a:gd name="T6" fmla="*/ 125 w 1032"/>
                    <a:gd name="T7" fmla="*/ 843 h 876"/>
                    <a:gd name="T8" fmla="*/ 218 w 1032"/>
                    <a:gd name="T9" fmla="*/ 406 h 876"/>
                    <a:gd name="T10" fmla="*/ 625 w 1032"/>
                    <a:gd name="T11" fmla="*/ 31 h 876"/>
                    <a:gd name="T12" fmla="*/ 875 w 1032"/>
                    <a:gd name="T13" fmla="*/ 93 h 876"/>
                  </a:gdLst>
                  <a:ahLst/>
                  <a:cxnLst>
                    <a:cxn ang="0">
                      <a:pos x="T0" y="T1"/>
                    </a:cxn>
                    <a:cxn ang="0">
                      <a:pos x="T2" y="T3"/>
                    </a:cxn>
                    <a:cxn ang="0">
                      <a:pos x="T4" y="T5"/>
                    </a:cxn>
                    <a:cxn ang="0">
                      <a:pos x="T6" y="T7"/>
                    </a:cxn>
                    <a:cxn ang="0">
                      <a:pos x="T8" y="T9"/>
                    </a:cxn>
                    <a:cxn ang="0">
                      <a:pos x="T10" y="T11"/>
                    </a:cxn>
                    <a:cxn ang="0">
                      <a:pos x="T12" y="T13"/>
                    </a:cxn>
                  </a:cxnLst>
                  <a:rect l="0" t="0" r="r" b="b"/>
                  <a:pathLst>
                    <a:path w="1032" h="876">
                      <a:moveTo>
                        <a:pt x="875" y="93"/>
                      </a:moveTo>
                      <a:lnTo>
                        <a:pt x="875" y="93"/>
                      </a:lnTo>
                      <a:cubicBezTo>
                        <a:pt x="875" y="93"/>
                        <a:pt x="1031" y="281"/>
                        <a:pt x="625" y="593"/>
                      </a:cubicBezTo>
                      <a:cubicBezTo>
                        <a:pt x="218" y="875"/>
                        <a:pt x="250" y="875"/>
                        <a:pt x="125" y="843"/>
                      </a:cubicBezTo>
                      <a:cubicBezTo>
                        <a:pt x="31" y="812"/>
                        <a:pt x="0" y="562"/>
                        <a:pt x="218" y="406"/>
                      </a:cubicBezTo>
                      <a:cubicBezTo>
                        <a:pt x="468" y="218"/>
                        <a:pt x="500" y="62"/>
                        <a:pt x="625" y="31"/>
                      </a:cubicBezTo>
                      <a:cubicBezTo>
                        <a:pt x="750" y="0"/>
                        <a:pt x="843" y="31"/>
                        <a:pt x="875" y="93"/>
                      </a:cubicBezTo>
                    </a:path>
                  </a:pathLst>
                </a:custGeom>
                <a:solidFill>
                  <a:srgbClr val="F1942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0" name="Freeform 171">
                  <a:extLst>
                    <a:ext uri="{FF2B5EF4-FFF2-40B4-BE49-F238E27FC236}">
                      <a16:creationId xmlns:a16="http://schemas.microsoft.com/office/drawing/2014/main" id="{CB81DDA9-7193-1607-90BD-36E863BE7BB1}"/>
                    </a:ext>
                  </a:extLst>
                </p:cNvPr>
                <p:cNvSpPr>
                  <a:spLocks noChangeArrowheads="1"/>
                </p:cNvSpPr>
                <p:nvPr/>
              </p:nvSpPr>
              <p:spPr bwMode="auto">
                <a:xfrm>
                  <a:off x="7380288" y="3155950"/>
                  <a:ext cx="146050" cy="236538"/>
                </a:xfrm>
                <a:custGeom>
                  <a:avLst/>
                  <a:gdLst>
                    <a:gd name="T0" fmla="*/ 250 w 407"/>
                    <a:gd name="T1" fmla="*/ 31 h 657"/>
                    <a:gd name="T2" fmla="*/ 250 w 407"/>
                    <a:gd name="T3" fmla="*/ 31 h 657"/>
                    <a:gd name="T4" fmla="*/ 406 w 407"/>
                    <a:gd name="T5" fmla="*/ 656 h 657"/>
                    <a:gd name="T6" fmla="*/ 0 w 407"/>
                    <a:gd name="T7" fmla="*/ 344 h 657"/>
                    <a:gd name="T8" fmla="*/ 250 w 407"/>
                    <a:gd name="T9" fmla="*/ 31 h 657"/>
                  </a:gdLst>
                  <a:ahLst/>
                  <a:cxnLst>
                    <a:cxn ang="0">
                      <a:pos x="T0" y="T1"/>
                    </a:cxn>
                    <a:cxn ang="0">
                      <a:pos x="T2" y="T3"/>
                    </a:cxn>
                    <a:cxn ang="0">
                      <a:pos x="T4" y="T5"/>
                    </a:cxn>
                    <a:cxn ang="0">
                      <a:pos x="T6" y="T7"/>
                    </a:cxn>
                    <a:cxn ang="0">
                      <a:pos x="T8" y="T9"/>
                    </a:cxn>
                  </a:cxnLst>
                  <a:rect l="0" t="0" r="r" b="b"/>
                  <a:pathLst>
                    <a:path w="407" h="657">
                      <a:moveTo>
                        <a:pt x="250" y="31"/>
                      </a:moveTo>
                      <a:lnTo>
                        <a:pt x="250" y="31"/>
                      </a:lnTo>
                      <a:cubicBezTo>
                        <a:pt x="250" y="31"/>
                        <a:pt x="31" y="313"/>
                        <a:pt x="406" y="656"/>
                      </a:cubicBezTo>
                      <a:cubicBezTo>
                        <a:pt x="406" y="656"/>
                        <a:pt x="0" y="531"/>
                        <a:pt x="0" y="344"/>
                      </a:cubicBezTo>
                      <a:cubicBezTo>
                        <a:pt x="0" y="156"/>
                        <a:pt x="344" y="0"/>
                        <a:pt x="250" y="31"/>
                      </a:cubicBezTo>
                    </a:path>
                  </a:pathLst>
                </a:custGeom>
                <a:solidFill>
                  <a:srgbClr val="B5521E"/>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1" name="Freeform 172">
                  <a:extLst>
                    <a:ext uri="{FF2B5EF4-FFF2-40B4-BE49-F238E27FC236}">
                      <a16:creationId xmlns:a16="http://schemas.microsoft.com/office/drawing/2014/main" id="{657A4D79-464A-F498-0C26-8942215D1E86}"/>
                    </a:ext>
                  </a:extLst>
                </p:cNvPr>
                <p:cNvSpPr>
                  <a:spLocks noChangeArrowheads="1"/>
                </p:cNvSpPr>
                <p:nvPr/>
              </p:nvSpPr>
              <p:spPr bwMode="auto">
                <a:xfrm>
                  <a:off x="7605713" y="3155950"/>
                  <a:ext cx="134937" cy="134938"/>
                </a:xfrm>
                <a:custGeom>
                  <a:avLst/>
                  <a:gdLst>
                    <a:gd name="T0" fmla="*/ 344 w 376"/>
                    <a:gd name="T1" fmla="*/ 125 h 376"/>
                    <a:gd name="T2" fmla="*/ 344 w 376"/>
                    <a:gd name="T3" fmla="*/ 125 h 376"/>
                    <a:gd name="T4" fmla="*/ 187 w 376"/>
                    <a:gd name="T5" fmla="*/ 313 h 376"/>
                    <a:gd name="T6" fmla="*/ 31 w 376"/>
                    <a:gd name="T7" fmla="*/ 156 h 376"/>
                    <a:gd name="T8" fmla="*/ 219 w 376"/>
                    <a:gd name="T9" fmla="*/ 0 h 376"/>
                    <a:gd name="T10" fmla="*/ 344 w 376"/>
                    <a:gd name="T11" fmla="*/ 125 h 376"/>
                  </a:gdLst>
                  <a:ahLst/>
                  <a:cxnLst>
                    <a:cxn ang="0">
                      <a:pos x="T0" y="T1"/>
                    </a:cxn>
                    <a:cxn ang="0">
                      <a:pos x="T2" y="T3"/>
                    </a:cxn>
                    <a:cxn ang="0">
                      <a:pos x="T4" y="T5"/>
                    </a:cxn>
                    <a:cxn ang="0">
                      <a:pos x="T6" y="T7"/>
                    </a:cxn>
                    <a:cxn ang="0">
                      <a:pos x="T8" y="T9"/>
                    </a:cxn>
                    <a:cxn ang="0">
                      <a:pos x="T10" y="T11"/>
                    </a:cxn>
                  </a:cxnLst>
                  <a:rect l="0" t="0" r="r" b="b"/>
                  <a:pathLst>
                    <a:path w="376" h="376">
                      <a:moveTo>
                        <a:pt x="344" y="125"/>
                      </a:moveTo>
                      <a:lnTo>
                        <a:pt x="344" y="125"/>
                      </a:lnTo>
                      <a:cubicBezTo>
                        <a:pt x="375" y="188"/>
                        <a:pt x="250" y="313"/>
                        <a:pt x="187" y="313"/>
                      </a:cubicBezTo>
                      <a:cubicBezTo>
                        <a:pt x="31" y="375"/>
                        <a:pt x="0" y="281"/>
                        <a:pt x="31" y="156"/>
                      </a:cubicBezTo>
                      <a:cubicBezTo>
                        <a:pt x="62" y="63"/>
                        <a:pt x="156" y="31"/>
                        <a:pt x="219" y="0"/>
                      </a:cubicBezTo>
                      <a:cubicBezTo>
                        <a:pt x="281" y="0"/>
                        <a:pt x="344" y="125"/>
                        <a:pt x="344" y="125"/>
                      </a:cubicBezTo>
                    </a:path>
                  </a:pathLst>
                </a:custGeom>
                <a:solidFill>
                  <a:srgbClr val="9A613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2" name="Freeform 173">
                  <a:extLst>
                    <a:ext uri="{FF2B5EF4-FFF2-40B4-BE49-F238E27FC236}">
                      <a16:creationId xmlns:a16="http://schemas.microsoft.com/office/drawing/2014/main" id="{F2CDCFA0-55EE-F105-262C-554416D3DBFC}"/>
                    </a:ext>
                  </a:extLst>
                </p:cNvPr>
                <p:cNvSpPr>
                  <a:spLocks noChangeArrowheads="1"/>
                </p:cNvSpPr>
                <p:nvPr/>
              </p:nvSpPr>
              <p:spPr bwMode="auto">
                <a:xfrm>
                  <a:off x="7559675" y="3279775"/>
                  <a:ext cx="203200" cy="90488"/>
                </a:xfrm>
                <a:custGeom>
                  <a:avLst/>
                  <a:gdLst>
                    <a:gd name="T0" fmla="*/ 0 w 563"/>
                    <a:gd name="T1" fmla="*/ 125 h 251"/>
                    <a:gd name="T2" fmla="*/ 0 w 563"/>
                    <a:gd name="T3" fmla="*/ 125 h 251"/>
                    <a:gd name="T4" fmla="*/ 344 w 563"/>
                    <a:gd name="T5" fmla="*/ 219 h 251"/>
                    <a:gd name="T6" fmla="*/ 437 w 563"/>
                    <a:gd name="T7" fmla="*/ 0 h 251"/>
                    <a:gd name="T8" fmla="*/ 281 w 563"/>
                    <a:gd name="T9" fmla="*/ 94 h 251"/>
                    <a:gd name="T10" fmla="*/ 0 w 563"/>
                    <a:gd name="T11" fmla="*/ 125 h 251"/>
                  </a:gdLst>
                  <a:ahLst/>
                  <a:cxnLst>
                    <a:cxn ang="0">
                      <a:pos x="T0" y="T1"/>
                    </a:cxn>
                    <a:cxn ang="0">
                      <a:pos x="T2" y="T3"/>
                    </a:cxn>
                    <a:cxn ang="0">
                      <a:pos x="T4" y="T5"/>
                    </a:cxn>
                    <a:cxn ang="0">
                      <a:pos x="T6" y="T7"/>
                    </a:cxn>
                    <a:cxn ang="0">
                      <a:pos x="T8" y="T9"/>
                    </a:cxn>
                    <a:cxn ang="0">
                      <a:pos x="T10" y="T11"/>
                    </a:cxn>
                  </a:cxnLst>
                  <a:rect l="0" t="0" r="r" b="b"/>
                  <a:pathLst>
                    <a:path w="563" h="251">
                      <a:moveTo>
                        <a:pt x="0" y="125"/>
                      </a:moveTo>
                      <a:lnTo>
                        <a:pt x="0" y="125"/>
                      </a:lnTo>
                      <a:cubicBezTo>
                        <a:pt x="0" y="125"/>
                        <a:pt x="156" y="250"/>
                        <a:pt x="344" y="219"/>
                      </a:cubicBezTo>
                      <a:cubicBezTo>
                        <a:pt x="562" y="187"/>
                        <a:pt x="437" y="0"/>
                        <a:pt x="437" y="0"/>
                      </a:cubicBezTo>
                      <a:cubicBezTo>
                        <a:pt x="281" y="94"/>
                        <a:pt x="281" y="94"/>
                        <a:pt x="281" y="94"/>
                      </a:cubicBezTo>
                      <a:cubicBezTo>
                        <a:pt x="281" y="94"/>
                        <a:pt x="156" y="187"/>
                        <a:pt x="0" y="125"/>
                      </a:cubicBezTo>
                    </a:path>
                  </a:pathLst>
                </a:custGeom>
                <a:solidFill>
                  <a:srgbClr val="B5521E"/>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6" name="Group 35">
                <a:extLst>
                  <a:ext uri="{FF2B5EF4-FFF2-40B4-BE49-F238E27FC236}">
                    <a16:creationId xmlns:a16="http://schemas.microsoft.com/office/drawing/2014/main" id="{2C28EEF9-B14A-D669-06FC-5314F6033E49}"/>
                  </a:ext>
                </a:extLst>
              </p:cNvPr>
              <p:cNvGrpSpPr/>
              <p:nvPr/>
            </p:nvGrpSpPr>
            <p:grpSpPr>
              <a:xfrm>
                <a:off x="914986" y="4806456"/>
                <a:ext cx="180571" cy="338962"/>
                <a:chOff x="8281837" y="4798405"/>
                <a:chExt cx="688136" cy="1291750"/>
              </a:xfrm>
            </p:grpSpPr>
            <p:grpSp>
              <p:nvGrpSpPr>
                <p:cNvPr id="37" name="Group 36">
                  <a:extLst>
                    <a:ext uri="{FF2B5EF4-FFF2-40B4-BE49-F238E27FC236}">
                      <a16:creationId xmlns:a16="http://schemas.microsoft.com/office/drawing/2014/main" id="{277CF033-2B38-9A55-D319-77E6B672A59D}"/>
                    </a:ext>
                  </a:extLst>
                </p:cNvPr>
                <p:cNvGrpSpPr/>
                <p:nvPr/>
              </p:nvGrpSpPr>
              <p:grpSpPr>
                <a:xfrm flipH="1">
                  <a:off x="8281837" y="4798405"/>
                  <a:ext cx="688136" cy="1291750"/>
                  <a:chOff x="7245350" y="2941638"/>
                  <a:chExt cx="539750" cy="1057275"/>
                </a:xfrm>
              </p:grpSpPr>
              <p:sp>
                <p:nvSpPr>
                  <p:cNvPr id="39" name="Freeform 10">
                    <a:extLst>
                      <a:ext uri="{FF2B5EF4-FFF2-40B4-BE49-F238E27FC236}">
                        <a16:creationId xmlns:a16="http://schemas.microsoft.com/office/drawing/2014/main" id="{7CA627DE-6119-1A9A-BA84-2A2F169D63DD}"/>
                      </a:ext>
                    </a:extLst>
                  </p:cNvPr>
                  <p:cNvSpPr>
                    <a:spLocks noChangeArrowheads="1"/>
                  </p:cNvSpPr>
                  <p:nvPr/>
                </p:nvSpPr>
                <p:spPr bwMode="auto">
                  <a:xfrm>
                    <a:off x="7245350" y="3863975"/>
                    <a:ext cx="461963" cy="134938"/>
                  </a:xfrm>
                  <a:custGeom>
                    <a:avLst/>
                    <a:gdLst>
                      <a:gd name="T0" fmla="*/ 500 w 1282"/>
                      <a:gd name="T1" fmla="*/ 31 h 376"/>
                      <a:gd name="T2" fmla="*/ 500 w 1282"/>
                      <a:gd name="T3" fmla="*/ 31 h 376"/>
                      <a:gd name="T4" fmla="*/ 875 w 1282"/>
                      <a:gd name="T5" fmla="*/ 0 h 376"/>
                      <a:gd name="T6" fmla="*/ 1156 w 1282"/>
                      <a:gd name="T7" fmla="*/ 62 h 376"/>
                      <a:gd name="T8" fmla="*/ 1250 w 1282"/>
                      <a:gd name="T9" fmla="*/ 125 h 376"/>
                      <a:gd name="T10" fmla="*/ 1031 w 1282"/>
                      <a:gd name="T11" fmla="*/ 250 h 376"/>
                      <a:gd name="T12" fmla="*/ 781 w 1282"/>
                      <a:gd name="T13" fmla="*/ 312 h 376"/>
                      <a:gd name="T14" fmla="*/ 406 w 1282"/>
                      <a:gd name="T15" fmla="*/ 344 h 376"/>
                      <a:gd name="T16" fmla="*/ 250 w 1282"/>
                      <a:gd name="T17" fmla="*/ 312 h 376"/>
                      <a:gd name="T18" fmla="*/ 0 w 1282"/>
                      <a:gd name="T19" fmla="*/ 219 h 376"/>
                      <a:gd name="T20" fmla="*/ 125 w 1282"/>
                      <a:gd name="T21" fmla="*/ 156 h 376"/>
                      <a:gd name="T22" fmla="*/ 500 w 1282"/>
                      <a:gd name="T23" fmla="*/ 31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2" h="376">
                        <a:moveTo>
                          <a:pt x="500" y="31"/>
                        </a:moveTo>
                        <a:lnTo>
                          <a:pt x="500" y="31"/>
                        </a:lnTo>
                        <a:cubicBezTo>
                          <a:pt x="500" y="31"/>
                          <a:pt x="812" y="0"/>
                          <a:pt x="875" y="0"/>
                        </a:cubicBezTo>
                        <a:cubicBezTo>
                          <a:pt x="937" y="31"/>
                          <a:pt x="1094" y="62"/>
                          <a:pt x="1156" y="62"/>
                        </a:cubicBezTo>
                        <a:cubicBezTo>
                          <a:pt x="1187" y="94"/>
                          <a:pt x="1281" y="62"/>
                          <a:pt x="1250" y="125"/>
                        </a:cubicBezTo>
                        <a:cubicBezTo>
                          <a:pt x="1219" y="187"/>
                          <a:pt x="1094" y="219"/>
                          <a:pt x="1031" y="250"/>
                        </a:cubicBezTo>
                        <a:cubicBezTo>
                          <a:pt x="969" y="281"/>
                          <a:pt x="969" y="281"/>
                          <a:pt x="781" y="312"/>
                        </a:cubicBezTo>
                        <a:cubicBezTo>
                          <a:pt x="594" y="375"/>
                          <a:pt x="469" y="375"/>
                          <a:pt x="406" y="344"/>
                        </a:cubicBezTo>
                        <a:cubicBezTo>
                          <a:pt x="312" y="344"/>
                          <a:pt x="312" y="312"/>
                          <a:pt x="250" y="312"/>
                        </a:cubicBezTo>
                        <a:cubicBezTo>
                          <a:pt x="156" y="281"/>
                          <a:pt x="0" y="281"/>
                          <a:pt x="0" y="219"/>
                        </a:cubicBezTo>
                        <a:cubicBezTo>
                          <a:pt x="31" y="187"/>
                          <a:pt x="94" y="156"/>
                          <a:pt x="125" y="156"/>
                        </a:cubicBezTo>
                        <a:cubicBezTo>
                          <a:pt x="156" y="125"/>
                          <a:pt x="250" y="94"/>
                          <a:pt x="500" y="31"/>
                        </a:cubicBezTo>
                      </a:path>
                    </a:pathLst>
                  </a:custGeom>
                  <a:solidFill>
                    <a:srgbClr val="2F559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0" name="Freeform 161">
                    <a:extLst>
                      <a:ext uri="{FF2B5EF4-FFF2-40B4-BE49-F238E27FC236}">
                        <a16:creationId xmlns:a16="http://schemas.microsoft.com/office/drawing/2014/main" id="{80A7142B-761F-6422-20EB-9D0CEF8388B6}"/>
                      </a:ext>
                    </a:extLst>
                  </p:cNvPr>
                  <p:cNvSpPr>
                    <a:spLocks noChangeArrowheads="1"/>
                  </p:cNvSpPr>
                  <p:nvPr/>
                </p:nvSpPr>
                <p:spPr bwMode="auto">
                  <a:xfrm>
                    <a:off x="7391400" y="3381375"/>
                    <a:ext cx="258763" cy="573088"/>
                  </a:xfrm>
                  <a:custGeom>
                    <a:avLst/>
                    <a:gdLst>
                      <a:gd name="T0" fmla="*/ 188 w 720"/>
                      <a:gd name="T1" fmla="*/ 156 h 1594"/>
                      <a:gd name="T2" fmla="*/ 188 w 720"/>
                      <a:gd name="T3" fmla="*/ 156 h 1594"/>
                      <a:gd name="T4" fmla="*/ 0 w 720"/>
                      <a:gd name="T5" fmla="*/ 1593 h 1594"/>
                      <a:gd name="T6" fmla="*/ 375 w 720"/>
                      <a:gd name="T7" fmla="*/ 688 h 1594"/>
                      <a:gd name="T8" fmla="*/ 469 w 720"/>
                      <a:gd name="T9" fmla="*/ 1530 h 1594"/>
                      <a:gd name="T10" fmla="*/ 625 w 720"/>
                      <a:gd name="T11" fmla="*/ 219 h 1594"/>
                      <a:gd name="T12" fmla="*/ 188 w 720"/>
                      <a:gd name="T13" fmla="*/ 156 h 1594"/>
                    </a:gdLst>
                    <a:ahLst/>
                    <a:cxnLst>
                      <a:cxn ang="0">
                        <a:pos x="T0" y="T1"/>
                      </a:cxn>
                      <a:cxn ang="0">
                        <a:pos x="T2" y="T3"/>
                      </a:cxn>
                      <a:cxn ang="0">
                        <a:pos x="T4" y="T5"/>
                      </a:cxn>
                      <a:cxn ang="0">
                        <a:pos x="T6" y="T7"/>
                      </a:cxn>
                      <a:cxn ang="0">
                        <a:pos x="T8" y="T9"/>
                      </a:cxn>
                      <a:cxn ang="0">
                        <a:pos x="T10" y="T11"/>
                      </a:cxn>
                      <a:cxn ang="0">
                        <a:pos x="T12" y="T13"/>
                      </a:cxn>
                    </a:cxnLst>
                    <a:rect l="0" t="0" r="r" b="b"/>
                    <a:pathLst>
                      <a:path w="720" h="1594">
                        <a:moveTo>
                          <a:pt x="188" y="156"/>
                        </a:moveTo>
                        <a:lnTo>
                          <a:pt x="188" y="156"/>
                        </a:lnTo>
                        <a:cubicBezTo>
                          <a:pt x="188" y="156"/>
                          <a:pt x="31" y="1249"/>
                          <a:pt x="0" y="1593"/>
                        </a:cubicBezTo>
                        <a:cubicBezTo>
                          <a:pt x="0" y="1593"/>
                          <a:pt x="281" y="875"/>
                          <a:pt x="375" y="688"/>
                        </a:cubicBezTo>
                        <a:cubicBezTo>
                          <a:pt x="375" y="688"/>
                          <a:pt x="438" y="1312"/>
                          <a:pt x="469" y="1530"/>
                        </a:cubicBezTo>
                        <a:cubicBezTo>
                          <a:pt x="469" y="1593"/>
                          <a:pt x="719" y="438"/>
                          <a:pt x="625" y="219"/>
                        </a:cubicBezTo>
                        <a:cubicBezTo>
                          <a:pt x="563" y="0"/>
                          <a:pt x="188" y="156"/>
                          <a:pt x="188" y="156"/>
                        </a:cubicBezTo>
                      </a:path>
                    </a:pathLst>
                  </a:custGeom>
                  <a:solidFill>
                    <a:srgbClr val="F4B18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1" name="Freeform 162">
                    <a:extLst>
                      <a:ext uri="{FF2B5EF4-FFF2-40B4-BE49-F238E27FC236}">
                        <a16:creationId xmlns:a16="http://schemas.microsoft.com/office/drawing/2014/main" id="{A0272C18-210D-7655-D9D3-7F648A2454D3}"/>
                      </a:ext>
                    </a:extLst>
                  </p:cNvPr>
                  <p:cNvSpPr>
                    <a:spLocks noChangeArrowheads="1"/>
                  </p:cNvSpPr>
                  <p:nvPr/>
                </p:nvSpPr>
                <p:spPr bwMode="auto">
                  <a:xfrm>
                    <a:off x="7402513" y="3403600"/>
                    <a:ext cx="236537" cy="292100"/>
                  </a:xfrm>
                  <a:custGeom>
                    <a:avLst/>
                    <a:gdLst>
                      <a:gd name="T0" fmla="*/ 125 w 658"/>
                      <a:gd name="T1" fmla="*/ 156 h 813"/>
                      <a:gd name="T2" fmla="*/ 125 w 658"/>
                      <a:gd name="T3" fmla="*/ 156 h 813"/>
                      <a:gd name="T4" fmla="*/ 32 w 658"/>
                      <a:gd name="T5" fmla="*/ 218 h 813"/>
                      <a:gd name="T6" fmla="*/ 0 w 658"/>
                      <a:gd name="T7" fmla="*/ 687 h 813"/>
                      <a:gd name="T8" fmla="*/ 657 w 658"/>
                      <a:gd name="T9" fmla="*/ 656 h 813"/>
                      <a:gd name="T10" fmla="*/ 625 w 658"/>
                      <a:gd name="T11" fmla="*/ 187 h 813"/>
                      <a:gd name="T12" fmla="*/ 125 w 658"/>
                      <a:gd name="T13" fmla="*/ 156 h 813"/>
                    </a:gdLst>
                    <a:ahLst/>
                    <a:cxnLst>
                      <a:cxn ang="0">
                        <a:pos x="T0" y="T1"/>
                      </a:cxn>
                      <a:cxn ang="0">
                        <a:pos x="T2" y="T3"/>
                      </a:cxn>
                      <a:cxn ang="0">
                        <a:pos x="T4" y="T5"/>
                      </a:cxn>
                      <a:cxn ang="0">
                        <a:pos x="T6" y="T7"/>
                      </a:cxn>
                      <a:cxn ang="0">
                        <a:pos x="T8" y="T9"/>
                      </a:cxn>
                      <a:cxn ang="0">
                        <a:pos x="T10" y="T11"/>
                      </a:cxn>
                      <a:cxn ang="0">
                        <a:pos x="T12" y="T13"/>
                      </a:cxn>
                    </a:cxnLst>
                    <a:rect l="0" t="0" r="r" b="b"/>
                    <a:pathLst>
                      <a:path w="658" h="813">
                        <a:moveTo>
                          <a:pt x="125" y="156"/>
                        </a:moveTo>
                        <a:lnTo>
                          <a:pt x="125" y="156"/>
                        </a:lnTo>
                        <a:cubicBezTo>
                          <a:pt x="125" y="156"/>
                          <a:pt x="94" y="0"/>
                          <a:pt x="32" y="218"/>
                        </a:cubicBezTo>
                        <a:cubicBezTo>
                          <a:pt x="0" y="312"/>
                          <a:pt x="0" y="531"/>
                          <a:pt x="0" y="687"/>
                        </a:cubicBezTo>
                        <a:cubicBezTo>
                          <a:pt x="0" y="687"/>
                          <a:pt x="407" y="812"/>
                          <a:pt x="657" y="656"/>
                        </a:cubicBezTo>
                        <a:cubicBezTo>
                          <a:pt x="625" y="187"/>
                          <a:pt x="625" y="187"/>
                          <a:pt x="625" y="187"/>
                        </a:cubicBezTo>
                        <a:lnTo>
                          <a:pt x="125" y="156"/>
                        </a:lnTo>
                      </a:path>
                    </a:pathLst>
                  </a:custGeom>
                  <a:solidFill>
                    <a:srgbClr val="F1942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2" name="Freeform 163">
                    <a:extLst>
                      <a:ext uri="{FF2B5EF4-FFF2-40B4-BE49-F238E27FC236}">
                        <a16:creationId xmlns:a16="http://schemas.microsoft.com/office/drawing/2014/main" id="{AAB0FF4B-72C0-0386-81B2-B8114F3D2E3C}"/>
                      </a:ext>
                    </a:extLst>
                  </p:cNvPr>
                  <p:cNvSpPr>
                    <a:spLocks noChangeArrowheads="1"/>
                  </p:cNvSpPr>
                  <p:nvPr/>
                </p:nvSpPr>
                <p:spPr bwMode="auto">
                  <a:xfrm>
                    <a:off x="7391400" y="3144838"/>
                    <a:ext cx="269875" cy="393700"/>
                  </a:xfrm>
                  <a:custGeom>
                    <a:avLst/>
                    <a:gdLst>
                      <a:gd name="T0" fmla="*/ 31 w 751"/>
                      <a:gd name="T1" fmla="*/ 750 h 1095"/>
                      <a:gd name="T2" fmla="*/ 31 w 751"/>
                      <a:gd name="T3" fmla="*/ 750 h 1095"/>
                      <a:gd name="T4" fmla="*/ 0 w 751"/>
                      <a:gd name="T5" fmla="*/ 1000 h 1095"/>
                      <a:gd name="T6" fmla="*/ 750 w 751"/>
                      <a:gd name="T7" fmla="*/ 969 h 1095"/>
                      <a:gd name="T8" fmla="*/ 594 w 751"/>
                      <a:gd name="T9" fmla="*/ 187 h 1095"/>
                      <a:gd name="T10" fmla="*/ 188 w 751"/>
                      <a:gd name="T11" fmla="*/ 94 h 1095"/>
                      <a:gd name="T12" fmla="*/ 31 w 751"/>
                      <a:gd name="T13" fmla="*/ 750 h 1095"/>
                    </a:gdLst>
                    <a:ahLst/>
                    <a:cxnLst>
                      <a:cxn ang="0">
                        <a:pos x="T0" y="T1"/>
                      </a:cxn>
                      <a:cxn ang="0">
                        <a:pos x="T2" y="T3"/>
                      </a:cxn>
                      <a:cxn ang="0">
                        <a:pos x="T4" y="T5"/>
                      </a:cxn>
                      <a:cxn ang="0">
                        <a:pos x="T6" y="T7"/>
                      </a:cxn>
                      <a:cxn ang="0">
                        <a:pos x="T8" y="T9"/>
                      </a:cxn>
                      <a:cxn ang="0">
                        <a:pos x="T10" y="T11"/>
                      </a:cxn>
                      <a:cxn ang="0">
                        <a:pos x="T12" y="T13"/>
                      </a:cxn>
                    </a:cxnLst>
                    <a:rect l="0" t="0" r="r" b="b"/>
                    <a:pathLst>
                      <a:path w="751" h="1095">
                        <a:moveTo>
                          <a:pt x="31" y="750"/>
                        </a:moveTo>
                        <a:lnTo>
                          <a:pt x="31" y="750"/>
                        </a:lnTo>
                        <a:cubicBezTo>
                          <a:pt x="31" y="875"/>
                          <a:pt x="0" y="937"/>
                          <a:pt x="0" y="1000"/>
                        </a:cubicBezTo>
                        <a:cubicBezTo>
                          <a:pt x="0" y="1000"/>
                          <a:pt x="531" y="1094"/>
                          <a:pt x="750" y="969"/>
                        </a:cubicBezTo>
                        <a:cubicBezTo>
                          <a:pt x="750" y="969"/>
                          <a:pt x="625" y="344"/>
                          <a:pt x="594" y="187"/>
                        </a:cubicBezTo>
                        <a:cubicBezTo>
                          <a:pt x="594" y="62"/>
                          <a:pt x="281" y="0"/>
                          <a:pt x="188" y="94"/>
                        </a:cubicBezTo>
                        <a:cubicBezTo>
                          <a:pt x="188" y="94"/>
                          <a:pt x="94" y="219"/>
                          <a:pt x="31" y="750"/>
                        </a:cubicBezTo>
                      </a:path>
                    </a:pathLst>
                  </a:custGeom>
                  <a:solidFill>
                    <a:srgbClr val="90C04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3" name="Freeform 164">
                    <a:extLst>
                      <a:ext uri="{FF2B5EF4-FFF2-40B4-BE49-F238E27FC236}">
                        <a16:creationId xmlns:a16="http://schemas.microsoft.com/office/drawing/2014/main" id="{BE0DD08F-1A7D-7A52-3FEF-7D323F7F2C8C}"/>
                      </a:ext>
                    </a:extLst>
                  </p:cNvPr>
                  <p:cNvSpPr>
                    <a:spLocks noChangeArrowheads="1"/>
                  </p:cNvSpPr>
                  <p:nvPr/>
                </p:nvSpPr>
                <p:spPr bwMode="auto">
                  <a:xfrm>
                    <a:off x="7504113" y="3133725"/>
                    <a:ext cx="57150" cy="134938"/>
                  </a:xfrm>
                  <a:custGeom>
                    <a:avLst/>
                    <a:gdLst>
                      <a:gd name="T0" fmla="*/ 62 w 157"/>
                      <a:gd name="T1" fmla="*/ 0 h 376"/>
                      <a:gd name="T2" fmla="*/ 62 w 157"/>
                      <a:gd name="T3" fmla="*/ 0 h 376"/>
                      <a:gd name="T4" fmla="*/ 0 w 157"/>
                      <a:gd name="T5" fmla="*/ 125 h 376"/>
                      <a:gd name="T6" fmla="*/ 125 w 157"/>
                      <a:gd name="T7" fmla="*/ 343 h 376"/>
                      <a:gd name="T8" fmla="*/ 125 w 157"/>
                      <a:gd name="T9" fmla="*/ 0 h 376"/>
                      <a:gd name="T10" fmla="*/ 62 w 157"/>
                      <a:gd name="T11" fmla="*/ 0 h 376"/>
                    </a:gdLst>
                    <a:ahLst/>
                    <a:cxnLst>
                      <a:cxn ang="0">
                        <a:pos x="T0" y="T1"/>
                      </a:cxn>
                      <a:cxn ang="0">
                        <a:pos x="T2" y="T3"/>
                      </a:cxn>
                      <a:cxn ang="0">
                        <a:pos x="T4" y="T5"/>
                      </a:cxn>
                      <a:cxn ang="0">
                        <a:pos x="T6" y="T7"/>
                      </a:cxn>
                      <a:cxn ang="0">
                        <a:pos x="T8" y="T9"/>
                      </a:cxn>
                      <a:cxn ang="0">
                        <a:pos x="T10" y="T11"/>
                      </a:cxn>
                    </a:cxnLst>
                    <a:rect l="0" t="0" r="r" b="b"/>
                    <a:pathLst>
                      <a:path w="157" h="376">
                        <a:moveTo>
                          <a:pt x="62" y="0"/>
                        </a:moveTo>
                        <a:lnTo>
                          <a:pt x="62" y="0"/>
                        </a:lnTo>
                        <a:cubicBezTo>
                          <a:pt x="0" y="125"/>
                          <a:pt x="0" y="125"/>
                          <a:pt x="0" y="125"/>
                        </a:cubicBezTo>
                        <a:cubicBezTo>
                          <a:pt x="0" y="125"/>
                          <a:pt x="93" y="375"/>
                          <a:pt x="125" y="343"/>
                        </a:cubicBezTo>
                        <a:cubicBezTo>
                          <a:pt x="156" y="343"/>
                          <a:pt x="125" y="0"/>
                          <a:pt x="125" y="0"/>
                        </a:cubicBezTo>
                        <a:lnTo>
                          <a:pt x="62" y="0"/>
                        </a:lnTo>
                      </a:path>
                    </a:pathLst>
                  </a:custGeom>
                  <a:solidFill>
                    <a:srgbClr val="DCA77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4" name="Freeform 165">
                    <a:extLst>
                      <a:ext uri="{FF2B5EF4-FFF2-40B4-BE49-F238E27FC236}">
                        <a16:creationId xmlns:a16="http://schemas.microsoft.com/office/drawing/2014/main" id="{D055677A-8B4E-AD22-DA6F-743B94B2CC23}"/>
                      </a:ext>
                    </a:extLst>
                  </p:cNvPr>
                  <p:cNvSpPr>
                    <a:spLocks noChangeArrowheads="1"/>
                  </p:cNvSpPr>
                  <p:nvPr/>
                </p:nvSpPr>
                <p:spPr bwMode="auto">
                  <a:xfrm>
                    <a:off x="7424738" y="2941638"/>
                    <a:ext cx="180975" cy="247650"/>
                  </a:xfrm>
                  <a:custGeom>
                    <a:avLst/>
                    <a:gdLst>
                      <a:gd name="T0" fmla="*/ 125 w 501"/>
                      <a:gd name="T1" fmla="*/ 125 h 689"/>
                      <a:gd name="T2" fmla="*/ 125 w 501"/>
                      <a:gd name="T3" fmla="*/ 125 h 689"/>
                      <a:gd name="T4" fmla="*/ 156 w 501"/>
                      <a:gd name="T5" fmla="*/ 500 h 689"/>
                      <a:gd name="T6" fmla="*/ 500 w 501"/>
                      <a:gd name="T7" fmla="*/ 375 h 689"/>
                      <a:gd name="T8" fmla="*/ 344 w 501"/>
                      <a:gd name="T9" fmla="*/ 63 h 689"/>
                      <a:gd name="T10" fmla="*/ 125 w 501"/>
                      <a:gd name="T11" fmla="*/ 125 h 689"/>
                    </a:gdLst>
                    <a:ahLst/>
                    <a:cxnLst>
                      <a:cxn ang="0">
                        <a:pos x="T0" y="T1"/>
                      </a:cxn>
                      <a:cxn ang="0">
                        <a:pos x="T2" y="T3"/>
                      </a:cxn>
                      <a:cxn ang="0">
                        <a:pos x="T4" y="T5"/>
                      </a:cxn>
                      <a:cxn ang="0">
                        <a:pos x="T6" y="T7"/>
                      </a:cxn>
                      <a:cxn ang="0">
                        <a:pos x="T8" y="T9"/>
                      </a:cxn>
                      <a:cxn ang="0">
                        <a:pos x="T10" y="T11"/>
                      </a:cxn>
                    </a:cxnLst>
                    <a:rect l="0" t="0" r="r" b="b"/>
                    <a:pathLst>
                      <a:path w="501" h="689">
                        <a:moveTo>
                          <a:pt x="125" y="125"/>
                        </a:moveTo>
                        <a:lnTo>
                          <a:pt x="125" y="125"/>
                        </a:lnTo>
                        <a:cubicBezTo>
                          <a:pt x="0" y="219"/>
                          <a:pt x="125" y="469"/>
                          <a:pt x="156" y="500"/>
                        </a:cubicBezTo>
                        <a:cubicBezTo>
                          <a:pt x="344" y="688"/>
                          <a:pt x="469" y="563"/>
                          <a:pt x="500" y="375"/>
                        </a:cubicBezTo>
                        <a:cubicBezTo>
                          <a:pt x="500" y="188"/>
                          <a:pt x="437" y="125"/>
                          <a:pt x="344" y="63"/>
                        </a:cubicBezTo>
                        <a:cubicBezTo>
                          <a:pt x="250" y="0"/>
                          <a:pt x="125" y="125"/>
                          <a:pt x="125" y="125"/>
                        </a:cubicBezTo>
                      </a:path>
                    </a:pathLst>
                  </a:custGeom>
                  <a:solidFill>
                    <a:srgbClr val="F4B18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5" name="Freeform 166">
                    <a:extLst>
                      <a:ext uri="{FF2B5EF4-FFF2-40B4-BE49-F238E27FC236}">
                        <a16:creationId xmlns:a16="http://schemas.microsoft.com/office/drawing/2014/main" id="{AD730206-F3AB-EAE6-FDCC-9FE0958DE5FC}"/>
                      </a:ext>
                    </a:extLst>
                  </p:cNvPr>
                  <p:cNvSpPr>
                    <a:spLocks noChangeArrowheads="1"/>
                  </p:cNvSpPr>
                  <p:nvPr/>
                </p:nvSpPr>
                <p:spPr bwMode="auto">
                  <a:xfrm>
                    <a:off x="7402513" y="2941638"/>
                    <a:ext cx="203200" cy="169862"/>
                  </a:xfrm>
                  <a:custGeom>
                    <a:avLst/>
                    <a:gdLst>
                      <a:gd name="T0" fmla="*/ 219 w 564"/>
                      <a:gd name="T1" fmla="*/ 469 h 470"/>
                      <a:gd name="T2" fmla="*/ 219 w 564"/>
                      <a:gd name="T3" fmla="*/ 469 h 470"/>
                      <a:gd name="T4" fmla="*/ 375 w 564"/>
                      <a:gd name="T5" fmla="*/ 32 h 470"/>
                      <a:gd name="T6" fmla="*/ 563 w 564"/>
                      <a:gd name="T7" fmla="*/ 219 h 470"/>
                      <a:gd name="T8" fmla="*/ 282 w 564"/>
                      <a:gd name="T9" fmla="*/ 344 h 470"/>
                      <a:gd name="T10" fmla="*/ 219 w 564"/>
                      <a:gd name="T11" fmla="*/ 469 h 470"/>
                    </a:gdLst>
                    <a:ahLst/>
                    <a:cxnLst>
                      <a:cxn ang="0">
                        <a:pos x="T0" y="T1"/>
                      </a:cxn>
                      <a:cxn ang="0">
                        <a:pos x="T2" y="T3"/>
                      </a:cxn>
                      <a:cxn ang="0">
                        <a:pos x="T4" y="T5"/>
                      </a:cxn>
                      <a:cxn ang="0">
                        <a:pos x="T6" y="T7"/>
                      </a:cxn>
                      <a:cxn ang="0">
                        <a:pos x="T8" y="T9"/>
                      </a:cxn>
                      <a:cxn ang="0">
                        <a:pos x="T10" y="T11"/>
                      </a:cxn>
                    </a:cxnLst>
                    <a:rect l="0" t="0" r="r" b="b"/>
                    <a:pathLst>
                      <a:path w="564" h="470">
                        <a:moveTo>
                          <a:pt x="219" y="469"/>
                        </a:moveTo>
                        <a:lnTo>
                          <a:pt x="219" y="469"/>
                        </a:lnTo>
                        <a:cubicBezTo>
                          <a:pt x="63" y="438"/>
                          <a:pt x="0" y="0"/>
                          <a:pt x="375" y="32"/>
                        </a:cubicBezTo>
                        <a:cubicBezTo>
                          <a:pt x="375" y="32"/>
                          <a:pt x="500" y="63"/>
                          <a:pt x="563" y="219"/>
                        </a:cubicBezTo>
                        <a:cubicBezTo>
                          <a:pt x="563" y="219"/>
                          <a:pt x="407" y="344"/>
                          <a:pt x="282" y="344"/>
                        </a:cubicBezTo>
                        <a:lnTo>
                          <a:pt x="219" y="469"/>
                        </a:lnTo>
                      </a:path>
                    </a:pathLst>
                  </a:custGeom>
                  <a:solidFill>
                    <a:srgbClr val="201A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6" name="Freeform 169">
                    <a:extLst>
                      <a:ext uri="{FF2B5EF4-FFF2-40B4-BE49-F238E27FC236}">
                        <a16:creationId xmlns:a16="http://schemas.microsoft.com/office/drawing/2014/main" id="{BA94CF76-DAC2-8512-B87D-DAD3C9C06618}"/>
                      </a:ext>
                    </a:extLst>
                  </p:cNvPr>
                  <p:cNvSpPr>
                    <a:spLocks noChangeArrowheads="1"/>
                  </p:cNvSpPr>
                  <p:nvPr/>
                </p:nvSpPr>
                <p:spPr bwMode="auto">
                  <a:xfrm>
                    <a:off x="7459663" y="3100388"/>
                    <a:ext cx="57150" cy="68262"/>
                  </a:xfrm>
                  <a:custGeom>
                    <a:avLst/>
                    <a:gdLst>
                      <a:gd name="T0" fmla="*/ 156 w 157"/>
                      <a:gd name="T1" fmla="*/ 94 h 188"/>
                      <a:gd name="T2" fmla="*/ 156 w 157"/>
                      <a:gd name="T3" fmla="*/ 94 h 188"/>
                      <a:gd name="T4" fmla="*/ 156 w 157"/>
                      <a:gd name="T5" fmla="*/ 94 h 188"/>
                      <a:gd name="T6" fmla="*/ 93 w 157"/>
                      <a:gd name="T7" fmla="*/ 156 h 188"/>
                      <a:gd name="T8" fmla="*/ 0 w 157"/>
                      <a:gd name="T9" fmla="*/ 94 h 188"/>
                      <a:gd name="T10" fmla="*/ 93 w 157"/>
                      <a:gd name="T11" fmla="*/ 31 h 188"/>
                      <a:gd name="T12" fmla="*/ 156 w 157"/>
                      <a:gd name="T13" fmla="*/ 94 h 188"/>
                      <a:gd name="T14" fmla="*/ 156 w 157"/>
                      <a:gd name="T15" fmla="*/ 94 h 188"/>
                      <a:gd name="T16" fmla="*/ 156 w 157"/>
                      <a:gd name="T17" fmla="*/ 94 h 188"/>
                      <a:gd name="T18" fmla="*/ 93 w 157"/>
                      <a:gd name="T19" fmla="*/ 0 h 188"/>
                      <a:gd name="T20" fmla="*/ 0 w 157"/>
                      <a:gd name="T21" fmla="*/ 94 h 188"/>
                      <a:gd name="T22" fmla="*/ 93 w 157"/>
                      <a:gd name="T23" fmla="*/ 187 h 188"/>
                      <a:gd name="T24" fmla="*/ 156 w 157"/>
                      <a:gd name="T25" fmla="*/ 94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7" h="188">
                        <a:moveTo>
                          <a:pt x="156" y="94"/>
                        </a:moveTo>
                        <a:lnTo>
                          <a:pt x="156" y="94"/>
                        </a:lnTo>
                        <a:lnTo>
                          <a:pt x="156" y="94"/>
                        </a:lnTo>
                        <a:cubicBezTo>
                          <a:pt x="156" y="125"/>
                          <a:pt x="125" y="156"/>
                          <a:pt x="93" y="156"/>
                        </a:cubicBezTo>
                        <a:cubicBezTo>
                          <a:pt x="31" y="156"/>
                          <a:pt x="0" y="125"/>
                          <a:pt x="0" y="94"/>
                        </a:cubicBezTo>
                        <a:cubicBezTo>
                          <a:pt x="0" y="62"/>
                          <a:pt x="31" y="31"/>
                          <a:pt x="93" y="31"/>
                        </a:cubicBezTo>
                        <a:cubicBezTo>
                          <a:pt x="125" y="31"/>
                          <a:pt x="156" y="62"/>
                          <a:pt x="156" y="94"/>
                        </a:cubicBezTo>
                        <a:lnTo>
                          <a:pt x="156" y="94"/>
                        </a:lnTo>
                        <a:lnTo>
                          <a:pt x="156" y="94"/>
                        </a:lnTo>
                        <a:cubicBezTo>
                          <a:pt x="156" y="31"/>
                          <a:pt x="125" y="0"/>
                          <a:pt x="93" y="0"/>
                        </a:cubicBezTo>
                        <a:cubicBezTo>
                          <a:pt x="31" y="0"/>
                          <a:pt x="0" y="31"/>
                          <a:pt x="0" y="94"/>
                        </a:cubicBezTo>
                        <a:cubicBezTo>
                          <a:pt x="0" y="156"/>
                          <a:pt x="31" y="187"/>
                          <a:pt x="93" y="187"/>
                        </a:cubicBezTo>
                        <a:cubicBezTo>
                          <a:pt x="125" y="187"/>
                          <a:pt x="156" y="156"/>
                          <a:pt x="156" y="94"/>
                        </a:cubicBezTo>
                      </a:path>
                    </a:pathLst>
                  </a:custGeom>
                  <a:solidFill>
                    <a:srgbClr val="A49C4A"/>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7" name="Freeform 170">
                    <a:extLst>
                      <a:ext uri="{FF2B5EF4-FFF2-40B4-BE49-F238E27FC236}">
                        <a16:creationId xmlns:a16="http://schemas.microsoft.com/office/drawing/2014/main" id="{13934A3F-7F1E-68A0-7705-2D91BBBA17DE}"/>
                      </a:ext>
                    </a:extLst>
                  </p:cNvPr>
                  <p:cNvSpPr>
                    <a:spLocks noChangeArrowheads="1"/>
                  </p:cNvSpPr>
                  <p:nvPr/>
                </p:nvSpPr>
                <p:spPr bwMode="auto">
                  <a:xfrm>
                    <a:off x="7413625" y="3133725"/>
                    <a:ext cx="371475" cy="315913"/>
                  </a:xfrm>
                  <a:custGeom>
                    <a:avLst/>
                    <a:gdLst>
                      <a:gd name="T0" fmla="*/ 875 w 1032"/>
                      <a:gd name="T1" fmla="*/ 93 h 876"/>
                      <a:gd name="T2" fmla="*/ 875 w 1032"/>
                      <a:gd name="T3" fmla="*/ 93 h 876"/>
                      <a:gd name="T4" fmla="*/ 625 w 1032"/>
                      <a:gd name="T5" fmla="*/ 593 h 876"/>
                      <a:gd name="T6" fmla="*/ 125 w 1032"/>
                      <a:gd name="T7" fmla="*/ 843 h 876"/>
                      <a:gd name="T8" fmla="*/ 218 w 1032"/>
                      <a:gd name="T9" fmla="*/ 406 h 876"/>
                      <a:gd name="T10" fmla="*/ 625 w 1032"/>
                      <a:gd name="T11" fmla="*/ 31 h 876"/>
                      <a:gd name="T12" fmla="*/ 875 w 1032"/>
                      <a:gd name="T13" fmla="*/ 93 h 876"/>
                    </a:gdLst>
                    <a:ahLst/>
                    <a:cxnLst>
                      <a:cxn ang="0">
                        <a:pos x="T0" y="T1"/>
                      </a:cxn>
                      <a:cxn ang="0">
                        <a:pos x="T2" y="T3"/>
                      </a:cxn>
                      <a:cxn ang="0">
                        <a:pos x="T4" y="T5"/>
                      </a:cxn>
                      <a:cxn ang="0">
                        <a:pos x="T6" y="T7"/>
                      </a:cxn>
                      <a:cxn ang="0">
                        <a:pos x="T8" y="T9"/>
                      </a:cxn>
                      <a:cxn ang="0">
                        <a:pos x="T10" y="T11"/>
                      </a:cxn>
                      <a:cxn ang="0">
                        <a:pos x="T12" y="T13"/>
                      </a:cxn>
                    </a:cxnLst>
                    <a:rect l="0" t="0" r="r" b="b"/>
                    <a:pathLst>
                      <a:path w="1032" h="876">
                        <a:moveTo>
                          <a:pt x="875" y="93"/>
                        </a:moveTo>
                        <a:lnTo>
                          <a:pt x="875" y="93"/>
                        </a:lnTo>
                        <a:cubicBezTo>
                          <a:pt x="875" y="93"/>
                          <a:pt x="1031" y="281"/>
                          <a:pt x="625" y="593"/>
                        </a:cubicBezTo>
                        <a:cubicBezTo>
                          <a:pt x="218" y="875"/>
                          <a:pt x="250" y="875"/>
                          <a:pt x="125" y="843"/>
                        </a:cubicBezTo>
                        <a:cubicBezTo>
                          <a:pt x="31" y="812"/>
                          <a:pt x="0" y="562"/>
                          <a:pt x="218" y="406"/>
                        </a:cubicBezTo>
                        <a:cubicBezTo>
                          <a:pt x="468" y="218"/>
                          <a:pt x="500" y="62"/>
                          <a:pt x="625" y="31"/>
                        </a:cubicBezTo>
                        <a:cubicBezTo>
                          <a:pt x="750" y="0"/>
                          <a:pt x="843" y="31"/>
                          <a:pt x="875" y="93"/>
                        </a:cubicBezTo>
                      </a:path>
                    </a:pathLst>
                  </a:custGeom>
                  <a:solidFill>
                    <a:srgbClr val="FDC80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171">
                    <a:extLst>
                      <a:ext uri="{FF2B5EF4-FFF2-40B4-BE49-F238E27FC236}">
                        <a16:creationId xmlns:a16="http://schemas.microsoft.com/office/drawing/2014/main" id="{76DF4235-E764-CCEB-E4A5-E1776AAA2ED7}"/>
                      </a:ext>
                    </a:extLst>
                  </p:cNvPr>
                  <p:cNvSpPr>
                    <a:spLocks noChangeArrowheads="1"/>
                  </p:cNvSpPr>
                  <p:nvPr/>
                </p:nvSpPr>
                <p:spPr bwMode="auto">
                  <a:xfrm>
                    <a:off x="7380288" y="3155950"/>
                    <a:ext cx="146050" cy="236538"/>
                  </a:xfrm>
                  <a:custGeom>
                    <a:avLst/>
                    <a:gdLst>
                      <a:gd name="T0" fmla="*/ 250 w 407"/>
                      <a:gd name="T1" fmla="*/ 31 h 657"/>
                      <a:gd name="T2" fmla="*/ 250 w 407"/>
                      <a:gd name="T3" fmla="*/ 31 h 657"/>
                      <a:gd name="T4" fmla="*/ 406 w 407"/>
                      <a:gd name="T5" fmla="*/ 656 h 657"/>
                      <a:gd name="T6" fmla="*/ 0 w 407"/>
                      <a:gd name="T7" fmla="*/ 344 h 657"/>
                      <a:gd name="T8" fmla="*/ 250 w 407"/>
                      <a:gd name="T9" fmla="*/ 31 h 657"/>
                    </a:gdLst>
                    <a:ahLst/>
                    <a:cxnLst>
                      <a:cxn ang="0">
                        <a:pos x="T0" y="T1"/>
                      </a:cxn>
                      <a:cxn ang="0">
                        <a:pos x="T2" y="T3"/>
                      </a:cxn>
                      <a:cxn ang="0">
                        <a:pos x="T4" y="T5"/>
                      </a:cxn>
                      <a:cxn ang="0">
                        <a:pos x="T6" y="T7"/>
                      </a:cxn>
                      <a:cxn ang="0">
                        <a:pos x="T8" y="T9"/>
                      </a:cxn>
                    </a:cxnLst>
                    <a:rect l="0" t="0" r="r" b="b"/>
                    <a:pathLst>
                      <a:path w="407" h="657">
                        <a:moveTo>
                          <a:pt x="250" y="31"/>
                        </a:moveTo>
                        <a:lnTo>
                          <a:pt x="250" y="31"/>
                        </a:lnTo>
                        <a:cubicBezTo>
                          <a:pt x="250" y="31"/>
                          <a:pt x="31" y="313"/>
                          <a:pt x="406" y="656"/>
                        </a:cubicBezTo>
                        <a:cubicBezTo>
                          <a:pt x="406" y="656"/>
                          <a:pt x="0" y="531"/>
                          <a:pt x="0" y="344"/>
                        </a:cubicBezTo>
                        <a:cubicBezTo>
                          <a:pt x="0" y="156"/>
                          <a:pt x="344" y="0"/>
                          <a:pt x="250" y="31"/>
                        </a:cubicBezTo>
                      </a:path>
                    </a:pathLst>
                  </a:custGeom>
                  <a:solidFill>
                    <a:srgbClr val="90C04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172">
                    <a:extLst>
                      <a:ext uri="{FF2B5EF4-FFF2-40B4-BE49-F238E27FC236}">
                        <a16:creationId xmlns:a16="http://schemas.microsoft.com/office/drawing/2014/main" id="{BE69783C-CD31-B716-0E3D-326346AA0BAF}"/>
                      </a:ext>
                    </a:extLst>
                  </p:cNvPr>
                  <p:cNvSpPr>
                    <a:spLocks noChangeArrowheads="1"/>
                  </p:cNvSpPr>
                  <p:nvPr/>
                </p:nvSpPr>
                <p:spPr bwMode="auto">
                  <a:xfrm>
                    <a:off x="7605713" y="3155950"/>
                    <a:ext cx="134937" cy="134938"/>
                  </a:xfrm>
                  <a:custGeom>
                    <a:avLst/>
                    <a:gdLst>
                      <a:gd name="T0" fmla="*/ 344 w 376"/>
                      <a:gd name="T1" fmla="*/ 125 h 376"/>
                      <a:gd name="T2" fmla="*/ 344 w 376"/>
                      <a:gd name="T3" fmla="*/ 125 h 376"/>
                      <a:gd name="T4" fmla="*/ 187 w 376"/>
                      <a:gd name="T5" fmla="*/ 313 h 376"/>
                      <a:gd name="T6" fmla="*/ 31 w 376"/>
                      <a:gd name="T7" fmla="*/ 156 h 376"/>
                      <a:gd name="T8" fmla="*/ 219 w 376"/>
                      <a:gd name="T9" fmla="*/ 0 h 376"/>
                      <a:gd name="T10" fmla="*/ 344 w 376"/>
                      <a:gd name="T11" fmla="*/ 125 h 376"/>
                    </a:gdLst>
                    <a:ahLst/>
                    <a:cxnLst>
                      <a:cxn ang="0">
                        <a:pos x="T0" y="T1"/>
                      </a:cxn>
                      <a:cxn ang="0">
                        <a:pos x="T2" y="T3"/>
                      </a:cxn>
                      <a:cxn ang="0">
                        <a:pos x="T4" y="T5"/>
                      </a:cxn>
                      <a:cxn ang="0">
                        <a:pos x="T6" y="T7"/>
                      </a:cxn>
                      <a:cxn ang="0">
                        <a:pos x="T8" y="T9"/>
                      </a:cxn>
                      <a:cxn ang="0">
                        <a:pos x="T10" y="T11"/>
                      </a:cxn>
                    </a:cxnLst>
                    <a:rect l="0" t="0" r="r" b="b"/>
                    <a:pathLst>
                      <a:path w="376" h="376">
                        <a:moveTo>
                          <a:pt x="344" y="125"/>
                        </a:moveTo>
                        <a:lnTo>
                          <a:pt x="344" y="125"/>
                        </a:lnTo>
                        <a:cubicBezTo>
                          <a:pt x="375" y="188"/>
                          <a:pt x="250" y="313"/>
                          <a:pt x="187" y="313"/>
                        </a:cubicBezTo>
                        <a:cubicBezTo>
                          <a:pt x="31" y="375"/>
                          <a:pt x="0" y="281"/>
                          <a:pt x="31" y="156"/>
                        </a:cubicBezTo>
                        <a:cubicBezTo>
                          <a:pt x="62" y="63"/>
                          <a:pt x="156" y="31"/>
                          <a:pt x="219" y="0"/>
                        </a:cubicBezTo>
                        <a:cubicBezTo>
                          <a:pt x="281" y="0"/>
                          <a:pt x="344" y="125"/>
                          <a:pt x="344" y="125"/>
                        </a:cubicBezTo>
                      </a:path>
                    </a:pathLst>
                  </a:custGeom>
                  <a:solidFill>
                    <a:srgbClr val="CA956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173">
                    <a:extLst>
                      <a:ext uri="{FF2B5EF4-FFF2-40B4-BE49-F238E27FC236}">
                        <a16:creationId xmlns:a16="http://schemas.microsoft.com/office/drawing/2014/main" id="{96AAABB1-55DB-7AEB-F614-5F60482D728C}"/>
                      </a:ext>
                    </a:extLst>
                  </p:cNvPr>
                  <p:cNvSpPr>
                    <a:spLocks noChangeArrowheads="1"/>
                  </p:cNvSpPr>
                  <p:nvPr/>
                </p:nvSpPr>
                <p:spPr bwMode="auto">
                  <a:xfrm>
                    <a:off x="7559675" y="3279775"/>
                    <a:ext cx="203200" cy="90488"/>
                  </a:xfrm>
                  <a:custGeom>
                    <a:avLst/>
                    <a:gdLst>
                      <a:gd name="T0" fmla="*/ 0 w 563"/>
                      <a:gd name="T1" fmla="*/ 125 h 251"/>
                      <a:gd name="T2" fmla="*/ 0 w 563"/>
                      <a:gd name="T3" fmla="*/ 125 h 251"/>
                      <a:gd name="T4" fmla="*/ 344 w 563"/>
                      <a:gd name="T5" fmla="*/ 219 h 251"/>
                      <a:gd name="T6" fmla="*/ 437 w 563"/>
                      <a:gd name="T7" fmla="*/ 0 h 251"/>
                      <a:gd name="T8" fmla="*/ 281 w 563"/>
                      <a:gd name="T9" fmla="*/ 94 h 251"/>
                      <a:gd name="T10" fmla="*/ 0 w 563"/>
                      <a:gd name="T11" fmla="*/ 125 h 251"/>
                    </a:gdLst>
                    <a:ahLst/>
                    <a:cxnLst>
                      <a:cxn ang="0">
                        <a:pos x="T0" y="T1"/>
                      </a:cxn>
                      <a:cxn ang="0">
                        <a:pos x="T2" y="T3"/>
                      </a:cxn>
                      <a:cxn ang="0">
                        <a:pos x="T4" y="T5"/>
                      </a:cxn>
                      <a:cxn ang="0">
                        <a:pos x="T6" y="T7"/>
                      </a:cxn>
                      <a:cxn ang="0">
                        <a:pos x="T8" y="T9"/>
                      </a:cxn>
                      <a:cxn ang="0">
                        <a:pos x="T10" y="T11"/>
                      </a:cxn>
                    </a:cxnLst>
                    <a:rect l="0" t="0" r="r" b="b"/>
                    <a:pathLst>
                      <a:path w="563" h="251">
                        <a:moveTo>
                          <a:pt x="0" y="125"/>
                        </a:moveTo>
                        <a:lnTo>
                          <a:pt x="0" y="125"/>
                        </a:lnTo>
                        <a:cubicBezTo>
                          <a:pt x="0" y="125"/>
                          <a:pt x="156" y="250"/>
                          <a:pt x="344" y="219"/>
                        </a:cubicBezTo>
                        <a:cubicBezTo>
                          <a:pt x="562" y="187"/>
                          <a:pt x="437" y="0"/>
                          <a:pt x="437" y="0"/>
                        </a:cubicBezTo>
                        <a:cubicBezTo>
                          <a:pt x="281" y="94"/>
                          <a:pt x="281" y="94"/>
                          <a:pt x="281" y="94"/>
                        </a:cubicBezTo>
                        <a:cubicBezTo>
                          <a:pt x="281" y="94"/>
                          <a:pt x="156" y="187"/>
                          <a:pt x="0" y="125"/>
                        </a:cubicBezTo>
                      </a:path>
                    </a:pathLst>
                  </a:custGeom>
                  <a:solidFill>
                    <a:srgbClr val="90C04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8" name="Freeform 105">
                  <a:extLst>
                    <a:ext uri="{FF2B5EF4-FFF2-40B4-BE49-F238E27FC236}">
                      <a16:creationId xmlns:a16="http://schemas.microsoft.com/office/drawing/2014/main" id="{2460C040-8080-501C-68CB-5B380EA1E468}"/>
                    </a:ext>
                  </a:extLst>
                </p:cNvPr>
                <p:cNvSpPr>
                  <a:spLocks noChangeArrowheads="1"/>
                </p:cNvSpPr>
                <p:nvPr/>
              </p:nvSpPr>
              <p:spPr bwMode="auto">
                <a:xfrm>
                  <a:off x="8591800" y="4838152"/>
                  <a:ext cx="199373" cy="290160"/>
                </a:xfrm>
                <a:custGeom>
                  <a:avLst/>
                  <a:gdLst>
                    <a:gd name="T0" fmla="*/ 155 w 438"/>
                    <a:gd name="T1" fmla="*/ 0 h 751"/>
                    <a:gd name="T2" fmla="*/ 155 w 438"/>
                    <a:gd name="T3" fmla="*/ 0 h 751"/>
                    <a:gd name="T4" fmla="*/ 343 w 438"/>
                    <a:gd name="T5" fmla="*/ 250 h 751"/>
                    <a:gd name="T6" fmla="*/ 374 w 438"/>
                    <a:gd name="T7" fmla="*/ 531 h 751"/>
                    <a:gd name="T8" fmla="*/ 374 w 438"/>
                    <a:gd name="T9" fmla="*/ 750 h 751"/>
                    <a:gd name="T10" fmla="*/ 249 w 438"/>
                    <a:gd name="T11" fmla="*/ 656 h 751"/>
                    <a:gd name="T12" fmla="*/ 124 w 438"/>
                    <a:gd name="T13" fmla="*/ 656 h 751"/>
                    <a:gd name="T14" fmla="*/ 94 w 438"/>
                    <a:gd name="T15" fmla="*/ 531 h 751"/>
                    <a:gd name="T16" fmla="*/ 94 w 438"/>
                    <a:gd name="T17" fmla="*/ 125 h 751"/>
                    <a:gd name="T18" fmla="*/ 155 w 438"/>
                    <a:gd name="T19" fmla="*/ 0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8" h="751">
                      <a:moveTo>
                        <a:pt x="155" y="0"/>
                      </a:moveTo>
                      <a:lnTo>
                        <a:pt x="155" y="0"/>
                      </a:lnTo>
                      <a:cubicBezTo>
                        <a:pt x="155" y="0"/>
                        <a:pt x="312" y="31"/>
                        <a:pt x="343" y="250"/>
                      </a:cubicBezTo>
                      <a:cubicBezTo>
                        <a:pt x="374" y="468"/>
                        <a:pt x="312" y="500"/>
                        <a:pt x="374" y="531"/>
                      </a:cubicBezTo>
                      <a:cubicBezTo>
                        <a:pt x="437" y="593"/>
                        <a:pt x="374" y="750"/>
                        <a:pt x="374" y="750"/>
                      </a:cubicBezTo>
                      <a:cubicBezTo>
                        <a:pt x="374" y="750"/>
                        <a:pt x="312" y="625"/>
                        <a:pt x="249" y="656"/>
                      </a:cubicBezTo>
                      <a:cubicBezTo>
                        <a:pt x="187" y="656"/>
                        <a:pt x="155" y="656"/>
                        <a:pt x="124" y="656"/>
                      </a:cubicBezTo>
                      <a:cubicBezTo>
                        <a:pt x="94" y="656"/>
                        <a:pt x="31" y="593"/>
                        <a:pt x="94" y="531"/>
                      </a:cubicBezTo>
                      <a:cubicBezTo>
                        <a:pt x="155" y="437"/>
                        <a:pt x="0" y="281"/>
                        <a:pt x="94" y="125"/>
                      </a:cubicBezTo>
                      <a:lnTo>
                        <a:pt x="155" y="0"/>
                      </a:lnTo>
                    </a:path>
                  </a:pathLst>
                </a:custGeom>
                <a:solidFill>
                  <a:srgbClr val="201A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grpSp>
        </p:grpSp>
        <p:grpSp>
          <p:nvGrpSpPr>
            <p:cNvPr id="14" name="Group 13">
              <a:extLst>
                <a:ext uri="{FF2B5EF4-FFF2-40B4-BE49-F238E27FC236}">
                  <a16:creationId xmlns:a16="http://schemas.microsoft.com/office/drawing/2014/main" id="{B62BA02B-5BA7-EB3E-FAF7-831EDC83DC6B}"/>
                </a:ext>
              </a:extLst>
            </p:cNvPr>
            <p:cNvGrpSpPr/>
            <p:nvPr/>
          </p:nvGrpSpPr>
          <p:grpSpPr>
            <a:xfrm flipH="1">
              <a:off x="3431605" y="4919249"/>
              <a:ext cx="201002" cy="397143"/>
              <a:chOff x="7245350" y="2886076"/>
              <a:chExt cx="539750" cy="1112837"/>
            </a:xfrm>
          </p:grpSpPr>
          <p:sp>
            <p:nvSpPr>
              <p:cNvPr id="17" name="Freeform 10">
                <a:extLst>
                  <a:ext uri="{FF2B5EF4-FFF2-40B4-BE49-F238E27FC236}">
                    <a16:creationId xmlns:a16="http://schemas.microsoft.com/office/drawing/2014/main" id="{46BB22C1-F486-C79B-D5FD-E2A75FBBF4D9}"/>
                  </a:ext>
                </a:extLst>
              </p:cNvPr>
              <p:cNvSpPr>
                <a:spLocks noChangeArrowheads="1"/>
              </p:cNvSpPr>
              <p:nvPr/>
            </p:nvSpPr>
            <p:spPr bwMode="auto">
              <a:xfrm>
                <a:off x="7245350" y="3863975"/>
                <a:ext cx="461963" cy="134938"/>
              </a:xfrm>
              <a:custGeom>
                <a:avLst/>
                <a:gdLst>
                  <a:gd name="T0" fmla="*/ 500 w 1282"/>
                  <a:gd name="T1" fmla="*/ 31 h 376"/>
                  <a:gd name="T2" fmla="*/ 500 w 1282"/>
                  <a:gd name="T3" fmla="*/ 31 h 376"/>
                  <a:gd name="T4" fmla="*/ 875 w 1282"/>
                  <a:gd name="T5" fmla="*/ 0 h 376"/>
                  <a:gd name="T6" fmla="*/ 1156 w 1282"/>
                  <a:gd name="T7" fmla="*/ 62 h 376"/>
                  <a:gd name="T8" fmla="*/ 1250 w 1282"/>
                  <a:gd name="T9" fmla="*/ 125 h 376"/>
                  <a:gd name="T10" fmla="*/ 1031 w 1282"/>
                  <a:gd name="T11" fmla="*/ 250 h 376"/>
                  <a:gd name="T12" fmla="*/ 781 w 1282"/>
                  <a:gd name="T13" fmla="*/ 312 h 376"/>
                  <a:gd name="T14" fmla="*/ 406 w 1282"/>
                  <a:gd name="T15" fmla="*/ 344 h 376"/>
                  <a:gd name="T16" fmla="*/ 250 w 1282"/>
                  <a:gd name="T17" fmla="*/ 312 h 376"/>
                  <a:gd name="T18" fmla="*/ 0 w 1282"/>
                  <a:gd name="T19" fmla="*/ 219 h 376"/>
                  <a:gd name="T20" fmla="*/ 125 w 1282"/>
                  <a:gd name="T21" fmla="*/ 156 h 376"/>
                  <a:gd name="T22" fmla="*/ 500 w 1282"/>
                  <a:gd name="T23" fmla="*/ 31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2" h="376">
                    <a:moveTo>
                      <a:pt x="500" y="31"/>
                    </a:moveTo>
                    <a:lnTo>
                      <a:pt x="500" y="31"/>
                    </a:lnTo>
                    <a:cubicBezTo>
                      <a:pt x="500" y="31"/>
                      <a:pt x="812" y="0"/>
                      <a:pt x="875" y="0"/>
                    </a:cubicBezTo>
                    <a:cubicBezTo>
                      <a:pt x="937" y="31"/>
                      <a:pt x="1094" y="62"/>
                      <a:pt x="1156" y="62"/>
                    </a:cubicBezTo>
                    <a:cubicBezTo>
                      <a:pt x="1187" y="94"/>
                      <a:pt x="1281" y="62"/>
                      <a:pt x="1250" y="125"/>
                    </a:cubicBezTo>
                    <a:cubicBezTo>
                      <a:pt x="1219" y="187"/>
                      <a:pt x="1094" y="219"/>
                      <a:pt x="1031" y="250"/>
                    </a:cubicBezTo>
                    <a:cubicBezTo>
                      <a:pt x="969" y="281"/>
                      <a:pt x="969" y="281"/>
                      <a:pt x="781" y="312"/>
                    </a:cubicBezTo>
                    <a:cubicBezTo>
                      <a:pt x="594" y="375"/>
                      <a:pt x="469" y="375"/>
                      <a:pt x="406" y="344"/>
                    </a:cubicBezTo>
                    <a:cubicBezTo>
                      <a:pt x="312" y="344"/>
                      <a:pt x="312" y="312"/>
                      <a:pt x="250" y="312"/>
                    </a:cubicBezTo>
                    <a:cubicBezTo>
                      <a:pt x="156" y="281"/>
                      <a:pt x="0" y="281"/>
                      <a:pt x="0" y="219"/>
                    </a:cubicBezTo>
                    <a:cubicBezTo>
                      <a:pt x="31" y="187"/>
                      <a:pt x="94" y="156"/>
                      <a:pt x="125" y="156"/>
                    </a:cubicBezTo>
                    <a:cubicBezTo>
                      <a:pt x="156" y="125"/>
                      <a:pt x="250" y="94"/>
                      <a:pt x="500" y="31"/>
                    </a:cubicBezTo>
                  </a:path>
                </a:pathLst>
              </a:custGeom>
              <a:solidFill>
                <a:srgbClr val="2F559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61">
                <a:extLst>
                  <a:ext uri="{FF2B5EF4-FFF2-40B4-BE49-F238E27FC236}">
                    <a16:creationId xmlns:a16="http://schemas.microsoft.com/office/drawing/2014/main" id="{29A17A55-9F73-B426-D263-864672448253}"/>
                  </a:ext>
                </a:extLst>
              </p:cNvPr>
              <p:cNvSpPr>
                <a:spLocks noChangeArrowheads="1"/>
              </p:cNvSpPr>
              <p:nvPr/>
            </p:nvSpPr>
            <p:spPr bwMode="auto">
              <a:xfrm>
                <a:off x="7391400" y="3381375"/>
                <a:ext cx="258763" cy="573088"/>
              </a:xfrm>
              <a:custGeom>
                <a:avLst/>
                <a:gdLst>
                  <a:gd name="T0" fmla="*/ 188 w 720"/>
                  <a:gd name="T1" fmla="*/ 156 h 1594"/>
                  <a:gd name="T2" fmla="*/ 188 w 720"/>
                  <a:gd name="T3" fmla="*/ 156 h 1594"/>
                  <a:gd name="T4" fmla="*/ 0 w 720"/>
                  <a:gd name="T5" fmla="*/ 1593 h 1594"/>
                  <a:gd name="T6" fmla="*/ 375 w 720"/>
                  <a:gd name="T7" fmla="*/ 688 h 1594"/>
                  <a:gd name="T8" fmla="*/ 469 w 720"/>
                  <a:gd name="T9" fmla="*/ 1530 h 1594"/>
                  <a:gd name="T10" fmla="*/ 625 w 720"/>
                  <a:gd name="T11" fmla="*/ 219 h 1594"/>
                  <a:gd name="T12" fmla="*/ 188 w 720"/>
                  <a:gd name="T13" fmla="*/ 156 h 1594"/>
                </a:gdLst>
                <a:ahLst/>
                <a:cxnLst>
                  <a:cxn ang="0">
                    <a:pos x="T0" y="T1"/>
                  </a:cxn>
                  <a:cxn ang="0">
                    <a:pos x="T2" y="T3"/>
                  </a:cxn>
                  <a:cxn ang="0">
                    <a:pos x="T4" y="T5"/>
                  </a:cxn>
                  <a:cxn ang="0">
                    <a:pos x="T6" y="T7"/>
                  </a:cxn>
                  <a:cxn ang="0">
                    <a:pos x="T8" y="T9"/>
                  </a:cxn>
                  <a:cxn ang="0">
                    <a:pos x="T10" y="T11"/>
                  </a:cxn>
                  <a:cxn ang="0">
                    <a:pos x="T12" y="T13"/>
                  </a:cxn>
                </a:cxnLst>
                <a:rect l="0" t="0" r="r" b="b"/>
                <a:pathLst>
                  <a:path w="720" h="1594">
                    <a:moveTo>
                      <a:pt x="188" y="156"/>
                    </a:moveTo>
                    <a:lnTo>
                      <a:pt x="188" y="156"/>
                    </a:lnTo>
                    <a:cubicBezTo>
                      <a:pt x="188" y="156"/>
                      <a:pt x="31" y="1249"/>
                      <a:pt x="0" y="1593"/>
                    </a:cubicBezTo>
                    <a:cubicBezTo>
                      <a:pt x="0" y="1593"/>
                      <a:pt x="281" y="875"/>
                      <a:pt x="375" y="688"/>
                    </a:cubicBezTo>
                    <a:cubicBezTo>
                      <a:pt x="375" y="688"/>
                      <a:pt x="438" y="1312"/>
                      <a:pt x="469" y="1530"/>
                    </a:cubicBezTo>
                    <a:cubicBezTo>
                      <a:pt x="469" y="1593"/>
                      <a:pt x="719" y="438"/>
                      <a:pt x="625" y="219"/>
                    </a:cubicBezTo>
                    <a:cubicBezTo>
                      <a:pt x="563" y="0"/>
                      <a:pt x="188" y="156"/>
                      <a:pt x="188" y="156"/>
                    </a:cubicBezTo>
                  </a:path>
                </a:pathLst>
              </a:custGeom>
              <a:solidFill>
                <a:srgbClr val="6A432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62">
                <a:extLst>
                  <a:ext uri="{FF2B5EF4-FFF2-40B4-BE49-F238E27FC236}">
                    <a16:creationId xmlns:a16="http://schemas.microsoft.com/office/drawing/2014/main" id="{74AA98D5-CBE8-21B1-5D3B-DBEFC50EA036}"/>
                  </a:ext>
                </a:extLst>
              </p:cNvPr>
              <p:cNvSpPr>
                <a:spLocks noChangeArrowheads="1"/>
              </p:cNvSpPr>
              <p:nvPr/>
            </p:nvSpPr>
            <p:spPr bwMode="auto">
              <a:xfrm>
                <a:off x="7402513" y="3403600"/>
                <a:ext cx="236537" cy="292100"/>
              </a:xfrm>
              <a:custGeom>
                <a:avLst/>
                <a:gdLst>
                  <a:gd name="T0" fmla="*/ 125 w 658"/>
                  <a:gd name="T1" fmla="*/ 156 h 813"/>
                  <a:gd name="T2" fmla="*/ 125 w 658"/>
                  <a:gd name="T3" fmla="*/ 156 h 813"/>
                  <a:gd name="T4" fmla="*/ 32 w 658"/>
                  <a:gd name="T5" fmla="*/ 218 h 813"/>
                  <a:gd name="T6" fmla="*/ 0 w 658"/>
                  <a:gd name="T7" fmla="*/ 687 h 813"/>
                  <a:gd name="T8" fmla="*/ 657 w 658"/>
                  <a:gd name="T9" fmla="*/ 656 h 813"/>
                  <a:gd name="T10" fmla="*/ 625 w 658"/>
                  <a:gd name="T11" fmla="*/ 187 h 813"/>
                  <a:gd name="T12" fmla="*/ 125 w 658"/>
                  <a:gd name="T13" fmla="*/ 156 h 813"/>
                </a:gdLst>
                <a:ahLst/>
                <a:cxnLst>
                  <a:cxn ang="0">
                    <a:pos x="T0" y="T1"/>
                  </a:cxn>
                  <a:cxn ang="0">
                    <a:pos x="T2" y="T3"/>
                  </a:cxn>
                  <a:cxn ang="0">
                    <a:pos x="T4" y="T5"/>
                  </a:cxn>
                  <a:cxn ang="0">
                    <a:pos x="T6" y="T7"/>
                  </a:cxn>
                  <a:cxn ang="0">
                    <a:pos x="T8" y="T9"/>
                  </a:cxn>
                  <a:cxn ang="0">
                    <a:pos x="T10" y="T11"/>
                  </a:cxn>
                  <a:cxn ang="0">
                    <a:pos x="T12" y="T13"/>
                  </a:cxn>
                </a:cxnLst>
                <a:rect l="0" t="0" r="r" b="b"/>
                <a:pathLst>
                  <a:path w="658" h="813">
                    <a:moveTo>
                      <a:pt x="125" y="156"/>
                    </a:moveTo>
                    <a:lnTo>
                      <a:pt x="125" y="156"/>
                    </a:lnTo>
                    <a:cubicBezTo>
                      <a:pt x="125" y="156"/>
                      <a:pt x="94" y="0"/>
                      <a:pt x="32" y="218"/>
                    </a:cubicBezTo>
                    <a:cubicBezTo>
                      <a:pt x="0" y="312"/>
                      <a:pt x="0" y="531"/>
                      <a:pt x="0" y="687"/>
                    </a:cubicBezTo>
                    <a:cubicBezTo>
                      <a:pt x="0" y="687"/>
                      <a:pt x="407" y="812"/>
                      <a:pt x="657" y="656"/>
                    </a:cubicBezTo>
                    <a:cubicBezTo>
                      <a:pt x="625" y="187"/>
                      <a:pt x="625" y="187"/>
                      <a:pt x="625" y="187"/>
                    </a:cubicBezTo>
                    <a:lnTo>
                      <a:pt x="125" y="156"/>
                    </a:lnTo>
                  </a:path>
                </a:pathLst>
              </a:custGeom>
              <a:solidFill>
                <a:srgbClr val="F1942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163">
                <a:extLst>
                  <a:ext uri="{FF2B5EF4-FFF2-40B4-BE49-F238E27FC236}">
                    <a16:creationId xmlns:a16="http://schemas.microsoft.com/office/drawing/2014/main" id="{015F0076-E3DE-1D48-EC88-736AFF79674E}"/>
                  </a:ext>
                </a:extLst>
              </p:cNvPr>
              <p:cNvSpPr>
                <a:spLocks noChangeArrowheads="1"/>
              </p:cNvSpPr>
              <p:nvPr/>
            </p:nvSpPr>
            <p:spPr bwMode="auto">
              <a:xfrm>
                <a:off x="7391400" y="3144838"/>
                <a:ext cx="269875" cy="393700"/>
              </a:xfrm>
              <a:custGeom>
                <a:avLst/>
                <a:gdLst>
                  <a:gd name="T0" fmla="*/ 31 w 751"/>
                  <a:gd name="T1" fmla="*/ 750 h 1095"/>
                  <a:gd name="T2" fmla="*/ 31 w 751"/>
                  <a:gd name="T3" fmla="*/ 750 h 1095"/>
                  <a:gd name="T4" fmla="*/ 0 w 751"/>
                  <a:gd name="T5" fmla="*/ 1000 h 1095"/>
                  <a:gd name="T6" fmla="*/ 750 w 751"/>
                  <a:gd name="T7" fmla="*/ 969 h 1095"/>
                  <a:gd name="T8" fmla="*/ 594 w 751"/>
                  <a:gd name="T9" fmla="*/ 187 h 1095"/>
                  <a:gd name="T10" fmla="*/ 188 w 751"/>
                  <a:gd name="T11" fmla="*/ 94 h 1095"/>
                  <a:gd name="T12" fmla="*/ 31 w 751"/>
                  <a:gd name="T13" fmla="*/ 750 h 1095"/>
                </a:gdLst>
                <a:ahLst/>
                <a:cxnLst>
                  <a:cxn ang="0">
                    <a:pos x="T0" y="T1"/>
                  </a:cxn>
                  <a:cxn ang="0">
                    <a:pos x="T2" y="T3"/>
                  </a:cxn>
                  <a:cxn ang="0">
                    <a:pos x="T4" y="T5"/>
                  </a:cxn>
                  <a:cxn ang="0">
                    <a:pos x="T6" y="T7"/>
                  </a:cxn>
                  <a:cxn ang="0">
                    <a:pos x="T8" y="T9"/>
                  </a:cxn>
                  <a:cxn ang="0">
                    <a:pos x="T10" y="T11"/>
                  </a:cxn>
                  <a:cxn ang="0">
                    <a:pos x="T12" y="T13"/>
                  </a:cxn>
                </a:cxnLst>
                <a:rect l="0" t="0" r="r" b="b"/>
                <a:pathLst>
                  <a:path w="751" h="1095">
                    <a:moveTo>
                      <a:pt x="31" y="750"/>
                    </a:moveTo>
                    <a:lnTo>
                      <a:pt x="31" y="750"/>
                    </a:lnTo>
                    <a:cubicBezTo>
                      <a:pt x="31" y="875"/>
                      <a:pt x="0" y="937"/>
                      <a:pt x="0" y="1000"/>
                    </a:cubicBezTo>
                    <a:cubicBezTo>
                      <a:pt x="0" y="1000"/>
                      <a:pt x="531" y="1094"/>
                      <a:pt x="750" y="969"/>
                    </a:cubicBezTo>
                    <a:cubicBezTo>
                      <a:pt x="750" y="969"/>
                      <a:pt x="625" y="344"/>
                      <a:pt x="594" y="187"/>
                    </a:cubicBezTo>
                    <a:cubicBezTo>
                      <a:pt x="594" y="62"/>
                      <a:pt x="281" y="0"/>
                      <a:pt x="188" y="94"/>
                    </a:cubicBezTo>
                    <a:cubicBezTo>
                      <a:pt x="188" y="94"/>
                      <a:pt x="94" y="219"/>
                      <a:pt x="31" y="750"/>
                    </a:cubicBezTo>
                  </a:path>
                </a:pathLst>
              </a:custGeom>
              <a:solidFill>
                <a:srgbClr val="FDC80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164">
                <a:extLst>
                  <a:ext uri="{FF2B5EF4-FFF2-40B4-BE49-F238E27FC236}">
                    <a16:creationId xmlns:a16="http://schemas.microsoft.com/office/drawing/2014/main" id="{AE788EBD-3C3D-54BB-B3AB-CD6FF7422560}"/>
                  </a:ext>
                </a:extLst>
              </p:cNvPr>
              <p:cNvSpPr>
                <a:spLocks noChangeArrowheads="1"/>
              </p:cNvSpPr>
              <p:nvPr/>
            </p:nvSpPr>
            <p:spPr bwMode="auto">
              <a:xfrm>
                <a:off x="7504113" y="3133725"/>
                <a:ext cx="57150" cy="134938"/>
              </a:xfrm>
              <a:custGeom>
                <a:avLst/>
                <a:gdLst>
                  <a:gd name="T0" fmla="*/ 62 w 157"/>
                  <a:gd name="T1" fmla="*/ 0 h 376"/>
                  <a:gd name="T2" fmla="*/ 62 w 157"/>
                  <a:gd name="T3" fmla="*/ 0 h 376"/>
                  <a:gd name="T4" fmla="*/ 0 w 157"/>
                  <a:gd name="T5" fmla="*/ 125 h 376"/>
                  <a:gd name="T6" fmla="*/ 125 w 157"/>
                  <a:gd name="T7" fmla="*/ 343 h 376"/>
                  <a:gd name="T8" fmla="*/ 125 w 157"/>
                  <a:gd name="T9" fmla="*/ 0 h 376"/>
                  <a:gd name="T10" fmla="*/ 62 w 157"/>
                  <a:gd name="T11" fmla="*/ 0 h 376"/>
                </a:gdLst>
                <a:ahLst/>
                <a:cxnLst>
                  <a:cxn ang="0">
                    <a:pos x="T0" y="T1"/>
                  </a:cxn>
                  <a:cxn ang="0">
                    <a:pos x="T2" y="T3"/>
                  </a:cxn>
                  <a:cxn ang="0">
                    <a:pos x="T4" y="T5"/>
                  </a:cxn>
                  <a:cxn ang="0">
                    <a:pos x="T6" y="T7"/>
                  </a:cxn>
                  <a:cxn ang="0">
                    <a:pos x="T8" y="T9"/>
                  </a:cxn>
                  <a:cxn ang="0">
                    <a:pos x="T10" y="T11"/>
                  </a:cxn>
                </a:cxnLst>
                <a:rect l="0" t="0" r="r" b="b"/>
                <a:pathLst>
                  <a:path w="157" h="376">
                    <a:moveTo>
                      <a:pt x="62" y="0"/>
                    </a:moveTo>
                    <a:lnTo>
                      <a:pt x="62" y="0"/>
                    </a:lnTo>
                    <a:cubicBezTo>
                      <a:pt x="0" y="125"/>
                      <a:pt x="0" y="125"/>
                      <a:pt x="0" y="125"/>
                    </a:cubicBezTo>
                    <a:cubicBezTo>
                      <a:pt x="0" y="125"/>
                      <a:pt x="93" y="375"/>
                      <a:pt x="125" y="343"/>
                    </a:cubicBezTo>
                    <a:cubicBezTo>
                      <a:pt x="156" y="343"/>
                      <a:pt x="125" y="0"/>
                      <a:pt x="125" y="0"/>
                    </a:cubicBezTo>
                    <a:lnTo>
                      <a:pt x="62" y="0"/>
                    </a:lnTo>
                  </a:path>
                </a:pathLst>
              </a:custGeom>
              <a:solidFill>
                <a:srgbClr val="6A432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165">
                <a:extLst>
                  <a:ext uri="{FF2B5EF4-FFF2-40B4-BE49-F238E27FC236}">
                    <a16:creationId xmlns:a16="http://schemas.microsoft.com/office/drawing/2014/main" id="{E49124AA-9650-BCA1-7E29-3321A3F5099F}"/>
                  </a:ext>
                </a:extLst>
              </p:cNvPr>
              <p:cNvSpPr>
                <a:spLocks noChangeArrowheads="1"/>
              </p:cNvSpPr>
              <p:nvPr/>
            </p:nvSpPr>
            <p:spPr bwMode="auto">
              <a:xfrm>
                <a:off x="7424738" y="2941638"/>
                <a:ext cx="180975" cy="247650"/>
              </a:xfrm>
              <a:custGeom>
                <a:avLst/>
                <a:gdLst>
                  <a:gd name="T0" fmla="*/ 125 w 501"/>
                  <a:gd name="T1" fmla="*/ 125 h 689"/>
                  <a:gd name="T2" fmla="*/ 125 w 501"/>
                  <a:gd name="T3" fmla="*/ 125 h 689"/>
                  <a:gd name="T4" fmla="*/ 156 w 501"/>
                  <a:gd name="T5" fmla="*/ 500 h 689"/>
                  <a:gd name="T6" fmla="*/ 500 w 501"/>
                  <a:gd name="T7" fmla="*/ 375 h 689"/>
                  <a:gd name="T8" fmla="*/ 344 w 501"/>
                  <a:gd name="T9" fmla="*/ 63 h 689"/>
                  <a:gd name="T10" fmla="*/ 125 w 501"/>
                  <a:gd name="T11" fmla="*/ 125 h 689"/>
                </a:gdLst>
                <a:ahLst/>
                <a:cxnLst>
                  <a:cxn ang="0">
                    <a:pos x="T0" y="T1"/>
                  </a:cxn>
                  <a:cxn ang="0">
                    <a:pos x="T2" y="T3"/>
                  </a:cxn>
                  <a:cxn ang="0">
                    <a:pos x="T4" y="T5"/>
                  </a:cxn>
                  <a:cxn ang="0">
                    <a:pos x="T6" y="T7"/>
                  </a:cxn>
                  <a:cxn ang="0">
                    <a:pos x="T8" y="T9"/>
                  </a:cxn>
                  <a:cxn ang="0">
                    <a:pos x="T10" y="T11"/>
                  </a:cxn>
                </a:cxnLst>
                <a:rect l="0" t="0" r="r" b="b"/>
                <a:pathLst>
                  <a:path w="501" h="689">
                    <a:moveTo>
                      <a:pt x="125" y="125"/>
                    </a:moveTo>
                    <a:lnTo>
                      <a:pt x="125" y="125"/>
                    </a:lnTo>
                    <a:cubicBezTo>
                      <a:pt x="0" y="219"/>
                      <a:pt x="125" y="469"/>
                      <a:pt x="156" y="500"/>
                    </a:cubicBezTo>
                    <a:cubicBezTo>
                      <a:pt x="344" y="688"/>
                      <a:pt x="469" y="563"/>
                      <a:pt x="500" y="375"/>
                    </a:cubicBezTo>
                    <a:cubicBezTo>
                      <a:pt x="500" y="188"/>
                      <a:pt x="437" y="125"/>
                      <a:pt x="344" y="63"/>
                    </a:cubicBezTo>
                    <a:cubicBezTo>
                      <a:pt x="250" y="0"/>
                      <a:pt x="125" y="125"/>
                      <a:pt x="125" y="125"/>
                    </a:cubicBezTo>
                  </a:path>
                </a:pathLst>
              </a:custGeom>
              <a:solidFill>
                <a:srgbClr val="6A3A2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166">
                <a:extLst>
                  <a:ext uri="{FF2B5EF4-FFF2-40B4-BE49-F238E27FC236}">
                    <a16:creationId xmlns:a16="http://schemas.microsoft.com/office/drawing/2014/main" id="{4A6D26BA-94BB-53D6-2B77-4C4CA426B377}"/>
                  </a:ext>
                </a:extLst>
              </p:cNvPr>
              <p:cNvSpPr>
                <a:spLocks noChangeArrowheads="1"/>
              </p:cNvSpPr>
              <p:nvPr/>
            </p:nvSpPr>
            <p:spPr bwMode="auto">
              <a:xfrm>
                <a:off x="7402513" y="2941638"/>
                <a:ext cx="203200" cy="169862"/>
              </a:xfrm>
              <a:custGeom>
                <a:avLst/>
                <a:gdLst>
                  <a:gd name="T0" fmla="*/ 219 w 564"/>
                  <a:gd name="T1" fmla="*/ 469 h 470"/>
                  <a:gd name="T2" fmla="*/ 219 w 564"/>
                  <a:gd name="T3" fmla="*/ 469 h 470"/>
                  <a:gd name="T4" fmla="*/ 375 w 564"/>
                  <a:gd name="T5" fmla="*/ 32 h 470"/>
                  <a:gd name="T6" fmla="*/ 563 w 564"/>
                  <a:gd name="T7" fmla="*/ 219 h 470"/>
                  <a:gd name="T8" fmla="*/ 282 w 564"/>
                  <a:gd name="T9" fmla="*/ 344 h 470"/>
                  <a:gd name="T10" fmla="*/ 219 w 564"/>
                  <a:gd name="T11" fmla="*/ 469 h 470"/>
                </a:gdLst>
                <a:ahLst/>
                <a:cxnLst>
                  <a:cxn ang="0">
                    <a:pos x="T0" y="T1"/>
                  </a:cxn>
                  <a:cxn ang="0">
                    <a:pos x="T2" y="T3"/>
                  </a:cxn>
                  <a:cxn ang="0">
                    <a:pos x="T4" y="T5"/>
                  </a:cxn>
                  <a:cxn ang="0">
                    <a:pos x="T6" y="T7"/>
                  </a:cxn>
                  <a:cxn ang="0">
                    <a:pos x="T8" y="T9"/>
                  </a:cxn>
                  <a:cxn ang="0">
                    <a:pos x="T10" y="T11"/>
                  </a:cxn>
                </a:cxnLst>
                <a:rect l="0" t="0" r="r" b="b"/>
                <a:pathLst>
                  <a:path w="564" h="470">
                    <a:moveTo>
                      <a:pt x="219" y="469"/>
                    </a:moveTo>
                    <a:lnTo>
                      <a:pt x="219" y="469"/>
                    </a:lnTo>
                    <a:cubicBezTo>
                      <a:pt x="63" y="438"/>
                      <a:pt x="0" y="0"/>
                      <a:pt x="375" y="32"/>
                    </a:cubicBezTo>
                    <a:cubicBezTo>
                      <a:pt x="375" y="32"/>
                      <a:pt x="500" y="63"/>
                      <a:pt x="563" y="219"/>
                    </a:cubicBezTo>
                    <a:cubicBezTo>
                      <a:pt x="563" y="219"/>
                      <a:pt x="407" y="344"/>
                      <a:pt x="282" y="344"/>
                    </a:cubicBezTo>
                    <a:lnTo>
                      <a:pt x="219" y="469"/>
                    </a:lnTo>
                  </a:path>
                </a:pathLst>
              </a:custGeom>
              <a:solidFill>
                <a:srgbClr val="201A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167">
                <a:extLst>
                  <a:ext uri="{FF2B5EF4-FFF2-40B4-BE49-F238E27FC236}">
                    <a16:creationId xmlns:a16="http://schemas.microsoft.com/office/drawing/2014/main" id="{FF03E829-214B-59E6-A208-B52930673610}"/>
                  </a:ext>
                </a:extLst>
              </p:cNvPr>
              <p:cNvSpPr>
                <a:spLocks noChangeArrowheads="1"/>
              </p:cNvSpPr>
              <p:nvPr/>
            </p:nvSpPr>
            <p:spPr bwMode="auto">
              <a:xfrm>
                <a:off x="7413625" y="2908300"/>
                <a:ext cx="134938" cy="112713"/>
              </a:xfrm>
              <a:custGeom>
                <a:avLst/>
                <a:gdLst>
                  <a:gd name="T0" fmla="*/ 343 w 376"/>
                  <a:gd name="T1" fmla="*/ 93 h 313"/>
                  <a:gd name="T2" fmla="*/ 343 w 376"/>
                  <a:gd name="T3" fmla="*/ 93 h 313"/>
                  <a:gd name="T4" fmla="*/ 218 w 376"/>
                  <a:gd name="T5" fmla="*/ 281 h 313"/>
                  <a:gd name="T6" fmla="*/ 31 w 376"/>
                  <a:gd name="T7" fmla="*/ 218 h 313"/>
                  <a:gd name="T8" fmla="*/ 125 w 376"/>
                  <a:gd name="T9" fmla="*/ 62 h 313"/>
                  <a:gd name="T10" fmla="*/ 343 w 376"/>
                  <a:gd name="T11" fmla="*/ 93 h 313"/>
                </a:gdLst>
                <a:ahLst/>
                <a:cxnLst>
                  <a:cxn ang="0">
                    <a:pos x="T0" y="T1"/>
                  </a:cxn>
                  <a:cxn ang="0">
                    <a:pos x="T2" y="T3"/>
                  </a:cxn>
                  <a:cxn ang="0">
                    <a:pos x="T4" y="T5"/>
                  </a:cxn>
                  <a:cxn ang="0">
                    <a:pos x="T6" y="T7"/>
                  </a:cxn>
                  <a:cxn ang="0">
                    <a:pos x="T8" y="T9"/>
                  </a:cxn>
                  <a:cxn ang="0">
                    <a:pos x="T10" y="T11"/>
                  </a:cxn>
                </a:cxnLst>
                <a:rect l="0" t="0" r="r" b="b"/>
                <a:pathLst>
                  <a:path w="376" h="313">
                    <a:moveTo>
                      <a:pt x="343" y="93"/>
                    </a:moveTo>
                    <a:lnTo>
                      <a:pt x="343" y="93"/>
                    </a:lnTo>
                    <a:cubicBezTo>
                      <a:pt x="375" y="156"/>
                      <a:pt x="312" y="250"/>
                      <a:pt x="218" y="281"/>
                    </a:cubicBezTo>
                    <a:cubicBezTo>
                      <a:pt x="156" y="312"/>
                      <a:pt x="62" y="281"/>
                      <a:pt x="31" y="218"/>
                    </a:cubicBezTo>
                    <a:cubicBezTo>
                      <a:pt x="0" y="156"/>
                      <a:pt x="62" y="93"/>
                      <a:pt x="125" y="62"/>
                    </a:cubicBezTo>
                    <a:cubicBezTo>
                      <a:pt x="218" y="0"/>
                      <a:pt x="312" y="31"/>
                      <a:pt x="343" y="93"/>
                    </a:cubicBezTo>
                  </a:path>
                </a:pathLst>
              </a:custGeom>
              <a:solidFill>
                <a:srgbClr val="201A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168">
                <a:extLst>
                  <a:ext uri="{FF2B5EF4-FFF2-40B4-BE49-F238E27FC236}">
                    <a16:creationId xmlns:a16="http://schemas.microsoft.com/office/drawing/2014/main" id="{33784DD5-45B6-C412-A924-61C85DB955DF}"/>
                  </a:ext>
                </a:extLst>
              </p:cNvPr>
              <p:cNvSpPr>
                <a:spLocks noChangeArrowheads="1"/>
              </p:cNvSpPr>
              <p:nvPr/>
            </p:nvSpPr>
            <p:spPr bwMode="auto">
              <a:xfrm>
                <a:off x="7413624" y="2886076"/>
                <a:ext cx="90488" cy="79375"/>
              </a:xfrm>
              <a:custGeom>
                <a:avLst/>
                <a:gdLst>
                  <a:gd name="T0" fmla="*/ 250 w 251"/>
                  <a:gd name="T1" fmla="*/ 63 h 220"/>
                  <a:gd name="T2" fmla="*/ 250 w 251"/>
                  <a:gd name="T3" fmla="*/ 63 h 220"/>
                  <a:gd name="T4" fmla="*/ 156 w 251"/>
                  <a:gd name="T5" fmla="*/ 188 h 220"/>
                  <a:gd name="T6" fmla="*/ 0 w 251"/>
                  <a:gd name="T7" fmla="*/ 156 h 220"/>
                  <a:gd name="T8" fmla="*/ 93 w 251"/>
                  <a:gd name="T9" fmla="*/ 0 h 220"/>
                  <a:gd name="T10" fmla="*/ 250 w 251"/>
                  <a:gd name="T11" fmla="*/ 63 h 220"/>
                </a:gdLst>
                <a:ahLst/>
                <a:cxnLst>
                  <a:cxn ang="0">
                    <a:pos x="T0" y="T1"/>
                  </a:cxn>
                  <a:cxn ang="0">
                    <a:pos x="T2" y="T3"/>
                  </a:cxn>
                  <a:cxn ang="0">
                    <a:pos x="T4" y="T5"/>
                  </a:cxn>
                  <a:cxn ang="0">
                    <a:pos x="T6" y="T7"/>
                  </a:cxn>
                  <a:cxn ang="0">
                    <a:pos x="T8" y="T9"/>
                  </a:cxn>
                  <a:cxn ang="0">
                    <a:pos x="T10" y="T11"/>
                  </a:cxn>
                </a:cxnLst>
                <a:rect l="0" t="0" r="r" b="b"/>
                <a:pathLst>
                  <a:path w="251" h="220">
                    <a:moveTo>
                      <a:pt x="250" y="63"/>
                    </a:moveTo>
                    <a:lnTo>
                      <a:pt x="250" y="63"/>
                    </a:lnTo>
                    <a:cubicBezTo>
                      <a:pt x="250" y="94"/>
                      <a:pt x="218" y="156"/>
                      <a:pt x="156" y="188"/>
                    </a:cubicBezTo>
                    <a:cubicBezTo>
                      <a:pt x="93" y="219"/>
                      <a:pt x="31" y="188"/>
                      <a:pt x="0" y="156"/>
                    </a:cubicBezTo>
                    <a:cubicBezTo>
                      <a:pt x="0" y="94"/>
                      <a:pt x="31" y="31"/>
                      <a:pt x="93" y="0"/>
                    </a:cubicBezTo>
                    <a:cubicBezTo>
                      <a:pt x="156" y="0"/>
                      <a:pt x="218" y="0"/>
                      <a:pt x="250" y="63"/>
                    </a:cubicBezTo>
                  </a:path>
                </a:pathLst>
              </a:custGeom>
              <a:solidFill>
                <a:srgbClr val="201A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6" name="Freeform 169">
                <a:extLst>
                  <a:ext uri="{FF2B5EF4-FFF2-40B4-BE49-F238E27FC236}">
                    <a16:creationId xmlns:a16="http://schemas.microsoft.com/office/drawing/2014/main" id="{209CE5C6-B2A2-3366-2248-178BDCA05360}"/>
                  </a:ext>
                </a:extLst>
              </p:cNvPr>
              <p:cNvSpPr>
                <a:spLocks noChangeArrowheads="1"/>
              </p:cNvSpPr>
              <p:nvPr/>
            </p:nvSpPr>
            <p:spPr bwMode="auto">
              <a:xfrm>
                <a:off x="7459664" y="3100388"/>
                <a:ext cx="57150" cy="68262"/>
              </a:xfrm>
              <a:custGeom>
                <a:avLst/>
                <a:gdLst>
                  <a:gd name="T0" fmla="*/ 156 w 157"/>
                  <a:gd name="T1" fmla="*/ 94 h 188"/>
                  <a:gd name="T2" fmla="*/ 156 w 157"/>
                  <a:gd name="T3" fmla="*/ 94 h 188"/>
                  <a:gd name="T4" fmla="*/ 156 w 157"/>
                  <a:gd name="T5" fmla="*/ 94 h 188"/>
                  <a:gd name="T6" fmla="*/ 93 w 157"/>
                  <a:gd name="T7" fmla="*/ 156 h 188"/>
                  <a:gd name="T8" fmla="*/ 0 w 157"/>
                  <a:gd name="T9" fmla="*/ 94 h 188"/>
                  <a:gd name="T10" fmla="*/ 93 w 157"/>
                  <a:gd name="T11" fmla="*/ 31 h 188"/>
                  <a:gd name="T12" fmla="*/ 156 w 157"/>
                  <a:gd name="T13" fmla="*/ 94 h 188"/>
                  <a:gd name="T14" fmla="*/ 156 w 157"/>
                  <a:gd name="T15" fmla="*/ 94 h 188"/>
                  <a:gd name="T16" fmla="*/ 156 w 157"/>
                  <a:gd name="T17" fmla="*/ 94 h 188"/>
                  <a:gd name="T18" fmla="*/ 93 w 157"/>
                  <a:gd name="T19" fmla="*/ 0 h 188"/>
                  <a:gd name="T20" fmla="*/ 0 w 157"/>
                  <a:gd name="T21" fmla="*/ 94 h 188"/>
                  <a:gd name="T22" fmla="*/ 93 w 157"/>
                  <a:gd name="T23" fmla="*/ 187 h 188"/>
                  <a:gd name="T24" fmla="*/ 156 w 157"/>
                  <a:gd name="T25" fmla="*/ 94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7" h="188">
                    <a:moveTo>
                      <a:pt x="156" y="94"/>
                    </a:moveTo>
                    <a:lnTo>
                      <a:pt x="156" y="94"/>
                    </a:lnTo>
                    <a:lnTo>
                      <a:pt x="156" y="94"/>
                    </a:lnTo>
                    <a:cubicBezTo>
                      <a:pt x="156" y="125"/>
                      <a:pt x="125" y="156"/>
                      <a:pt x="93" y="156"/>
                    </a:cubicBezTo>
                    <a:cubicBezTo>
                      <a:pt x="31" y="156"/>
                      <a:pt x="0" y="125"/>
                      <a:pt x="0" y="94"/>
                    </a:cubicBezTo>
                    <a:cubicBezTo>
                      <a:pt x="0" y="62"/>
                      <a:pt x="31" y="31"/>
                      <a:pt x="93" y="31"/>
                    </a:cubicBezTo>
                    <a:cubicBezTo>
                      <a:pt x="125" y="31"/>
                      <a:pt x="156" y="62"/>
                      <a:pt x="156" y="94"/>
                    </a:cubicBezTo>
                    <a:lnTo>
                      <a:pt x="156" y="94"/>
                    </a:lnTo>
                    <a:lnTo>
                      <a:pt x="156" y="94"/>
                    </a:lnTo>
                    <a:cubicBezTo>
                      <a:pt x="156" y="31"/>
                      <a:pt x="125" y="0"/>
                      <a:pt x="93" y="0"/>
                    </a:cubicBezTo>
                    <a:cubicBezTo>
                      <a:pt x="31" y="0"/>
                      <a:pt x="0" y="31"/>
                      <a:pt x="0" y="94"/>
                    </a:cubicBezTo>
                    <a:cubicBezTo>
                      <a:pt x="0" y="156"/>
                      <a:pt x="31" y="187"/>
                      <a:pt x="93" y="187"/>
                    </a:cubicBezTo>
                    <a:cubicBezTo>
                      <a:pt x="125" y="187"/>
                      <a:pt x="156" y="156"/>
                      <a:pt x="156" y="94"/>
                    </a:cubicBezTo>
                  </a:path>
                </a:pathLst>
              </a:custGeom>
              <a:solidFill>
                <a:srgbClr val="A49C4A"/>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Freeform 170">
                <a:extLst>
                  <a:ext uri="{FF2B5EF4-FFF2-40B4-BE49-F238E27FC236}">
                    <a16:creationId xmlns:a16="http://schemas.microsoft.com/office/drawing/2014/main" id="{2612652E-6D12-FF83-4CAA-8BE37B1E6236}"/>
                  </a:ext>
                </a:extLst>
              </p:cNvPr>
              <p:cNvSpPr>
                <a:spLocks noChangeArrowheads="1"/>
              </p:cNvSpPr>
              <p:nvPr/>
            </p:nvSpPr>
            <p:spPr bwMode="auto">
              <a:xfrm>
                <a:off x="7413625" y="3133725"/>
                <a:ext cx="371475" cy="315913"/>
              </a:xfrm>
              <a:custGeom>
                <a:avLst/>
                <a:gdLst>
                  <a:gd name="T0" fmla="*/ 875 w 1032"/>
                  <a:gd name="T1" fmla="*/ 93 h 876"/>
                  <a:gd name="T2" fmla="*/ 875 w 1032"/>
                  <a:gd name="T3" fmla="*/ 93 h 876"/>
                  <a:gd name="T4" fmla="*/ 625 w 1032"/>
                  <a:gd name="T5" fmla="*/ 593 h 876"/>
                  <a:gd name="T6" fmla="*/ 125 w 1032"/>
                  <a:gd name="T7" fmla="*/ 843 h 876"/>
                  <a:gd name="T8" fmla="*/ 218 w 1032"/>
                  <a:gd name="T9" fmla="*/ 406 h 876"/>
                  <a:gd name="T10" fmla="*/ 625 w 1032"/>
                  <a:gd name="T11" fmla="*/ 31 h 876"/>
                  <a:gd name="T12" fmla="*/ 875 w 1032"/>
                  <a:gd name="T13" fmla="*/ 93 h 876"/>
                </a:gdLst>
                <a:ahLst/>
                <a:cxnLst>
                  <a:cxn ang="0">
                    <a:pos x="T0" y="T1"/>
                  </a:cxn>
                  <a:cxn ang="0">
                    <a:pos x="T2" y="T3"/>
                  </a:cxn>
                  <a:cxn ang="0">
                    <a:pos x="T4" y="T5"/>
                  </a:cxn>
                  <a:cxn ang="0">
                    <a:pos x="T6" y="T7"/>
                  </a:cxn>
                  <a:cxn ang="0">
                    <a:pos x="T8" y="T9"/>
                  </a:cxn>
                  <a:cxn ang="0">
                    <a:pos x="T10" y="T11"/>
                  </a:cxn>
                  <a:cxn ang="0">
                    <a:pos x="T12" y="T13"/>
                  </a:cxn>
                </a:cxnLst>
                <a:rect l="0" t="0" r="r" b="b"/>
                <a:pathLst>
                  <a:path w="1032" h="876">
                    <a:moveTo>
                      <a:pt x="875" y="93"/>
                    </a:moveTo>
                    <a:lnTo>
                      <a:pt x="875" y="93"/>
                    </a:lnTo>
                    <a:cubicBezTo>
                      <a:pt x="875" y="93"/>
                      <a:pt x="1031" y="281"/>
                      <a:pt x="625" y="593"/>
                    </a:cubicBezTo>
                    <a:cubicBezTo>
                      <a:pt x="218" y="875"/>
                      <a:pt x="250" y="875"/>
                      <a:pt x="125" y="843"/>
                    </a:cubicBezTo>
                    <a:cubicBezTo>
                      <a:pt x="31" y="812"/>
                      <a:pt x="0" y="562"/>
                      <a:pt x="218" y="406"/>
                    </a:cubicBezTo>
                    <a:cubicBezTo>
                      <a:pt x="468" y="218"/>
                      <a:pt x="500" y="62"/>
                      <a:pt x="625" y="31"/>
                    </a:cubicBezTo>
                    <a:cubicBezTo>
                      <a:pt x="750" y="0"/>
                      <a:pt x="843" y="31"/>
                      <a:pt x="875" y="93"/>
                    </a:cubicBezTo>
                  </a:path>
                </a:pathLst>
              </a:custGeom>
              <a:solidFill>
                <a:srgbClr val="ED7D3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8" name="Freeform 171">
                <a:extLst>
                  <a:ext uri="{FF2B5EF4-FFF2-40B4-BE49-F238E27FC236}">
                    <a16:creationId xmlns:a16="http://schemas.microsoft.com/office/drawing/2014/main" id="{BE17FFE5-055D-C447-EC34-B5675438CB28}"/>
                  </a:ext>
                </a:extLst>
              </p:cNvPr>
              <p:cNvSpPr>
                <a:spLocks noChangeArrowheads="1"/>
              </p:cNvSpPr>
              <p:nvPr/>
            </p:nvSpPr>
            <p:spPr bwMode="auto">
              <a:xfrm>
                <a:off x="7380288" y="3155950"/>
                <a:ext cx="146050" cy="236538"/>
              </a:xfrm>
              <a:custGeom>
                <a:avLst/>
                <a:gdLst>
                  <a:gd name="T0" fmla="*/ 250 w 407"/>
                  <a:gd name="T1" fmla="*/ 31 h 657"/>
                  <a:gd name="T2" fmla="*/ 250 w 407"/>
                  <a:gd name="T3" fmla="*/ 31 h 657"/>
                  <a:gd name="T4" fmla="*/ 406 w 407"/>
                  <a:gd name="T5" fmla="*/ 656 h 657"/>
                  <a:gd name="T6" fmla="*/ 0 w 407"/>
                  <a:gd name="T7" fmla="*/ 344 h 657"/>
                  <a:gd name="T8" fmla="*/ 250 w 407"/>
                  <a:gd name="T9" fmla="*/ 31 h 657"/>
                </a:gdLst>
                <a:ahLst/>
                <a:cxnLst>
                  <a:cxn ang="0">
                    <a:pos x="T0" y="T1"/>
                  </a:cxn>
                  <a:cxn ang="0">
                    <a:pos x="T2" y="T3"/>
                  </a:cxn>
                  <a:cxn ang="0">
                    <a:pos x="T4" y="T5"/>
                  </a:cxn>
                  <a:cxn ang="0">
                    <a:pos x="T6" y="T7"/>
                  </a:cxn>
                  <a:cxn ang="0">
                    <a:pos x="T8" y="T9"/>
                  </a:cxn>
                </a:cxnLst>
                <a:rect l="0" t="0" r="r" b="b"/>
                <a:pathLst>
                  <a:path w="407" h="657">
                    <a:moveTo>
                      <a:pt x="250" y="31"/>
                    </a:moveTo>
                    <a:lnTo>
                      <a:pt x="250" y="31"/>
                    </a:lnTo>
                    <a:cubicBezTo>
                      <a:pt x="250" y="31"/>
                      <a:pt x="31" y="313"/>
                      <a:pt x="406" y="656"/>
                    </a:cubicBezTo>
                    <a:cubicBezTo>
                      <a:pt x="406" y="656"/>
                      <a:pt x="0" y="531"/>
                      <a:pt x="0" y="344"/>
                    </a:cubicBezTo>
                    <a:cubicBezTo>
                      <a:pt x="0" y="156"/>
                      <a:pt x="344" y="0"/>
                      <a:pt x="250" y="31"/>
                    </a:cubicBezTo>
                  </a:path>
                </a:pathLst>
              </a:custGeom>
              <a:solidFill>
                <a:srgbClr val="FDC80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Freeform 172">
                <a:extLst>
                  <a:ext uri="{FF2B5EF4-FFF2-40B4-BE49-F238E27FC236}">
                    <a16:creationId xmlns:a16="http://schemas.microsoft.com/office/drawing/2014/main" id="{80368568-60AA-D8AB-6DA4-EC8B1138F603}"/>
                  </a:ext>
                </a:extLst>
              </p:cNvPr>
              <p:cNvSpPr>
                <a:spLocks noChangeArrowheads="1"/>
              </p:cNvSpPr>
              <p:nvPr/>
            </p:nvSpPr>
            <p:spPr bwMode="auto">
              <a:xfrm>
                <a:off x="7605713" y="3155950"/>
                <a:ext cx="134937" cy="134938"/>
              </a:xfrm>
              <a:custGeom>
                <a:avLst/>
                <a:gdLst>
                  <a:gd name="T0" fmla="*/ 344 w 376"/>
                  <a:gd name="T1" fmla="*/ 125 h 376"/>
                  <a:gd name="T2" fmla="*/ 344 w 376"/>
                  <a:gd name="T3" fmla="*/ 125 h 376"/>
                  <a:gd name="T4" fmla="*/ 187 w 376"/>
                  <a:gd name="T5" fmla="*/ 313 h 376"/>
                  <a:gd name="T6" fmla="*/ 31 w 376"/>
                  <a:gd name="T7" fmla="*/ 156 h 376"/>
                  <a:gd name="T8" fmla="*/ 219 w 376"/>
                  <a:gd name="T9" fmla="*/ 0 h 376"/>
                  <a:gd name="T10" fmla="*/ 344 w 376"/>
                  <a:gd name="T11" fmla="*/ 125 h 376"/>
                </a:gdLst>
                <a:ahLst/>
                <a:cxnLst>
                  <a:cxn ang="0">
                    <a:pos x="T0" y="T1"/>
                  </a:cxn>
                  <a:cxn ang="0">
                    <a:pos x="T2" y="T3"/>
                  </a:cxn>
                  <a:cxn ang="0">
                    <a:pos x="T4" y="T5"/>
                  </a:cxn>
                  <a:cxn ang="0">
                    <a:pos x="T6" y="T7"/>
                  </a:cxn>
                  <a:cxn ang="0">
                    <a:pos x="T8" y="T9"/>
                  </a:cxn>
                  <a:cxn ang="0">
                    <a:pos x="T10" y="T11"/>
                  </a:cxn>
                </a:cxnLst>
                <a:rect l="0" t="0" r="r" b="b"/>
                <a:pathLst>
                  <a:path w="376" h="376">
                    <a:moveTo>
                      <a:pt x="344" y="125"/>
                    </a:moveTo>
                    <a:lnTo>
                      <a:pt x="344" y="125"/>
                    </a:lnTo>
                    <a:cubicBezTo>
                      <a:pt x="375" y="188"/>
                      <a:pt x="250" y="313"/>
                      <a:pt x="187" y="313"/>
                    </a:cubicBezTo>
                    <a:cubicBezTo>
                      <a:pt x="31" y="375"/>
                      <a:pt x="0" y="281"/>
                      <a:pt x="31" y="156"/>
                    </a:cubicBezTo>
                    <a:cubicBezTo>
                      <a:pt x="62" y="63"/>
                      <a:pt x="156" y="31"/>
                      <a:pt x="219" y="0"/>
                    </a:cubicBezTo>
                    <a:cubicBezTo>
                      <a:pt x="281" y="0"/>
                      <a:pt x="344" y="125"/>
                      <a:pt x="344" y="125"/>
                    </a:cubicBezTo>
                  </a:path>
                </a:pathLst>
              </a:custGeom>
              <a:solidFill>
                <a:srgbClr val="9A613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173">
                <a:extLst>
                  <a:ext uri="{FF2B5EF4-FFF2-40B4-BE49-F238E27FC236}">
                    <a16:creationId xmlns:a16="http://schemas.microsoft.com/office/drawing/2014/main" id="{43DB6DC4-12A7-459B-88C5-23E0FBDADA1E}"/>
                  </a:ext>
                </a:extLst>
              </p:cNvPr>
              <p:cNvSpPr>
                <a:spLocks noChangeArrowheads="1"/>
              </p:cNvSpPr>
              <p:nvPr/>
            </p:nvSpPr>
            <p:spPr bwMode="auto">
              <a:xfrm>
                <a:off x="7559675" y="3279775"/>
                <a:ext cx="203200" cy="90488"/>
              </a:xfrm>
              <a:custGeom>
                <a:avLst/>
                <a:gdLst>
                  <a:gd name="T0" fmla="*/ 0 w 563"/>
                  <a:gd name="T1" fmla="*/ 125 h 251"/>
                  <a:gd name="T2" fmla="*/ 0 w 563"/>
                  <a:gd name="T3" fmla="*/ 125 h 251"/>
                  <a:gd name="T4" fmla="*/ 344 w 563"/>
                  <a:gd name="T5" fmla="*/ 219 h 251"/>
                  <a:gd name="T6" fmla="*/ 437 w 563"/>
                  <a:gd name="T7" fmla="*/ 0 h 251"/>
                  <a:gd name="T8" fmla="*/ 281 w 563"/>
                  <a:gd name="T9" fmla="*/ 94 h 251"/>
                  <a:gd name="T10" fmla="*/ 0 w 563"/>
                  <a:gd name="T11" fmla="*/ 125 h 251"/>
                </a:gdLst>
                <a:ahLst/>
                <a:cxnLst>
                  <a:cxn ang="0">
                    <a:pos x="T0" y="T1"/>
                  </a:cxn>
                  <a:cxn ang="0">
                    <a:pos x="T2" y="T3"/>
                  </a:cxn>
                  <a:cxn ang="0">
                    <a:pos x="T4" y="T5"/>
                  </a:cxn>
                  <a:cxn ang="0">
                    <a:pos x="T6" y="T7"/>
                  </a:cxn>
                  <a:cxn ang="0">
                    <a:pos x="T8" y="T9"/>
                  </a:cxn>
                  <a:cxn ang="0">
                    <a:pos x="T10" y="T11"/>
                  </a:cxn>
                </a:cxnLst>
                <a:rect l="0" t="0" r="r" b="b"/>
                <a:pathLst>
                  <a:path w="563" h="251">
                    <a:moveTo>
                      <a:pt x="0" y="125"/>
                    </a:moveTo>
                    <a:lnTo>
                      <a:pt x="0" y="125"/>
                    </a:lnTo>
                    <a:cubicBezTo>
                      <a:pt x="0" y="125"/>
                      <a:pt x="156" y="250"/>
                      <a:pt x="344" y="219"/>
                    </a:cubicBezTo>
                    <a:cubicBezTo>
                      <a:pt x="562" y="187"/>
                      <a:pt x="437" y="0"/>
                      <a:pt x="437" y="0"/>
                    </a:cubicBezTo>
                    <a:cubicBezTo>
                      <a:pt x="281" y="94"/>
                      <a:pt x="281" y="94"/>
                      <a:pt x="281" y="94"/>
                    </a:cubicBezTo>
                    <a:cubicBezTo>
                      <a:pt x="281" y="94"/>
                      <a:pt x="156" y="187"/>
                      <a:pt x="0" y="125"/>
                    </a:cubicBezTo>
                  </a:path>
                </a:pathLst>
              </a:custGeom>
              <a:solidFill>
                <a:srgbClr val="FDC80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TextBox 14">
              <a:extLst>
                <a:ext uri="{FF2B5EF4-FFF2-40B4-BE49-F238E27FC236}">
                  <a16:creationId xmlns:a16="http://schemas.microsoft.com/office/drawing/2014/main" id="{2C61F5AC-044F-CF86-E67B-814251E6DD5D}"/>
                </a:ext>
              </a:extLst>
            </p:cNvPr>
            <p:cNvSpPr txBox="1"/>
            <p:nvPr/>
          </p:nvSpPr>
          <p:spPr>
            <a:xfrm>
              <a:off x="3672120" y="5016391"/>
              <a:ext cx="494966" cy="188171"/>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64%</a:t>
              </a:r>
            </a:p>
          </p:txBody>
        </p:sp>
        <p:sp>
          <p:nvSpPr>
            <p:cNvPr id="16" name="TextBox 15">
              <a:extLst>
                <a:ext uri="{FF2B5EF4-FFF2-40B4-BE49-F238E27FC236}">
                  <a16:creationId xmlns:a16="http://schemas.microsoft.com/office/drawing/2014/main" id="{199644FC-EAAD-02B2-87DD-F2193919AF41}"/>
                </a:ext>
              </a:extLst>
            </p:cNvPr>
            <p:cNvSpPr txBox="1"/>
            <p:nvPr/>
          </p:nvSpPr>
          <p:spPr>
            <a:xfrm>
              <a:off x="1199589" y="4991183"/>
              <a:ext cx="494966" cy="188171"/>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51%</a:t>
              </a:r>
            </a:p>
          </p:txBody>
        </p:sp>
      </p:grpSp>
      <p:grpSp>
        <p:nvGrpSpPr>
          <p:cNvPr id="165" name="Group 164">
            <a:extLst>
              <a:ext uri="{FF2B5EF4-FFF2-40B4-BE49-F238E27FC236}">
                <a16:creationId xmlns:a16="http://schemas.microsoft.com/office/drawing/2014/main" id="{E0B7CBC4-A602-6377-3A1B-D1CD14265CC3}"/>
              </a:ext>
            </a:extLst>
          </p:cNvPr>
          <p:cNvGrpSpPr/>
          <p:nvPr/>
        </p:nvGrpSpPr>
        <p:grpSpPr>
          <a:xfrm>
            <a:off x="6220093" y="386028"/>
            <a:ext cx="5746369" cy="1474661"/>
            <a:chOff x="124354" y="6226522"/>
            <a:chExt cx="4383226" cy="757729"/>
          </a:xfrm>
        </p:grpSpPr>
        <p:sp>
          <p:nvSpPr>
            <p:cNvPr id="166" name="Rectangle 165">
              <a:extLst>
                <a:ext uri="{FF2B5EF4-FFF2-40B4-BE49-F238E27FC236}">
                  <a16:creationId xmlns:a16="http://schemas.microsoft.com/office/drawing/2014/main" id="{55507068-9BCC-EF28-BD15-F1FEE93FE8F1}"/>
                </a:ext>
              </a:extLst>
            </p:cNvPr>
            <p:cNvSpPr>
              <a:spLocks/>
            </p:cNvSpPr>
            <p:nvPr/>
          </p:nvSpPr>
          <p:spPr>
            <a:xfrm>
              <a:off x="124354" y="6499619"/>
              <a:ext cx="2120213" cy="484632"/>
            </a:xfrm>
            <a:prstGeom prst="rect">
              <a:avLst/>
            </a:prstGeom>
            <a:solidFill>
              <a:schemeClr val="accent4">
                <a:lumMod val="20000"/>
                <a:lumOff val="80000"/>
                <a:alpha val="45098"/>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7" name="Group 166">
              <a:extLst>
                <a:ext uri="{FF2B5EF4-FFF2-40B4-BE49-F238E27FC236}">
                  <a16:creationId xmlns:a16="http://schemas.microsoft.com/office/drawing/2014/main" id="{F6ADF257-DC6B-6F75-6487-61D1A178B4C1}"/>
                </a:ext>
              </a:extLst>
            </p:cNvPr>
            <p:cNvGrpSpPr/>
            <p:nvPr/>
          </p:nvGrpSpPr>
          <p:grpSpPr>
            <a:xfrm flipH="1">
              <a:off x="342931" y="6541129"/>
              <a:ext cx="201002" cy="397143"/>
              <a:chOff x="7245350" y="2886076"/>
              <a:chExt cx="539750" cy="1112837"/>
            </a:xfrm>
          </p:grpSpPr>
          <p:sp>
            <p:nvSpPr>
              <p:cNvPr id="226" name="Freeform 10">
                <a:extLst>
                  <a:ext uri="{FF2B5EF4-FFF2-40B4-BE49-F238E27FC236}">
                    <a16:creationId xmlns:a16="http://schemas.microsoft.com/office/drawing/2014/main" id="{2EE1C91B-015B-AB9D-B5ED-43DA2CC1BAB0}"/>
                  </a:ext>
                </a:extLst>
              </p:cNvPr>
              <p:cNvSpPr>
                <a:spLocks noChangeArrowheads="1"/>
              </p:cNvSpPr>
              <p:nvPr/>
            </p:nvSpPr>
            <p:spPr bwMode="auto">
              <a:xfrm>
                <a:off x="7245350" y="3863975"/>
                <a:ext cx="461963" cy="134938"/>
              </a:xfrm>
              <a:custGeom>
                <a:avLst/>
                <a:gdLst>
                  <a:gd name="T0" fmla="*/ 500 w 1282"/>
                  <a:gd name="T1" fmla="*/ 31 h 376"/>
                  <a:gd name="T2" fmla="*/ 500 w 1282"/>
                  <a:gd name="T3" fmla="*/ 31 h 376"/>
                  <a:gd name="T4" fmla="*/ 875 w 1282"/>
                  <a:gd name="T5" fmla="*/ 0 h 376"/>
                  <a:gd name="T6" fmla="*/ 1156 w 1282"/>
                  <a:gd name="T7" fmla="*/ 62 h 376"/>
                  <a:gd name="T8" fmla="*/ 1250 w 1282"/>
                  <a:gd name="T9" fmla="*/ 125 h 376"/>
                  <a:gd name="T10" fmla="*/ 1031 w 1282"/>
                  <a:gd name="T11" fmla="*/ 250 h 376"/>
                  <a:gd name="T12" fmla="*/ 781 w 1282"/>
                  <a:gd name="T13" fmla="*/ 312 h 376"/>
                  <a:gd name="T14" fmla="*/ 406 w 1282"/>
                  <a:gd name="T15" fmla="*/ 344 h 376"/>
                  <a:gd name="T16" fmla="*/ 250 w 1282"/>
                  <a:gd name="T17" fmla="*/ 312 h 376"/>
                  <a:gd name="T18" fmla="*/ 0 w 1282"/>
                  <a:gd name="T19" fmla="*/ 219 h 376"/>
                  <a:gd name="T20" fmla="*/ 125 w 1282"/>
                  <a:gd name="T21" fmla="*/ 156 h 376"/>
                  <a:gd name="T22" fmla="*/ 500 w 1282"/>
                  <a:gd name="T23" fmla="*/ 31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2" h="376">
                    <a:moveTo>
                      <a:pt x="500" y="31"/>
                    </a:moveTo>
                    <a:lnTo>
                      <a:pt x="500" y="31"/>
                    </a:lnTo>
                    <a:cubicBezTo>
                      <a:pt x="500" y="31"/>
                      <a:pt x="812" y="0"/>
                      <a:pt x="875" y="0"/>
                    </a:cubicBezTo>
                    <a:cubicBezTo>
                      <a:pt x="937" y="31"/>
                      <a:pt x="1094" y="62"/>
                      <a:pt x="1156" y="62"/>
                    </a:cubicBezTo>
                    <a:cubicBezTo>
                      <a:pt x="1187" y="94"/>
                      <a:pt x="1281" y="62"/>
                      <a:pt x="1250" y="125"/>
                    </a:cubicBezTo>
                    <a:cubicBezTo>
                      <a:pt x="1219" y="187"/>
                      <a:pt x="1094" y="219"/>
                      <a:pt x="1031" y="250"/>
                    </a:cubicBezTo>
                    <a:cubicBezTo>
                      <a:pt x="969" y="281"/>
                      <a:pt x="969" y="281"/>
                      <a:pt x="781" y="312"/>
                    </a:cubicBezTo>
                    <a:cubicBezTo>
                      <a:pt x="594" y="375"/>
                      <a:pt x="469" y="375"/>
                      <a:pt x="406" y="344"/>
                    </a:cubicBezTo>
                    <a:cubicBezTo>
                      <a:pt x="312" y="344"/>
                      <a:pt x="312" y="312"/>
                      <a:pt x="250" y="312"/>
                    </a:cubicBezTo>
                    <a:cubicBezTo>
                      <a:pt x="156" y="281"/>
                      <a:pt x="0" y="281"/>
                      <a:pt x="0" y="219"/>
                    </a:cubicBezTo>
                    <a:cubicBezTo>
                      <a:pt x="31" y="187"/>
                      <a:pt x="94" y="156"/>
                      <a:pt x="125" y="156"/>
                    </a:cubicBezTo>
                    <a:cubicBezTo>
                      <a:pt x="156" y="125"/>
                      <a:pt x="250" y="94"/>
                      <a:pt x="500" y="31"/>
                    </a:cubicBezTo>
                  </a:path>
                </a:pathLst>
              </a:custGeom>
              <a:solidFill>
                <a:srgbClr val="2F559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7" name="Freeform 161">
                <a:extLst>
                  <a:ext uri="{FF2B5EF4-FFF2-40B4-BE49-F238E27FC236}">
                    <a16:creationId xmlns:a16="http://schemas.microsoft.com/office/drawing/2014/main" id="{859877A0-7308-58E2-9920-03BFAAE9B0DB}"/>
                  </a:ext>
                </a:extLst>
              </p:cNvPr>
              <p:cNvSpPr>
                <a:spLocks noChangeArrowheads="1"/>
              </p:cNvSpPr>
              <p:nvPr/>
            </p:nvSpPr>
            <p:spPr bwMode="auto">
              <a:xfrm>
                <a:off x="7391400" y="3381375"/>
                <a:ext cx="258763" cy="573088"/>
              </a:xfrm>
              <a:custGeom>
                <a:avLst/>
                <a:gdLst>
                  <a:gd name="T0" fmla="*/ 188 w 720"/>
                  <a:gd name="T1" fmla="*/ 156 h 1594"/>
                  <a:gd name="T2" fmla="*/ 188 w 720"/>
                  <a:gd name="T3" fmla="*/ 156 h 1594"/>
                  <a:gd name="T4" fmla="*/ 0 w 720"/>
                  <a:gd name="T5" fmla="*/ 1593 h 1594"/>
                  <a:gd name="T6" fmla="*/ 375 w 720"/>
                  <a:gd name="T7" fmla="*/ 688 h 1594"/>
                  <a:gd name="T8" fmla="*/ 469 w 720"/>
                  <a:gd name="T9" fmla="*/ 1530 h 1594"/>
                  <a:gd name="T10" fmla="*/ 625 w 720"/>
                  <a:gd name="T11" fmla="*/ 219 h 1594"/>
                  <a:gd name="T12" fmla="*/ 188 w 720"/>
                  <a:gd name="T13" fmla="*/ 156 h 1594"/>
                </a:gdLst>
                <a:ahLst/>
                <a:cxnLst>
                  <a:cxn ang="0">
                    <a:pos x="T0" y="T1"/>
                  </a:cxn>
                  <a:cxn ang="0">
                    <a:pos x="T2" y="T3"/>
                  </a:cxn>
                  <a:cxn ang="0">
                    <a:pos x="T4" y="T5"/>
                  </a:cxn>
                  <a:cxn ang="0">
                    <a:pos x="T6" y="T7"/>
                  </a:cxn>
                  <a:cxn ang="0">
                    <a:pos x="T8" y="T9"/>
                  </a:cxn>
                  <a:cxn ang="0">
                    <a:pos x="T10" y="T11"/>
                  </a:cxn>
                  <a:cxn ang="0">
                    <a:pos x="T12" y="T13"/>
                  </a:cxn>
                </a:cxnLst>
                <a:rect l="0" t="0" r="r" b="b"/>
                <a:pathLst>
                  <a:path w="720" h="1594">
                    <a:moveTo>
                      <a:pt x="188" y="156"/>
                    </a:moveTo>
                    <a:lnTo>
                      <a:pt x="188" y="156"/>
                    </a:lnTo>
                    <a:cubicBezTo>
                      <a:pt x="188" y="156"/>
                      <a:pt x="31" y="1249"/>
                      <a:pt x="0" y="1593"/>
                    </a:cubicBezTo>
                    <a:cubicBezTo>
                      <a:pt x="0" y="1593"/>
                      <a:pt x="281" y="875"/>
                      <a:pt x="375" y="688"/>
                    </a:cubicBezTo>
                    <a:cubicBezTo>
                      <a:pt x="375" y="688"/>
                      <a:pt x="438" y="1312"/>
                      <a:pt x="469" y="1530"/>
                    </a:cubicBezTo>
                    <a:cubicBezTo>
                      <a:pt x="469" y="1593"/>
                      <a:pt x="719" y="438"/>
                      <a:pt x="625" y="219"/>
                    </a:cubicBezTo>
                    <a:cubicBezTo>
                      <a:pt x="563" y="0"/>
                      <a:pt x="188" y="156"/>
                      <a:pt x="188" y="156"/>
                    </a:cubicBezTo>
                  </a:path>
                </a:pathLst>
              </a:custGeom>
              <a:solidFill>
                <a:srgbClr val="6A432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8" name="Freeform 162">
                <a:extLst>
                  <a:ext uri="{FF2B5EF4-FFF2-40B4-BE49-F238E27FC236}">
                    <a16:creationId xmlns:a16="http://schemas.microsoft.com/office/drawing/2014/main" id="{D9250072-483C-877A-F9CD-492744F61689}"/>
                  </a:ext>
                </a:extLst>
              </p:cNvPr>
              <p:cNvSpPr>
                <a:spLocks noChangeArrowheads="1"/>
              </p:cNvSpPr>
              <p:nvPr/>
            </p:nvSpPr>
            <p:spPr bwMode="auto">
              <a:xfrm>
                <a:off x="7402513" y="3403600"/>
                <a:ext cx="236537" cy="292100"/>
              </a:xfrm>
              <a:custGeom>
                <a:avLst/>
                <a:gdLst>
                  <a:gd name="T0" fmla="*/ 125 w 658"/>
                  <a:gd name="T1" fmla="*/ 156 h 813"/>
                  <a:gd name="T2" fmla="*/ 125 w 658"/>
                  <a:gd name="T3" fmla="*/ 156 h 813"/>
                  <a:gd name="T4" fmla="*/ 32 w 658"/>
                  <a:gd name="T5" fmla="*/ 218 h 813"/>
                  <a:gd name="T6" fmla="*/ 0 w 658"/>
                  <a:gd name="T7" fmla="*/ 687 h 813"/>
                  <a:gd name="T8" fmla="*/ 657 w 658"/>
                  <a:gd name="T9" fmla="*/ 656 h 813"/>
                  <a:gd name="T10" fmla="*/ 625 w 658"/>
                  <a:gd name="T11" fmla="*/ 187 h 813"/>
                  <a:gd name="T12" fmla="*/ 125 w 658"/>
                  <a:gd name="T13" fmla="*/ 156 h 813"/>
                </a:gdLst>
                <a:ahLst/>
                <a:cxnLst>
                  <a:cxn ang="0">
                    <a:pos x="T0" y="T1"/>
                  </a:cxn>
                  <a:cxn ang="0">
                    <a:pos x="T2" y="T3"/>
                  </a:cxn>
                  <a:cxn ang="0">
                    <a:pos x="T4" y="T5"/>
                  </a:cxn>
                  <a:cxn ang="0">
                    <a:pos x="T6" y="T7"/>
                  </a:cxn>
                  <a:cxn ang="0">
                    <a:pos x="T8" y="T9"/>
                  </a:cxn>
                  <a:cxn ang="0">
                    <a:pos x="T10" y="T11"/>
                  </a:cxn>
                  <a:cxn ang="0">
                    <a:pos x="T12" y="T13"/>
                  </a:cxn>
                </a:cxnLst>
                <a:rect l="0" t="0" r="r" b="b"/>
                <a:pathLst>
                  <a:path w="658" h="813">
                    <a:moveTo>
                      <a:pt x="125" y="156"/>
                    </a:moveTo>
                    <a:lnTo>
                      <a:pt x="125" y="156"/>
                    </a:lnTo>
                    <a:cubicBezTo>
                      <a:pt x="125" y="156"/>
                      <a:pt x="94" y="0"/>
                      <a:pt x="32" y="218"/>
                    </a:cubicBezTo>
                    <a:cubicBezTo>
                      <a:pt x="0" y="312"/>
                      <a:pt x="0" y="531"/>
                      <a:pt x="0" y="687"/>
                    </a:cubicBezTo>
                    <a:cubicBezTo>
                      <a:pt x="0" y="687"/>
                      <a:pt x="407" y="812"/>
                      <a:pt x="657" y="656"/>
                    </a:cubicBezTo>
                    <a:cubicBezTo>
                      <a:pt x="625" y="187"/>
                      <a:pt x="625" y="187"/>
                      <a:pt x="625" y="187"/>
                    </a:cubicBezTo>
                    <a:lnTo>
                      <a:pt x="125" y="156"/>
                    </a:lnTo>
                  </a:path>
                </a:pathLst>
              </a:custGeom>
              <a:solidFill>
                <a:srgbClr val="F1942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9" name="Freeform 163">
                <a:extLst>
                  <a:ext uri="{FF2B5EF4-FFF2-40B4-BE49-F238E27FC236}">
                    <a16:creationId xmlns:a16="http://schemas.microsoft.com/office/drawing/2014/main" id="{C9940E98-5645-80D6-8E71-CA845B93C4C4}"/>
                  </a:ext>
                </a:extLst>
              </p:cNvPr>
              <p:cNvSpPr>
                <a:spLocks noChangeArrowheads="1"/>
              </p:cNvSpPr>
              <p:nvPr/>
            </p:nvSpPr>
            <p:spPr bwMode="auto">
              <a:xfrm>
                <a:off x="7391400" y="3144838"/>
                <a:ext cx="269875" cy="393700"/>
              </a:xfrm>
              <a:custGeom>
                <a:avLst/>
                <a:gdLst>
                  <a:gd name="T0" fmla="*/ 31 w 751"/>
                  <a:gd name="T1" fmla="*/ 750 h 1095"/>
                  <a:gd name="T2" fmla="*/ 31 w 751"/>
                  <a:gd name="T3" fmla="*/ 750 h 1095"/>
                  <a:gd name="T4" fmla="*/ 0 w 751"/>
                  <a:gd name="T5" fmla="*/ 1000 h 1095"/>
                  <a:gd name="T6" fmla="*/ 750 w 751"/>
                  <a:gd name="T7" fmla="*/ 969 h 1095"/>
                  <a:gd name="T8" fmla="*/ 594 w 751"/>
                  <a:gd name="T9" fmla="*/ 187 h 1095"/>
                  <a:gd name="T10" fmla="*/ 188 w 751"/>
                  <a:gd name="T11" fmla="*/ 94 h 1095"/>
                  <a:gd name="T12" fmla="*/ 31 w 751"/>
                  <a:gd name="T13" fmla="*/ 750 h 1095"/>
                </a:gdLst>
                <a:ahLst/>
                <a:cxnLst>
                  <a:cxn ang="0">
                    <a:pos x="T0" y="T1"/>
                  </a:cxn>
                  <a:cxn ang="0">
                    <a:pos x="T2" y="T3"/>
                  </a:cxn>
                  <a:cxn ang="0">
                    <a:pos x="T4" y="T5"/>
                  </a:cxn>
                  <a:cxn ang="0">
                    <a:pos x="T6" y="T7"/>
                  </a:cxn>
                  <a:cxn ang="0">
                    <a:pos x="T8" y="T9"/>
                  </a:cxn>
                  <a:cxn ang="0">
                    <a:pos x="T10" y="T11"/>
                  </a:cxn>
                  <a:cxn ang="0">
                    <a:pos x="T12" y="T13"/>
                  </a:cxn>
                </a:cxnLst>
                <a:rect l="0" t="0" r="r" b="b"/>
                <a:pathLst>
                  <a:path w="751" h="1095">
                    <a:moveTo>
                      <a:pt x="31" y="750"/>
                    </a:moveTo>
                    <a:lnTo>
                      <a:pt x="31" y="750"/>
                    </a:lnTo>
                    <a:cubicBezTo>
                      <a:pt x="31" y="875"/>
                      <a:pt x="0" y="937"/>
                      <a:pt x="0" y="1000"/>
                    </a:cubicBezTo>
                    <a:cubicBezTo>
                      <a:pt x="0" y="1000"/>
                      <a:pt x="531" y="1094"/>
                      <a:pt x="750" y="969"/>
                    </a:cubicBezTo>
                    <a:cubicBezTo>
                      <a:pt x="750" y="969"/>
                      <a:pt x="625" y="344"/>
                      <a:pt x="594" y="187"/>
                    </a:cubicBezTo>
                    <a:cubicBezTo>
                      <a:pt x="594" y="62"/>
                      <a:pt x="281" y="0"/>
                      <a:pt x="188" y="94"/>
                    </a:cubicBezTo>
                    <a:cubicBezTo>
                      <a:pt x="188" y="94"/>
                      <a:pt x="94" y="219"/>
                      <a:pt x="31" y="750"/>
                    </a:cubicBezTo>
                  </a:path>
                </a:pathLst>
              </a:custGeom>
              <a:solidFill>
                <a:srgbClr val="FDC80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30" name="Freeform 164">
                <a:extLst>
                  <a:ext uri="{FF2B5EF4-FFF2-40B4-BE49-F238E27FC236}">
                    <a16:creationId xmlns:a16="http://schemas.microsoft.com/office/drawing/2014/main" id="{0775FF67-75FC-380E-5C54-C68B15B60EA3}"/>
                  </a:ext>
                </a:extLst>
              </p:cNvPr>
              <p:cNvSpPr>
                <a:spLocks noChangeArrowheads="1"/>
              </p:cNvSpPr>
              <p:nvPr/>
            </p:nvSpPr>
            <p:spPr bwMode="auto">
              <a:xfrm>
                <a:off x="7504113" y="3133725"/>
                <a:ext cx="57150" cy="134938"/>
              </a:xfrm>
              <a:custGeom>
                <a:avLst/>
                <a:gdLst>
                  <a:gd name="T0" fmla="*/ 62 w 157"/>
                  <a:gd name="T1" fmla="*/ 0 h 376"/>
                  <a:gd name="T2" fmla="*/ 62 w 157"/>
                  <a:gd name="T3" fmla="*/ 0 h 376"/>
                  <a:gd name="T4" fmla="*/ 0 w 157"/>
                  <a:gd name="T5" fmla="*/ 125 h 376"/>
                  <a:gd name="T6" fmla="*/ 125 w 157"/>
                  <a:gd name="T7" fmla="*/ 343 h 376"/>
                  <a:gd name="T8" fmla="*/ 125 w 157"/>
                  <a:gd name="T9" fmla="*/ 0 h 376"/>
                  <a:gd name="T10" fmla="*/ 62 w 157"/>
                  <a:gd name="T11" fmla="*/ 0 h 376"/>
                </a:gdLst>
                <a:ahLst/>
                <a:cxnLst>
                  <a:cxn ang="0">
                    <a:pos x="T0" y="T1"/>
                  </a:cxn>
                  <a:cxn ang="0">
                    <a:pos x="T2" y="T3"/>
                  </a:cxn>
                  <a:cxn ang="0">
                    <a:pos x="T4" y="T5"/>
                  </a:cxn>
                  <a:cxn ang="0">
                    <a:pos x="T6" y="T7"/>
                  </a:cxn>
                  <a:cxn ang="0">
                    <a:pos x="T8" y="T9"/>
                  </a:cxn>
                  <a:cxn ang="0">
                    <a:pos x="T10" y="T11"/>
                  </a:cxn>
                </a:cxnLst>
                <a:rect l="0" t="0" r="r" b="b"/>
                <a:pathLst>
                  <a:path w="157" h="376">
                    <a:moveTo>
                      <a:pt x="62" y="0"/>
                    </a:moveTo>
                    <a:lnTo>
                      <a:pt x="62" y="0"/>
                    </a:lnTo>
                    <a:cubicBezTo>
                      <a:pt x="0" y="125"/>
                      <a:pt x="0" y="125"/>
                      <a:pt x="0" y="125"/>
                    </a:cubicBezTo>
                    <a:cubicBezTo>
                      <a:pt x="0" y="125"/>
                      <a:pt x="93" y="375"/>
                      <a:pt x="125" y="343"/>
                    </a:cubicBezTo>
                    <a:cubicBezTo>
                      <a:pt x="156" y="343"/>
                      <a:pt x="125" y="0"/>
                      <a:pt x="125" y="0"/>
                    </a:cubicBezTo>
                    <a:lnTo>
                      <a:pt x="62" y="0"/>
                    </a:lnTo>
                  </a:path>
                </a:pathLst>
              </a:custGeom>
              <a:solidFill>
                <a:srgbClr val="6A432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31" name="Freeform 165">
                <a:extLst>
                  <a:ext uri="{FF2B5EF4-FFF2-40B4-BE49-F238E27FC236}">
                    <a16:creationId xmlns:a16="http://schemas.microsoft.com/office/drawing/2014/main" id="{779B9F8E-E9FC-4B38-ADDD-DC4D798E0B9F}"/>
                  </a:ext>
                </a:extLst>
              </p:cNvPr>
              <p:cNvSpPr>
                <a:spLocks noChangeArrowheads="1"/>
              </p:cNvSpPr>
              <p:nvPr/>
            </p:nvSpPr>
            <p:spPr bwMode="auto">
              <a:xfrm>
                <a:off x="7424738" y="2941638"/>
                <a:ext cx="180975" cy="247650"/>
              </a:xfrm>
              <a:custGeom>
                <a:avLst/>
                <a:gdLst>
                  <a:gd name="T0" fmla="*/ 125 w 501"/>
                  <a:gd name="T1" fmla="*/ 125 h 689"/>
                  <a:gd name="T2" fmla="*/ 125 w 501"/>
                  <a:gd name="T3" fmla="*/ 125 h 689"/>
                  <a:gd name="T4" fmla="*/ 156 w 501"/>
                  <a:gd name="T5" fmla="*/ 500 h 689"/>
                  <a:gd name="T6" fmla="*/ 500 w 501"/>
                  <a:gd name="T7" fmla="*/ 375 h 689"/>
                  <a:gd name="T8" fmla="*/ 344 w 501"/>
                  <a:gd name="T9" fmla="*/ 63 h 689"/>
                  <a:gd name="T10" fmla="*/ 125 w 501"/>
                  <a:gd name="T11" fmla="*/ 125 h 689"/>
                </a:gdLst>
                <a:ahLst/>
                <a:cxnLst>
                  <a:cxn ang="0">
                    <a:pos x="T0" y="T1"/>
                  </a:cxn>
                  <a:cxn ang="0">
                    <a:pos x="T2" y="T3"/>
                  </a:cxn>
                  <a:cxn ang="0">
                    <a:pos x="T4" y="T5"/>
                  </a:cxn>
                  <a:cxn ang="0">
                    <a:pos x="T6" y="T7"/>
                  </a:cxn>
                  <a:cxn ang="0">
                    <a:pos x="T8" y="T9"/>
                  </a:cxn>
                  <a:cxn ang="0">
                    <a:pos x="T10" y="T11"/>
                  </a:cxn>
                </a:cxnLst>
                <a:rect l="0" t="0" r="r" b="b"/>
                <a:pathLst>
                  <a:path w="501" h="689">
                    <a:moveTo>
                      <a:pt x="125" y="125"/>
                    </a:moveTo>
                    <a:lnTo>
                      <a:pt x="125" y="125"/>
                    </a:lnTo>
                    <a:cubicBezTo>
                      <a:pt x="0" y="219"/>
                      <a:pt x="125" y="469"/>
                      <a:pt x="156" y="500"/>
                    </a:cubicBezTo>
                    <a:cubicBezTo>
                      <a:pt x="344" y="688"/>
                      <a:pt x="469" y="563"/>
                      <a:pt x="500" y="375"/>
                    </a:cubicBezTo>
                    <a:cubicBezTo>
                      <a:pt x="500" y="188"/>
                      <a:pt x="437" y="125"/>
                      <a:pt x="344" y="63"/>
                    </a:cubicBezTo>
                    <a:cubicBezTo>
                      <a:pt x="250" y="0"/>
                      <a:pt x="125" y="125"/>
                      <a:pt x="125" y="125"/>
                    </a:cubicBezTo>
                  </a:path>
                </a:pathLst>
              </a:custGeom>
              <a:solidFill>
                <a:srgbClr val="6A3A2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32" name="Freeform 166">
                <a:extLst>
                  <a:ext uri="{FF2B5EF4-FFF2-40B4-BE49-F238E27FC236}">
                    <a16:creationId xmlns:a16="http://schemas.microsoft.com/office/drawing/2014/main" id="{3B79BEBB-0035-1BD0-34A7-D4DDBB47E164}"/>
                  </a:ext>
                </a:extLst>
              </p:cNvPr>
              <p:cNvSpPr>
                <a:spLocks noChangeArrowheads="1"/>
              </p:cNvSpPr>
              <p:nvPr/>
            </p:nvSpPr>
            <p:spPr bwMode="auto">
              <a:xfrm>
                <a:off x="7402513" y="2941638"/>
                <a:ext cx="203200" cy="169862"/>
              </a:xfrm>
              <a:custGeom>
                <a:avLst/>
                <a:gdLst>
                  <a:gd name="T0" fmla="*/ 219 w 564"/>
                  <a:gd name="T1" fmla="*/ 469 h 470"/>
                  <a:gd name="T2" fmla="*/ 219 w 564"/>
                  <a:gd name="T3" fmla="*/ 469 h 470"/>
                  <a:gd name="T4" fmla="*/ 375 w 564"/>
                  <a:gd name="T5" fmla="*/ 32 h 470"/>
                  <a:gd name="T6" fmla="*/ 563 w 564"/>
                  <a:gd name="T7" fmla="*/ 219 h 470"/>
                  <a:gd name="T8" fmla="*/ 282 w 564"/>
                  <a:gd name="T9" fmla="*/ 344 h 470"/>
                  <a:gd name="T10" fmla="*/ 219 w 564"/>
                  <a:gd name="T11" fmla="*/ 469 h 470"/>
                </a:gdLst>
                <a:ahLst/>
                <a:cxnLst>
                  <a:cxn ang="0">
                    <a:pos x="T0" y="T1"/>
                  </a:cxn>
                  <a:cxn ang="0">
                    <a:pos x="T2" y="T3"/>
                  </a:cxn>
                  <a:cxn ang="0">
                    <a:pos x="T4" y="T5"/>
                  </a:cxn>
                  <a:cxn ang="0">
                    <a:pos x="T6" y="T7"/>
                  </a:cxn>
                  <a:cxn ang="0">
                    <a:pos x="T8" y="T9"/>
                  </a:cxn>
                  <a:cxn ang="0">
                    <a:pos x="T10" y="T11"/>
                  </a:cxn>
                </a:cxnLst>
                <a:rect l="0" t="0" r="r" b="b"/>
                <a:pathLst>
                  <a:path w="564" h="470">
                    <a:moveTo>
                      <a:pt x="219" y="469"/>
                    </a:moveTo>
                    <a:lnTo>
                      <a:pt x="219" y="469"/>
                    </a:lnTo>
                    <a:cubicBezTo>
                      <a:pt x="63" y="438"/>
                      <a:pt x="0" y="0"/>
                      <a:pt x="375" y="32"/>
                    </a:cubicBezTo>
                    <a:cubicBezTo>
                      <a:pt x="375" y="32"/>
                      <a:pt x="500" y="63"/>
                      <a:pt x="563" y="219"/>
                    </a:cubicBezTo>
                    <a:cubicBezTo>
                      <a:pt x="563" y="219"/>
                      <a:pt x="407" y="344"/>
                      <a:pt x="282" y="344"/>
                    </a:cubicBezTo>
                    <a:lnTo>
                      <a:pt x="219" y="469"/>
                    </a:lnTo>
                  </a:path>
                </a:pathLst>
              </a:custGeom>
              <a:solidFill>
                <a:srgbClr val="201A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33" name="Freeform 167">
                <a:extLst>
                  <a:ext uri="{FF2B5EF4-FFF2-40B4-BE49-F238E27FC236}">
                    <a16:creationId xmlns:a16="http://schemas.microsoft.com/office/drawing/2014/main" id="{B4C1BB73-EFF2-0396-6F5A-C7530EB4D3B8}"/>
                  </a:ext>
                </a:extLst>
              </p:cNvPr>
              <p:cNvSpPr>
                <a:spLocks noChangeArrowheads="1"/>
              </p:cNvSpPr>
              <p:nvPr/>
            </p:nvSpPr>
            <p:spPr bwMode="auto">
              <a:xfrm>
                <a:off x="7413625" y="2908300"/>
                <a:ext cx="134938" cy="112713"/>
              </a:xfrm>
              <a:custGeom>
                <a:avLst/>
                <a:gdLst>
                  <a:gd name="T0" fmla="*/ 343 w 376"/>
                  <a:gd name="T1" fmla="*/ 93 h 313"/>
                  <a:gd name="T2" fmla="*/ 343 w 376"/>
                  <a:gd name="T3" fmla="*/ 93 h 313"/>
                  <a:gd name="T4" fmla="*/ 218 w 376"/>
                  <a:gd name="T5" fmla="*/ 281 h 313"/>
                  <a:gd name="T6" fmla="*/ 31 w 376"/>
                  <a:gd name="T7" fmla="*/ 218 h 313"/>
                  <a:gd name="T8" fmla="*/ 125 w 376"/>
                  <a:gd name="T9" fmla="*/ 62 h 313"/>
                  <a:gd name="T10" fmla="*/ 343 w 376"/>
                  <a:gd name="T11" fmla="*/ 93 h 313"/>
                </a:gdLst>
                <a:ahLst/>
                <a:cxnLst>
                  <a:cxn ang="0">
                    <a:pos x="T0" y="T1"/>
                  </a:cxn>
                  <a:cxn ang="0">
                    <a:pos x="T2" y="T3"/>
                  </a:cxn>
                  <a:cxn ang="0">
                    <a:pos x="T4" y="T5"/>
                  </a:cxn>
                  <a:cxn ang="0">
                    <a:pos x="T6" y="T7"/>
                  </a:cxn>
                  <a:cxn ang="0">
                    <a:pos x="T8" y="T9"/>
                  </a:cxn>
                  <a:cxn ang="0">
                    <a:pos x="T10" y="T11"/>
                  </a:cxn>
                </a:cxnLst>
                <a:rect l="0" t="0" r="r" b="b"/>
                <a:pathLst>
                  <a:path w="376" h="313">
                    <a:moveTo>
                      <a:pt x="343" y="93"/>
                    </a:moveTo>
                    <a:lnTo>
                      <a:pt x="343" y="93"/>
                    </a:lnTo>
                    <a:cubicBezTo>
                      <a:pt x="375" y="156"/>
                      <a:pt x="312" y="250"/>
                      <a:pt x="218" y="281"/>
                    </a:cubicBezTo>
                    <a:cubicBezTo>
                      <a:pt x="156" y="312"/>
                      <a:pt x="62" y="281"/>
                      <a:pt x="31" y="218"/>
                    </a:cubicBezTo>
                    <a:cubicBezTo>
                      <a:pt x="0" y="156"/>
                      <a:pt x="62" y="93"/>
                      <a:pt x="125" y="62"/>
                    </a:cubicBezTo>
                    <a:cubicBezTo>
                      <a:pt x="218" y="0"/>
                      <a:pt x="312" y="31"/>
                      <a:pt x="343" y="93"/>
                    </a:cubicBezTo>
                  </a:path>
                </a:pathLst>
              </a:custGeom>
              <a:solidFill>
                <a:srgbClr val="201A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34" name="Freeform 168">
                <a:extLst>
                  <a:ext uri="{FF2B5EF4-FFF2-40B4-BE49-F238E27FC236}">
                    <a16:creationId xmlns:a16="http://schemas.microsoft.com/office/drawing/2014/main" id="{3B5F3186-2F26-E306-DD35-4C2A913D4AD9}"/>
                  </a:ext>
                </a:extLst>
              </p:cNvPr>
              <p:cNvSpPr>
                <a:spLocks noChangeArrowheads="1"/>
              </p:cNvSpPr>
              <p:nvPr/>
            </p:nvSpPr>
            <p:spPr bwMode="auto">
              <a:xfrm>
                <a:off x="7413624" y="2886076"/>
                <a:ext cx="90488" cy="79375"/>
              </a:xfrm>
              <a:custGeom>
                <a:avLst/>
                <a:gdLst>
                  <a:gd name="T0" fmla="*/ 250 w 251"/>
                  <a:gd name="T1" fmla="*/ 63 h 220"/>
                  <a:gd name="T2" fmla="*/ 250 w 251"/>
                  <a:gd name="T3" fmla="*/ 63 h 220"/>
                  <a:gd name="T4" fmla="*/ 156 w 251"/>
                  <a:gd name="T5" fmla="*/ 188 h 220"/>
                  <a:gd name="T6" fmla="*/ 0 w 251"/>
                  <a:gd name="T7" fmla="*/ 156 h 220"/>
                  <a:gd name="T8" fmla="*/ 93 w 251"/>
                  <a:gd name="T9" fmla="*/ 0 h 220"/>
                  <a:gd name="T10" fmla="*/ 250 w 251"/>
                  <a:gd name="T11" fmla="*/ 63 h 220"/>
                </a:gdLst>
                <a:ahLst/>
                <a:cxnLst>
                  <a:cxn ang="0">
                    <a:pos x="T0" y="T1"/>
                  </a:cxn>
                  <a:cxn ang="0">
                    <a:pos x="T2" y="T3"/>
                  </a:cxn>
                  <a:cxn ang="0">
                    <a:pos x="T4" y="T5"/>
                  </a:cxn>
                  <a:cxn ang="0">
                    <a:pos x="T6" y="T7"/>
                  </a:cxn>
                  <a:cxn ang="0">
                    <a:pos x="T8" y="T9"/>
                  </a:cxn>
                  <a:cxn ang="0">
                    <a:pos x="T10" y="T11"/>
                  </a:cxn>
                </a:cxnLst>
                <a:rect l="0" t="0" r="r" b="b"/>
                <a:pathLst>
                  <a:path w="251" h="220">
                    <a:moveTo>
                      <a:pt x="250" y="63"/>
                    </a:moveTo>
                    <a:lnTo>
                      <a:pt x="250" y="63"/>
                    </a:lnTo>
                    <a:cubicBezTo>
                      <a:pt x="250" y="94"/>
                      <a:pt x="218" y="156"/>
                      <a:pt x="156" y="188"/>
                    </a:cubicBezTo>
                    <a:cubicBezTo>
                      <a:pt x="93" y="219"/>
                      <a:pt x="31" y="188"/>
                      <a:pt x="0" y="156"/>
                    </a:cubicBezTo>
                    <a:cubicBezTo>
                      <a:pt x="0" y="94"/>
                      <a:pt x="31" y="31"/>
                      <a:pt x="93" y="0"/>
                    </a:cubicBezTo>
                    <a:cubicBezTo>
                      <a:pt x="156" y="0"/>
                      <a:pt x="218" y="0"/>
                      <a:pt x="250" y="63"/>
                    </a:cubicBezTo>
                  </a:path>
                </a:pathLst>
              </a:custGeom>
              <a:solidFill>
                <a:srgbClr val="201A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35" name="Freeform 169">
                <a:extLst>
                  <a:ext uri="{FF2B5EF4-FFF2-40B4-BE49-F238E27FC236}">
                    <a16:creationId xmlns:a16="http://schemas.microsoft.com/office/drawing/2014/main" id="{1452FD8B-2848-FCC9-FB9F-2CD90D52AE28}"/>
                  </a:ext>
                </a:extLst>
              </p:cNvPr>
              <p:cNvSpPr>
                <a:spLocks noChangeArrowheads="1"/>
              </p:cNvSpPr>
              <p:nvPr/>
            </p:nvSpPr>
            <p:spPr bwMode="auto">
              <a:xfrm>
                <a:off x="7459664" y="3100388"/>
                <a:ext cx="57150" cy="68262"/>
              </a:xfrm>
              <a:custGeom>
                <a:avLst/>
                <a:gdLst>
                  <a:gd name="T0" fmla="*/ 156 w 157"/>
                  <a:gd name="T1" fmla="*/ 94 h 188"/>
                  <a:gd name="T2" fmla="*/ 156 w 157"/>
                  <a:gd name="T3" fmla="*/ 94 h 188"/>
                  <a:gd name="T4" fmla="*/ 156 w 157"/>
                  <a:gd name="T5" fmla="*/ 94 h 188"/>
                  <a:gd name="T6" fmla="*/ 93 w 157"/>
                  <a:gd name="T7" fmla="*/ 156 h 188"/>
                  <a:gd name="T8" fmla="*/ 0 w 157"/>
                  <a:gd name="T9" fmla="*/ 94 h 188"/>
                  <a:gd name="T10" fmla="*/ 93 w 157"/>
                  <a:gd name="T11" fmla="*/ 31 h 188"/>
                  <a:gd name="T12" fmla="*/ 156 w 157"/>
                  <a:gd name="T13" fmla="*/ 94 h 188"/>
                  <a:gd name="T14" fmla="*/ 156 w 157"/>
                  <a:gd name="T15" fmla="*/ 94 h 188"/>
                  <a:gd name="T16" fmla="*/ 156 w 157"/>
                  <a:gd name="T17" fmla="*/ 94 h 188"/>
                  <a:gd name="T18" fmla="*/ 93 w 157"/>
                  <a:gd name="T19" fmla="*/ 0 h 188"/>
                  <a:gd name="T20" fmla="*/ 0 w 157"/>
                  <a:gd name="T21" fmla="*/ 94 h 188"/>
                  <a:gd name="T22" fmla="*/ 93 w 157"/>
                  <a:gd name="T23" fmla="*/ 187 h 188"/>
                  <a:gd name="T24" fmla="*/ 156 w 157"/>
                  <a:gd name="T25" fmla="*/ 94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7" h="188">
                    <a:moveTo>
                      <a:pt x="156" y="94"/>
                    </a:moveTo>
                    <a:lnTo>
                      <a:pt x="156" y="94"/>
                    </a:lnTo>
                    <a:lnTo>
                      <a:pt x="156" y="94"/>
                    </a:lnTo>
                    <a:cubicBezTo>
                      <a:pt x="156" y="125"/>
                      <a:pt x="125" y="156"/>
                      <a:pt x="93" y="156"/>
                    </a:cubicBezTo>
                    <a:cubicBezTo>
                      <a:pt x="31" y="156"/>
                      <a:pt x="0" y="125"/>
                      <a:pt x="0" y="94"/>
                    </a:cubicBezTo>
                    <a:cubicBezTo>
                      <a:pt x="0" y="62"/>
                      <a:pt x="31" y="31"/>
                      <a:pt x="93" y="31"/>
                    </a:cubicBezTo>
                    <a:cubicBezTo>
                      <a:pt x="125" y="31"/>
                      <a:pt x="156" y="62"/>
                      <a:pt x="156" y="94"/>
                    </a:cubicBezTo>
                    <a:lnTo>
                      <a:pt x="156" y="94"/>
                    </a:lnTo>
                    <a:lnTo>
                      <a:pt x="156" y="94"/>
                    </a:lnTo>
                    <a:cubicBezTo>
                      <a:pt x="156" y="31"/>
                      <a:pt x="125" y="0"/>
                      <a:pt x="93" y="0"/>
                    </a:cubicBezTo>
                    <a:cubicBezTo>
                      <a:pt x="31" y="0"/>
                      <a:pt x="0" y="31"/>
                      <a:pt x="0" y="94"/>
                    </a:cubicBezTo>
                    <a:cubicBezTo>
                      <a:pt x="0" y="156"/>
                      <a:pt x="31" y="187"/>
                      <a:pt x="93" y="187"/>
                    </a:cubicBezTo>
                    <a:cubicBezTo>
                      <a:pt x="125" y="187"/>
                      <a:pt x="156" y="156"/>
                      <a:pt x="156" y="94"/>
                    </a:cubicBezTo>
                  </a:path>
                </a:pathLst>
              </a:custGeom>
              <a:solidFill>
                <a:srgbClr val="A49C4A"/>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36" name="Freeform 170">
                <a:extLst>
                  <a:ext uri="{FF2B5EF4-FFF2-40B4-BE49-F238E27FC236}">
                    <a16:creationId xmlns:a16="http://schemas.microsoft.com/office/drawing/2014/main" id="{45F54435-7C25-7B57-5967-E3AF10B209C5}"/>
                  </a:ext>
                </a:extLst>
              </p:cNvPr>
              <p:cNvSpPr>
                <a:spLocks noChangeArrowheads="1"/>
              </p:cNvSpPr>
              <p:nvPr/>
            </p:nvSpPr>
            <p:spPr bwMode="auto">
              <a:xfrm>
                <a:off x="7413625" y="3133725"/>
                <a:ext cx="371475" cy="315913"/>
              </a:xfrm>
              <a:custGeom>
                <a:avLst/>
                <a:gdLst>
                  <a:gd name="T0" fmla="*/ 875 w 1032"/>
                  <a:gd name="T1" fmla="*/ 93 h 876"/>
                  <a:gd name="T2" fmla="*/ 875 w 1032"/>
                  <a:gd name="T3" fmla="*/ 93 h 876"/>
                  <a:gd name="T4" fmla="*/ 625 w 1032"/>
                  <a:gd name="T5" fmla="*/ 593 h 876"/>
                  <a:gd name="T6" fmla="*/ 125 w 1032"/>
                  <a:gd name="T7" fmla="*/ 843 h 876"/>
                  <a:gd name="T8" fmla="*/ 218 w 1032"/>
                  <a:gd name="T9" fmla="*/ 406 h 876"/>
                  <a:gd name="T10" fmla="*/ 625 w 1032"/>
                  <a:gd name="T11" fmla="*/ 31 h 876"/>
                  <a:gd name="T12" fmla="*/ 875 w 1032"/>
                  <a:gd name="T13" fmla="*/ 93 h 876"/>
                </a:gdLst>
                <a:ahLst/>
                <a:cxnLst>
                  <a:cxn ang="0">
                    <a:pos x="T0" y="T1"/>
                  </a:cxn>
                  <a:cxn ang="0">
                    <a:pos x="T2" y="T3"/>
                  </a:cxn>
                  <a:cxn ang="0">
                    <a:pos x="T4" y="T5"/>
                  </a:cxn>
                  <a:cxn ang="0">
                    <a:pos x="T6" y="T7"/>
                  </a:cxn>
                  <a:cxn ang="0">
                    <a:pos x="T8" y="T9"/>
                  </a:cxn>
                  <a:cxn ang="0">
                    <a:pos x="T10" y="T11"/>
                  </a:cxn>
                  <a:cxn ang="0">
                    <a:pos x="T12" y="T13"/>
                  </a:cxn>
                </a:cxnLst>
                <a:rect l="0" t="0" r="r" b="b"/>
                <a:pathLst>
                  <a:path w="1032" h="876">
                    <a:moveTo>
                      <a:pt x="875" y="93"/>
                    </a:moveTo>
                    <a:lnTo>
                      <a:pt x="875" y="93"/>
                    </a:lnTo>
                    <a:cubicBezTo>
                      <a:pt x="875" y="93"/>
                      <a:pt x="1031" y="281"/>
                      <a:pt x="625" y="593"/>
                    </a:cubicBezTo>
                    <a:cubicBezTo>
                      <a:pt x="218" y="875"/>
                      <a:pt x="250" y="875"/>
                      <a:pt x="125" y="843"/>
                    </a:cubicBezTo>
                    <a:cubicBezTo>
                      <a:pt x="31" y="812"/>
                      <a:pt x="0" y="562"/>
                      <a:pt x="218" y="406"/>
                    </a:cubicBezTo>
                    <a:cubicBezTo>
                      <a:pt x="468" y="218"/>
                      <a:pt x="500" y="62"/>
                      <a:pt x="625" y="31"/>
                    </a:cubicBezTo>
                    <a:cubicBezTo>
                      <a:pt x="750" y="0"/>
                      <a:pt x="843" y="31"/>
                      <a:pt x="875" y="93"/>
                    </a:cubicBezTo>
                  </a:path>
                </a:pathLst>
              </a:custGeom>
              <a:solidFill>
                <a:srgbClr val="ED7D3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37" name="Freeform 171">
                <a:extLst>
                  <a:ext uri="{FF2B5EF4-FFF2-40B4-BE49-F238E27FC236}">
                    <a16:creationId xmlns:a16="http://schemas.microsoft.com/office/drawing/2014/main" id="{14BF0B27-C583-89B3-C75E-F07B1400ECDA}"/>
                  </a:ext>
                </a:extLst>
              </p:cNvPr>
              <p:cNvSpPr>
                <a:spLocks noChangeArrowheads="1"/>
              </p:cNvSpPr>
              <p:nvPr/>
            </p:nvSpPr>
            <p:spPr bwMode="auto">
              <a:xfrm>
                <a:off x="7380288" y="3155950"/>
                <a:ext cx="146050" cy="236538"/>
              </a:xfrm>
              <a:custGeom>
                <a:avLst/>
                <a:gdLst>
                  <a:gd name="T0" fmla="*/ 250 w 407"/>
                  <a:gd name="T1" fmla="*/ 31 h 657"/>
                  <a:gd name="T2" fmla="*/ 250 w 407"/>
                  <a:gd name="T3" fmla="*/ 31 h 657"/>
                  <a:gd name="T4" fmla="*/ 406 w 407"/>
                  <a:gd name="T5" fmla="*/ 656 h 657"/>
                  <a:gd name="T6" fmla="*/ 0 w 407"/>
                  <a:gd name="T7" fmla="*/ 344 h 657"/>
                  <a:gd name="T8" fmla="*/ 250 w 407"/>
                  <a:gd name="T9" fmla="*/ 31 h 657"/>
                </a:gdLst>
                <a:ahLst/>
                <a:cxnLst>
                  <a:cxn ang="0">
                    <a:pos x="T0" y="T1"/>
                  </a:cxn>
                  <a:cxn ang="0">
                    <a:pos x="T2" y="T3"/>
                  </a:cxn>
                  <a:cxn ang="0">
                    <a:pos x="T4" y="T5"/>
                  </a:cxn>
                  <a:cxn ang="0">
                    <a:pos x="T6" y="T7"/>
                  </a:cxn>
                  <a:cxn ang="0">
                    <a:pos x="T8" y="T9"/>
                  </a:cxn>
                </a:cxnLst>
                <a:rect l="0" t="0" r="r" b="b"/>
                <a:pathLst>
                  <a:path w="407" h="657">
                    <a:moveTo>
                      <a:pt x="250" y="31"/>
                    </a:moveTo>
                    <a:lnTo>
                      <a:pt x="250" y="31"/>
                    </a:lnTo>
                    <a:cubicBezTo>
                      <a:pt x="250" y="31"/>
                      <a:pt x="31" y="313"/>
                      <a:pt x="406" y="656"/>
                    </a:cubicBezTo>
                    <a:cubicBezTo>
                      <a:pt x="406" y="656"/>
                      <a:pt x="0" y="531"/>
                      <a:pt x="0" y="344"/>
                    </a:cubicBezTo>
                    <a:cubicBezTo>
                      <a:pt x="0" y="156"/>
                      <a:pt x="344" y="0"/>
                      <a:pt x="250" y="31"/>
                    </a:cubicBezTo>
                  </a:path>
                </a:pathLst>
              </a:custGeom>
              <a:solidFill>
                <a:srgbClr val="FDC80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38" name="Freeform 172">
                <a:extLst>
                  <a:ext uri="{FF2B5EF4-FFF2-40B4-BE49-F238E27FC236}">
                    <a16:creationId xmlns:a16="http://schemas.microsoft.com/office/drawing/2014/main" id="{8390C25F-36B8-B857-87E9-C960A104AC10}"/>
                  </a:ext>
                </a:extLst>
              </p:cNvPr>
              <p:cNvSpPr>
                <a:spLocks noChangeArrowheads="1"/>
              </p:cNvSpPr>
              <p:nvPr/>
            </p:nvSpPr>
            <p:spPr bwMode="auto">
              <a:xfrm>
                <a:off x="7605713" y="3155950"/>
                <a:ext cx="134937" cy="134938"/>
              </a:xfrm>
              <a:custGeom>
                <a:avLst/>
                <a:gdLst>
                  <a:gd name="T0" fmla="*/ 344 w 376"/>
                  <a:gd name="T1" fmla="*/ 125 h 376"/>
                  <a:gd name="T2" fmla="*/ 344 w 376"/>
                  <a:gd name="T3" fmla="*/ 125 h 376"/>
                  <a:gd name="T4" fmla="*/ 187 w 376"/>
                  <a:gd name="T5" fmla="*/ 313 h 376"/>
                  <a:gd name="T6" fmla="*/ 31 w 376"/>
                  <a:gd name="T7" fmla="*/ 156 h 376"/>
                  <a:gd name="T8" fmla="*/ 219 w 376"/>
                  <a:gd name="T9" fmla="*/ 0 h 376"/>
                  <a:gd name="T10" fmla="*/ 344 w 376"/>
                  <a:gd name="T11" fmla="*/ 125 h 376"/>
                </a:gdLst>
                <a:ahLst/>
                <a:cxnLst>
                  <a:cxn ang="0">
                    <a:pos x="T0" y="T1"/>
                  </a:cxn>
                  <a:cxn ang="0">
                    <a:pos x="T2" y="T3"/>
                  </a:cxn>
                  <a:cxn ang="0">
                    <a:pos x="T4" y="T5"/>
                  </a:cxn>
                  <a:cxn ang="0">
                    <a:pos x="T6" y="T7"/>
                  </a:cxn>
                  <a:cxn ang="0">
                    <a:pos x="T8" y="T9"/>
                  </a:cxn>
                  <a:cxn ang="0">
                    <a:pos x="T10" y="T11"/>
                  </a:cxn>
                </a:cxnLst>
                <a:rect l="0" t="0" r="r" b="b"/>
                <a:pathLst>
                  <a:path w="376" h="376">
                    <a:moveTo>
                      <a:pt x="344" y="125"/>
                    </a:moveTo>
                    <a:lnTo>
                      <a:pt x="344" y="125"/>
                    </a:lnTo>
                    <a:cubicBezTo>
                      <a:pt x="375" y="188"/>
                      <a:pt x="250" y="313"/>
                      <a:pt x="187" y="313"/>
                    </a:cubicBezTo>
                    <a:cubicBezTo>
                      <a:pt x="31" y="375"/>
                      <a:pt x="0" y="281"/>
                      <a:pt x="31" y="156"/>
                    </a:cubicBezTo>
                    <a:cubicBezTo>
                      <a:pt x="62" y="63"/>
                      <a:pt x="156" y="31"/>
                      <a:pt x="219" y="0"/>
                    </a:cubicBezTo>
                    <a:cubicBezTo>
                      <a:pt x="281" y="0"/>
                      <a:pt x="344" y="125"/>
                      <a:pt x="344" y="125"/>
                    </a:cubicBezTo>
                  </a:path>
                </a:pathLst>
              </a:custGeom>
              <a:solidFill>
                <a:srgbClr val="9A613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39" name="Freeform 173">
                <a:extLst>
                  <a:ext uri="{FF2B5EF4-FFF2-40B4-BE49-F238E27FC236}">
                    <a16:creationId xmlns:a16="http://schemas.microsoft.com/office/drawing/2014/main" id="{C49E49ED-4DE3-70FE-827B-DE6E984870DF}"/>
                  </a:ext>
                </a:extLst>
              </p:cNvPr>
              <p:cNvSpPr>
                <a:spLocks noChangeArrowheads="1"/>
              </p:cNvSpPr>
              <p:nvPr/>
            </p:nvSpPr>
            <p:spPr bwMode="auto">
              <a:xfrm>
                <a:off x="7559675" y="3279775"/>
                <a:ext cx="203200" cy="90488"/>
              </a:xfrm>
              <a:custGeom>
                <a:avLst/>
                <a:gdLst>
                  <a:gd name="T0" fmla="*/ 0 w 563"/>
                  <a:gd name="T1" fmla="*/ 125 h 251"/>
                  <a:gd name="T2" fmla="*/ 0 w 563"/>
                  <a:gd name="T3" fmla="*/ 125 h 251"/>
                  <a:gd name="T4" fmla="*/ 344 w 563"/>
                  <a:gd name="T5" fmla="*/ 219 h 251"/>
                  <a:gd name="T6" fmla="*/ 437 w 563"/>
                  <a:gd name="T7" fmla="*/ 0 h 251"/>
                  <a:gd name="T8" fmla="*/ 281 w 563"/>
                  <a:gd name="T9" fmla="*/ 94 h 251"/>
                  <a:gd name="T10" fmla="*/ 0 w 563"/>
                  <a:gd name="T11" fmla="*/ 125 h 251"/>
                </a:gdLst>
                <a:ahLst/>
                <a:cxnLst>
                  <a:cxn ang="0">
                    <a:pos x="T0" y="T1"/>
                  </a:cxn>
                  <a:cxn ang="0">
                    <a:pos x="T2" y="T3"/>
                  </a:cxn>
                  <a:cxn ang="0">
                    <a:pos x="T4" y="T5"/>
                  </a:cxn>
                  <a:cxn ang="0">
                    <a:pos x="T6" y="T7"/>
                  </a:cxn>
                  <a:cxn ang="0">
                    <a:pos x="T8" y="T9"/>
                  </a:cxn>
                  <a:cxn ang="0">
                    <a:pos x="T10" y="T11"/>
                  </a:cxn>
                </a:cxnLst>
                <a:rect l="0" t="0" r="r" b="b"/>
                <a:pathLst>
                  <a:path w="563" h="251">
                    <a:moveTo>
                      <a:pt x="0" y="125"/>
                    </a:moveTo>
                    <a:lnTo>
                      <a:pt x="0" y="125"/>
                    </a:lnTo>
                    <a:cubicBezTo>
                      <a:pt x="0" y="125"/>
                      <a:pt x="156" y="250"/>
                      <a:pt x="344" y="219"/>
                    </a:cubicBezTo>
                    <a:cubicBezTo>
                      <a:pt x="562" y="187"/>
                      <a:pt x="437" y="0"/>
                      <a:pt x="437" y="0"/>
                    </a:cubicBezTo>
                    <a:cubicBezTo>
                      <a:pt x="281" y="94"/>
                      <a:pt x="281" y="94"/>
                      <a:pt x="281" y="94"/>
                    </a:cubicBezTo>
                    <a:cubicBezTo>
                      <a:pt x="281" y="94"/>
                      <a:pt x="156" y="187"/>
                      <a:pt x="0" y="125"/>
                    </a:cubicBezTo>
                  </a:path>
                </a:pathLst>
              </a:custGeom>
              <a:solidFill>
                <a:srgbClr val="FDC80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68" name="Group 167">
              <a:extLst>
                <a:ext uri="{FF2B5EF4-FFF2-40B4-BE49-F238E27FC236}">
                  <a16:creationId xmlns:a16="http://schemas.microsoft.com/office/drawing/2014/main" id="{82E53FE3-AD16-FD2E-D00B-8CDE6AB2A0F3}"/>
                </a:ext>
              </a:extLst>
            </p:cNvPr>
            <p:cNvGrpSpPr/>
            <p:nvPr/>
          </p:nvGrpSpPr>
          <p:grpSpPr>
            <a:xfrm>
              <a:off x="149985" y="6560222"/>
              <a:ext cx="201002" cy="377809"/>
              <a:chOff x="8931029" y="3269150"/>
              <a:chExt cx="719373" cy="1413233"/>
            </a:xfrm>
          </p:grpSpPr>
          <p:grpSp>
            <p:nvGrpSpPr>
              <p:cNvPr id="214" name="Group 213">
                <a:extLst>
                  <a:ext uri="{FF2B5EF4-FFF2-40B4-BE49-F238E27FC236}">
                    <a16:creationId xmlns:a16="http://schemas.microsoft.com/office/drawing/2014/main" id="{0DC25A1E-EC04-5B06-52AC-7E06C8739AEF}"/>
                  </a:ext>
                </a:extLst>
              </p:cNvPr>
              <p:cNvGrpSpPr/>
              <p:nvPr/>
            </p:nvGrpSpPr>
            <p:grpSpPr>
              <a:xfrm>
                <a:off x="8931029" y="3270999"/>
                <a:ext cx="719373" cy="1411384"/>
                <a:chOff x="7245350" y="2941638"/>
                <a:chExt cx="539750" cy="1057275"/>
              </a:xfrm>
            </p:grpSpPr>
            <p:sp>
              <p:nvSpPr>
                <p:cNvPr id="216" name="Freeform 10">
                  <a:extLst>
                    <a:ext uri="{FF2B5EF4-FFF2-40B4-BE49-F238E27FC236}">
                      <a16:creationId xmlns:a16="http://schemas.microsoft.com/office/drawing/2014/main" id="{2997CEC2-2461-35C9-D3BE-B3F7F22D333B}"/>
                    </a:ext>
                  </a:extLst>
                </p:cNvPr>
                <p:cNvSpPr>
                  <a:spLocks noChangeArrowheads="1"/>
                </p:cNvSpPr>
                <p:nvPr/>
              </p:nvSpPr>
              <p:spPr bwMode="auto">
                <a:xfrm>
                  <a:off x="7245350" y="3863975"/>
                  <a:ext cx="461963" cy="134938"/>
                </a:xfrm>
                <a:custGeom>
                  <a:avLst/>
                  <a:gdLst>
                    <a:gd name="T0" fmla="*/ 500 w 1282"/>
                    <a:gd name="T1" fmla="*/ 31 h 376"/>
                    <a:gd name="T2" fmla="*/ 500 w 1282"/>
                    <a:gd name="T3" fmla="*/ 31 h 376"/>
                    <a:gd name="T4" fmla="*/ 875 w 1282"/>
                    <a:gd name="T5" fmla="*/ 0 h 376"/>
                    <a:gd name="T6" fmla="*/ 1156 w 1282"/>
                    <a:gd name="T7" fmla="*/ 62 h 376"/>
                    <a:gd name="T8" fmla="*/ 1250 w 1282"/>
                    <a:gd name="T9" fmla="*/ 125 h 376"/>
                    <a:gd name="T10" fmla="*/ 1031 w 1282"/>
                    <a:gd name="T11" fmla="*/ 250 h 376"/>
                    <a:gd name="T12" fmla="*/ 781 w 1282"/>
                    <a:gd name="T13" fmla="*/ 312 h 376"/>
                    <a:gd name="T14" fmla="*/ 406 w 1282"/>
                    <a:gd name="T15" fmla="*/ 344 h 376"/>
                    <a:gd name="T16" fmla="*/ 250 w 1282"/>
                    <a:gd name="T17" fmla="*/ 312 h 376"/>
                    <a:gd name="T18" fmla="*/ 0 w 1282"/>
                    <a:gd name="T19" fmla="*/ 219 h 376"/>
                    <a:gd name="T20" fmla="*/ 125 w 1282"/>
                    <a:gd name="T21" fmla="*/ 156 h 376"/>
                    <a:gd name="T22" fmla="*/ 500 w 1282"/>
                    <a:gd name="T23" fmla="*/ 31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2" h="376">
                      <a:moveTo>
                        <a:pt x="500" y="31"/>
                      </a:moveTo>
                      <a:lnTo>
                        <a:pt x="500" y="31"/>
                      </a:lnTo>
                      <a:cubicBezTo>
                        <a:pt x="500" y="31"/>
                        <a:pt x="812" y="0"/>
                        <a:pt x="875" y="0"/>
                      </a:cubicBezTo>
                      <a:cubicBezTo>
                        <a:pt x="937" y="31"/>
                        <a:pt x="1094" y="62"/>
                        <a:pt x="1156" y="62"/>
                      </a:cubicBezTo>
                      <a:cubicBezTo>
                        <a:pt x="1187" y="94"/>
                        <a:pt x="1281" y="62"/>
                        <a:pt x="1250" y="125"/>
                      </a:cubicBezTo>
                      <a:cubicBezTo>
                        <a:pt x="1219" y="187"/>
                        <a:pt x="1094" y="219"/>
                        <a:pt x="1031" y="250"/>
                      </a:cubicBezTo>
                      <a:cubicBezTo>
                        <a:pt x="969" y="281"/>
                        <a:pt x="969" y="281"/>
                        <a:pt x="781" y="312"/>
                      </a:cubicBezTo>
                      <a:cubicBezTo>
                        <a:pt x="594" y="375"/>
                        <a:pt x="469" y="375"/>
                        <a:pt x="406" y="344"/>
                      </a:cubicBezTo>
                      <a:cubicBezTo>
                        <a:pt x="312" y="344"/>
                        <a:pt x="312" y="312"/>
                        <a:pt x="250" y="312"/>
                      </a:cubicBezTo>
                      <a:cubicBezTo>
                        <a:pt x="156" y="281"/>
                        <a:pt x="0" y="281"/>
                        <a:pt x="0" y="219"/>
                      </a:cubicBezTo>
                      <a:cubicBezTo>
                        <a:pt x="31" y="187"/>
                        <a:pt x="94" y="156"/>
                        <a:pt x="125" y="156"/>
                      </a:cubicBezTo>
                      <a:cubicBezTo>
                        <a:pt x="156" y="125"/>
                        <a:pt x="250" y="94"/>
                        <a:pt x="500" y="31"/>
                      </a:cubicBezTo>
                    </a:path>
                  </a:pathLst>
                </a:custGeom>
                <a:solidFill>
                  <a:srgbClr val="2F559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7" name="Freeform 161">
                  <a:extLst>
                    <a:ext uri="{FF2B5EF4-FFF2-40B4-BE49-F238E27FC236}">
                      <a16:creationId xmlns:a16="http://schemas.microsoft.com/office/drawing/2014/main" id="{27A6CCD8-29A2-7180-0CC0-A16A7E8F73E2}"/>
                    </a:ext>
                  </a:extLst>
                </p:cNvPr>
                <p:cNvSpPr>
                  <a:spLocks noChangeArrowheads="1"/>
                </p:cNvSpPr>
                <p:nvPr/>
              </p:nvSpPr>
              <p:spPr bwMode="auto">
                <a:xfrm>
                  <a:off x="7391400" y="3381375"/>
                  <a:ext cx="258763" cy="573088"/>
                </a:xfrm>
                <a:custGeom>
                  <a:avLst/>
                  <a:gdLst>
                    <a:gd name="T0" fmla="*/ 188 w 720"/>
                    <a:gd name="T1" fmla="*/ 156 h 1594"/>
                    <a:gd name="T2" fmla="*/ 188 w 720"/>
                    <a:gd name="T3" fmla="*/ 156 h 1594"/>
                    <a:gd name="T4" fmla="*/ 0 w 720"/>
                    <a:gd name="T5" fmla="*/ 1593 h 1594"/>
                    <a:gd name="T6" fmla="*/ 375 w 720"/>
                    <a:gd name="T7" fmla="*/ 688 h 1594"/>
                    <a:gd name="T8" fmla="*/ 469 w 720"/>
                    <a:gd name="T9" fmla="*/ 1530 h 1594"/>
                    <a:gd name="T10" fmla="*/ 625 w 720"/>
                    <a:gd name="T11" fmla="*/ 219 h 1594"/>
                    <a:gd name="T12" fmla="*/ 188 w 720"/>
                    <a:gd name="T13" fmla="*/ 156 h 1594"/>
                  </a:gdLst>
                  <a:ahLst/>
                  <a:cxnLst>
                    <a:cxn ang="0">
                      <a:pos x="T0" y="T1"/>
                    </a:cxn>
                    <a:cxn ang="0">
                      <a:pos x="T2" y="T3"/>
                    </a:cxn>
                    <a:cxn ang="0">
                      <a:pos x="T4" y="T5"/>
                    </a:cxn>
                    <a:cxn ang="0">
                      <a:pos x="T6" y="T7"/>
                    </a:cxn>
                    <a:cxn ang="0">
                      <a:pos x="T8" y="T9"/>
                    </a:cxn>
                    <a:cxn ang="0">
                      <a:pos x="T10" y="T11"/>
                    </a:cxn>
                    <a:cxn ang="0">
                      <a:pos x="T12" y="T13"/>
                    </a:cxn>
                  </a:cxnLst>
                  <a:rect l="0" t="0" r="r" b="b"/>
                  <a:pathLst>
                    <a:path w="720" h="1594">
                      <a:moveTo>
                        <a:pt x="188" y="156"/>
                      </a:moveTo>
                      <a:lnTo>
                        <a:pt x="188" y="156"/>
                      </a:lnTo>
                      <a:cubicBezTo>
                        <a:pt x="188" y="156"/>
                        <a:pt x="31" y="1249"/>
                        <a:pt x="0" y="1593"/>
                      </a:cubicBezTo>
                      <a:cubicBezTo>
                        <a:pt x="0" y="1593"/>
                        <a:pt x="281" y="875"/>
                        <a:pt x="375" y="688"/>
                      </a:cubicBezTo>
                      <a:cubicBezTo>
                        <a:pt x="375" y="688"/>
                        <a:pt x="438" y="1312"/>
                        <a:pt x="469" y="1530"/>
                      </a:cubicBezTo>
                      <a:cubicBezTo>
                        <a:pt x="469" y="1593"/>
                        <a:pt x="719" y="438"/>
                        <a:pt x="625" y="219"/>
                      </a:cubicBezTo>
                      <a:cubicBezTo>
                        <a:pt x="563" y="0"/>
                        <a:pt x="188" y="156"/>
                        <a:pt x="188" y="156"/>
                      </a:cubicBezTo>
                    </a:path>
                  </a:pathLst>
                </a:custGeom>
                <a:solidFill>
                  <a:srgbClr val="6A432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8" name="Freeform 162">
                  <a:extLst>
                    <a:ext uri="{FF2B5EF4-FFF2-40B4-BE49-F238E27FC236}">
                      <a16:creationId xmlns:a16="http://schemas.microsoft.com/office/drawing/2014/main" id="{46FC6808-8FC1-9108-BD5E-088D583992B4}"/>
                    </a:ext>
                  </a:extLst>
                </p:cNvPr>
                <p:cNvSpPr>
                  <a:spLocks noChangeArrowheads="1"/>
                </p:cNvSpPr>
                <p:nvPr/>
              </p:nvSpPr>
              <p:spPr bwMode="auto">
                <a:xfrm>
                  <a:off x="7402513" y="3403600"/>
                  <a:ext cx="236537" cy="292100"/>
                </a:xfrm>
                <a:custGeom>
                  <a:avLst/>
                  <a:gdLst>
                    <a:gd name="T0" fmla="*/ 125 w 658"/>
                    <a:gd name="T1" fmla="*/ 156 h 813"/>
                    <a:gd name="T2" fmla="*/ 125 w 658"/>
                    <a:gd name="T3" fmla="*/ 156 h 813"/>
                    <a:gd name="T4" fmla="*/ 32 w 658"/>
                    <a:gd name="T5" fmla="*/ 218 h 813"/>
                    <a:gd name="T6" fmla="*/ 0 w 658"/>
                    <a:gd name="T7" fmla="*/ 687 h 813"/>
                    <a:gd name="T8" fmla="*/ 657 w 658"/>
                    <a:gd name="T9" fmla="*/ 656 h 813"/>
                    <a:gd name="T10" fmla="*/ 625 w 658"/>
                    <a:gd name="T11" fmla="*/ 187 h 813"/>
                    <a:gd name="T12" fmla="*/ 125 w 658"/>
                    <a:gd name="T13" fmla="*/ 156 h 813"/>
                  </a:gdLst>
                  <a:ahLst/>
                  <a:cxnLst>
                    <a:cxn ang="0">
                      <a:pos x="T0" y="T1"/>
                    </a:cxn>
                    <a:cxn ang="0">
                      <a:pos x="T2" y="T3"/>
                    </a:cxn>
                    <a:cxn ang="0">
                      <a:pos x="T4" y="T5"/>
                    </a:cxn>
                    <a:cxn ang="0">
                      <a:pos x="T6" y="T7"/>
                    </a:cxn>
                    <a:cxn ang="0">
                      <a:pos x="T8" y="T9"/>
                    </a:cxn>
                    <a:cxn ang="0">
                      <a:pos x="T10" y="T11"/>
                    </a:cxn>
                    <a:cxn ang="0">
                      <a:pos x="T12" y="T13"/>
                    </a:cxn>
                  </a:cxnLst>
                  <a:rect l="0" t="0" r="r" b="b"/>
                  <a:pathLst>
                    <a:path w="658" h="813">
                      <a:moveTo>
                        <a:pt x="125" y="156"/>
                      </a:moveTo>
                      <a:lnTo>
                        <a:pt x="125" y="156"/>
                      </a:lnTo>
                      <a:cubicBezTo>
                        <a:pt x="125" y="156"/>
                        <a:pt x="94" y="0"/>
                        <a:pt x="32" y="218"/>
                      </a:cubicBezTo>
                      <a:cubicBezTo>
                        <a:pt x="0" y="312"/>
                        <a:pt x="0" y="531"/>
                        <a:pt x="0" y="687"/>
                      </a:cubicBezTo>
                      <a:cubicBezTo>
                        <a:pt x="0" y="687"/>
                        <a:pt x="407" y="812"/>
                        <a:pt x="657" y="656"/>
                      </a:cubicBezTo>
                      <a:cubicBezTo>
                        <a:pt x="625" y="187"/>
                        <a:pt x="625" y="187"/>
                        <a:pt x="625" y="187"/>
                      </a:cubicBezTo>
                      <a:lnTo>
                        <a:pt x="125" y="156"/>
                      </a:lnTo>
                    </a:path>
                  </a:pathLst>
                </a:custGeom>
                <a:solidFill>
                  <a:srgbClr val="B5521E"/>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9" name="Freeform 163">
                  <a:extLst>
                    <a:ext uri="{FF2B5EF4-FFF2-40B4-BE49-F238E27FC236}">
                      <a16:creationId xmlns:a16="http://schemas.microsoft.com/office/drawing/2014/main" id="{B009A1BC-2B81-D823-984C-D52401113BA6}"/>
                    </a:ext>
                  </a:extLst>
                </p:cNvPr>
                <p:cNvSpPr>
                  <a:spLocks noChangeArrowheads="1"/>
                </p:cNvSpPr>
                <p:nvPr/>
              </p:nvSpPr>
              <p:spPr bwMode="auto">
                <a:xfrm>
                  <a:off x="7391400" y="3144838"/>
                  <a:ext cx="269875" cy="393700"/>
                </a:xfrm>
                <a:custGeom>
                  <a:avLst/>
                  <a:gdLst>
                    <a:gd name="T0" fmla="*/ 31 w 751"/>
                    <a:gd name="T1" fmla="*/ 750 h 1095"/>
                    <a:gd name="T2" fmla="*/ 31 w 751"/>
                    <a:gd name="T3" fmla="*/ 750 h 1095"/>
                    <a:gd name="T4" fmla="*/ 0 w 751"/>
                    <a:gd name="T5" fmla="*/ 1000 h 1095"/>
                    <a:gd name="T6" fmla="*/ 750 w 751"/>
                    <a:gd name="T7" fmla="*/ 969 h 1095"/>
                    <a:gd name="T8" fmla="*/ 594 w 751"/>
                    <a:gd name="T9" fmla="*/ 187 h 1095"/>
                    <a:gd name="T10" fmla="*/ 188 w 751"/>
                    <a:gd name="T11" fmla="*/ 94 h 1095"/>
                    <a:gd name="T12" fmla="*/ 31 w 751"/>
                    <a:gd name="T13" fmla="*/ 750 h 1095"/>
                  </a:gdLst>
                  <a:ahLst/>
                  <a:cxnLst>
                    <a:cxn ang="0">
                      <a:pos x="T0" y="T1"/>
                    </a:cxn>
                    <a:cxn ang="0">
                      <a:pos x="T2" y="T3"/>
                    </a:cxn>
                    <a:cxn ang="0">
                      <a:pos x="T4" y="T5"/>
                    </a:cxn>
                    <a:cxn ang="0">
                      <a:pos x="T6" y="T7"/>
                    </a:cxn>
                    <a:cxn ang="0">
                      <a:pos x="T8" y="T9"/>
                    </a:cxn>
                    <a:cxn ang="0">
                      <a:pos x="T10" y="T11"/>
                    </a:cxn>
                    <a:cxn ang="0">
                      <a:pos x="T12" y="T13"/>
                    </a:cxn>
                  </a:cxnLst>
                  <a:rect l="0" t="0" r="r" b="b"/>
                  <a:pathLst>
                    <a:path w="751" h="1095">
                      <a:moveTo>
                        <a:pt x="31" y="750"/>
                      </a:moveTo>
                      <a:lnTo>
                        <a:pt x="31" y="750"/>
                      </a:lnTo>
                      <a:cubicBezTo>
                        <a:pt x="31" y="875"/>
                        <a:pt x="0" y="937"/>
                        <a:pt x="0" y="1000"/>
                      </a:cubicBezTo>
                      <a:cubicBezTo>
                        <a:pt x="0" y="1000"/>
                        <a:pt x="531" y="1094"/>
                        <a:pt x="750" y="969"/>
                      </a:cubicBezTo>
                      <a:cubicBezTo>
                        <a:pt x="750" y="969"/>
                        <a:pt x="625" y="344"/>
                        <a:pt x="594" y="187"/>
                      </a:cubicBezTo>
                      <a:cubicBezTo>
                        <a:pt x="594" y="62"/>
                        <a:pt x="281" y="0"/>
                        <a:pt x="188" y="94"/>
                      </a:cubicBezTo>
                      <a:cubicBezTo>
                        <a:pt x="188" y="94"/>
                        <a:pt x="94" y="219"/>
                        <a:pt x="31" y="750"/>
                      </a:cubicBezTo>
                    </a:path>
                  </a:pathLst>
                </a:custGeom>
                <a:solidFill>
                  <a:srgbClr val="F1942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0" name="Freeform 164">
                  <a:extLst>
                    <a:ext uri="{FF2B5EF4-FFF2-40B4-BE49-F238E27FC236}">
                      <a16:creationId xmlns:a16="http://schemas.microsoft.com/office/drawing/2014/main" id="{7AB8F8F1-ADF0-A643-6D0B-394AF6610EB8}"/>
                    </a:ext>
                  </a:extLst>
                </p:cNvPr>
                <p:cNvSpPr>
                  <a:spLocks noChangeArrowheads="1"/>
                </p:cNvSpPr>
                <p:nvPr/>
              </p:nvSpPr>
              <p:spPr bwMode="auto">
                <a:xfrm>
                  <a:off x="7504113" y="3133725"/>
                  <a:ext cx="57150" cy="134938"/>
                </a:xfrm>
                <a:custGeom>
                  <a:avLst/>
                  <a:gdLst>
                    <a:gd name="T0" fmla="*/ 62 w 157"/>
                    <a:gd name="T1" fmla="*/ 0 h 376"/>
                    <a:gd name="T2" fmla="*/ 62 w 157"/>
                    <a:gd name="T3" fmla="*/ 0 h 376"/>
                    <a:gd name="T4" fmla="*/ 0 w 157"/>
                    <a:gd name="T5" fmla="*/ 125 h 376"/>
                    <a:gd name="T6" fmla="*/ 125 w 157"/>
                    <a:gd name="T7" fmla="*/ 343 h 376"/>
                    <a:gd name="T8" fmla="*/ 125 w 157"/>
                    <a:gd name="T9" fmla="*/ 0 h 376"/>
                    <a:gd name="T10" fmla="*/ 62 w 157"/>
                    <a:gd name="T11" fmla="*/ 0 h 376"/>
                  </a:gdLst>
                  <a:ahLst/>
                  <a:cxnLst>
                    <a:cxn ang="0">
                      <a:pos x="T0" y="T1"/>
                    </a:cxn>
                    <a:cxn ang="0">
                      <a:pos x="T2" y="T3"/>
                    </a:cxn>
                    <a:cxn ang="0">
                      <a:pos x="T4" y="T5"/>
                    </a:cxn>
                    <a:cxn ang="0">
                      <a:pos x="T6" y="T7"/>
                    </a:cxn>
                    <a:cxn ang="0">
                      <a:pos x="T8" y="T9"/>
                    </a:cxn>
                    <a:cxn ang="0">
                      <a:pos x="T10" y="T11"/>
                    </a:cxn>
                  </a:cxnLst>
                  <a:rect l="0" t="0" r="r" b="b"/>
                  <a:pathLst>
                    <a:path w="157" h="376">
                      <a:moveTo>
                        <a:pt x="62" y="0"/>
                      </a:moveTo>
                      <a:lnTo>
                        <a:pt x="62" y="0"/>
                      </a:lnTo>
                      <a:cubicBezTo>
                        <a:pt x="0" y="125"/>
                        <a:pt x="0" y="125"/>
                        <a:pt x="0" y="125"/>
                      </a:cubicBezTo>
                      <a:cubicBezTo>
                        <a:pt x="0" y="125"/>
                        <a:pt x="93" y="375"/>
                        <a:pt x="125" y="343"/>
                      </a:cubicBezTo>
                      <a:cubicBezTo>
                        <a:pt x="156" y="343"/>
                        <a:pt x="125" y="0"/>
                        <a:pt x="125" y="0"/>
                      </a:cubicBezTo>
                      <a:lnTo>
                        <a:pt x="62" y="0"/>
                      </a:lnTo>
                    </a:path>
                  </a:pathLst>
                </a:custGeom>
                <a:solidFill>
                  <a:srgbClr val="6A432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1" name="Freeform 165">
                  <a:extLst>
                    <a:ext uri="{FF2B5EF4-FFF2-40B4-BE49-F238E27FC236}">
                      <a16:creationId xmlns:a16="http://schemas.microsoft.com/office/drawing/2014/main" id="{CFECBE95-CC34-8AAB-7982-FBB2D590FB7F}"/>
                    </a:ext>
                  </a:extLst>
                </p:cNvPr>
                <p:cNvSpPr>
                  <a:spLocks noChangeArrowheads="1"/>
                </p:cNvSpPr>
                <p:nvPr/>
              </p:nvSpPr>
              <p:spPr bwMode="auto">
                <a:xfrm>
                  <a:off x="7424738" y="2941638"/>
                  <a:ext cx="180975" cy="247650"/>
                </a:xfrm>
                <a:custGeom>
                  <a:avLst/>
                  <a:gdLst>
                    <a:gd name="T0" fmla="*/ 125 w 501"/>
                    <a:gd name="T1" fmla="*/ 125 h 689"/>
                    <a:gd name="T2" fmla="*/ 125 w 501"/>
                    <a:gd name="T3" fmla="*/ 125 h 689"/>
                    <a:gd name="T4" fmla="*/ 156 w 501"/>
                    <a:gd name="T5" fmla="*/ 500 h 689"/>
                    <a:gd name="T6" fmla="*/ 500 w 501"/>
                    <a:gd name="T7" fmla="*/ 375 h 689"/>
                    <a:gd name="T8" fmla="*/ 344 w 501"/>
                    <a:gd name="T9" fmla="*/ 63 h 689"/>
                    <a:gd name="T10" fmla="*/ 125 w 501"/>
                    <a:gd name="T11" fmla="*/ 125 h 689"/>
                  </a:gdLst>
                  <a:ahLst/>
                  <a:cxnLst>
                    <a:cxn ang="0">
                      <a:pos x="T0" y="T1"/>
                    </a:cxn>
                    <a:cxn ang="0">
                      <a:pos x="T2" y="T3"/>
                    </a:cxn>
                    <a:cxn ang="0">
                      <a:pos x="T4" y="T5"/>
                    </a:cxn>
                    <a:cxn ang="0">
                      <a:pos x="T6" y="T7"/>
                    </a:cxn>
                    <a:cxn ang="0">
                      <a:pos x="T8" y="T9"/>
                    </a:cxn>
                    <a:cxn ang="0">
                      <a:pos x="T10" y="T11"/>
                    </a:cxn>
                  </a:cxnLst>
                  <a:rect l="0" t="0" r="r" b="b"/>
                  <a:pathLst>
                    <a:path w="501" h="689">
                      <a:moveTo>
                        <a:pt x="125" y="125"/>
                      </a:moveTo>
                      <a:lnTo>
                        <a:pt x="125" y="125"/>
                      </a:lnTo>
                      <a:cubicBezTo>
                        <a:pt x="0" y="219"/>
                        <a:pt x="125" y="469"/>
                        <a:pt x="156" y="500"/>
                      </a:cubicBezTo>
                      <a:cubicBezTo>
                        <a:pt x="344" y="688"/>
                        <a:pt x="469" y="563"/>
                        <a:pt x="500" y="375"/>
                      </a:cubicBezTo>
                      <a:cubicBezTo>
                        <a:pt x="500" y="188"/>
                        <a:pt x="437" y="125"/>
                        <a:pt x="344" y="63"/>
                      </a:cubicBezTo>
                      <a:cubicBezTo>
                        <a:pt x="250" y="0"/>
                        <a:pt x="125" y="125"/>
                        <a:pt x="125" y="125"/>
                      </a:cubicBezTo>
                    </a:path>
                  </a:pathLst>
                </a:custGeom>
                <a:solidFill>
                  <a:srgbClr val="6A3A2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2" name="Freeform 170">
                  <a:extLst>
                    <a:ext uri="{FF2B5EF4-FFF2-40B4-BE49-F238E27FC236}">
                      <a16:creationId xmlns:a16="http://schemas.microsoft.com/office/drawing/2014/main" id="{BF448EA9-F112-2794-CD23-CE8825EFB9AB}"/>
                    </a:ext>
                  </a:extLst>
                </p:cNvPr>
                <p:cNvSpPr>
                  <a:spLocks noChangeArrowheads="1"/>
                </p:cNvSpPr>
                <p:nvPr/>
              </p:nvSpPr>
              <p:spPr bwMode="auto">
                <a:xfrm>
                  <a:off x="7413625" y="3133725"/>
                  <a:ext cx="371475" cy="315913"/>
                </a:xfrm>
                <a:custGeom>
                  <a:avLst/>
                  <a:gdLst>
                    <a:gd name="T0" fmla="*/ 875 w 1032"/>
                    <a:gd name="T1" fmla="*/ 93 h 876"/>
                    <a:gd name="T2" fmla="*/ 875 w 1032"/>
                    <a:gd name="T3" fmla="*/ 93 h 876"/>
                    <a:gd name="T4" fmla="*/ 625 w 1032"/>
                    <a:gd name="T5" fmla="*/ 593 h 876"/>
                    <a:gd name="T6" fmla="*/ 125 w 1032"/>
                    <a:gd name="T7" fmla="*/ 843 h 876"/>
                    <a:gd name="T8" fmla="*/ 218 w 1032"/>
                    <a:gd name="T9" fmla="*/ 406 h 876"/>
                    <a:gd name="T10" fmla="*/ 625 w 1032"/>
                    <a:gd name="T11" fmla="*/ 31 h 876"/>
                    <a:gd name="T12" fmla="*/ 875 w 1032"/>
                    <a:gd name="T13" fmla="*/ 93 h 876"/>
                  </a:gdLst>
                  <a:ahLst/>
                  <a:cxnLst>
                    <a:cxn ang="0">
                      <a:pos x="T0" y="T1"/>
                    </a:cxn>
                    <a:cxn ang="0">
                      <a:pos x="T2" y="T3"/>
                    </a:cxn>
                    <a:cxn ang="0">
                      <a:pos x="T4" y="T5"/>
                    </a:cxn>
                    <a:cxn ang="0">
                      <a:pos x="T6" y="T7"/>
                    </a:cxn>
                    <a:cxn ang="0">
                      <a:pos x="T8" y="T9"/>
                    </a:cxn>
                    <a:cxn ang="0">
                      <a:pos x="T10" y="T11"/>
                    </a:cxn>
                    <a:cxn ang="0">
                      <a:pos x="T12" y="T13"/>
                    </a:cxn>
                  </a:cxnLst>
                  <a:rect l="0" t="0" r="r" b="b"/>
                  <a:pathLst>
                    <a:path w="1032" h="876">
                      <a:moveTo>
                        <a:pt x="875" y="93"/>
                      </a:moveTo>
                      <a:lnTo>
                        <a:pt x="875" y="93"/>
                      </a:lnTo>
                      <a:cubicBezTo>
                        <a:pt x="875" y="93"/>
                        <a:pt x="1031" y="281"/>
                        <a:pt x="625" y="593"/>
                      </a:cubicBezTo>
                      <a:cubicBezTo>
                        <a:pt x="218" y="875"/>
                        <a:pt x="250" y="875"/>
                        <a:pt x="125" y="843"/>
                      </a:cubicBezTo>
                      <a:cubicBezTo>
                        <a:pt x="31" y="812"/>
                        <a:pt x="0" y="562"/>
                        <a:pt x="218" y="406"/>
                      </a:cubicBezTo>
                      <a:cubicBezTo>
                        <a:pt x="468" y="218"/>
                        <a:pt x="500" y="62"/>
                        <a:pt x="625" y="31"/>
                      </a:cubicBezTo>
                      <a:cubicBezTo>
                        <a:pt x="750" y="0"/>
                        <a:pt x="843" y="31"/>
                        <a:pt x="875" y="93"/>
                      </a:cubicBezTo>
                    </a:path>
                  </a:pathLst>
                </a:custGeom>
                <a:solidFill>
                  <a:srgbClr val="FDC80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3" name="Freeform 171">
                  <a:extLst>
                    <a:ext uri="{FF2B5EF4-FFF2-40B4-BE49-F238E27FC236}">
                      <a16:creationId xmlns:a16="http://schemas.microsoft.com/office/drawing/2014/main" id="{3DC2D9AF-F983-2F84-2A47-E38C57D0BA09}"/>
                    </a:ext>
                  </a:extLst>
                </p:cNvPr>
                <p:cNvSpPr>
                  <a:spLocks noChangeArrowheads="1"/>
                </p:cNvSpPr>
                <p:nvPr/>
              </p:nvSpPr>
              <p:spPr bwMode="auto">
                <a:xfrm>
                  <a:off x="7380288" y="3155950"/>
                  <a:ext cx="146050" cy="236538"/>
                </a:xfrm>
                <a:custGeom>
                  <a:avLst/>
                  <a:gdLst>
                    <a:gd name="T0" fmla="*/ 250 w 407"/>
                    <a:gd name="T1" fmla="*/ 31 h 657"/>
                    <a:gd name="T2" fmla="*/ 250 w 407"/>
                    <a:gd name="T3" fmla="*/ 31 h 657"/>
                    <a:gd name="T4" fmla="*/ 406 w 407"/>
                    <a:gd name="T5" fmla="*/ 656 h 657"/>
                    <a:gd name="T6" fmla="*/ 0 w 407"/>
                    <a:gd name="T7" fmla="*/ 344 h 657"/>
                    <a:gd name="T8" fmla="*/ 250 w 407"/>
                    <a:gd name="T9" fmla="*/ 31 h 657"/>
                  </a:gdLst>
                  <a:ahLst/>
                  <a:cxnLst>
                    <a:cxn ang="0">
                      <a:pos x="T0" y="T1"/>
                    </a:cxn>
                    <a:cxn ang="0">
                      <a:pos x="T2" y="T3"/>
                    </a:cxn>
                    <a:cxn ang="0">
                      <a:pos x="T4" y="T5"/>
                    </a:cxn>
                    <a:cxn ang="0">
                      <a:pos x="T6" y="T7"/>
                    </a:cxn>
                    <a:cxn ang="0">
                      <a:pos x="T8" y="T9"/>
                    </a:cxn>
                  </a:cxnLst>
                  <a:rect l="0" t="0" r="r" b="b"/>
                  <a:pathLst>
                    <a:path w="407" h="657">
                      <a:moveTo>
                        <a:pt x="250" y="31"/>
                      </a:moveTo>
                      <a:lnTo>
                        <a:pt x="250" y="31"/>
                      </a:lnTo>
                      <a:cubicBezTo>
                        <a:pt x="250" y="31"/>
                        <a:pt x="31" y="313"/>
                        <a:pt x="406" y="656"/>
                      </a:cubicBezTo>
                      <a:cubicBezTo>
                        <a:pt x="406" y="656"/>
                        <a:pt x="0" y="531"/>
                        <a:pt x="0" y="344"/>
                      </a:cubicBezTo>
                      <a:cubicBezTo>
                        <a:pt x="0" y="156"/>
                        <a:pt x="344" y="0"/>
                        <a:pt x="250" y="31"/>
                      </a:cubicBezTo>
                    </a:path>
                  </a:pathLst>
                </a:custGeom>
                <a:solidFill>
                  <a:srgbClr val="6A3A2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4" name="Freeform 172">
                  <a:extLst>
                    <a:ext uri="{FF2B5EF4-FFF2-40B4-BE49-F238E27FC236}">
                      <a16:creationId xmlns:a16="http://schemas.microsoft.com/office/drawing/2014/main" id="{8AF10A93-BAF8-539D-8B39-D0E01CD5B155}"/>
                    </a:ext>
                  </a:extLst>
                </p:cNvPr>
                <p:cNvSpPr>
                  <a:spLocks noChangeArrowheads="1"/>
                </p:cNvSpPr>
                <p:nvPr/>
              </p:nvSpPr>
              <p:spPr bwMode="auto">
                <a:xfrm>
                  <a:off x="7605713" y="3155950"/>
                  <a:ext cx="134937" cy="134938"/>
                </a:xfrm>
                <a:custGeom>
                  <a:avLst/>
                  <a:gdLst>
                    <a:gd name="T0" fmla="*/ 344 w 376"/>
                    <a:gd name="T1" fmla="*/ 125 h 376"/>
                    <a:gd name="T2" fmla="*/ 344 w 376"/>
                    <a:gd name="T3" fmla="*/ 125 h 376"/>
                    <a:gd name="T4" fmla="*/ 187 w 376"/>
                    <a:gd name="T5" fmla="*/ 313 h 376"/>
                    <a:gd name="T6" fmla="*/ 31 w 376"/>
                    <a:gd name="T7" fmla="*/ 156 h 376"/>
                    <a:gd name="T8" fmla="*/ 219 w 376"/>
                    <a:gd name="T9" fmla="*/ 0 h 376"/>
                    <a:gd name="T10" fmla="*/ 344 w 376"/>
                    <a:gd name="T11" fmla="*/ 125 h 376"/>
                  </a:gdLst>
                  <a:ahLst/>
                  <a:cxnLst>
                    <a:cxn ang="0">
                      <a:pos x="T0" y="T1"/>
                    </a:cxn>
                    <a:cxn ang="0">
                      <a:pos x="T2" y="T3"/>
                    </a:cxn>
                    <a:cxn ang="0">
                      <a:pos x="T4" y="T5"/>
                    </a:cxn>
                    <a:cxn ang="0">
                      <a:pos x="T6" y="T7"/>
                    </a:cxn>
                    <a:cxn ang="0">
                      <a:pos x="T8" y="T9"/>
                    </a:cxn>
                    <a:cxn ang="0">
                      <a:pos x="T10" y="T11"/>
                    </a:cxn>
                  </a:cxnLst>
                  <a:rect l="0" t="0" r="r" b="b"/>
                  <a:pathLst>
                    <a:path w="376" h="376">
                      <a:moveTo>
                        <a:pt x="344" y="125"/>
                      </a:moveTo>
                      <a:lnTo>
                        <a:pt x="344" y="125"/>
                      </a:lnTo>
                      <a:cubicBezTo>
                        <a:pt x="375" y="188"/>
                        <a:pt x="250" y="313"/>
                        <a:pt x="187" y="313"/>
                      </a:cubicBezTo>
                      <a:cubicBezTo>
                        <a:pt x="31" y="375"/>
                        <a:pt x="0" y="281"/>
                        <a:pt x="31" y="156"/>
                      </a:cubicBezTo>
                      <a:cubicBezTo>
                        <a:pt x="62" y="63"/>
                        <a:pt x="156" y="31"/>
                        <a:pt x="219" y="0"/>
                      </a:cubicBezTo>
                      <a:cubicBezTo>
                        <a:pt x="281" y="0"/>
                        <a:pt x="344" y="125"/>
                        <a:pt x="344" y="125"/>
                      </a:cubicBezTo>
                    </a:path>
                  </a:pathLst>
                </a:custGeom>
                <a:solidFill>
                  <a:srgbClr val="6A3A2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5" name="Freeform 173">
                  <a:extLst>
                    <a:ext uri="{FF2B5EF4-FFF2-40B4-BE49-F238E27FC236}">
                      <a16:creationId xmlns:a16="http://schemas.microsoft.com/office/drawing/2014/main" id="{9FD2909A-F8AB-78D4-EE68-775B3A1CAC7F}"/>
                    </a:ext>
                  </a:extLst>
                </p:cNvPr>
                <p:cNvSpPr>
                  <a:spLocks noChangeArrowheads="1"/>
                </p:cNvSpPr>
                <p:nvPr/>
              </p:nvSpPr>
              <p:spPr bwMode="auto">
                <a:xfrm>
                  <a:off x="7559675" y="3279775"/>
                  <a:ext cx="203200" cy="90488"/>
                </a:xfrm>
                <a:custGeom>
                  <a:avLst/>
                  <a:gdLst>
                    <a:gd name="T0" fmla="*/ 0 w 563"/>
                    <a:gd name="T1" fmla="*/ 125 h 251"/>
                    <a:gd name="T2" fmla="*/ 0 w 563"/>
                    <a:gd name="T3" fmla="*/ 125 h 251"/>
                    <a:gd name="T4" fmla="*/ 344 w 563"/>
                    <a:gd name="T5" fmla="*/ 219 h 251"/>
                    <a:gd name="T6" fmla="*/ 437 w 563"/>
                    <a:gd name="T7" fmla="*/ 0 h 251"/>
                    <a:gd name="T8" fmla="*/ 281 w 563"/>
                    <a:gd name="T9" fmla="*/ 94 h 251"/>
                    <a:gd name="T10" fmla="*/ 0 w 563"/>
                    <a:gd name="T11" fmla="*/ 125 h 251"/>
                  </a:gdLst>
                  <a:ahLst/>
                  <a:cxnLst>
                    <a:cxn ang="0">
                      <a:pos x="T0" y="T1"/>
                    </a:cxn>
                    <a:cxn ang="0">
                      <a:pos x="T2" y="T3"/>
                    </a:cxn>
                    <a:cxn ang="0">
                      <a:pos x="T4" y="T5"/>
                    </a:cxn>
                    <a:cxn ang="0">
                      <a:pos x="T6" y="T7"/>
                    </a:cxn>
                    <a:cxn ang="0">
                      <a:pos x="T8" y="T9"/>
                    </a:cxn>
                    <a:cxn ang="0">
                      <a:pos x="T10" y="T11"/>
                    </a:cxn>
                  </a:cxnLst>
                  <a:rect l="0" t="0" r="r" b="b"/>
                  <a:pathLst>
                    <a:path w="563" h="251">
                      <a:moveTo>
                        <a:pt x="0" y="125"/>
                      </a:moveTo>
                      <a:lnTo>
                        <a:pt x="0" y="125"/>
                      </a:lnTo>
                      <a:cubicBezTo>
                        <a:pt x="0" y="125"/>
                        <a:pt x="156" y="250"/>
                        <a:pt x="344" y="219"/>
                      </a:cubicBezTo>
                      <a:cubicBezTo>
                        <a:pt x="562" y="187"/>
                        <a:pt x="437" y="0"/>
                        <a:pt x="437" y="0"/>
                      </a:cubicBezTo>
                      <a:cubicBezTo>
                        <a:pt x="281" y="94"/>
                        <a:pt x="281" y="94"/>
                        <a:pt x="281" y="94"/>
                      </a:cubicBezTo>
                      <a:cubicBezTo>
                        <a:pt x="281" y="94"/>
                        <a:pt x="156" y="187"/>
                        <a:pt x="0" y="125"/>
                      </a:cubicBezTo>
                    </a:path>
                  </a:pathLst>
                </a:custGeom>
                <a:solidFill>
                  <a:srgbClr val="6A3A2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15" name="Freeform 97">
                <a:extLst>
                  <a:ext uri="{FF2B5EF4-FFF2-40B4-BE49-F238E27FC236}">
                    <a16:creationId xmlns:a16="http://schemas.microsoft.com/office/drawing/2014/main" id="{38BAFC28-0DFB-888B-4563-9B7431522BBB}"/>
                  </a:ext>
                </a:extLst>
              </p:cNvPr>
              <p:cNvSpPr>
                <a:spLocks noChangeArrowheads="1"/>
              </p:cNvSpPr>
              <p:nvPr/>
            </p:nvSpPr>
            <p:spPr bwMode="auto">
              <a:xfrm>
                <a:off x="9130177" y="3269150"/>
                <a:ext cx="281140" cy="274956"/>
              </a:xfrm>
              <a:custGeom>
                <a:avLst/>
                <a:gdLst>
                  <a:gd name="T0" fmla="*/ 344 w 532"/>
                  <a:gd name="T1" fmla="*/ 63 h 626"/>
                  <a:gd name="T2" fmla="*/ 344 w 532"/>
                  <a:gd name="T3" fmla="*/ 63 h 626"/>
                  <a:gd name="T4" fmla="*/ 531 w 532"/>
                  <a:gd name="T5" fmla="*/ 219 h 626"/>
                  <a:gd name="T6" fmla="*/ 250 w 532"/>
                  <a:gd name="T7" fmla="*/ 344 h 626"/>
                  <a:gd name="T8" fmla="*/ 344 w 532"/>
                  <a:gd name="T9" fmla="*/ 531 h 626"/>
                  <a:gd name="T10" fmla="*/ 125 w 532"/>
                  <a:gd name="T11" fmla="*/ 563 h 626"/>
                  <a:gd name="T12" fmla="*/ 344 w 532"/>
                  <a:gd name="T13" fmla="*/ 63 h 626"/>
                </a:gdLst>
                <a:ahLst/>
                <a:cxnLst>
                  <a:cxn ang="0">
                    <a:pos x="T0" y="T1"/>
                  </a:cxn>
                  <a:cxn ang="0">
                    <a:pos x="T2" y="T3"/>
                  </a:cxn>
                  <a:cxn ang="0">
                    <a:pos x="T4" y="T5"/>
                  </a:cxn>
                  <a:cxn ang="0">
                    <a:pos x="T6" y="T7"/>
                  </a:cxn>
                  <a:cxn ang="0">
                    <a:pos x="T8" y="T9"/>
                  </a:cxn>
                  <a:cxn ang="0">
                    <a:pos x="T10" y="T11"/>
                  </a:cxn>
                  <a:cxn ang="0">
                    <a:pos x="T12" y="T13"/>
                  </a:cxn>
                </a:cxnLst>
                <a:rect l="0" t="0" r="r" b="b"/>
                <a:pathLst>
                  <a:path w="532" h="626">
                    <a:moveTo>
                      <a:pt x="344" y="63"/>
                    </a:moveTo>
                    <a:lnTo>
                      <a:pt x="344" y="63"/>
                    </a:lnTo>
                    <a:cubicBezTo>
                      <a:pt x="344" y="63"/>
                      <a:pt x="500" y="63"/>
                      <a:pt x="531" y="219"/>
                    </a:cubicBezTo>
                    <a:cubicBezTo>
                      <a:pt x="531" y="219"/>
                      <a:pt x="406" y="344"/>
                      <a:pt x="250" y="344"/>
                    </a:cubicBezTo>
                    <a:cubicBezTo>
                      <a:pt x="250" y="344"/>
                      <a:pt x="281" y="500"/>
                      <a:pt x="344" y="531"/>
                    </a:cubicBezTo>
                    <a:cubicBezTo>
                      <a:pt x="406" y="594"/>
                      <a:pt x="281" y="625"/>
                      <a:pt x="125" y="563"/>
                    </a:cubicBezTo>
                    <a:cubicBezTo>
                      <a:pt x="0" y="531"/>
                      <a:pt x="0" y="0"/>
                      <a:pt x="344" y="63"/>
                    </a:cubicBezTo>
                  </a:path>
                </a:pathLst>
              </a:custGeom>
              <a:solidFill>
                <a:srgbClr val="201A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grpSp>
        <p:sp>
          <p:nvSpPr>
            <p:cNvPr id="169" name="TextBox 168">
              <a:extLst>
                <a:ext uri="{FF2B5EF4-FFF2-40B4-BE49-F238E27FC236}">
                  <a16:creationId xmlns:a16="http://schemas.microsoft.com/office/drawing/2014/main" id="{CE3FFC43-5B03-7A9B-A549-6E2A37438D4C}"/>
                </a:ext>
              </a:extLst>
            </p:cNvPr>
            <p:cNvSpPr txBox="1"/>
            <p:nvPr/>
          </p:nvSpPr>
          <p:spPr>
            <a:xfrm>
              <a:off x="1347847" y="6226522"/>
              <a:ext cx="1882044" cy="189775"/>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10% fewer </a:t>
              </a:r>
              <a:r>
                <a:rPr lang="en-US" dirty="0">
                  <a:latin typeface="Arial" panose="020B0604020202020204" pitchFamily="34" charset="0"/>
                  <a:cs typeface="Arial" panose="020B0604020202020204" pitchFamily="34" charset="0"/>
                </a:rPr>
                <a:t>C-sections</a:t>
              </a:r>
            </a:p>
          </p:txBody>
        </p:sp>
        <p:sp>
          <p:nvSpPr>
            <p:cNvPr id="170" name="Rectangle 169">
              <a:extLst>
                <a:ext uri="{FF2B5EF4-FFF2-40B4-BE49-F238E27FC236}">
                  <a16:creationId xmlns:a16="http://schemas.microsoft.com/office/drawing/2014/main" id="{BE44137C-B8F4-2507-1595-1F9E9D7B1E0F}"/>
                </a:ext>
              </a:extLst>
            </p:cNvPr>
            <p:cNvSpPr>
              <a:spLocks/>
            </p:cNvSpPr>
            <p:nvPr/>
          </p:nvSpPr>
          <p:spPr>
            <a:xfrm>
              <a:off x="2407999" y="6500872"/>
              <a:ext cx="2099581" cy="479916"/>
            </a:xfrm>
            <a:prstGeom prst="rect">
              <a:avLst/>
            </a:prstGeom>
            <a:solidFill>
              <a:schemeClr val="accent2">
                <a:lumMod val="20000"/>
                <a:lumOff val="80000"/>
                <a:alpha val="45098"/>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1" name="Group 170">
              <a:extLst>
                <a:ext uri="{FF2B5EF4-FFF2-40B4-BE49-F238E27FC236}">
                  <a16:creationId xmlns:a16="http://schemas.microsoft.com/office/drawing/2014/main" id="{6F2472C7-484D-9C96-EE98-0ACADBAB7268}"/>
                </a:ext>
              </a:extLst>
            </p:cNvPr>
            <p:cNvGrpSpPr/>
            <p:nvPr/>
          </p:nvGrpSpPr>
          <p:grpSpPr>
            <a:xfrm flipH="1">
              <a:off x="2624449" y="6541978"/>
              <a:ext cx="199046" cy="393278"/>
              <a:chOff x="7245350" y="2886076"/>
              <a:chExt cx="539750" cy="1112837"/>
            </a:xfrm>
          </p:grpSpPr>
          <p:sp>
            <p:nvSpPr>
              <p:cNvPr id="200" name="Freeform 10">
                <a:extLst>
                  <a:ext uri="{FF2B5EF4-FFF2-40B4-BE49-F238E27FC236}">
                    <a16:creationId xmlns:a16="http://schemas.microsoft.com/office/drawing/2014/main" id="{33F9C088-F627-48D8-30FF-9A7F9001D5EE}"/>
                  </a:ext>
                </a:extLst>
              </p:cNvPr>
              <p:cNvSpPr>
                <a:spLocks noChangeArrowheads="1"/>
              </p:cNvSpPr>
              <p:nvPr/>
            </p:nvSpPr>
            <p:spPr bwMode="auto">
              <a:xfrm>
                <a:off x="7245350" y="3863975"/>
                <a:ext cx="461963" cy="134938"/>
              </a:xfrm>
              <a:custGeom>
                <a:avLst/>
                <a:gdLst>
                  <a:gd name="T0" fmla="*/ 500 w 1282"/>
                  <a:gd name="T1" fmla="*/ 31 h 376"/>
                  <a:gd name="T2" fmla="*/ 500 w 1282"/>
                  <a:gd name="T3" fmla="*/ 31 h 376"/>
                  <a:gd name="T4" fmla="*/ 875 w 1282"/>
                  <a:gd name="T5" fmla="*/ 0 h 376"/>
                  <a:gd name="T6" fmla="*/ 1156 w 1282"/>
                  <a:gd name="T7" fmla="*/ 62 h 376"/>
                  <a:gd name="T8" fmla="*/ 1250 w 1282"/>
                  <a:gd name="T9" fmla="*/ 125 h 376"/>
                  <a:gd name="T10" fmla="*/ 1031 w 1282"/>
                  <a:gd name="T11" fmla="*/ 250 h 376"/>
                  <a:gd name="T12" fmla="*/ 781 w 1282"/>
                  <a:gd name="T13" fmla="*/ 312 h 376"/>
                  <a:gd name="T14" fmla="*/ 406 w 1282"/>
                  <a:gd name="T15" fmla="*/ 344 h 376"/>
                  <a:gd name="T16" fmla="*/ 250 w 1282"/>
                  <a:gd name="T17" fmla="*/ 312 h 376"/>
                  <a:gd name="T18" fmla="*/ 0 w 1282"/>
                  <a:gd name="T19" fmla="*/ 219 h 376"/>
                  <a:gd name="T20" fmla="*/ 125 w 1282"/>
                  <a:gd name="T21" fmla="*/ 156 h 376"/>
                  <a:gd name="T22" fmla="*/ 500 w 1282"/>
                  <a:gd name="T23" fmla="*/ 31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2" h="376">
                    <a:moveTo>
                      <a:pt x="500" y="31"/>
                    </a:moveTo>
                    <a:lnTo>
                      <a:pt x="500" y="31"/>
                    </a:lnTo>
                    <a:cubicBezTo>
                      <a:pt x="500" y="31"/>
                      <a:pt x="812" y="0"/>
                      <a:pt x="875" y="0"/>
                    </a:cubicBezTo>
                    <a:cubicBezTo>
                      <a:pt x="937" y="31"/>
                      <a:pt x="1094" y="62"/>
                      <a:pt x="1156" y="62"/>
                    </a:cubicBezTo>
                    <a:cubicBezTo>
                      <a:pt x="1187" y="94"/>
                      <a:pt x="1281" y="62"/>
                      <a:pt x="1250" y="125"/>
                    </a:cubicBezTo>
                    <a:cubicBezTo>
                      <a:pt x="1219" y="187"/>
                      <a:pt x="1094" y="219"/>
                      <a:pt x="1031" y="250"/>
                    </a:cubicBezTo>
                    <a:cubicBezTo>
                      <a:pt x="969" y="281"/>
                      <a:pt x="969" y="281"/>
                      <a:pt x="781" y="312"/>
                    </a:cubicBezTo>
                    <a:cubicBezTo>
                      <a:pt x="594" y="375"/>
                      <a:pt x="469" y="375"/>
                      <a:pt x="406" y="344"/>
                    </a:cubicBezTo>
                    <a:cubicBezTo>
                      <a:pt x="312" y="344"/>
                      <a:pt x="312" y="312"/>
                      <a:pt x="250" y="312"/>
                    </a:cubicBezTo>
                    <a:cubicBezTo>
                      <a:pt x="156" y="281"/>
                      <a:pt x="0" y="281"/>
                      <a:pt x="0" y="219"/>
                    </a:cubicBezTo>
                    <a:cubicBezTo>
                      <a:pt x="31" y="187"/>
                      <a:pt x="94" y="156"/>
                      <a:pt x="125" y="156"/>
                    </a:cubicBezTo>
                    <a:cubicBezTo>
                      <a:pt x="156" y="125"/>
                      <a:pt x="250" y="94"/>
                      <a:pt x="500" y="31"/>
                    </a:cubicBezTo>
                  </a:path>
                </a:pathLst>
              </a:custGeom>
              <a:solidFill>
                <a:srgbClr val="2F559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1" name="Freeform 161">
                <a:extLst>
                  <a:ext uri="{FF2B5EF4-FFF2-40B4-BE49-F238E27FC236}">
                    <a16:creationId xmlns:a16="http://schemas.microsoft.com/office/drawing/2014/main" id="{325FE3A0-D034-E6E9-FE95-6E0887EB7294}"/>
                  </a:ext>
                </a:extLst>
              </p:cNvPr>
              <p:cNvSpPr>
                <a:spLocks noChangeArrowheads="1"/>
              </p:cNvSpPr>
              <p:nvPr/>
            </p:nvSpPr>
            <p:spPr bwMode="auto">
              <a:xfrm>
                <a:off x="7391400" y="3381375"/>
                <a:ext cx="258763" cy="573088"/>
              </a:xfrm>
              <a:custGeom>
                <a:avLst/>
                <a:gdLst>
                  <a:gd name="T0" fmla="*/ 188 w 720"/>
                  <a:gd name="T1" fmla="*/ 156 h 1594"/>
                  <a:gd name="T2" fmla="*/ 188 w 720"/>
                  <a:gd name="T3" fmla="*/ 156 h 1594"/>
                  <a:gd name="T4" fmla="*/ 0 w 720"/>
                  <a:gd name="T5" fmla="*/ 1593 h 1594"/>
                  <a:gd name="T6" fmla="*/ 375 w 720"/>
                  <a:gd name="T7" fmla="*/ 688 h 1594"/>
                  <a:gd name="T8" fmla="*/ 469 w 720"/>
                  <a:gd name="T9" fmla="*/ 1530 h 1594"/>
                  <a:gd name="T10" fmla="*/ 625 w 720"/>
                  <a:gd name="T11" fmla="*/ 219 h 1594"/>
                  <a:gd name="T12" fmla="*/ 188 w 720"/>
                  <a:gd name="T13" fmla="*/ 156 h 1594"/>
                </a:gdLst>
                <a:ahLst/>
                <a:cxnLst>
                  <a:cxn ang="0">
                    <a:pos x="T0" y="T1"/>
                  </a:cxn>
                  <a:cxn ang="0">
                    <a:pos x="T2" y="T3"/>
                  </a:cxn>
                  <a:cxn ang="0">
                    <a:pos x="T4" y="T5"/>
                  </a:cxn>
                  <a:cxn ang="0">
                    <a:pos x="T6" y="T7"/>
                  </a:cxn>
                  <a:cxn ang="0">
                    <a:pos x="T8" y="T9"/>
                  </a:cxn>
                  <a:cxn ang="0">
                    <a:pos x="T10" y="T11"/>
                  </a:cxn>
                  <a:cxn ang="0">
                    <a:pos x="T12" y="T13"/>
                  </a:cxn>
                </a:cxnLst>
                <a:rect l="0" t="0" r="r" b="b"/>
                <a:pathLst>
                  <a:path w="720" h="1594">
                    <a:moveTo>
                      <a:pt x="188" y="156"/>
                    </a:moveTo>
                    <a:lnTo>
                      <a:pt x="188" y="156"/>
                    </a:lnTo>
                    <a:cubicBezTo>
                      <a:pt x="188" y="156"/>
                      <a:pt x="31" y="1249"/>
                      <a:pt x="0" y="1593"/>
                    </a:cubicBezTo>
                    <a:cubicBezTo>
                      <a:pt x="0" y="1593"/>
                      <a:pt x="281" y="875"/>
                      <a:pt x="375" y="688"/>
                    </a:cubicBezTo>
                    <a:cubicBezTo>
                      <a:pt x="375" y="688"/>
                      <a:pt x="438" y="1312"/>
                      <a:pt x="469" y="1530"/>
                    </a:cubicBezTo>
                    <a:cubicBezTo>
                      <a:pt x="469" y="1593"/>
                      <a:pt x="719" y="438"/>
                      <a:pt x="625" y="219"/>
                    </a:cubicBezTo>
                    <a:cubicBezTo>
                      <a:pt x="563" y="0"/>
                      <a:pt x="188" y="156"/>
                      <a:pt x="188" y="156"/>
                    </a:cubicBezTo>
                  </a:path>
                </a:pathLst>
              </a:custGeom>
              <a:solidFill>
                <a:srgbClr val="6A432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2" name="Freeform 162">
                <a:extLst>
                  <a:ext uri="{FF2B5EF4-FFF2-40B4-BE49-F238E27FC236}">
                    <a16:creationId xmlns:a16="http://schemas.microsoft.com/office/drawing/2014/main" id="{AD357EB2-2DA4-DD95-3174-22ED2091DF9F}"/>
                  </a:ext>
                </a:extLst>
              </p:cNvPr>
              <p:cNvSpPr>
                <a:spLocks noChangeArrowheads="1"/>
              </p:cNvSpPr>
              <p:nvPr/>
            </p:nvSpPr>
            <p:spPr bwMode="auto">
              <a:xfrm>
                <a:off x="7402513" y="3403600"/>
                <a:ext cx="236537" cy="292100"/>
              </a:xfrm>
              <a:custGeom>
                <a:avLst/>
                <a:gdLst>
                  <a:gd name="T0" fmla="*/ 125 w 658"/>
                  <a:gd name="T1" fmla="*/ 156 h 813"/>
                  <a:gd name="T2" fmla="*/ 125 w 658"/>
                  <a:gd name="T3" fmla="*/ 156 h 813"/>
                  <a:gd name="T4" fmla="*/ 32 w 658"/>
                  <a:gd name="T5" fmla="*/ 218 h 813"/>
                  <a:gd name="T6" fmla="*/ 0 w 658"/>
                  <a:gd name="T7" fmla="*/ 687 h 813"/>
                  <a:gd name="T8" fmla="*/ 657 w 658"/>
                  <a:gd name="T9" fmla="*/ 656 h 813"/>
                  <a:gd name="T10" fmla="*/ 625 w 658"/>
                  <a:gd name="T11" fmla="*/ 187 h 813"/>
                  <a:gd name="T12" fmla="*/ 125 w 658"/>
                  <a:gd name="T13" fmla="*/ 156 h 813"/>
                </a:gdLst>
                <a:ahLst/>
                <a:cxnLst>
                  <a:cxn ang="0">
                    <a:pos x="T0" y="T1"/>
                  </a:cxn>
                  <a:cxn ang="0">
                    <a:pos x="T2" y="T3"/>
                  </a:cxn>
                  <a:cxn ang="0">
                    <a:pos x="T4" y="T5"/>
                  </a:cxn>
                  <a:cxn ang="0">
                    <a:pos x="T6" y="T7"/>
                  </a:cxn>
                  <a:cxn ang="0">
                    <a:pos x="T8" y="T9"/>
                  </a:cxn>
                  <a:cxn ang="0">
                    <a:pos x="T10" y="T11"/>
                  </a:cxn>
                  <a:cxn ang="0">
                    <a:pos x="T12" y="T13"/>
                  </a:cxn>
                </a:cxnLst>
                <a:rect l="0" t="0" r="r" b="b"/>
                <a:pathLst>
                  <a:path w="658" h="813">
                    <a:moveTo>
                      <a:pt x="125" y="156"/>
                    </a:moveTo>
                    <a:lnTo>
                      <a:pt x="125" y="156"/>
                    </a:lnTo>
                    <a:cubicBezTo>
                      <a:pt x="125" y="156"/>
                      <a:pt x="94" y="0"/>
                      <a:pt x="32" y="218"/>
                    </a:cubicBezTo>
                    <a:cubicBezTo>
                      <a:pt x="0" y="312"/>
                      <a:pt x="0" y="531"/>
                      <a:pt x="0" y="687"/>
                    </a:cubicBezTo>
                    <a:cubicBezTo>
                      <a:pt x="0" y="687"/>
                      <a:pt x="407" y="812"/>
                      <a:pt x="657" y="656"/>
                    </a:cubicBezTo>
                    <a:cubicBezTo>
                      <a:pt x="625" y="187"/>
                      <a:pt x="625" y="187"/>
                      <a:pt x="625" y="187"/>
                    </a:cubicBezTo>
                    <a:lnTo>
                      <a:pt x="125" y="156"/>
                    </a:lnTo>
                  </a:path>
                </a:pathLst>
              </a:custGeom>
              <a:solidFill>
                <a:srgbClr val="F1942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3" name="Freeform 163">
                <a:extLst>
                  <a:ext uri="{FF2B5EF4-FFF2-40B4-BE49-F238E27FC236}">
                    <a16:creationId xmlns:a16="http://schemas.microsoft.com/office/drawing/2014/main" id="{88E1F9CB-CF67-85DD-03DE-AD7E0B8DF268}"/>
                  </a:ext>
                </a:extLst>
              </p:cNvPr>
              <p:cNvSpPr>
                <a:spLocks noChangeArrowheads="1"/>
              </p:cNvSpPr>
              <p:nvPr/>
            </p:nvSpPr>
            <p:spPr bwMode="auto">
              <a:xfrm>
                <a:off x="7391400" y="3144838"/>
                <a:ext cx="269875" cy="393700"/>
              </a:xfrm>
              <a:custGeom>
                <a:avLst/>
                <a:gdLst>
                  <a:gd name="T0" fmla="*/ 31 w 751"/>
                  <a:gd name="T1" fmla="*/ 750 h 1095"/>
                  <a:gd name="T2" fmla="*/ 31 w 751"/>
                  <a:gd name="T3" fmla="*/ 750 h 1095"/>
                  <a:gd name="T4" fmla="*/ 0 w 751"/>
                  <a:gd name="T5" fmla="*/ 1000 h 1095"/>
                  <a:gd name="T6" fmla="*/ 750 w 751"/>
                  <a:gd name="T7" fmla="*/ 969 h 1095"/>
                  <a:gd name="T8" fmla="*/ 594 w 751"/>
                  <a:gd name="T9" fmla="*/ 187 h 1095"/>
                  <a:gd name="T10" fmla="*/ 188 w 751"/>
                  <a:gd name="T11" fmla="*/ 94 h 1095"/>
                  <a:gd name="T12" fmla="*/ 31 w 751"/>
                  <a:gd name="T13" fmla="*/ 750 h 1095"/>
                </a:gdLst>
                <a:ahLst/>
                <a:cxnLst>
                  <a:cxn ang="0">
                    <a:pos x="T0" y="T1"/>
                  </a:cxn>
                  <a:cxn ang="0">
                    <a:pos x="T2" y="T3"/>
                  </a:cxn>
                  <a:cxn ang="0">
                    <a:pos x="T4" y="T5"/>
                  </a:cxn>
                  <a:cxn ang="0">
                    <a:pos x="T6" y="T7"/>
                  </a:cxn>
                  <a:cxn ang="0">
                    <a:pos x="T8" y="T9"/>
                  </a:cxn>
                  <a:cxn ang="0">
                    <a:pos x="T10" y="T11"/>
                  </a:cxn>
                  <a:cxn ang="0">
                    <a:pos x="T12" y="T13"/>
                  </a:cxn>
                </a:cxnLst>
                <a:rect l="0" t="0" r="r" b="b"/>
                <a:pathLst>
                  <a:path w="751" h="1095">
                    <a:moveTo>
                      <a:pt x="31" y="750"/>
                    </a:moveTo>
                    <a:lnTo>
                      <a:pt x="31" y="750"/>
                    </a:lnTo>
                    <a:cubicBezTo>
                      <a:pt x="31" y="875"/>
                      <a:pt x="0" y="937"/>
                      <a:pt x="0" y="1000"/>
                    </a:cubicBezTo>
                    <a:cubicBezTo>
                      <a:pt x="0" y="1000"/>
                      <a:pt x="531" y="1094"/>
                      <a:pt x="750" y="969"/>
                    </a:cubicBezTo>
                    <a:cubicBezTo>
                      <a:pt x="750" y="969"/>
                      <a:pt x="625" y="344"/>
                      <a:pt x="594" y="187"/>
                    </a:cubicBezTo>
                    <a:cubicBezTo>
                      <a:pt x="594" y="62"/>
                      <a:pt x="281" y="0"/>
                      <a:pt x="188" y="94"/>
                    </a:cubicBezTo>
                    <a:cubicBezTo>
                      <a:pt x="188" y="94"/>
                      <a:pt x="94" y="219"/>
                      <a:pt x="31" y="750"/>
                    </a:cubicBezTo>
                  </a:path>
                </a:pathLst>
              </a:custGeom>
              <a:solidFill>
                <a:srgbClr val="FDC80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4" name="Freeform 164">
                <a:extLst>
                  <a:ext uri="{FF2B5EF4-FFF2-40B4-BE49-F238E27FC236}">
                    <a16:creationId xmlns:a16="http://schemas.microsoft.com/office/drawing/2014/main" id="{A9324CE9-4F89-C080-0809-3653E59099EB}"/>
                  </a:ext>
                </a:extLst>
              </p:cNvPr>
              <p:cNvSpPr>
                <a:spLocks noChangeArrowheads="1"/>
              </p:cNvSpPr>
              <p:nvPr/>
            </p:nvSpPr>
            <p:spPr bwMode="auto">
              <a:xfrm>
                <a:off x="7504113" y="3133725"/>
                <a:ext cx="57150" cy="134938"/>
              </a:xfrm>
              <a:custGeom>
                <a:avLst/>
                <a:gdLst>
                  <a:gd name="T0" fmla="*/ 62 w 157"/>
                  <a:gd name="T1" fmla="*/ 0 h 376"/>
                  <a:gd name="T2" fmla="*/ 62 w 157"/>
                  <a:gd name="T3" fmla="*/ 0 h 376"/>
                  <a:gd name="T4" fmla="*/ 0 w 157"/>
                  <a:gd name="T5" fmla="*/ 125 h 376"/>
                  <a:gd name="T6" fmla="*/ 125 w 157"/>
                  <a:gd name="T7" fmla="*/ 343 h 376"/>
                  <a:gd name="T8" fmla="*/ 125 w 157"/>
                  <a:gd name="T9" fmla="*/ 0 h 376"/>
                  <a:gd name="T10" fmla="*/ 62 w 157"/>
                  <a:gd name="T11" fmla="*/ 0 h 376"/>
                </a:gdLst>
                <a:ahLst/>
                <a:cxnLst>
                  <a:cxn ang="0">
                    <a:pos x="T0" y="T1"/>
                  </a:cxn>
                  <a:cxn ang="0">
                    <a:pos x="T2" y="T3"/>
                  </a:cxn>
                  <a:cxn ang="0">
                    <a:pos x="T4" y="T5"/>
                  </a:cxn>
                  <a:cxn ang="0">
                    <a:pos x="T6" y="T7"/>
                  </a:cxn>
                  <a:cxn ang="0">
                    <a:pos x="T8" y="T9"/>
                  </a:cxn>
                  <a:cxn ang="0">
                    <a:pos x="T10" y="T11"/>
                  </a:cxn>
                </a:cxnLst>
                <a:rect l="0" t="0" r="r" b="b"/>
                <a:pathLst>
                  <a:path w="157" h="376">
                    <a:moveTo>
                      <a:pt x="62" y="0"/>
                    </a:moveTo>
                    <a:lnTo>
                      <a:pt x="62" y="0"/>
                    </a:lnTo>
                    <a:cubicBezTo>
                      <a:pt x="0" y="125"/>
                      <a:pt x="0" y="125"/>
                      <a:pt x="0" y="125"/>
                    </a:cubicBezTo>
                    <a:cubicBezTo>
                      <a:pt x="0" y="125"/>
                      <a:pt x="93" y="375"/>
                      <a:pt x="125" y="343"/>
                    </a:cubicBezTo>
                    <a:cubicBezTo>
                      <a:pt x="156" y="343"/>
                      <a:pt x="125" y="0"/>
                      <a:pt x="125" y="0"/>
                    </a:cubicBezTo>
                    <a:lnTo>
                      <a:pt x="62" y="0"/>
                    </a:lnTo>
                  </a:path>
                </a:pathLst>
              </a:custGeom>
              <a:solidFill>
                <a:srgbClr val="6A432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5" name="Freeform 165">
                <a:extLst>
                  <a:ext uri="{FF2B5EF4-FFF2-40B4-BE49-F238E27FC236}">
                    <a16:creationId xmlns:a16="http://schemas.microsoft.com/office/drawing/2014/main" id="{D0D5E78B-D53D-25E7-7D17-3CEB85955404}"/>
                  </a:ext>
                </a:extLst>
              </p:cNvPr>
              <p:cNvSpPr>
                <a:spLocks noChangeArrowheads="1"/>
              </p:cNvSpPr>
              <p:nvPr/>
            </p:nvSpPr>
            <p:spPr bwMode="auto">
              <a:xfrm>
                <a:off x="7424738" y="2941638"/>
                <a:ext cx="180975" cy="247650"/>
              </a:xfrm>
              <a:custGeom>
                <a:avLst/>
                <a:gdLst>
                  <a:gd name="T0" fmla="*/ 125 w 501"/>
                  <a:gd name="T1" fmla="*/ 125 h 689"/>
                  <a:gd name="T2" fmla="*/ 125 w 501"/>
                  <a:gd name="T3" fmla="*/ 125 h 689"/>
                  <a:gd name="T4" fmla="*/ 156 w 501"/>
                  <a:gd name="T5" fmla="*/ 500 h 689"/>
                  <a:gd name="T6" fmla="*/ 500 w 501"/>
                  <a:gd name="T7" fmla="*/ 375 h 689"/>
                  <a:gd name="T8" fmla="*/ 344 w 501"/>
                  <a:gd name="T9" fmla="*/ 63 h 689"/>
                  <a:gd name="T10" fmla="*/ 125 w 501"/>
                  <a:gd name="T11" fmla="*/ 125 h 689"/>
                </a:gdLst>
                <a:ahLst/>
                <a:cxnLst>
                  <a:cxn ang="0">
                    <a:pos x="T0" y="T1"/>
                  </a:cxn>
                  <a:cxn ang="0">
                    <a:pos x="T2" y="T3"/>
                  </a:cxn>
                  <a:cxn ang="0">
                    <a:pos x="T4" y="T5"/>
                  </a:cxn>
                  <a:cxn ang="0">
                    <a:pos x="T6" y="T7"/>
                  </a:cxn>
                  <a:cxn ang="0">
                    <a:pos x="T8" y="T9"/>
                  </a:cxn>
                  <a:cxn ang="0">
                    <a:pos x="T10" y="T11"/>
                  </a:cxn>
                </a:cxnLst>
                <a:rect l="0" t="0" r="r" b="b"/>
                <a:pathLst>
                  <a:path w="501" h="689">
                    <a:moveTo>
                      <a:pt x="125" y="125"/>
                    </a:moveTo>
                    <a:lnTo>
                      <a:pt x="125" y="125"/>
                    </a:lnTo>
                    <a:cubicBezTo>
                      <a:pt x="0" y="219"/>
                      <a:pt x="125" y="469"/>
                      <a:pt x="156" y="500"/>
                    </a:cubicBezTo>
                    <a:cubicBezTo>
                      <a:pt x="344" y="688"/>
                      <a:pt x="469" y="563"/>
                      <a:pt x="500" y="375"/>
                    </a:cubicBezTo>
                    <a:cubicBezTo>
                      <a:pt x="500" y="188"/>
                      <a:pt x="437" y="125"/>
                      <a:pt x="344" y="63"/>
                    </a:cubicBezTo>
                    <a:cubicBezTo>
                      <a:pt x="250" y="0"/>
                      <a:pt x="125" y="125"/>
                      <a:pt x="125" y="125"/>
                    </a:cubicBezTo>
                  </a:path>
                </a:pathLst>
              </a:custGeom>
              <a:solidFill>
                <a:srgbClr val="6A3A2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6" name="Freeform 166">
                <a:extLst>
                  <a:ext uri="{FF2B5EF4-FFF2-40B4-BE49-F238E27FC236}">
                    <a16:creationId xmlns:a16="http://schemas.microsoft.com/office/drawing/2014/main" id="{608A62E9-F54F-8662-DA5A-55FF645A9E10}"/>
                  </a:ext>
                </a:extLst>
              </p:cNvPr>
              <p:cNvSpPr>
                <a:spLocks noChangeArrowheads="1"/>
              </p:cNvSpPr>
              <p:nvPr/>
            </p:nvSpPr>
            <p:spPr bwMode="auto">
              <a:xfrm>
                <a:off x="7402513" y="2941638"/>
                <a:ext cx="203200" cy="169862"/>
              </a:xfrm>
              <a:custGeom>
                <a:avLst/>
                <a:gdLst>
                  <a:gd name="T0" fmla="*/ 219 w 564"/>
                  <a:gd name="T1" fmla="*/ 469 h 470"/>
                  <a:gd name="T2" fmla="*/ 219 w 564"/>
                  <a:gd name="T3" fmla="*/ 469 h 470"/>
                  <a:gd name="T4" fmla="*/ 375 w 564"/>
                  <a:gd name="T5" fmla="*/ 32 h 470"/>
                  <a:gd name="T6" fmla="*/ 563 w 564"/>
                  <a:gd name="T7" fmla="*/ 219 h 470"/>
                  <a:gd name="T8" fmla="*/ 282 w 564"/>
                  <a:gd name="T9" fmla="*/ 344 h 470"/>
                  <a:gd name="T10" fmla="*/ 219 w 564"/>
                  <a:gd name="T11" fmla="*/ 469 h 470"/>
                </a:gdLst>
                <a:ahLst/>
                <a:cxnLst>
                  <a:cxn ang="0">
                    <a:pos x="T0" y="T1"/>
                  </a:cxn>
                  <a:cxn ang="0">
                    <a:pos x="T2" y="T3"/>
                  </a:cxn>
                  <a:cxn ang="0">
                    <a:pos x="T4" y="T5"/>
                  </a:cxn>
                  <a:cxn ang="0">
                    <a:pos x="T6" y="T7"/>
                  </a:cxn>
                  <a:cxn ang="0">
                    <a:pos x="T8" y="T9"/>
                  </a:cxn>
                  <a:cxn ang="0">
                    <a:pos x="T10" y="T11"/>
                  </a:cxn>
                </a:cxnLst>
                <a:rect l="0" t="0" r="r" b="b"/>
                <a:pathLst>
                  <a:path w="564" h="470">
                    <a:moveTo>
                      <a:pt x="219" y="469"/>
                    </a:moveTo>
                    <a:lnTo>
                      <a:pt x="219" y="469"/>
                    </a:lnTo>
                    <a:cubicBezTo>
                      <a:pt x="63" y="438"/>
                      <a:pt x="0" y="0"/>
                      <a:pt x="375" y="32"/>
                    </a:cubicBezTo>
                    <a:cubicBezTo>
                      <a:pt x="375" y="32"/>
                      <a:pt x="500" y="63"/>
                      <a:pt x="563" y="219"/>
                    </a:cubicBezTo>
                    <a:cubicBezTo>
                      <a:pt x="563" y="219"/>
                      <a:pt x="407" y="344"/>
                      <a:pt x="282" y="344"/>
                    </a:cubicBezTo>
                    <a:lnTo>
                      <a:pt x="219" y="469"/>
                    </a:lnTo>
                  </a:path>
                </a:pathLst>
              </a:custGeom>
              <a:solidFill>
                <a:srgbClr val="201A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7" name="Freeform 167">
                <a:extLst>
                  <a:ext uri="{FF2B5EF4-FFF2-40B4-BE49-F238E27FC236}">
                    <a16:creationId xmlns:a16="http://schemas.microsoft.com/office/drawing/2014/main" id="{86D8B02B-E001-D166-A861-5F0D04F1A48F}"/>
                  </a:ext>
                </a:extLst>
              </p:cNvPr>
              <p:cNvSpPr>
                <a:spLocks noChangeArrowheads="1"/>
              </p:cNvSpPr>
              <p:nvPr/>
            </p:nvSpPr>
            <p:spPr bwMode="auto">
              <a:xfrm>
                <a:off x="7413625" y="2908300"/>
                <a:ext cx="134938" cy="112713"/>
              </a:xfrm>
              <a:custGeom>
                <a:avLst/>
                <a:gdLst>
                  <a:gd name="T0" fmla="*/ 343 w 376"/>
                  <a:gd name="T1" fmla="*/ 93 h 313"/>
                  <a:gd name="T2" fmla="*/ 343 w 376"/>
                  <a:gd name="T3" fmla="*/ 93 h 313"/>
                  <a:gd name="T4" fmla="*/ 218 w 376"/>
                  <a:gd name="T5" fmla="*/ 281 h 313"/>
                  <a:gd name="T6" fmla="*/ 31 w 376"/>
                  <a:gd name="T7" fmla="*/ 218 h 313"/>
                  <a:gd name="T8" fmla="*/ 125 w 376"/>
                  <a:gd name="T9" fmla="*/ 62 h 313"/>
                  <a:gd name="T10" fmla="*/ 343 w 376"/>
                  <a:gd name="T11" fmla="*/ 93 h 313"/>
                </a:gdLst>
                <a:ahLst/>
                <a:cxnLst>
                  <a:cxn ang="0">
                    <a:pos x="T0" y="T1"/>
                  </a:cxn>
                  <a:cxn ang="0">
                    <a:pos x="T2" y="T3"/>
                  </a:cxn>
                  <a:cxn ang="0">
                    <a:pos x="T4" y="T5"/>
                  </a:cxn>
                  <a:cxn ang="0">
                    <a:pos x="T6" y="T7"/>
                  </a:cxn>
                  <a:cxn ang="0">
                    <a:pos x="T8" y="T9"/>
                  </a:cxn>
                  <a:cxn ang="0">
                    <a:pos x="T10" y="T11"/>
                  </a:cxn>
                </a:cxnLst>
                <a:rect l="0" t="0" r="r" b="b"/>
                <a:pathLst>
                  <a:path w="376" h="313">
                    <a:moveTo>
                      <a:pt x="343" y="93"/>
                    </a:moveTo>
                    <a:lnTo>
                      <a:pt x="343" y="93"/>
                    </a:lnTo>
                    <a:cubicBezTo>
                      <a:pt x="375" y="156"/>
                      <a:pt x="312" y="250"/>
                      <a:pt x="218" y="281"/>
                    </a:cubicBezTo>
                    <a:cubicBezTo>
                      <a:pt x="156" y="312"/>
                      <a:pt x="62" y="281"/>
                      <a:pt x="31" y="218"/>
                    </a:cubicBezTo>
                    <a:cubicBezTo>
                      <a:pt x="0" y="156"/>
                      <a:pt x="62" y="93"/>
                      <a:pt x="125" y="62"/>
                    </a:cubicBezTo>
                    <a:cubicBezTo>
                      <a:pt x="218" y="0"/>
                      <a:pt x="312" y="31"/>
                      <a:pt x="343" y="93"/>
                    </a:cubicBezTo>
                  </a:path>
                </a:pathLst>
              </a:custGeom>
              <a:solidFill>
                <a:srgbClr val="201A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8" name="Freeform 168">
                <a:extLst>
                  <a:ext uri="{FF2B5EF4-FFF2-40B4-BE49-F238E27FC236}">
                    <a16:creationId xmlns:a16="http://schemas.microsoft.com/office/drawing/2014/main" id="{A9583A07-A840-1EBC-0A44-09A0A3714CCD}"/>
                  </a:ext>
                </a:extLst>
              </p:cNvPr>
              <p:cNvSpPr>
                <a:spLocks noChangeArrowheads="1"/>
              </p:cNvSpPr>
              <p:nvPr/>
            </p:nvSpPr>
            <p:spPr bwMode="auto">
              <a:xfrm>
                <a:off x="7413624" y="2886076"/>
                <a:ext cx="90488" cy="79375"/>
              </a:xfrm>
              <a:custGeom>
                <a:avLst/>
                <a:gdLst>
                  <a:gd name="T0" fmla="*/ 250 w 251"/>
                  <a:gd name="T1" fmla="*/ 63 h 220"/>
                  <a:gd name="T2" fmla="*/ 250 w 251"/>
                  <a:gd name="T3" fmla="*/ 63 h 220"/>
                  <a:gd name="T4" fmla="*/ 156 w 251"/>
                  <a:gd name="T5" fmla="*/ 188 h 220"/>
                  <a:gd name="T6" fmla="*/ 0 w 251"/>
                  <a:gd name="T7" fmla="*/ 156 h 220"/>
                  <a:gd name="T8" fmla="*/ 93 w 251"/>
                  <a:gd name="T9" fmla="*/ 0 h 220"/>
                  <a:gd name="T10" fmla="*/ 250 w 251"/>
                  <a:gd name="T11" fmla="*/ 63 h 220"/>
                </a:gdLst>
                <a:ahLst/>
                <a:cxnLst>
                  <a:cxn ang="0">
                    <a:pos x="T0" y="T1"/>
                  </a:cxn>
                  <a:cxn ang="0">
                    <a:pos x="T2" y="T3"/>
                  </a:cxn>
                  <a:cxn ang="0">
                    <a:pos x="T4" y="T5"/>
                  </a:cxn>
                  <a:cxn ang="0">
                    <a:pos x="T6" y="T7"/>
                  </a:cxn>
                  <a:cxn ang="0">
                    <a:pos x="T8" y="T9"/>
                  </a:cxn>
                  <a:cxn ang="0">
                    <a:pos x="T10" y="T11"/>
                  </a:cxn>
                </a:cxnLst>
                <a:rect l="0" t="0" r="r" b="b"/>
                <a:pathLst>
                  <a:path w="251" h="220">
                    <a:moveTo>
                      <a:pt x="250" y="63"/>
                    </a:moveTo>
                    <a:lnTo>
                      <a:pt x="250" y="63"/>
                    </a:lnTo>
                    <a:cubicBezTo>
                      <a:pt x="250" y="94"/>
                      <a:pt x="218" y="156"/>
                      <a:pt x="156" y="188"/>
                    </a:cubicBezTo>
                    <a:cubicBezTo>
                      <a:pt x="93" y="219"/>
                      <a:pt x="31" y="188"/>
                      <a:pt x="0" y="156"/>
                    </a:cubicBezTo>
                    <a:cubicBezTo>
                      <a:pt x="0" y="94"/>
                      <a:pt x="31" y="31"/>
                      <a:pt x="93" y="0"/>
                    </a:cubicBezTo>
                    <a:cubicBezTo>
                      <a:pt x="156" y="0"/>
                      <a:pt x="218" y="0"/>
                      <a:pt x="250" y="63"/>
                    </a:cubicBezTo>
                  </a:path>
                </a:pathLst>
              </a:custGeom>
              <a:solidFill>
                <a:srgbClr val="201A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9" name="Freeform 169">
                <a:extLst>
                  <a:ext uri="{FF2B5EF4-FFF2-40B4-BE49-F238E27FC236}">
                    <a16:creationId xmlns:a16="http://schemas.microsoft.com/office/drawing/2014/main" id="{E6A0D081-42C7-CC05-311C-8BD41CAFC86A}"/>
                  </a:ext>
                </a:extLst>
              </p:cNvPr>
              <p:cNvSpPr>
                <a:spLocks noChangeArrowheads="1"/>
              </p:cNvSpPr>
              <p:nvPr/>
            </p:nvSpPr>
            <p:spPr bwMode="auto">
              <a:xfrm>
                <a:off x="7459664" y="3100388"/>
                <a:ext cx="57150" cy="68262"/>
              </a:xfrm>
              <a:custGeom>
                <a:avLst/>
                <a:gdLst>
                  <a:gd name="T0" fmla="*/ 156 w 157"/>
                  <a:gd name="T1" fmla="*/ 94 h 188"/>
                  <a:gd name="T2" fmla="*/ 156 w 157"/>
                  <a:gd name="T3" fmla="*/ 94 h 188"/>
                  <a:gd name="T4" fmla="*/ 156 w 157"/>
                  <a:gd name="T5" fmla="*/ 94 h 188"/>
                  <a:gd name="T6" fmla="*/ 93 w 157"/>
                  <a:gd name="T7" fmla="*/ 156 h 188"/>
                  <a:gd name="T8" fmla="*/ 0 w 157"/>
                  <a:gd name="T9" fmla="*/ 94 h 188"/>
                  <a:gd name="T10" fmla="*/ 93 w 157"/>
                  <a:gd name="T11" fmla="*/ 31 h 188"/>
                  <a:gd name="T12" fmla="*/ 156 w 157"/>
                  <a:gd name="T13" fmla="*/ 94 h 188"/>
                  <a:gd name="T14" fmla="*/ 156 w 157"/>
                  <a:gd name="T15" fmla="*/ 94 h 188"/>
                  <a:gd name="T16" fmla="*/ 156 w 157"/>
                  <a:gd name="T17" fmla="*/ 94 h 188"/>
                  <a:gd name="T18" fmla="*/ 93 w 157"/>
                  <a:gd name="T19" fmla="*/ 0 h 188"/>
                  <a:gd name="T20" fmla="*/ 0 w 157"/>
                  <a:gd name="T21" fmla="*/ 94 h 188"/>
                  <a:gd name="T22" fmla="*/ 93 w 157"/>
                  <a:gd name="T23" fmla="*/ 187 h 188"/>
                  <a:gd name="T24" fmla="*/ 156 w 157"/>
                  <a:gd name="T25" fmla="*/ 94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7" h="188">
                    <a:moveTo>
                      <a:pt x="156" y="94"/>
                    </a:moveTo>
                    <a:lnTo>
                      <a:pt x="156" y="94"/>
                    </a:lnTo>
                    <a:lnTo>
                      <a:pt x="156" y="94"/>
                    </a:lnTo>
                    <a:cubicBezTo>
                      <a:pt x="156" y="125"/>
                      <a:pt x="125" y="156"/>
                      <a:pt x="93" y="156"/>
                    </a:cubicBezTo>
                    <a:cubicBezTo>
                      <a:pt x="31" y="156"/>
                      <a:pt x="0" y="125"/>
                      <a:pt x="0" y="94"/>
                    </a:cubicBezTo>
                    <a:cubicBezTo>
                      <a:pt x="0" y="62"/>
                      <a:pt x="31" y="31"/>
                      <a:pt x="93" y="31"/>
                    </a:cubicBezTo>
                    <a:cubicBezTo>
                      <a:pt x="125" y="31"/>
                      <a:pt x="156" y="62"/>
                      <a:pt x="156" y="94"/>
                    </a:cubicBezTo>
                    <a:lnTo>
                      <a:pt x="156" y="94"/>
                    </a:lnTo>
                    <a:lnTo>
                      <a:pt x="156" y="94"/>
                    </a:lnTo>
                    <a:cubicBezTo>
                      <a:pt x="156" y="31"/>
                      <a:pt x="125" y="0"/>
                      <a:pt x="93" y="0"/>
                    </a:cubicBezTo>
                    <a:cubicBezTo>
                      <a:pt x="31" y="0"/>
                      <a:pt x="0" y="31"/>
                      <a:pt x="0" y="94"/>
                    </a:cubicBezTo>
                    <a:cubicBezTo>
                      <a:pt x="0" y="156"/>
                      <a:pt x="31" y="187"/>
                      <a:pt x="93" y="187"/>
                    </a:cubicBezTo>
                    <a:cubicBezTo>
                      <a:pt x="125" y="187"/>
                      <a:pt x="156" y="156"/>
                      <a:pt x="156" y="94"/>
                    </a:cubicBezTo>
                  </a:path>
                </a:pathLst>
              </a:custGeom>
              <a:solidFill>
                <a:srgbClr val="A49C4A"/>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0" name="Freeform 170">
                <a:extLst>
                  <a:ext uri="{FF2B5EF4-FFF2-40B4-BE49-F238E27FC236}">
                    <a16:creationId xmlns:a16="http://schemas.microsoft.com/office/drawing/2014/main" id="{917D2987-CE99-35E3-B85D-BD015CF93360}"/>
                  </a:ext>
                </a:extLst>
              </p:cNvPr>
              <p:cNvSpPr>
                <a:spLocks noChangeArrowheads="1"/>
              </p:cNvSpPr>
              <p:nvPr/>
            </p:nvSpPr>
            <p:spPr bwMode="auto">
              <a:xfrm>
                <a:off x="7413625" y="3133725"/>
                <a:ext cx="371475" cy="315913"/>
              </a:xfrm>
              <a:custGeom>
                <a:avLst/>
                <a:gdLst>
                  <a:gd name="T0" fmla="*/ 875 w 1032"/>
                  <a:gd name="T1" fmla="*/ 93 h 876"/>
                  <a:gd name="T2" fmla="*/ 875 w 1032"/>
                  <a:gd name="T3" fmla="*/ 93 h 876"/>
                  <a:gd name="T4" fmla="*/ 625 w 1032"/>
                  <a:gd name="T5" fmla="*/ 593 h 876"/>
                  <a:gd name="T6" fmla="*/ 125 w 1032"/>
                  <a:gd name="T7" fmla="*/ 843 h 876"/>
                  <a:gd name="T8" fmla="*/ 218 w 1032"/>
                  <a:gd name="T9" fmla="*/ 406 h 876"/>
                  <a:gd name="T10" fmla="*/ 625 w 1032"/>
                  <a:gd name="T11" fmla="*/ 31 h 876"/>
                  <a:gd name="T12" fmla="*/ 875 w 1032"/>
                  <a:gd name="T13" fmla="*/ 93 h 876"/>
                </a:gdLst>
                <a:ahLst/>
                <a:cxnLst>
                  <a:cxn ang="0">
                    <a:pos x="T0" y="T1"/>
                  </a:cxn>
                  <a:cxn ang="0">
                    <a:pos x="T2" y="T3"/>
                  </a:cxn>
                  <a:cxn ang="0">
                    <a:pos x="T4" y="T5"/>
                  </a:cxn>
                  <a:cxn ang="0">
                    <a:pos x="T6" y="T7"/>
                  </a:cxn>
                  <a:cxn ang="0">
                    <a:pos x="T8" y="T9"/>
                  </a:cxn>
                  <a:cxn ang="0">
                    <a:pos x="T10" y="T11"/>
                  </a:cxn>
                  <a:cxn ang="0">
                    <a:pos x="T12" y="T13"/>
                  </a:cxn>
                </a:cxnLst>
                <a:rect l="0" t="0" r="r" b="b"/>
                <a:pathLst>
                  <a:path w="1032" h="876">
                    <a:moveTo>
                      <a:pt x="875" y="93"/>
                    </a:moveTo>
                    <a:lnTo>
                      <a:pt x="875" y="93"/>
                    </a:lnTo>
                    <a:cubicBezTo>
                      <a:pt x="875" y="93"/>
                      <a:pt x="1031" y="281"/>
                      <a:pt x="625" y="593"/>
                    </a:cubicBezTo>
                    <a:cubicBezTo>
                      <a:pt x="218" y="875"/>
                      <a:pt x="250" y="875"/>
                      <a:pt x="125" y="843"/>
                    </a:cubicBezTo>
                    <a:cubicBezTo>
                      <a:pt x="31" y="812"/>
                      <a:pt x="0" y="562"/>
                      <a:pt x="218" y="406"/>
                    </a:cubicBezTo>
                    <a:cubicBezTo>
                      <a:pt x="468" y="218"/>
                      <a:pt x="500" y="62"/>
                      <a:pt x="625" y="31"/>
                    </a:cubicBezTo>
                    <a:cubicBezTo>
                      <a:pt x="750" y="0"/>
                      <a:pt x="843" y="31"/>
                      <a:pt x="875" y="93"/>
                    </a:cubicBezTo>
                  </a:path>
                </a:pathLst>
              </a:custGeom>
              <a:solidFill>
                <a:srgbClr val="ED7D3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1" name="Freeform 171">
                <a:extLst>
                  <a:ext uri="{FF2B5EF4-FFF2-40B4-BE49-F238E27FC236}">
                    <a16:creationId xmlns:a16="http://schemas.microsoft.com/office/drawing/2014/main" id="{2D9A1EB2-B8E9-BA67-0C14-8D38734FF939}"/>
                  </a:ext>
                </a:extLst>
              </p:cNvPr>
              <p:cNvSpPr>
                <a:spLocks noChangeArrowheads="1"/>
              </p:cNvSpPr>
              <p:nvPr/>
            </p:nvSpPr>
            <p:spPr bwMode="auto">
              <a:xfrm>
                <a:off x="7380288" y="3155950"/>
                <a:ext cx="146050" cy="236538"/>
              </a:xfrm>
              <a:custGeom>
                <a:avLst/>
                <a:gdLst>
                  <a:gd name="T0" fmla="*/ 250 w 407"/>
                  <a:gd name="T1" fmla="*/ 31 h 657"/>
                  <a:gd name="T2" fmla="*/ 250 w 407"/>
                  <a:gd name="T3" fmla="*/ 31 h 657"/>
                  <a:gd name="T4" fmla="*/ 406 w 407"/>
                  <a:gd name="T5" fmla="*/ 656 h 657"/>
                  <a:gd name="T6" fmla="*/ 0 w 407"/>
                  <a:gd name="T7" fmla="*/ 344 h 657"/>
                  <a:gd name="T8" fmla="*/ 250 w 407"/>
                  <a:gd name="T9" fmla="*/ 31 h 657"/>
                </a:gdLst>
                <a:ahLst/>
                <a:cxnLst>
                  <a:cxn ang="0">
                    <a:pos x="T0" y="T1"/>
                  </a:cxn>
                  <a:cxn ang="0">
                    <a:pos x="T2" y="T3"/>
                  </a:cxn>
                  <a:cxn ang="0">
                    <a:pos x="T4" y="T5"/>
                  </a:cxn>
                  <a:cxn ang="0">
                    <a:pos x="T6" y="T7"/>
                  </a:cxn>
                  <a:cxn ang="0">
                    <a:pos x="T8" y="T9"/>
                  </a:cxn>
                </a:cxnLst>
                <a:rect l="0" t="0" r="r" b="b"/>
                <a:pathLst>
                  <a:path w="407" h="657">
                    <a:moveTo>
                      <a:pt x="250" y="31"/>
                    </a:moveTo>
                    <a:lnTo>
                      <a:pt x="250" y="31"/>
                    </a:lnTo>
                    <a:cubicBezTo>
                      <a:pt x="250" y="31"/>
                      <a:pt x="31" y="313"/>
                      <a:pt x="406" y="656"/>
                    </a:cubicBezTo>
                    <a:cubicBezTo>
                      <a:pt x="406" y="656"/>
                      <a:pt x="0" y="531"/>
                      <a:pt x="0" y="344"/>
                    </a:cubicBezTo>
                    <a:cubicBezTo>
                      <a:pt x="0" y="156"/>
                      <a:pt x="344" y="0"/>
                      <a:pt x="250" y="31"/>
                    </a:cubicBezTo>
                  </a:path>
                </a:pathLst>
              </a:custGeom>
              <a:solidFill>
                <a:srgbClr val="FDC80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2" name="Freeform 172">
                <a:extLst>
                  <a:ext uri="{FF2B5EF4-FFF2-40B4-BE49-F238E27FC236}">
                    <a16:creationId xmlns:a16="http://schemas.microsoft.com/office/drawing/2014/main" id="{E0080AF2-B433-D3C1-3F03-8E502D0D174D}"/>
                  </a:ext>
                </a:extLst>
              </p:cNvPr>
              <p:cNvSpPr>
                <a:spLocks noChangeArrowheads="1"/>
              </p:cNvSpPr>
              <p:nvPr/>
            </p:nvSpPr>
            <p:spPr bwMode="auto">
              <a:xfrm>
                <a:off x="7605713" y="3155950"/>
                <a:ext cx="134937" cy="134938"/>
              </a:xfrm>
              <a:custGeom>
                <a:avLst/>
                <a:gdLst>
                  <a:gd name="T0" fmla="*/ 344 w 376"/>
                  <a:gd name="T1" fmla="*/ 125 h 376"/>
                  <a:gd name="T2" fmla="*/ 344 w 376"/>
                  <a:gd name="T3" fmla="*/ 125 h 376"/>
                  <a:gd name="T4" fmla="*/ 187 w 376"/>
                  <a:gd name="T5" fmla="*/ 313 h 376"/>
                  <a:gd name="T6" fmla="*/ 31 w 376"/>
                  <a:gd name="T7" fmla="*/ 156 h 376"/>
                  <a:gd name="T8" fmla="*/ 219 w 376"/>
                  <a:gd name="T9" fmla="*/ 0 h 376"/>
                  <a:gd name="T10" fmla="*/ 344 w 376"/>
                  <a:gd name="T11" fmla="*/ 125 h 376"/>
                </a:gdLst>
                <a:ahLst/>
                <a:cxnLst>
                  <a:cxn ang="0">
                    <a:pos x="T0" y="T1"/>
                  </a:cxn>
                  <a:cxn ang="0">
                    <a:pos x="T2" y="T3"/>
                  </a:cxn>
                  <a:cxn ang="0">
                    <a:pos x="T4" y="T5"/>
                  </a:cxn>
                  <a:cxn ang="0">
                    <a:pos x="T6" y="T7"/>
                  </a:cxn>
                  <a:cxn ang="0">
                    <a:pos x="T8" y="T9"/>
                  </a:cxn>
                  <a:cxn ang="0">
                    <a:pos x="T10" y="T11"/>
                  </a:cxn>
                </a:cxnLst>
                <a:rect l="0" t="0" r="r" b="b"/>
                <a:pathLst>
                  <a:path w="376" h="376">
                    <a:moveTo>
                      <a:pt x="344" y="125"/>
                    </a:moveTo>
                    <a:lnTo>
                      <a:pt x="344" y="125"/>
                    </a:lnTo>
                    <a:cubicBezTo>
                      <a:pt x="375" y="188"/>
                      <a:pt x="250" y="313"/>
                      <a:pt x="187" y="313"/>
                    </a:cubicBezTo>
                    <a:cubicBezTo>
                      <a:pt x="31" y="375"/>
                      <a:pt x="0" y="281"/>
                      <a:pt x="31" y="156"/>
                    </a:cubicBezTo>
                    <a:cubicBezTo>
                      <a:pt x="62" y="63"/>
                      <a:pt x="156" y="31"/>
                      <a:pt x="219" y="0"/>
                    </a:cubicBezTo>
                    <a:cubicBezTo>
                      <a:pt x="281" y="0"/>
                      <a:pt x="344" y="125"/>
                      <a:pt x="344" y="125"/>
                    </a:cubicBezTo>
                  </a:path>
                </a:pathLst>
              </a:custGeom>
              <a:solidFill>
                <a:srgbClr val="9A613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3" name="Freeform 173">
                <a:extLst>
                  <a:ext uri="{FF2B5EF4-FFF2-40B4-BE49-F238E27FC236}">
                    <a16:creationId xmlns:a16="http://schemas.microsoft.com/office/drawing/2014/main" id="{E042764F-1144-2001-6E76-1FB8E60F8675}"/>
                  </a:ext>
                </a:extLst>
              </p:cNvPr>
              <p:cNvSpPr>
                <a:spLocks noChangeArrowheads="1"/>
              </p:cNvSpPr>
              <p:nvPr/>
            </p:nvSpPr>
            <p:spPr bwMode="auto">
              <a:xfrm>
                <a:off x="7559675" y="3279775"/>
                <a:ext cx="203200" cy="90488"/>
              </a:xfrm>
              <a:custGeom>
                <a:avLst/>
                <a:gdLst>
                  <a:gd name="T0" fmla="*/ 0 w 563"/>
                  <a:gd name="T1" fmla="*/ 125 h 251"/>
                  <a:gd name="T2" fmla="*/ 0 w 563"/>
                  <a:gd name="T3" fmla="*/ 125 h 251"/>
                  <a:gd name="T4" fmla="*/ 344 w 563"/>
                  <a:gd name="T5" fmla="*/ 219 h 251"/>
                  <a:gd name="T6" fmla="*/ 437 w 563"/>
                  <a:gd name="T7" fmla="*/ 0 h 251"/>
                  <a:gd name="T8" fmla="*/ 281 w 563"/>
                  <a:gd name="T9" fmla="*/ 94 h 251"/>
                  <a:gd name="T10" fmla="*/ 0 w 563"/>
                  <a:gd name="T11" fmla="*/ 125 h 251"/>
                </a:gdLst>
                <a:ahLst/>
                <a:cxnLst>
                  <a:cxn ang="0">
                    <a:pos x="T0" y="T1"/>
                  </a:cxn>
                  <a:cxn ang="0">
                    <a:pos x="T2" y="T3"/>
                  </a:cxn>
                  <a:cxn ang="0">
                    <a:pos x="T4" y="T5"/>
                  </a:cxn>
                  <a:cxn ang="0">
                    <a:pos x="T6" y="T7"/>
                  </a:cxn>
                  <a:cxn ang="0">
                    <a:pos x="T8" y="T9"/>
                  </a:cxn>
                  <a:cxn ang="0">
                    <a:pos x="T10" y="T11"/>
                  </a:cxn>
                </a:cxnLst>
                <a:rect l="0" t="0" r="r" b="b"/>
                <a:pathLst>
                  <a:path w="563" h="251">
                    <a:moveTo>
                      <a:pt x="0" y="125"/>
                    </a:moveTo>
                    <a:lnTo>
                      <a:pt x="0" y="125"/>
                    </a:lnTo>
                    <a:cubicBezTo>
                      <a:pt x="0" y="125"/>
                      <a:pt x="156" y="250"/>
                      <a:pt x="344" y="219"/>
                    </a:cubicBezTo>
                    <a:cubicBezTo>
                      <a:pt x="562" y="187"/>
                      <a:pt x="437" y="0"/>
                      <a:pt x="437" y="0"/>
                    </a:cubicBezTo>
                    <a:cubicBezTo>
                      <a:pt x="281" y="94"/>
                      <a:pt x="281" y="94"/>
                      <a:pt x="281" y="94"/>
                    </a:cubicBezTo>
                    <a:cubicBezTo>
                      <a:pt x="281" y="94"/>
                      <a:pt x="156" y="187"/>
                      <a:pt x="0" y="125"/>
                    </a:cubicBezTo>
                  </a:path>
                </a:pathLst>
              </a:custGeom>
              <a:solidFill>
                <a:srgbClr val="FDC80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72" name="Group 171">
              <a:extLst>
                <a:ext uri="{FF2B5EF4-FFF2-40B4-BE49-F238E27FC236}">
                  <a16:creationId xmlns:a16="http://schemas.microsoft.com/office/drawing/2014/main" id="{17889548-37C7-4B49-E093-F7CA6FDCC5DF}"/>
                </a:ext>
              </a:extLst>
            </p:cNvPr>
            <p:cNvGrpSpPr/>
            <p:nvPr/>
          </p:nvGrpSpPr>
          <p:grpSpPr>
            <a:xfrm>
              <a:off x="2843516" y="6555239"/>
              <a:ext cx="199046" cy="385426"/>
              <a:chOff x="7245350" y="2908300"/>
              <a:chExt cx="539750" cy="1090613"/>
            </a:xfrm>
          </p:grpSpPr>
          <p:sp>
            <p:nvSpPr>
              <p:cNvPr id="188" name="Freeform 10">
                <a:extLst>
                  <a:ext uri="{FF2B5EF4-FFF2-40B4-BE49-F238E27FC236}">
                    <a16:creationId xmlns:a16="http://schemas.microsoft.com/office/drawing/2014/main" id="{1E563775-00DB-9357-4DDB-C5FC2989A3E2}"/>
                  </a:ext>
                </a:extLst>
              </p:cNvPr>
              <p:cNvSpPr>
                <a:spLocks noChangeArrowheads="1"/>
              </p:cNvSpPr>
              <p:nvPr/>
            </p:nvSpPr>
            <p:spPr bwMode="auto">
              <a:xfrm>
                <a:off x="7245350" y="3863975"/>
                <a:ext cx="461963" cy="134938"/>
              </a:xfrm>
              <a:custGeom>
                <a:avLst/>
                <a:gdLst>
                  <a:gd name="T0" fmla="*/ 500 w 1282"/>
                  <a:gd name="T1" fmla="*/ 31 h 376"/>
                  <a:gd name="T2" fmla="*/ 500 w 1282"/>
                  <a:gd name="T3" fmla="*/ 31 h 376"/>
                  <a:gd name="T4" fmla="*/ 875 w 1282"/>
                  <a:gd name="T5" fmla="*/ 0 h 376"/>
                  <a:gd name="T6" fmla="*/ 1156 w 1282"/>
                  <a:gd name="T7" fmla="*/ 62 h 376"/>
                  <a:gd name="T8" fmla="*/ 1250 w 1282"/>
                  <a:gd name="T9" fmla="*/ 125 h 376"/>
                  <a:gd name="T10" fmla="*/ 1031 w 1282"/>
                  <a:gd name="T11" fmla="*/ 250 h 376"/>
                  <a:gd name="T12" fmla="*/ 781 w 1282"/>
                  <a:gd name="T13" fmla="*/ 312 h 376"/>
                  <a:gd name="T14" fmla="*/ 406 w 1282"/>
                  <a:gd name="T15" fmla="*/ 344 h 376"/>
                  <a:gd name="T16" fmla="*/ 250 w 1282"/>
                  <a:gd name="T17" fmla="*/ 312 h 376"/>
                  <a:gd name="T18" fmla="*/ 0 w 1282"/>
                  <a:gd name="T19" fmla="*/ 219 h 376"/>
                  <a:gd name="T20" fmla="*/ 125 w 1282"/>
                  <a:gd name="T21" fmla="*/ 156 h 376"/>
                  <a:gd name="T22" fmla="*/ 500 w 1282"/>
                  <a:gd name="T23" fmla="*/ 31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2" h="376">
                    <a:moveTo>
                      <a:pt x="500" y="31"/>
                    </a:moveTo>
                    <a:lnTo>
                      <a:pt x="500" y="31"/>
                    </a:lnTo>
                    <a:cubicBezTo>
                      <a:pt x="500" y="31"/>
                      <a:pt x="812" y="0"/>
                      <a:pt x="875" y="0"/>
                    </a:cubicBezTo>
                    <a:cubicBezTo>
                      <a:pt x="937" y="31"/>
                      <a:pt x="1094" y="62"/>
                      <a:pt x="1156" y="62"/>
                    </a:cubicBezTo>
                    <a:cubicBezTo>
                      <a:pt x="1187" y="94"/>
                      <a:pt x="1281" y="62"/>
                      <a:pt x="1250" y="125"/>
                    </a:cubicBezTo>
                    <a:cubicBezTo>
                      <a:pt x="1219" y="187"/>
                      <a:pt x="1094" y="219"/>
                      <a:pt x="1031" y="250"/>
                    </a:cubicBezTo>
                    <a:cubicBezTo>
                      <a:pt x="969" y="281"/>
                      <a:pt x="969" y="281"/>
                      <a:pt x="781" y="312"/>
                    </a:cubicBezTo>
                    <a:cubicBezTo>
                      <a:pt x="594" y="375"/>
                      <a:pt x="469" y="375"/>
                      <a:pt x="406" y="344"/>
                    </a:cubicBezTo>
                    <a:cubicBezTo>
                      <a:pt x="312" y="344"/>
                      <a:pt x="312" y="312"/>
                      <a:pt x="250" y="312"/>
                    </a:cubicBezTo>
                    <a:cubicBezTo>
                      <a:pt x="156" y="281"/>
                      <a:pt x="0" y="281"/>
                      <a:pt x="0" y="219"/>
                    </a:cubicBezTo>
                    <a:cubicBezTo>
                      <a:pt x="31" y="187"/>
                      <a:pt x="94" y="156"/>
                      <a:pt x="125" y="156"/>
                    </a:cubicBezTo>
                    <a:cubicBezTo>
                      <a:pt x="156" y="125"/>
                      <a:pt x="250" y="94"/>
                      <a:pt x="500" y="31"/>
                    </a:cubicBezTo>
                  </a:path>
                </a:pathLst>
              </a:custGeom>
              <a:solidFill>
                <a:srgbClr val="2F559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9" name="Freeform 161">
                <a:extLst>
                  <a:ext uri="{FF2B5EF4-FFF2-40B4-BE49-F238E27FC236}">
                    <a16:creationId xmlns:a16="http://schemas.microsoft.com/office/drawing/2014/main" id="{B91C41DE-1721-6675-FC2A-6AF97B3FD463}"/>
                  </a:ext>
                </a:extLst>
              </p:cNvPr>
              <p:cNvSpPr>
                <a:spLocks noChangeArrowheads="1"/>
              </p:cNvSpPr>
              <p:nvPr/>
            </p:nvSpPr>
            <p:spPr bwMode="auto">
              <a:xfrm>
                <a:off x="7391400" y="3381375"/>
                <a:ext cx="258763" cy="573088"/>
              </a:xfrm>
              <a:custGeom>
                <a:avLst/>
                <a:gdLst>
                  <a:gd name="T0" fmla="*/ 188 w 720"/>
                  <a:gd name="T1" fmla="*/ 156 h 1594"/>
                  <a:gd name="T2" fmla="*/ 188 w 720"/>
                  <a:gd name="T3" fmla="*/ 156 h 1594"/>
                  <a:gd name="T4" fmla="*/ 0 w 720"/>
                  <a:gd name="T5" fmla="*/ 1593 h 1594"/>
                  <a:gd name="T6" fmla="*/ 375 w 720"/>
                  <a:gd name="T7" fmla="*/ 688 h 1594"/>
                  <a:gd name="T8" fmla="*/ 469 w 720"/>
                  <a:gd name="T9" fmla="*/ 1530 h 1594"/>
                  <a:gd name="T10" fmla="*/ 625 w 720"/>
                  <a:gd name="T11" fmla="*/ 219 h 1594"/>
                  <a:gd name="T12" fmla="*/ 188 w 720"/>
                  <a:gd name="T13" fmla="*/ 156 h 1594"/>
                </a:gdLst>
                <a:ahLst/>
                <a:cxnLst>
                  <a:cxn ang="0">
                    <a:pos x="T0" y="T1"/>
                  </a:cxn>
                  <a:cxn ang="0">
                    <a:pos x="T2" y="T3"/>
                  </a:cxn>
                  <a:cxn ang="0">
                    <a:pos x="T4" y="T5"/>
                  </a:cxn>
                  <a:cxn ang="0">
                    <a:pos x="T6" y="T7"/>
                  </a:cxn>
                  <a:cxn ang="0">
                    <a:pos x="T8" y="T9"/>
                  </a:cxn>
                  <a:cxn ang="0">
                    <a:pos x="T10" y="T11"/>
                  </a:cxn>
                  <a:cxn ang="0">
                    <a:pos x="T12" y="T13"/>
                  </a:cxn>
                </a:cxnLst>
                <a:rect l="0" t="0" r="r" b="b"/>
                <a:pathLst>
                  <a:path w="720" h="1594">
                    <a:moveTo>
                      <a:pt x="188" y="156"/>
                    </a:moveTo>
                    <a:lnTo>
                      <a:pt x="188" y="156"/>
                    </a:lnTo>
                    <a:cubicBezTo>
                      <a:pt x="188" y="156"/>
                      <a:pt x="31" y="1249"/>
                      <a:pt x="0" y="1593"/>
                    </a:cubicBezTo>
                    <a:cubicBezTo>
                      <a:pt x="0" y="1593"/>
                      <a:pt x="281" y="875"/>
                      <a:pt x="375" y="688"/>
                    </a:cubicBezTo>
                    <a:cubicBezTo>
                      <a:pt x="375" y="688"/>
                      <a:pt x="438" y="1312"/>
                      <a:pt x="469" y="1530"/>
                    </a:cubicBezTo>
                    <a:cubicBezTo>
                      <a:pt x="469" y="1593"/>
                      <a:pt x="719" y="438"/>
                      <a:pt x="625" y="219"/>
                    </a:cubicBezTo>
                    <a:cubicBezTo>
                      <a:pt x="563" y="0"/>
                      <a:pt x="188" y="156"/>
                      <a:pt x="188" y="156"/>
                    </a:cubicBezTo>
                  </a:path>
                </a:pathLst>
              </a:custGeom>
              <a:solidFill>
                <a:srgbClr val="9A613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0" name="Freeform 162">
                <a:extLst>
                  <a:ext uri="{FF2B5EF4-FFF2-40B4-BE49-F238E27FC236}">
                    <a16:creationId xmlns:a16="http://schemas.microsoft.com/office/drawing/2014/main" id="{D0069AB6-898A-2817-1368-B81FE04DDFB0}"/>
                  </a:ext>
                </a:extLst>
              </p:cNvPr>
              <p:cNvSpPr>
                <a:spLocks noChangeArrowheads="1"/>
              </p:cNvSpPr>
              <p:nvPr/>
            </p:nvSpPr>
            <p:spPr bwMode="auto">
              <a:xfrm>
                <a:off x="7402513" y="3403600"/>
                <a:ext cx="236537" cy="292100"/>
              </a:xfrm>
              <a:custGeom>
                <a:avLst/>
                <a:gdLst>
                  <a:gd name="T0" fmla="*/ 125 w 658"/>
                  <a:gd name="T1" fmla="*/ 156 h 813"/>
                  <a:gd name="T2" fmla="*/ 125 w 658"/>
                  <a:gd name="T3" fmla="*/ 156 h 813"/>
                  <a:gd name="T4" fmla="*/ 32 w 658"/>
                  <a:gd name="T5" fmla="*/ 218 h 813"/>
                  <a:gd name="T6" fmla="*/ 0 w 658"/>
                  <a:gd name="T7" fmla="*/ 687 h 813"/>
                  <a:gd name="T8" fmla="*/ 657 w 658"/>
                  <a:gd name="T9" fmla="*/ 656 h 813"/>
                  <a:gd name="T10" fmla="*/ 625 w 658"/>
                  <a:gd name="T11" fmla="*/ 187 h 813"/>
                  <a:gd name="T12" fmla="*/ 125 w 658"/>
                  <a:gd name="T13" fmla="*/ 156 h 813"/>
                </a:gdLst>
                <a:ahLst/>
                <a:cxnLst>
                  <a:cxn ang="0">
                    <a:pos x="T0" y="T1"/>
                  </a:cxn>
                  <a:cxn ang="0">
                    <a:pos x="T2" y="T3"/>
                  </a:cxn>
                  <a:cxn ang="0">
                    <a:pos x="T4" y="T5"/>
                  </a:cxn>
                  <a:cxn ang="0">
                    <a:pos x="T6" y="T7"/>
                  </a:cxn>
                  <a:cxn ang="0">
                    <a:pos x="T8" y="T9"/>
                  </a:cxn>
                  <a:cxn ang="0">
                    <a:pos x="T10" y="T11"/>
                  </a:cxn>
                  <a:cxn ang="0">
                    <a:pos x="T12" y="T13"/>
                  </a:cxn>
                </a:cxnLst>
                <a:rect l="0" t="0" r="r" b="b"/>
                <a:pathLst>
                  <a:path w="658" h="813">
                    <a:moveTo>
                      <a:pt x="125" y="156"/>
                    </a:moveTo>
                    <a:lnTo>
                      <a:pt x="125" y="156"/>
                    </a:lnTo>
                    <a:cubicBezTo>
                      <a:pt x="125" y="156"/>
                      <a:pt x="94" y="0"/>
                      <a:pt x="32" y="218"/>
                    </a:cubicBezTo>
                    <a:cubicBezTo>
                      <a:pt x="0" y="312"/>
                      <a:pt x="0" y="531"/>
                      <a:pt x="0" y="687"/>
                    </a:cubicBezTo>
                    <a:cubicBezTo>
                      <a:pt x="0" y="687"/>
                      <a:pt x="407" y="812"/>
                      <a:pt x="657" y="656"/>
                    </a:cubicBezTo>
                    <a:cubicBezTo>
                      <a:pt x="625" y="187"/>
                      <a:pt x="625" y="187"/>
                      <a:pt x="625" y="187"/>
                    </a:cubicBezTo>
                    <a:lnTo>
                      <a:pt x="125" y="156"/>
                    </a:lnTo>
                  </a:path>
                </a:pathLst>
              </a:custGeom>
              <a:solidFill>
                <a:srgbClr val="90C04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1" name="Freeform 163">
                <a:extLst>
                  <a:ext uri="{FF2B5EF4-FFF2-40B4-BE49-F238E27FC236}">
                    <a16:creationId xmlns:a16="http://schemas.microsoft.com/office/drawing/2014/main" id="{7AB98836-A15E-730F-DC95-BCAF2E9CB678}"/>
                  </a:ext>
                </a:extLst>
              </p:cNvPr>
              <p:cNvSpPr>
                <a:spLocks noChangeArrowheads="1"/>
              </p:cNvSpPr>
              <p:nvPr/>
            </p:nvSpPr>
            <p:spPr bwMode="auto">
              <a:xfrm>
                <a:off x="7391400" y="3144838"/>
                <a:ext cx="269875" cy="393700"/>
              </a:xfrm>
              <a:custGeom>
                <a:avLst/>
                <a:gdLst>
                  <a:gd name="T0" fmla="*/ 31 w 751"/>
                  <a:gd name="T1" fmla="*/ 750 h 1095"/>
                  <a:gd name="T2" fmla="*/ 31 w 751"/>
                  <a:gd name="T3" fmla="*/ 750 h 1095"/>
                  <a:gd name="T4" fmla="*/ 0 w 751"/>
                  <a:gd name="T5" fmla="*/ 1000 h 1095"/>
                  <a:gd name="T6" fmla="*/ 750 w 751"/>
                  <a:gd name="T7" fmla="*/ 969 h 1095"/>
                  <a:gd name="T8" fmla="*/ 594 w 751"/>
                  <a:gd name="T9" fmla="*/ 187 h 1095"/>
                  <a:gd name="T10" fmla="*/ 188 w 751"/>
                  <a:gd name="T11" fmla="*/ 94 h 1095"/>
                  <a:gd name="T12" fmla="*/ 31 w 751"/>
                  <a:gd name="T13" fmla="*/ 750 h 1095"/>
                </a:gdLst>
                <a:ahLst/>
                <a:cxnLst>
                  <a:cxn ang="0">
                    <a:pos x="T0" y="T1"/>
                  </a:cxn>
                  <a:cxn ang="0">
                    <a:pos x="T2" y="T3"/>
                  </a:cxn>
                  <a:cxn ang="0">
                    <a:pos x="T4" y="T5"/>
                  </a:cxn>
                  <a:cxn ang="0">
                    <a:pos x="T6" y="T7"/>
                  </a:cxn>
                  <a:cxn ang="0">
                    <a:pos x="T8" y="T9"/>
                  </a:cxn>
                  <a:cxn ang="0">
                    <a:pos x="T10" y="T11"/>
                  </a:cxn>
                  <a:cxn ang="0">
                    <a:pos x="T12" y="T13"/>
                  </a:cxn>
                </a:cxnLst>
                <a:rect l="0" t="0" r="r" b="b"/>
                <a:pathLst>
                  <a:path w="751" h="1095">
                    <a:moveTo>
                      <a:pt x="31" y="750"/>
                    </a:moveTo>
                    <a:lnTo>
                      <a:pt x="31" y="750"/>
                    </a:lnTo>
                    <a:cubicBezTo>
                      <a:pt x="31" y="875"/>
                      <a:pt x="0" y="937"/>
                      <a:pt x="0" y="1000"/>
                    </a:cubicBezTo>
                    <a:cubicBezTo>
                      <a:pt x="0" y="1000"/>
                      <a:pt x="531" y="1094"/>
                      <a:pt x="750" y="969"/>
                    </a:cubicBezTo>
                    <a:cubicBezTo>
                      <a:pt x="750" y="969"/>
                      <a:pt x="625" y="344"/>
                      <a:pt x="594" y="187"/>
                    </a:cubicBezTo>
                    <a:cubicBezTo>
                      <a:pt x="594" y="62"/>
                      <a:pt x="281" y="0"/>
                      <a:pt x="188" y="94"/>
                    </a:cubicBezTo>
                    <a:cubicBezTo>
                      <a:pt x="188" y="94"/>
                      <a:pt x="94" y="219"/>
                      <a:pt x="31" y="750"/>
                    </a:cubicBezTo>
                  </a:path>
                </a:pathLst>
              </a:custGeom>
              <a:solidFill>
                <a:srgbClr val="FDC80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2" name="Freeform 164">
                <a:extLst>
                  <a:ext uri="{FF2B5EF4-FFF2-40B4-BE49-F238E27FC236}">
                    <a16:creationId xmlns:a16="http://schemas.microsoft.com/office/drawing/2014/main" id="{F8115E64-375A-96D0-9B47-19C2FB7BD9E6}"/>
                  </a:ext>
                </a:extLst>
              </p:cNvPr>
              <p:cNvSpPr>
                <a:spLocks noChangeArrowheads="1"/>
              </p:cNvSpPr>
              <p:nvPr/>
            </p:nvSpPr>
            <p:spPr bwMode="auto">
              <a:xfrm>
                <a:off x="7504113" y="3133725"/>
                <a:ext cx="57150" cy="134938"/>
              </a:xfrm>
              <a:custGeom>
                <a:avLst/>
                <a:gdLst>
                  <a:gd name="T0" fmla="*/ 62 w 157"/>
                  <a:gd name="T1" fmla="*/ 0 h 376"/>
                  <a:gd name="T2" fmla="*/ 62 w 157"/>
                  <a:gd name="T3" fmla="*/ 0 h 376"/>
                  <a:gd name="T4" fmla="*/ 0 w 157"/>
                  <a:gd name="T5" fmla="*/ 125 h 376"/>
                  <a:gd name="T6" fmla="*/ 125 w 157"/>
                  <a:gd name="T7" fmla="*/ 343 h 376"/>
                  <a:gd name="T8" fmla="*/ 125 w 157"/>
                  <a:gd name="T9" fmla="*/ 0 h 376"/>
                  <a:gd name="T10" fmla="*/ 62 w 157"/>
                  <a:gd name="T11" fmla="*/ 0 h 376"/>
                </a:gdLst>
                <a:ahLst/>
                <a:cxnLst>
                  <a:cxn ang="0">
                    <a:pos x="T0" y="T1"/>
                  </a:cxn>
                  <a:cxn ang="0">
                    <a:pos x="T2" y="T3"/>
                  </a:cxn>
                  <a:cxn ang="0">
                    <a:pos x="T4" y="T5"/>
                  </a:cxn>
                  <a:cxn ang="0">
                    <a:pos x="T6" y="T7"/>
                  </a:cxn>
                  <a:cxn ang="0">
                    <a:pos x="T8" y="T9"/>
                  </a:cxn>
                  <a:cxn ang="0">
                    <a:pos x="T10" y="T11"/>
                  </a:cxn>
                </a:cxnLst>
                <a:rect l="0" t="0" r="r" b="b"/>
                <a:pathLst>
                  <a:path w="157" h="376">
                    <a:moveTo>
                      <a:pt x="62" y="0"/>
                    </a:moveTo>
                    <a:lnTo>
                      <a:pt x="62" y="0"/>
                    </a:lnTo>
                    <a:cubicBezTo>
                      <a:pt x="0" y="125"/>
                      <a:pt x="0" y="125"/>
                      <a:pt x="0" y="125"/>
                    </a:cubicBezTo>
                    <a:cubicBezTo>
                      <a:pt x="0" y="125"/>
                      <a:pt x="93" y="375"/>
                      <a:pt x="125" y="343"/>
                    </a:cubicBezTo>
                    <a:cubicBezTo>
                      <a:pt x="156" y="343"/>
                      <a:pt x="125" y="0"/>
                      <a:pt x="125" y="0"/>
                    </a:cubicBezTo>
                    <a:lnTo>
                      <a:pt x="62" y="0"/>
                    </a:lnTo>
                  </a:path>
                </a:pathLst>
              </a:custGeom>
              <a:solidFill>
                <a:srgbClr val="6A432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3" name="Freeform 165">
                <a:extLst>
                  <a:ext uri="{FF2B5EF4-FFF2-40B4-BE49-F238E27FC236}">
                    <a16:creationId xmlns:a16="http://schemas.microsoft.com/office/drawing/2014/main" id="{B9658522-3475-5673-7295-545B2D0D6589}"/>
                  </a:ext>
                </a:extLst>
              </p:cNvPr>
              <p:cNvSpPr>
                <a:spLocks noChangeArrowheads="1"/>
              </p:cNvSpPr>
              <p:nvPr/>
            </p:nvSpPr>
            <p:spPr bwMode="auto">
              <a:xfrm>
                <a:off x="7424738" y="2941638"/>
                <a:ext cx="180975" cy="247650"/>
              </a:xfrm>
              <a:custGeom>
                <a:avLst/>
                <a:gdLst>
                  <a:gd name="T0" fmla="*/ 125 w 501"/>
                  <a:gd name="T1" fmla="*/ 125 h 689"/>
                  <a:gd name="T2" fmla="*/ 125 w 501"/>
                  <a:gd name="T3" fmla="*/ 125 h 689"/>
                  <a:gd name="T4" fmla="*/ 156 w 501"/>
                  <a:gd name="T5" fmla="*/ 500 h 689"/>
                  <a:gd name="T6" fmla="*/ 500 w 501"/>
                  <a:gd name="T7" fmla="*/ 375 h 689"/>
                  <a:gd name="T8" fmla="*/ 344 w 501"/>
                  <a:gd name="T9" fmla="*/ 63 h 689"/>
                  <a:gd name="T10" fmla="*/ 125 w 501"/>
                  <a:gd name="T11" fmla="*/ 125 h 689"/>
                </a:gdLst>
                <a:ahLst/>
                <a:cxnLst>
                  <a:cxn ang="0">
                    <a:pos x="T0" y="T1"/>
                  </a:cxn>
                  <a:cxn ang="0">
                    <a:pos x="T2" y="T3"/>
                  </a:cxn>
                  <a:cxn ang="0">
                    <a:pos x="T4" y="T5"/>
                  </a:cxn>
                  <a:cxn ang="0">
                    <a:pos x="T6" y="T7"/>
                  </a:cxn>
                  <a:cxn ang="0">
                    <a:pos x="T8" y="T9"/>
                  </a:cxn>
                  <a:cxn ang="0">
                    <a:pos x="T10" y="T11"/>
                  </a:cxn>
                </a:cxnLst>
                <a:rect l="0" t="0" r="r" b="b"/>
                <a:pathLst>
                  <a:path w="501" h="689">
                    <a:moveTo>
                      <a:pt x="125" y="125"/>
                    </a:moveTo>
                    <a:lnTo>
                      <a:pt x="125" y="125"/>
                    </a:lnTo>
                    <a:cubicBezTo>
                      <a:pt x="0" y="219"/>
                      <a:pt x="125" y="469"/>
                      <a:pt x="156" y="500"/>
                    </a:cubicBezTo>
                    <a:cubicBezTo>
                      <a:pt x="344" y="688"/>
                      <a:pt x="469" y="563"/>
                      <a:pt x="500" y="375"/>
                    </a:cubicBezTo>
                    <a:cubicBezTo>
                      <a:pt x="500" y="188"/>
                      <a:pt x="437" y="125"/>
                      <a:pt x="344" y="63"/>
                    </a:cubicBezTo>
                    <a:cubicBezTo>
                      <a:pt x="250" y="0"/>
                      <a:pt x="125" y="125"/>
                      <a:pt x="125" y="125"/>
                    </a:cubicBezTo>
                  </a:path>
                </a:pathLst>
              </a:custGeom>
              <a:solidFill>
                <a:srgbClr val="9A613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4" name="Freeform 166">
                <a:extLst>
                  <a:ext uri="{FF2B5EF4-FFF2-40B4-BE49-F238E27FC236}">
                    <a16:creationId xmlns:a16="http://schemas.microsoft.com/office/drawing/2014/main" id="{28E202EA-A56A-588C-9C20-3BB3162DC519}"/>
                  </a:ext>
                </a:extLst>
              </p:cNvPr>
              <p:cNvSpPr>
                <a:spLocks noChangeArrowheads="1"/>
              </p:cNvSpPr>
              <p:nvPr/>
            </p:nvSpPr>
            <p:spPr bwMode="auto">
              <a:xfrm>
                <a:off x="7402513" y="2941638"/>
                <a:ext cx="203200" cy="169862"/>
              </a:xfrm>
              <a:custGeom>
                <a:avLst/>
                <a:gdLst>
                  <a:gd name="T0" fmla="*/ 219 w 564"/>
                  <a:gd name="T1" fmla="*/ 469 h 470"/>
                  <a:gd name="T2" fmla="*/ 219 w 564"/>
                  <a:gd name="T3" fmla="*/ 469 h 470"/>
                  <a:gd name="T4" fmla="*/ 375 w 564"/>
                  <a:gd name="T5" fmla="*/ 32 h 470"/>
                  <a:gd name="T6" fmla="*/ 563 w 564"/>
                  <a:gd name="T7" fmla="*/ 219 h 470"/>
                  <a:gd name="T8" fmla="*/ 282 w 564"/>
                  <a:gd name="T9" fmla="*/ 344 h 470"/>
                  <a:gd name="T10" fmla="*/ 219 w 564"/>
                  <a:gd name="T11" fmla="*/ 469 h 470"/>
                </a:gdLst>
                <a:ahLst/>
                <a:cxnLst>
                  <a:cxn ang="0">
                    <a:pos x="T0" y="T1"/>
                  </a:cxn>
                  <a:cxn ang="0">
                    <a:pos x="T2" y="T3"/>
                  </a:cxn>
                  <a:cxn ang="0">
                    <a:pos x="T4" y="T5"/>
                  </a:cxn>
                  <a:cxn ang="0">
                    <a:pos x="T6" y="T7"/>
                  </a:cxn>
                  <a:cxn ang="0">
                    <a:pos x="T8" y="T9"/>
                  </a:cxn>
                  <a:cxn ang="0">
                    <a:pos x="T10" y="T11"/>
                  </a:cxn>
                </a:cxnLst>
                <a:rect l="0" t="0" r="r" b="b"/>
                <a:pathLst>
                  <a:path w="564" h="470">
                    <a:moveTo>
                      <a:pt x="219" y="469"/>
                    </a:moveTo>
                    <a:lnTo>
                      <a:pt x="219" y="469"/>
                    </a:lnTo>
                    <a:cubicBezTo>
                      <a:pt x="63" y="438"/>
                      <a:pt x="0" y="0"/>
                      <a:pt x="375" y="32"/>
                    </a:cubicBezTo>
                    <a:cubicBezTo>
                      <a:pt x="375" y="32"/>
                      <a:pt x="500" y="63"/>
                      <a:pt x="563" y="219"/>
                    </a:cubicBezTo>
                    <a:cubicBezTo>
                      <a:pt x="563" y="219"/>
                      <a:pt x="407" y="344"/>
                      <a:pt x="282" y="344"/>
                    </a:cubicBezTo>
                    <a:lnTo>
                      <a:pt x="219" y="469"/>
                    </a:lnTo>
                  </a:path>
                </a:pathLst>
              </a:custGeom>
              <a:solidFill>
                <a:srgbClr val="201A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5" name="Freeform 167">
                <a:extLst>
                  <a:ext uri="{FF2B5EF4-FFF2-40B4-BE49-F238E27FC236}">
                    <a16:creationId xmlns:a16="http://schemas.microsoft.com/office/drawing/2014/main" id="{EF83D8C8-5F6A-73D9-A3B6-7FD15ED92F27}"/>
                  </a:ext>
                </a:extLst>
              </p:cNvPr>
              <p:cNvSpPr>
                <a:spLocks noChangeArrowheads="1"/>
              </p:cNvSpPr>
              <p:nvPr/>
            </p:nvSpPr>
            <p:spPr bwMode="auto">
              <a:xfrm>
                <a:off x="7413625" y="2908300"/>
                <a:ext cx="134938" cy="112713"/>
              </a:xfrm>
              <a:custGeom>
                <a:avLst/>
                <a:gdLst>
                  <a:gd name="T0" fmla="*/ 343 w 376"/>
                  <a:gd name="T1" fmla="*/ 93 h 313"/>
                  <a:gd name="T2" fmla="*/ 343 w 376"/>
                  <a:gd name="T3" fmla="*/ 93 h 313"/>
                  <a:gd name="T4" fmla="*/ 218 w 376"/>
                  <a:gd name="T5" fmla="*/ 281 h 313"/>
                  <a:gd name="T6" fmla="*/ 31 w 376"/>
                  <a:gd name="T7" fmla="*/ 218 h 313"/>
                  <a:gd name="T8" fmla="*/ 125 w 376"/>
                  <a:gd name="T9" fmla="*/ 62 h 313"/>
                  <a:gd name="T10" fmla="*/ 343 w 376"/>
                  <a:gd name="T11" fmla="*/ 93 h 313"/>
                </a:gdLst>
                <a:ahLst/>
                <a:cxnLst>
                  <a:cxn ang="0">
                    <a:pos x="T0" y="T1"/>
                  </a:cxn>
                  <a:cxn ang="0">
                    <a:pos x="T2" y="T3"/>
                  </a:cxn>
                  <a:cxn ang="0">
                    <a:pos x="T4" y="T5"/>
                  </a:cxn>
                  <a:cxn ang="0">
                    <a:pos x="T6" y="T7"/>
                  </a:cxn>
                  <a:cxn ang="0">
                    <a:pos x="T8" y="T9"/>
                  </a:cxn>
                  <a:cxn ang="0">
                    <a:pos x="T10" y="T11"/>
                  </a:cxn>
                </a:cxnLst>
                <a:rect l="0" t="0" r="r" b="b"/>
                <a:pathLst>
                  <a:path w="376" h="313">
                    <a:moveTo>
                      <a:pt x="343" y="93"/>
                    </a:moveTo>
                    <a:lnTo>
                      <a:pt x="343" y="93"/>
                    </a:lnTo>
                    <a:cubicBezTo>
                      <a:pt x="375" y="156"/>
                      <a:pt x="312" y="250"/>
                      <a:pt x="218" y="281"/>
                    </a:cubicBezTo>
                    <a:cubicBezTo>
                      <a:pt x="156" y="312"/>
                      <a:pt x="62" y="281"/>
                      <a:pt x="31" y="218"/>
                    </a:cubicBezTo>
                    <a:cubicBezTo>
                      <a:pt x="0" y="156"/>
                      <a:pt x="62" y="93"/>
                      <a:pt x="125" y="62"/>
                    </a:cubicBezTo>
                    <a:cubicBezTo>
                      <a:pt x="218" y="0"/>
                      <a:pt x="312" y="31"/>
                      <a:pt x="343" y="93"/>
                    </a:cubicBezTo>
                  </a:path>
                </a:pathLst>
              </a:custGeom>
              <a:solidFill>
                <a:srgbClr val="201A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6" name="Freeform 170">
                <a:extLst>
                  <a:ext uri="{FF2B5EF4-FFF2-40B4-BE49-F238E27FC236}">
                    <a16:creationId xmlns:a16="http://schemas.microsoft.com/office/drawing/2014/main" id="{4F32B14D-D824-448F-BC01-2F93C41A1688}"/>
                  </a:ext>
                </a:extLst>
              </p:cNvPr>
              <p:cNvSpPr>
                <a:spLocks noChangeArrowheads="1"/>
              </p:cNvSpPr>
              <p:nvPr/>
            </p:nvSpPr>
            <p:spPr bwMode="auto">
              <a:xfrm>
                <a:off x="7413625" y="3133725"/>
                <a:ext cx="371475" cy="315913"/>
              </a:xfrm>
              <a:custGeom>
                <a:avLst/>
                <a:gdLst>
                  <a:gd name="T0" fmla="*/ 875 w 1032"/>
                  <a:gd name="T1" fmla="*/ 93 h 876"/>
                  <a:gd name="T2" fmla="*/ 875 w 1032"/>
                  <a:gd name="T3" fmla="*/ 93 h 876"/>
                  <a:gd name="T4" fmla="*/ 625 w 1032"/>
                  <a:gd name="T5" fmla="*/ 593 h 876"/>
                  <a:gd name="T6" fmla="*/ 125 w 1032"/>
                  <a:gd name="T7" fmla="*/ 843 h 876"/>
                  <a:gd name="T8" fmla="*/ 218 w 1032"/>
                  <a:gd name="T9" fmla="*/ 406 h 876"/>
                  <a:gd name="T10" fmla="*/ 625 w 1032"/>
                  <a:gd name="T11" fmla="*/ 31 h 876"/>
                  <a:gd name="T12" fmla="*/ 875 w 1032"/>
                  <a:gd name="T13" fmla="*/ 93 h 876"/>
                </a:gdLst>
                <a:ahLst/>
                <a:cxnLst>
                  <a:cxn ang="0">
                    <a:pos x="T0" y="T1"/>
                  </a:cxn>
                  <a:cxn ang="0">
                    <a:pos x="T2" y="T3"/>
                  </a:cxn>
                  <a:cxn ang="0">
                    <a:pos x="T4" y="T5"/>
                  </a:cxn>
                  <a:cxn ang="0">
                    <a:pos x="T6" y="T7"/>
                  </a:cxn>
                  <a:cxn ang="0">
                    <a:pos x="T8" y="T9"/>
                  </a:cxn>
                  <a:cxn ang="0">
                    <a:pos x="T10" y="T11"/>
                  </a:cxn>
                  <a:cxn ang="0">
                    <a:pos x="T12" y="T13"/>
                  </a:cxn>
                </a:cxnLst>
                <a:rect l="0" t="0" r="r" b="b"/>
                <a:pathLst>
                  <a:path w="1032" h="876">
                    <a:moveTo>
                      <a:pt x="875" y="93"/>
                    </a:moveTo>
                    <a:lnTo>
                      <a:pt x="875" y="93"/>
                    </a:lnTo>
                    <a:cubicBezTo>
                      <a:pt x="875" y="93"/>
                      <a:pt x="1031" y="281"/>
                      <a:pt x="625" y="593"/>
                    </a:cubicBezTo>
                    <a:cubicBezTo>
                      <a:pt x="218" y="875"/>
                      <a:pt x="250" y="875"/>
                      <a:pt x="125" y="843"/>
                    </a:cubicBezTo>
                    <a:cubicBezTo>
                      <a:pt x="31" y="812"/>
                      <a:pt x="0" y="562"/>
                      <a:pt x="218" y="406"/>
                    </a:cubicBezTo>
                    <a:cubicBezTo>
                      <a:pt x="468" y="218"/>
                      <a:pt x="500" y="62"/>
                      <a:pt x="625" y="31"/>
                    </a:cubicBezTo>
                    <a:cubicBezTo>
                      <a:pt x="750" y="0"/>
                      <a:pt x="843" y="31"/>
                      <a:pt x="875" y="93"/>
                    </a:cubicBezTo>
                  </a:path>
                </a:pathLst>
              </a:custGeom>
              <a:solidFill>
                <a:srgbClr val="90C04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7" name="Freeform 171">
                <a:extLst>
                  <a:ext uri="{FF2B5EF4-FFF2-40B4-BE49-F238E27FC236}">
                    <a16:creationId xmlns:a16="http://schemas.microsoft.com/office/drawing/2014/main" id="{F0581680-EBC5-009C-4A0C-F6162F381DDB}"/>
                  </a:ext>
                </a:extLst>
              </p:cNvPr>
              <p:cNvSpPr>
                <a:spLocks noChangeArrowheads="1"/>
              </p:cNvSpPr>
              <p:nvPr/>
            </p:nvSpPr>
            <p:spPr bwMode="auto">
              <a:xfrm>
                <a:off x="7380288" y="3155950"/>
                <a:ext cx="146050" cy="236538"/>
              </a:xfrm>
              <a:custGeom>
                <a:avLst/>
                <a:gdLst>
                  <a:gd name="T0" fmla="*/ 250 w 407"/>
                  <a:gd name="T1" fmla="*/ 31 h 657"/>
                  <a:gd name="T2" fmla="*/ 250 w 407"/>
                  <a:gd name="T3" fmla="*/ 31 h 657"/>
                  <a:gd name="T4" fmla="*/ 406 w 407"/>
                  <a:gd name="T5" fmla="*/ 656 h 657"/>
                  <a:gd name="T6" fmla="*/ 0 w 407"/>
                  <a:gd name="T7" fmla="*/ 344 h 657"/>
                  <a:gd name="T8" fmla="*/ 250 w 407"/>
                  <a:gd name="T9" fmla="*/ 31 h 657"/>
                </a:gdLst>
                <a:ahLst/>
                <a:cxnLst>
                  <a:cxn ang="0">
                    <a:pos x="T0" y="T1"/>
                  </a:cxn>
                  <a:cxn ang="0">
                    <a:pos x="T2" y="T3"/>
                  </a:cxn>
                  <a:cxn ang="0">
                    <a:pos x="T4" y="T5"/>
                  </a:cxn>
                  <a:cxn ang="0">
                    <a:pos x="T6" y="T7"/>
                  </a:cxn>
                  <a:cxn ang="0">
                    <a:pos x="T8" y="T9"/>
                  </a:cxn>
                </a:cxnLst>
                <a:rect l="0" t="0" r="r" b="b"/>
                <a:pathLst>
                  <a:path w="407" h="657">
                    <a:moveTo>
                      <a:pt x="250" y="31"/>
                    </a:moveTo>
                    <a:lnTo>
                      <a:pt x="250" y="31"/>
                    </a:lnTo>
                    <a:cubicBezTo>
                      <a:pt x="250" y="31"/>
                      <a:pt x="31" y="313"/>
                      <a:pt x="406" y="656"/>
                    </a:cubicBezTo>
                    <a:cubicBezTo>
                      <a:pt x="406" y="656"/>
                      <a:pt x="0" y="531"/>
                      <a:pt x="0" y="344"/>
                    </a:cubicBezTo>
                    <a:cubicBezTo>
                      <a:pt x="0" y="156"/>
                      <a:pt x="344" y="0"/>
                      <a:pt x="250" y="31"/>
                    </a:cubicBezTo>
                  </a:path>
                </a:pathLst>
              </a:custGeom>
              <a:solidFill>
                <a:srgbClr val="FDC80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8" name="Freeform 172">
                <a:extLst>
                  <a:ext uri="{FF2B5EF4-FFF2-40B4-BE49-F238E27FC236}">
                    <a16:creationId xmlns:a16="http://schemas.microsoft.com/office/drawing/2014/main" id="{A2B1A9FC-6D11-E0B7-9D20-6DBC0CDFF6BE}"/>
                  </a:ext>
                </a:extLst>
              </p:cNvPr>
              <p:cNvSpPr>
                <a:spLocks noChangeArrowheads="1"/>
              </p:cNvSpPr>
              <p:nvPr/>
            </p:nvSpPr>
            <p:spPr bwMode="auto">
              <a:xfrm>
                <a:off x="7605713" y="3155950"/>
                <a:ext cx="134937" cy="134938"/>
              </a:xfrm>
              <a:custGeom>
                <a:avLst/>
                <a:gdLst>
                  <a:gd name="T0" fmla="*/ 344 w 376"/>
                  <a:gd name="T1" fmla="*/ 125 h 376"/>
                  <a:gd name="T2" fmla="*/ 344 w 376"/>
                  <a:gd name="T3" fmla="*/ 125 h 376"/>
                  <a:gd name="T4" fmla="*/ 187 w 376"/>
                  <a:gd name="T5" fmla="*/ 313 h 376"/>
                  <a:gd name="T6" fmla="*/ 31 w 376"/>
                  <a:gd name="T7" fmla="*/ 156 h 376"/>
                  <a:gd name="T8" fmla="*/ 219 w 376"/>
                  <a:gd name="T9" fmla="*/ 0 h 376"/>
                  <a:gd name="T10" fmla="*/ 344 w 376"/>
                  <a:gd name="T11" fmla="*/ 125 h 376"/>
                </a:gdLst>
                <a:ahLst/>
                <a:cxnLst>
                  <a:cxn ang="0">
                    <a:pos x="T0" y="T1"/>
                  </a:cxn>
                  <a:cxn ang="0">
                    <a:pos x="T2" y="T3"/>
                  </a:cxn>
                  <a:cxn ang="0">
                    <a:pos x="T4" y="T5"/>
                  </a:cxn>
                  <a:cxn ang="0">
                    <a:pos x="T6" y="T7"/>
                  </a:cxn>
                  <a:cxn ang="0">
                    <a:pos x="T8" y="T9"/>
                  </a:cxn>
                  <a:cxn ang="0">
                    <a:pos x="T10" y="T11"/>
                  </a:cxn>
                </a:cxnLst>
                <a:rect l="0" t="0" r="r" b="b"/>
                <a:pathLst>
                  <a:path w="376" h="376">
                    <a:moveTo>
                      <a:pt x="344" y="125"/>
                    </a:moveTo>
                    <a:lnTo>
                      <a:pt x="344" y="125"/>
                    </a:lnTo>
                    <a:cubicBezTo>
                      <a:pt x="375" y="188"/>
                      <a:pt x="250" y="313"/>
                      <a:pt x="187" y="313"/>
                    </a:cubicBezTo>
                    <a:cubicBezTo>
                      <a:pt x="31" y="375"/>
                      <a:pt x="0" y="281"/>
                      <a:pt x="31" y="156"/>
                    </a:cubicBezTo>
                    <a:cubicBezTo>
                      <a:pt x="62" y="63"/>
                      <a:pt x="156" y="31"/>
                      <a:pt x="219" y="0"/>
                    </a:cubicBezTo>
                    <a:cubicBezTo>
                      <a:pt x="281" y="0"/>
                      <a:pt x="344" y="125"/>
                      <a:pt x="344" y="125"/>
                    </a:cubicBezTo>
                  </a:path>
                </a:pathLst>
              </a:custGeom>
              <a:solidFill>
                <a:srgbClr val="9A613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9" name="Freeform 173">
                <a:extLst>
                  <a:ext uri="{FF2B5EF4-FFF2-40B4-BE49-F238E27FC236}">
                    <a16:creationId xmlns:a16="http://schemas.microsoft.com/office/drawing/2014/main" id="{54A51E10-D0ED-535C-9090-CB4172CBFEFF}"/>
                  </a:ext>
                </a:extLst>
              </p:cNvPr>
              <p:cNvSpPr>
                <a:spLocks noChangeArrowheads="1"/>
              </p:cNvSpPr>
              <p:nvPr/>
            </p:nvSpPr>
            <p:spPr bwMode="auto">
              <a:xfrm>
                <a:off x="7559675" y="3279775"/>
                <a:ext cx="203200" cy="90488"/>
              </a:xfrm>
              <a:custGeom>
                <a:avLst/>
                <a:gdLst>
                  <a:gd name="T0" fmla="*/ 0 w 563"/>
                  <a:gd name="T1" fmla="*/ 125 h 251"/>
                  <a:gd name="T2" fmla="*/ 0 w 563"/>
                  <a:gd name="T3" fmla="*/ 125 h 251"/>
                  <a:gd name="T4" fmla="*/ 344 w 563"/>
                  <a:gd name="T5" fmla="*/ 219 h 251"/>
                  <a:gd name="T6" fmla="*/ 437 w 563"/>
                  <a:gd name="T7" fmla="*/ 0 h 251"/>
                  <a:gd name="T8" fmla="*/ 281 w 563"/>
                  <a:gd name="T9" fmla="*/ 94 h 251"/>
                  <a:gd name="T10" fmla="*/ 0 w 563"/>
                  <a:gd name="T11" fmla="*/ 125 h 251"/>
                </a:gdLst>
                <a:ahLst/>
                <a:cxnLst>
                  <a:cxn ang="0">
                    <a:pos x="T0" y="T1"/>
                  </a:cxn>
                  <a:cxn ang="0">
                    <a:pos x="T2" y="T3"/>
                  </a:cxn>
                  <a:cxn ang="0">
                    <a:pos x="T4" y="T5"/>
                  </a:cxn>
                  <a:cxn ang="0">
                    <a:pos x="T6" y="T7"/>
                  </a:cxn>
                  <a:cxn ang="0">
                    <a:pos x="T8" y="T9"/>
                  </a:cxn>
                  <a:cxn ang="0">
                    <a:pos x="T10" y="T11"/>
                  </a:cxn>
                </a:cxnLst>
                <a:rect l="0" t="0" r="r" b="b"/>
                <a:pathLst>
                  <a:path w="563" h="251">
                    <a:moveTo>
                      <a:pt x="0" y="125"/>
                    </a:moveTo>
                    <a:lnTo>
                      <a:pt x="0" y="125"/>
                    </a:lnTo>
                    <a:cubicBezTo>
                      <a:pt x="0" y="125"/>
                      <a:pt x="156" y="250"/>
                      <a:pt x="344" y="219"/>
                    </a:cubicBezTo>
                    <a:cubicBezTo>
                      <a:pt x="562" y="187"/>
                      <a:pt x="437" y="0"/>
                      <a:pt x="437" y="0"/>
                    </a:cubicBezTo>
                    <a:cubicBezTo>
                      <a:pt x="281" y="94"/>
                      <a:pt x="281" y="94"/>
                      <a:pt x="281" y="94"/>
                    </a:cubicBezTo>
                    <a:cubicBezTo>
                      <a:pt x="281" y="94"/>
                      <a:pt x="156" y="187"/>
                      <a:pt x="0" y="125"/>
                    </a:cubicBezTo>
                  </a:path>
                </a:pathLst>
              </a:custGeom>
              <a:solidFill>
                <a:srgbClr val="FDC80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73" name="Group 172">
              <a:extLst>
                <a:ext uri="{FF2B5EF4-FFF2-40B4-BE49-F238E27FC236}">
                  <a16:creationId xmlns:a16="http://schemas.microsoft.com/office/drawing/2014/main" id="{6E0B3F4F-D23B-54B8-0A1F-30CC2D4EFF99}"/>
                </a:ext>
              </a:extLst>
            </p:cNvPr>
            <p:cNvGrpSpPr/>
            <p:nvPr/>
          </p:nvGrpSpPr>
          <p:grpSpPr>
            <a:xfrm>
              <a:off x="2433381" y="6560885"/>
              <a:ext cx="199046" cy="374132"/>
              <a:chOff x="8931029" y="3269150"/>
              <a:chExt cx="719373" cy="1413233"/>
            </a:xfrm>
          </p:grpSpPr>
          <p:grpSp>
            <p:nvGrpSpPr>
              <p:cNvPr id="176" name="Group 175">
                <a:extLst>
                  <a:ext uri="{FF2B5EF4-FFF2-40B4-BE49-F238E27FC236}">
                    <a16:creationId xmlns:a16="http://schemas.microsoft.com/office/drawing/2014/main" id="{D2C35050-B4E5-DFE6-BCED-CAA3F90E337A}"/>
                  </a:ext>
                </a:extLst>
              </p:cNvPr>
              <p:cNvGrpSpPr/>
              <p:nvPr/>
            </p:nvGrpSpPr>
            <p:grpSpPr>
              <a:xfrm>
                <a:off x="8931029" y="3270999"/>
                <a:ext cx="719373" cy="1411384"/>
                <a:chOff x="7245350" y="2941638"/>
                <a:chExt cx="539750" cy="1057275"/>
              </a:xfrm>
            </p:grpSpPr>
            <p:sp>
              <p:nvSpPr>
                <p:cNvPr id="178" name="Freeform 10">
                  <a:extLst>
                    <a:ext uri="{FF2B5EF4-FFF2-40B4-BE49-F238E27FC236}">
                      <a16:creationId xmlns:a16="http://schemas.microsoft.com/office/drawing/2014/main" id="{A6367F4B-B9AC-A67E-14A2-84620AE336FC}"/>
                    </a:ext>
                  </a:extLst>
                </p:cNvPr>
                <p:cNvSpPr>
                  <a:spLocks noChangeArrowheads="1"/>
                </p:cNvSpPr>
                <p:nvPr/>
              </p:nvSpPr>
              <p:spPr bwMode="auto">
                <a:xfrm>
                  <a:off x="7245350" y="3863975"/>
                  <a:ext cx="461963" cy="134938"/>
                </a:xfrm>
                <a:custGeom>
                  <a:avLst/>
                  <a:gdLst>
                    <a:gd name="T0" fmla="*/ 500 w 1282"/>
                    <a:gd name="T1" fmla="*/ 31 h 376"/>
                    <a:gd name="T2" fmla="*/ 500 w 1282"/>
                    <a:gd name="T3" fmla="*/ 31 h 376"/>
                    <a:gd name="T4" fmla="*/ 875 w 1282"/>
                    <a:gd name="T5" fmla="*/ 0 h 376"/>
                    <a:gd name="T6" fmla="*/ 1156 w 1282"/>
                    <a:gd name="T7" fmla="*/ 62 h 376"/>
                    <a:gd name="T8" fmla="*/ 1250 w 1282"/>
                    <a:gd name="T9" fmla="*/ 125 h 376"/>
                    <a:gd name="T10" fmla="*/ 1031 w 1282"/>
                    <a:gd name="T11" fmla="*/ 250 h 376"/>
                    <a:gd name="T12" fmla="*/ 781 w 1282"/>
                    <a:gd name="T13" fmla="*/ 312 h 376"/>
                    <a:gd name="T14" fmla="*/ 406 w 1282"/>
                    <a:gd name="T15" fmla="*/ 344 h 376"/>
                    <a:gd name="T16" fmla="*/ 250 w 1282"/>
                    <a:gd name="T17" fmla="*/ 312 h 376"/>
                    <a:gd name="T18" fmla="*/ 0 w 1282"/>
                    <a:gd name="T19" fmla="*/ 219 h 376"/>
                    <a:gd name="T20" fmla="*/ 125 w 1282"/>
                    <a:gd name="T21" fmla="*/ 156 h 376"/>
                    <a:gd name="T22" fmla="*/ 500 w 1282"/>
                    <a:gd name="T23" fmla="*/ 31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2" h="376">
                      <a:moveTo>
                        <a:pt x="500" y="31"/>
                      </a:moveTo>
                      <a:lnTo>
                        <a:pt x="500" y="31"/>
                      </a:lnTo>
                      <a:cubicBezTo>
                        <a:pt x="500" y="31"/>
                        <a:pt x="812" y="0"/>
                        <a:pt x="875" y="0"/>
                      </a:cubicBezTo>
                      <a:cubicBezTo>
                        <a:pt x="937" y="31"/>
                        <a:pt x="1094" y="62"/>
                        <a:pt x="1156" y="62"/>
                      </a:cubicBezTo>
                      <a:cubicBezTo>
                        <a:pt x="1187" y="94"/>
                        <a:pt x="1281" y="62"/>
                        <a:pt x="1250" y="125"/>
                      </a:cubicBezTo>
                      <a:cubicBezTo>
                        <a:pt x="1219" y="187"/>
                        <a:pt x="1094" y="219"/>
                        <a:pt x="1031" y="250"/>
                      </a:cubicBezTo>
                      <a:cubicBezTo>
                        <a:pt x="969" y="281"/>
                        <a:pt x="969" y="281"/>
                        <a:pt x="781" y="312"/>
                      </a:cubicBezTo>
                      <a:cubicBezTo>
                        <a:pt x="594" y="375"/>
                        <a:pt x="469" y="375"/>
                        <a:pt x="406" y="344"/>
                      </a:cubicBezTo>
                      <a:cubicBezTo>
                        <a:pt x="312" y="344"/>
                        <a:pt x="312" y="312"/>
                        <a:pt x="250" y="312"/>
                      </a:cubicBezTo>
                      <a:cubicBezTo>
                        <a:pt x="156" y="281"/>
                        <a:pt x="0" y="281"/>
                        <a:pt x="0" y="219"/>
                      </a:cubicBezTo>
                      <a:cubicBezTo>
                        <a:pt x="31" y="187"/>
                        <a:pt x="94" y="156"/>
                        <a:pt x="125" y="156"/>
                      </a:cubicBezTo>
                      <a:cubicBezTo>
                        <a:pt x="156" y="125"/>
                        <a:pt x="250" y="94"/>
                        <a:pt x="500" y="31"/>
                      </a:cubicBezTo>
                    </a:path>
                  </a:pathLst>
                </a:custGeom>
                <a:solidFill>
                  <a:srgbClr val="2F559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9" name="Freeform 161">
                  <a:extLst>
                    <a:ext uri="{FF2B5EF4-FFF2-40B4-BE49-F238E27FC236}">
                      <a16:creationId xmlns:a16="http://schemas.microsoft.com/office/drawing/2014/main" id="{11D15DDF-EF9D-C846-9504-9B9888BD2397}"/>
                    </a:ext>
                  </a:extLst>
                </p:cNvPr>
                <p:cNvSpPr>
                  <a:spLocks noChangeArrowheads="1"/>
                </p:cNvSpPr>
                <p:nvPr/>
              </p:nvSpPr>
              <p:spPr bwMode="auto">
                <a:xfrm>
                  <a:off x="7391400" y="3381375"/>
                  <a:ext cx="258763" cy="573088"/>
                </a:xfrm>
                <a:custGeom>
                  <a:avLst/>
                  <a:gdLst>
                    <a:gd name="T0" fmla="*/ 188 w 720"/>
                    <a:gd name="T1" fmla="*/ 156 h 1594"/>
                    <a:gd name="T2" fmla="*/ 188 w 720"/>
                    <a:gd name="T3" fmla="*/ 156 h 1594"/>
                    <a:gd name="T4" fmla="*/ 0 w 720"/>
                    <a:gd name="T5" fmla="*/ 1593 h 1594"/>
                    <a:gd name="T6" fmla="*/ 375 w 720"/>
                    <a:gd name="T7" fmla="*/ 688 h 1594"/>
                    <a:gd name="T8" fmla="*/ 469 w 720"/>
                    <a:gd name="T9" fmla="*/ 1530 h 1594"/>
                    <a:gd name="T10" fmla="*/ 625 w 720"/>
                    <a:gd name="T11" fmla="*/ 219 h 1594"/>
                    <a:gd name="T12" fmla="*/ 188 w 720"/>
                    <a:gd name="T13" fmla="*/ 156 h 1594"/>
                  </a:gdLst>
                  <a:ahLst/>
                  <a:cxnLst>
                    <a:cxn ang="0">
                      <a:pos x="T0" y="T1"/>
                    </a:cxn>
                    <a:cxn ang="0">
                      <a:pos x="T2" y="T3"/>
                    </a:cxn>
                    <a:cxn ang="0">
                      <a:pos x="T4" y="T5"/>
                    </a:cxn>
                    <a:cxn ang="0">
                      <a:pos x="T6" y="T7"/>
                    </a:cxn>
                    <a:cxn ang="0">
                      <a:pos x="T8" y="T9"/>
                    </a:cxn>
                    <a:cxn ang="0">
                      <a:pos x="T10" y="T11"/>
                    </a:cxn>
                    <a:cxn ang="0">
                      <a:pos x="T12" y="T13"/>
                    </a:cxn>
                  </a:cxnLst>
                  <a:rect l="0" t="0" r="r" b="b"/>
                  <a:pathLst>
                    <a:path w="720" h="1594">
                      <a:moveTo>
                        <a:pt x="188" y="156"/>
                      </a:moveTo>
                      <a:lnTo>
                        <a:pt x="188" y="156"/>
                      </a:lnTo>
                      <a:cubicBezTo>
                        <a:pt x="188" y="156"/>
                        <a:pt x="31" y="1249"/>
                        <a:pt x="0" y="1593"/>
                      </a:cubicBezTo>
                      <a:cubicBezTo>
                        <a:pt x="0" y="1593"/>
                        <a:pt x="281" y="875"/>
                        <a:pt x="375" y="688"/>
                      </a:cubicBezTo>
                      <a:cubicBezTo>
                        <a:pt x="375" y="688"/>
                        <a:pt x="438" y="1312"/>
                        <a:pt x="469" y="1530"/>
                      </a:cubicBezTo>
                      <a:cubicBezTo>
                        <a:pt x="469" y="1593"/>
                        <a:pt x="719" y="438"/>
                        <a:pt x="625" y="219"/>
                      </a:cubicBezTo>
                      <a:cubicBezTo>
                        <a:pt x="563" y="0"/>
                        <a:pt x="188" y="156"/>
                        <a:pt x="188" y="156"/>
                      </a:cubicBezTo>
                    </a:path>
                  </a:pathLst>
                </a:custGeom>
                <a:solidFill>
                  <a:srgbClr val="6A432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0" name="Freeform 162">
                  <a:extLst>
                    <a:ext uri="{FF2B5EF4-FFF2-40B4-BE49-F238E27FC236}">
                      <a16:creationId xmlns:a16="http://schemas.microsoft.com/office/drawing/2014/main" id="{BE995898-6C08-43AB-2051-4BE5B98C6931}"/>
                    </a:ext>
                  </a:extLst>
                </p:cNvPr>
                <p:cNvSpPr>
                  <a:spLocks noChangeArrowheads="1"/>
                </p:cNvSpPr>
                <p:nvPr/>
              </p:nvSpPr>
              <p:spPr bwMode="auto">
                <a:xfrm>
                  <a:off x="7402513" y="3403600"/>
                  <a:ext cx="236537" cy="292100"/>
                </a:xfrm>
                <a:custGeom>
                  <a:avLst/>
                  <a:gdLst>
                    <a:gd name="T0" fmla="*/ 125 w 658"/>
                    <a:gd name="T1" fmla="*/ 156 h 813"/>
                    <a:gd name="T2" fmla="*/ 125 w 658"/>
                    <a:gd name="T3" fmla="*/ 156 h 813"/>
                    <a:gd name="T4" fmla="*/ 32 w 658"/>
                    <a:gd name="T5" fmla="*/ 218 h 813"/>
                    <a:gd name="T6" fmla="*/ 0 w 658"/>
                    <a:gd name="T7" fmla="*/ 687 h 813"/>
                    <a:gd name="T8" fmla="*/ 657 w 658"/>
                    <a:gd name="T9" fmla="*/ 656 h 813"/>
                    <a:gd name="T10" fmla="*/ 625 w 658"/>
                    <a:gd name="T11" fmla="*/ 187 h 813"/>
                    <a:gd name="T12" fmla="*/ 125 w 658"/>
                    <a:gd name="T13" fmla="*/ 156 h 813"/>
                  </a:gdLst>
                  <a:ahLst/>
                  <a:cxnLst>
                    <a:cxn ang="0">
                      <a:pos x="T0" y="T1"/>
                    </a:cxn>
                    <a:cxn ang="0">
                      <a:pos x="T2" y="T3"/>
                    </a:cxn>
                    <a:cxn ang="0">
                      <a:pos x="T4" y="T5"/>
                    </a:cxn>
                    <a:cxn ang="0">
                      <a:pos x="T6" y="T7"/>
                    </a:cxn>
                    <a:cxn ang="0">
                      <a:pos x="T8" y="T9"/>
                    </a:cxn>
                    <a:cxn ang="0">
                      <a:pos x="T10" y="T11"/>
                    </a:cxn>
                    <a:cxn ang="0">
                      <a:pos x="T12" y="T13"/>
                    </a:cxn>
                  </a:cxnLst>
                  <a:rect l="0" t="0" r="r" b="b"/>
                  <a:pathLst>
                    <a:path w="658" h="813">
                      <a:moveTo>
                        <a:pt x="125" y="156"/>
                      </a:moveTo>
                      <a:lnTo>
                        <a:pt x="125" y="156"/>
                      </a:lnTo>
                      <a:cubicBezTo>
                        <a:pt x="125" y="156"/>
                        <a:pt x="94" y="0"/>
                        <a:pt x="32" y="218"/>
                      </a:cubicBezTo>
                      <a:cubicBezTo>
                        <a:pt x="0" y="312"/>
                        <a:pt x="0" y="531"/>
                        <a:pt x="0" y="687"/>
                      </a:cubicBezTo>
                      <a:cubicBezTo>
                        <a:pt x="0" y="687"/>
                        <a:pt x="407" y="812"/>
                        <a:pt x="657" y="656"/>
                      </a:cubicBezTo>
                      <a:cubicBezTo>
                        <a:pt x="625" y="187"/>
                        <a:pt x="625" y="187"/>
                        <a:pt x="625" y="187"/>
                      </a:cubicBezTo>
                      <a:lnTo>
                        <a:pt x="125" y="156"/>
                      </a:lnTo>
                    </a:path>
                  </a:pathLst>
                </a:custGeom>
                <a:solidFill>
                  <a:srgbClr val="B5521E"/>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1" name="Freeform 163">
                  <a:extLst>
                    <a:ext uri="{FF2B5EF4-FFF2-40B4-BE49-F238E27FC236}">
                      <a16:creationId xmlns:a16="http://schemas.microsoft.com/office/drawing/2014/main" id="{6FA7E442-F90B-AD00-21A2-99A530E6E7D5}"/>
                    </a:ext>
                  </a:extLst>
                </p:cNvPr>
                <p:cNvSpPr>
                  <a:spLocks noChangeArrowheads="1"/>
                </p:cNvSpPr>
                <p:nvPr/>
              </p:nvSpPr>
              <p:spPr bwMode="auto">
                <a:xfrm>
                  <a:off x="7391400" y="3144838"/>
                  <a:ext cx="269875" cy="393700"/>
                </a:xfrm>
                <a:custGeom>
                  <a:avLst/>
                  <a:gdLst>
                    <a:gd name="T0" fmla="*/ 31 w 751"/>
                    <a:gd name="T1" fmla="*/ 750 h 1095"/>
                    <a:gd name="T2" fmla="*/ 31 w 751"/>
                    <a:gd name="T3" fmla="*/ 750 h 1095"/>
                    <a:gd name="T4" fmla="*/ 0 w 751"/>
                    <a:gd name="T5" fmla="*/ 1000 h 1095"/>
                    <a:gd name="T6" fmla="*/ 750 w 751"/>
                    <a:gd name="T7" fmla="*/ 969 h 1095"/>
                    <a:gd name="T8" fmla="*/ 594 w 751"/>
                    <a:gd name="T9" fmla="*/ 187 h 1095"/>
                    <a:gd name="T10" fmla="*/ 188 w 751"/>
                    <a:gd name="T11" fmla="*/ 94 h 1095"/>
                    <a:gd name="T12" fmla="*/ 31 w 751"/>
                    <a:gd name="T13" fmla="*/ 750 h 1095"/>
                  </a:gdLst>
                  <a:ahLst/>
                  <a:cxnLst>
                    <a:cxn ang="0">
                      <a:pos x="T0" y="T1"/>
                    </a:cxn>
                    <a:cxn ang="0">
                      <a:pos x="T2" y="T3"/>
                    </a:cxn>
                    <a:cxn ang="0">
                      <a:pos x="T4" y="T5"/>
                    </a:cxn>
                    <a:cxn ang="0">
                      <a:pos x="T6" y="T7"/>
                    </a:cxn>
                    <a:cxn ang="0">
                      <a:pos x="T8" y="T9"/>
                    </a:cxn>
                    <a:cxn ang="0">
                      <a:pos x="T10" y="T11"/>
                    </a:cxn>
                    <a:cxn ang="0">
                      <a:pos x="T12" y="T13"/>
                    </a:cxn>
                  </a:cxnLst>
                  <a:rect l="0" t="0" r="r" b="b"/>
                  <a:pathLst>
                    <a:path w="751" h="1095">
                      <a:moveTo>
                        <a:pt x="31" y="750"/>
                      </a:moveTo>
                      <a:lnTo>
                        <a:pt x="31" y="750"/>
                      </a:lnTo>
                      <a:cubicBezTo>
                        <a:pt x="31" y="875"/>
                        <a:pt x="0" y="937"/>
                        <a:pt x="0" y="1000"/>
                      </a:cubicBezTo>
                      <a:cubicBezTo>
                        <a:pt x="0" y="1000"/>
                        <a:pt x="531" y="1094"/>
                        <a:pt x="750" y="969"/>
                      </a:cubicBezTo>
                      <a:cubicBezTo>
                        <a:pt x="750" y="969"/>
                        <a:pt x="625" y="344"/>
                        <a:pt x="594" y="187"/>
                      </a:cubicBezTo>
                      <a:cubicBezTo>
                        <a:pt x="594" y="62"/>
                        <a:pt x="281" y="0"/>
                        <a:pt x="188" y="94"/>
                      </a:cubicBezTo>
                      <a:cubicBezTo>
                        <a:pt x="188" y="94"/>
                        <a:pt x="94" y="219"/>
                        <a:pt x="31" y="750"/>
                      </a:cubicBezTo>
                    </a:path>
                  </a:pathLst>
                </a:custGeom>
                <a:solidFill>
                  <a:srgbClr val="F1942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2" name="Freeform 164">
                  <a:extLst>
                    <a:ext uri="{FF2B5EF4-FFF2-40B4-BE49-F238E27FC236}">
                      <a16:creationId xmlns:a16="http://schemas.microsoft.com/office/drawing/2014/main" id="{69CB84AA-AFF8-F46A-1D9C-A7217EF2729E}"/>
                    </a:ext>
                  </a:extLst>
                </p:cNvPr>
                <p:cNvSpPr>
                  <a:spLocks noChangeArrowheads="1"/>
                </p:cNvSpPr>
                <p:nvPr/>
              </p:nvSpPr>
              <p:spPr bwMode="auto">
                <a:xfrm>
                  <a:off x="7504113" y="3133725"/>
                  <a:ext cx="57150" cy="134938"/>
                </a:xfrm>
                <a:custGeom>
                  <a:avLst/>
                  <a:gdLst>
                    <a:gd name="T0" fmla="*/ 62 w 157"/>
                    <a:gd name="T1" fmla="*/ 0 h 376"/>
                    <a:gd name="T2" fmla="*/ 62 w 157"/>
                    <a:gd name="T3" fmla="*/ 0 h 376"/>
                    <a:gd name="T4" fmla="*/ 0 w 157"/>
                    <a:gd name="T5" fmla="*/ 125 h 376"/>
                    <a:gd name="T6" fmla="*/ 125 w 157"/>
                    <a:gd name="T7" fmla="*/ 343 h 376"/>
                    <a:gd name="T8" fmla="*/ 125 w 157"/>
                    <a:gd name="T9" fmla="*/ 0 h 376"/>
                    <a:gd name="T10" fmla="*/ 62 w 157"/>
                    <a:gd name="T11" fmla="*/ 0 h 376"/>
                  </a:gdLst>
                  <a:ahLst/>
                  <a:cxnLst>
                    <a:cxn ang="0">
                      <a:pos x="T0" y="T1"/>
                    </a:cxn>
                    <a:cxn ang="0">
                      <a:pos x="T2" y="T3"/>
                    </a:cxn>
                    <a:cxn ang="0">
                      <a:pos x="T4" y="T5"/>
                    </a:cxn>
                    <a:cxn ang="0">
                      <a:pos x="T6" y="T7"/>
                    </a:cxn>
                    <a:cxn ang="0">
                      <a:pos x="T8" y="T9"/>
                    </a:cxn>
                    <a:cxn ang="0">
                      <a:pos x="T10" y="T11"/>
                    </a:cxn>
                  </a:cxnLst>
                  <a:rect l="0" t="0" r="r" b="b"/>
                  <a:pathLst>
                    <a:path w="157" h="376">
                      <a:moveTo>
                        <a:pt x="62" y="0"/>
                      </a:moveTo>
                      <a:lnTo>
                        <a:pt x="62" y="0"/>
                      </a:lnTo>
                      <a:cubicBezTo>
                        <a:pt x="0" y="125"/>
                        <a:pt x="0" y="125"/>
                        <a:pt x="0" y="125"/>
                      </a:cubicBezTo>
                      <a:cubicBezTo>
                        <a:pt x="0" y="125"/>
                        <a:pt x="93" y="375"/>
                        <a:pt x="125" y="343"/>
                      </a:cubicBezTo>
                      <a:cubicBezTo>
                        <a:pt x="156" y="343"/>
                        <a:pt x="125" y="0"/>
                        <a:pt x="125" y="0"/>
                      </a:cubicBezTo>
                      <a:lnTo>
                        <a:pt x="62" y="0"/>
                      </a:lnTo>
                    </a:path>
                  </a:pathLst>
                </a:custGeom>
                <a:solidFill>
                  <a:srgbClr val="6A432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3" name="Freeform 165">
                  <a:extLst>
                    <a:ext uri="{FF2B5EF4-FFF2-40B4-BE49-F238E27FC236}">
                      <a16:creationId xmlns:a16="http://schemas.microsoft.com/office/drawing/2014/main" id="{30FEDCCD-5913-48E8-2075-BF36C33D7C86}"/>
                    </a:ext>
                  </a:extLst>
                </p:cNvPr>
                <p:cNvSpPr>
                  <a:spLocks noChangeArrowheads="1"/>
                </p:cNvSpPr>
                <p:nvPr/>
              </p:nvSpPr>
              <p:spPr bwMode="auto">
                <a:xfrm>
                  <a:off x="7424738" y="2941638"/>
                  <a:ext cx="180975" cy="247650"/>
                </a:xfrm>
                <a:custGeom>
                  <a:avLst/>
                  <a:gdLst>
                    <a:gd name="T0" fmla="*/ 125 w 501"/>
                    <a:gd name="T1" fmla="*/ 125 h 689"/>
                    <a:gd name="T2" fmla="*/ 125 w 501"/>
                    <a:gd name="T3" fmla="*/ 125 h 689"/>
                    <a:gd name="T4" fmla="*/ 156 w 501"/>
                    <a:gd name="T5" fmla="*/ 500 h 689"/>
                    <a:gd name="T6" fmla="*/ 500 w 501"/>
                    <a:gd name="T7" fmla="*/ 375 h 689"/>
                    <a:gd name="T8" fmla="*/ 344 w 501"/>
                    <a:gd name="T9" fmla="*/ 63 h 689"/>
                    <a:gd name="T10" fmla="*/ 125 w 501"/>
                    <a:gd name="T11" fmla="*/ 125 h 689"/>
                  </a:gdLst>
                  <a:ahLst/>
                  <a:cxnLst>
                    <a:cxn ang="0">
                      <a:pos x="T0" y="T1"/>
                    </a:cxn>
                    <a:cxn ang="0">
                      <a:pos x="T2" y="T3"/>
                    </a:cxn>
                    <a:cxn ang="0">
                      <a:pos x="T4" y="T5"/>
                    </a:cxn>
                    <a:cxn ang="0">
                      <a:pos x="T6" y="T7"/>
                    </a:cxn>
                    <a:cxn ang="0">
                      <a:pos x="T8" y="T9"/>
                    </a:cxn>
                    <a:cxn ang="0">
                      <a:pos x="T10" y="T11"/>
                    </a:cxn>
                  </a:cxnLst>
                  <a:rect l="0" t="0" r="r" b="b"/>
                  <a:pathLst>
                    <a:path w="501" h="689">
                      <a:moveTo>
                        <a:pt x="125" y="125"/>
                      </a:moveTo>
                      <a:lnTo>
                        <a:pt x="125" y="125"/>
                      </a:lnTo>
                      <a:cubicBezTo>
                        <a:pt x="0" y="219"/>
                        <a:pt x="125" y="469"/>
                        <a:pt x="156" y="500"/>
                      </a:cubicBezTo>
                      <a:cubicBezTo>
                        <a:pt x="344" y="688"/>
                        <a:pt x="469" y="563"/>
                        <a:pt x="500" y="375"/>
                      </a:cubicBezTo>
                      <a:cubicBezTo>
                        <a:pt x="500" y="188"/>
                        <a:pt x="437" y="125"/>
                        <a:pt x="344" y="63"/>
                      </a:cubicBezTo>
                      <a:cubicBezTo>
                        <a:pt x="250" y="0"/>
                        <a:pt x="125" y="125"/>
                        <a:pt x="125" y="125"/>
                      </a:cubicBezTo>
                    </a:path>
                  </a:pathLst>
                </a:custGeom>
                <a:solidFill>
                  <a:srgbClr val="6A3A2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4" name="Freeform 170">
                  <a:extLst>
                    <a:ext uri="{FF2B5EF4-FFF2-40B4-BE49-F238E27FC236}">
                      <a16:creationId xmlns:a16="http://schemas.microsoft.com/office/drawing/2014/main" id="{1038BDC8-143F-117E-568F-521F15FA140B}"/>
                    </a:ext>
                  </a:extLst>
                </p:cNvPr>
                <p:cNvSpPr>
                  <a:spLocks noChangeArrowheads="1"/>
                </p:cNvSpPr>
                <p:nvPr/>
              </p:nvSpPr>
              <p:spPr bwMode="auto">
                <a:xfrm>
                  <a:off x="7413625" y="3133725"/>
                  <a:ext cx="371475" cy="315913"/>
                </a:xfrm>
                <a:custGeom>
                  <a:avLst/>
                  <a:gdLst>
                    <a:gd name="T0" fmla="*/ 875 w 1032"/>
                    <a:gd name="T1" fmla="*/ 93 h 876"/>
                    <a:gd name="T2" fmla="*/ 875 w 1032"/>
                    <a:gd name="T3" fmla="*/ 93 h 876"/>
                    <a:gd name="T4" fmla="*/ 625 w 1032"/>
                    <a:gd name="T5" fmla="*/ 593 h 876"/>
                    <a:gd name="T6" fmla="*/ 125 w 1032"/>
                    <a:gd name="T7" fmla="*/ 843 h 876"/>
                    <a:gd name="T8" fmla="*/ 218 w 1032"/>
                    <a:gd name="T9" fmla="*/ 406 h 876"/>
                    <a:gd name="T10" fmla="*/ 625 w 1032"/>
                    <a:gd name="T11" fmla="*/ 31 h 876"/>
                    <a:gd name="T12" fmla="*/ 875 w 1032"/>
                    <a:gd name="T13" fmla="*/ 93 h 876"/>
                  </a:gdLst>
                  <a:ahLst/>
                  <a:cxnLst>
                    <a:cxn ang="0">
                      <a:pos x="T0" y="T1"/>
                    </a:cxn>
                    <a:cxn ang="0">
                      <a:pos x="T2" y="T3"/>
                    </a:cxn>
                    <a:cxn ang="0">
                      <a:pos x="T4" y="T5"/>
                    </a:cxn>
                    <a:cxn ang="0">
                      <a:pos x="T6" y="T7"/>
                    </a:cxn>
                    <a:cxn ang="0">
                      <a:pos x="T8" y="T9"/>
                    </a:cxn>
                    <a:cxn ang="0">
                      <a:pos x="T10" y="T11"/>
                    </a:cxn>
                    <a:cxn ang="0">
                      <a:pos x="T12" y="T13"/>
                    </a:cxn>
                  </a:cxnLst>
                  <a:rect l="0" t="0" r="r" b="b"/>
                  <a:pathLst>
                    <a:path w="1032" h="876">
                      <a:moveTo>
                        <a:pt x="875" y="93"/>
                      </a:moveTo>
                      <a:lnTo>
                        <a:pt x="875" y="93"/>
                      </a:lnTo>
                      <a:cubicBezTo>
                        <a:pt x="875" y="93"/>
                        <a:pt x="1031" y="281"/>
                        <a:pt x="625" y="593"/>
                      </a:cubicBezTo>
                      <a:cubicBezTo>
                        <a:pt x="218" y="875"/>
                        <a:pt x="250" y="875"/>
                        <a:pt x="125" y="843"/>
                      </a:cubicBezTo>
                      <a:cubicBezTo>
                        <a:pt x="31" y="812"/>
                        <a:pt x="0" y="562"/>
                        <a:pt x="218" y="406"/>
                      </a:cubicBezTo>
                      <a:cubicBezTo>
                        <a:pt x="468" y="218"/>
                        <a:pt x="500" y="62"/>
                        <a:pt x="625" y="31"/>
                      </a:cubicBezTo>
                      <a:cubicBezTo>
                        <a:pt x="750" y="0"/>
                        <a:pt x="843" y="31"/>
                        <a:pt x="875" y="93"/>
                      </a:cubicBezTo>
                    </a:path>
                  </a:pathLst>
                </a:custGeom>
                <a:solidFill>
                  <a:srgbClr val="FDC80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5" name="Freeform 171">
                  <a:extLst>
                    <a:ext uri="{FF2B5EF4-FFF2-40B4-BE49-F238E27FC236}">
                      <a16:creationId xmlns:a16="http://schemas.microsoft.com/office/drawing/2014/main" id="{F0E53FBD-589A-FD14-76E3-BC8B89FCCCE5}"/>
                    </a:ext>
                  </a:extLst>
                </p:cNvPr>
                <p:cNvSpPr>
                  <a:spLocks noChangeArrowheads="1"/>
                </p:cNvSpPr>
                <p:nvPr/>
              </p:nvSpPr>
              <p:spPr bwMode="auto">
                <a:xfrm>
                  <a:off x="7380288" y="3155950"/>
                  <a:ext cx="146050" cy="236538"/>
                </a:xfrm>
                <a:custGeom>
                  <a:avLst/>
                  <a:gdLst>
                    <a:gd name="T0" fmla="*/ 250 w 407"/>
                    <a:gd name="T1" fmla="*/ 31 h 657"/>
                    <a:gd name="T2" fmla="*/ 250 w 407"/>
                    <a:gd name="T3" fmla="*/ 31 h 657"/>
                    <a:gd name="T4" fmla="*/ 406 w 407"/>
                    <a:gd name="T5" fmla="*/ 656 h 657"/>
                    <a:gd name="T6" fmla="*/ 0 w 407"/>
                    <a:gd name="T7" fmla="*/ 344 h 657"/>
                    <a:gd name="T8" fmla="*/ 250 w 407"/>
                    <a:gd name="T9" fmla="*/ 31 h 657"/>
                  </a:gdLst>
                  <a:ahLst/>
                  <a:cxnLst>
                    <a:cxn ang="0">
                      <a:pos x="T0" y="T1"/>
                    </a:cxn>
                    <a:cxn ang="0">
                      <a:pos x="T2" y="T3"/>
                    </a:cxn>
                    <a:cxn ang="0">
                      <a:pos x="T4" y="T5"/>
                    </a:cxn>
                    <a:cxn ang="0">
                      <a:pos x="T6" y="T7"/>
                    </a:cxn>
                    <a:cxn ang="0">
                      <a:pos x="T8" y="T9"/>
                    </a:cxn>
                  </a:cxnLst>
                  <a:rect l="0" t="0" r="r" b="b"/>
                  <a:pathLst>
                    <a:path w="407" h="657">
                      <a:moveTo>
                        <a:pt x="250" y="31"/>
                      </a:moveTo>
                      <a:lnTo>
                        <a:pt x="250" y="31"/>
                      </a:lnTo>
                      <a:cubicBezTo>
                        <a:pt x="250" y="31"/>
                        <a:pt x="31" y="313"/>
                        <a:pt x="406" y="656"/>
                      </a:cubicBezTo>
                      <a:cubicBezTo>
                        <a:pt x="406" y="656"/>
                        <a:pt x="0" y="531"/>
                        <a:pt x="0" y="344"/>
                      </a:cubicBezTo>
                      <a:cubicBezTo>
                        <a:pt x="0" y="156"/>
                        <a:pt x="344" y="0"/>
                        <a:pt x="250" y="31"/>
                      </a:cubicBezTo>
                    </a:path>
                  </a:pathLst>
                </a:custGeom>
                <a:solidFill>
                  <a:srgbClr val="6A3A2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6" name="Freeform 172">
                  <a:extLst>
                    <a:ext uri="{FF2B5EF4-FFF2-40B4-BE49-F238E27FC236}">
                      <a16:creationId xmlns:a16="http://schemas.microsoft.com/office/drawing/2014/main" id="{D2767BC5-4C8E-360A-48C4-80D9D30D8D2C}"/>
                    </a:ext>
                  </a:extLst>
                </p:cNvPr>
                <p:cNvSpPr>
                  <a:spLocks noChangeArrowheads="1"/>
                </p:cNvSpPr>
                <p:nvPr/>
              </p:nvSpPr>
              <p:spPr bwMode="auto">
                <a:xfrm>
                  <a:off x="7605713" y="3155950"/>
                  <a:ext cx="134937" cy="134938"/>
                </a:xfrm>
                <a:custGeom>
                  <a:avLst/>
                  <a:gdLst>
                    <a:gd name="T0" fmla="*/ 344 w 376"/>
                    <a:gd name="T1" fmla="*/ 125 h 376"/>
                    <a:gd name="T2" fmla="*/ 344 w 376"/>
                    <a:gd name="T3" fmla="*/ 125 h 376"/>
                    <a:gd name="T4" fmla="*/ 187 w 376"/>
                    <a:gd name="T5" fmla="*/ 313 h 376"/>
                    <a:gd name="T6" fmla="*/ 31 w 376"/>
                    <a:gd name="T7" fmla="*/ 156 h 376"/>
                    <a:gd name="T8" fmla="*/ 219 w 376"/>
                    <a:gd name="T9" fmla="*/ 0 h 376"/>
                    <a:gd name="T10" fmla="*/ 344 w 376"/>
                    <a:gd name="T11" fmla="*/ 125 h 376"/>
                  </a:gdLst>
                  <a:ahLst/>
                  <a:cxnLst>
                    <a:cxn ang="0">
                      <a:pos x="T0" y="T1"/>
                    </a:cxn>
                    <a:cxn ang="0">
                      <a:pos x="T2" y="T3"/>
                    </a:cxn>
                    <a:cxn ang="0">
                      <a:pos x="T4" y="T5"/>
                    </a:cxn>
                    <a:cxn ang="0">
                      <a:pos x="T6" y="T7"/>
                    </a:cxn>
                    <a:cxn ang="0">
                      <a:pos x="T8" y="T9"/>
                    </a:cxn>
                    <a:cxn ang="0">
                      <a:pos x="T10" y="T11"/>
                    </a:cxn>
                  </a:cxnLst>
                  <a:rect l="0" t="0" r="r" b="b"/>
                  <a:pathLst>
                    <a:path w="376" h="376">
                      <a:moveTo>
                        <a:pt x="344" y="125"/>
                      </a:moveTo>
                      <a:lnTo>
                        <a:pt x="344" y="125"/>
                      </a:lnTo>
                      <a:cubicBezTo>
                        <a:pt x="375" y="188"/>
                        <a:pt x="250" y="313"/>
                        <a:pt x="187" y="313"/>
                      </a:cubicBezTo>
                      <a:cubicBezTo>
                        <a:pt x="31" y="375"/>
                        <a:pt x="0" y="281"/>
                        <a:pt x="31" y="156"/>
                      </a:cubicBezTo>
                      <a:cubicBezTo>
                        <a:pt x="62" y="63"/>
                        <a:pt x="156" y="31"/>
                        <a:pt x="219" y="0"/>
                      </a:cubicBezTo>
                      <a:cubicBezTo>
                        <a:pt x="281" y="0"/>
                        <a:pt x="344" y="125"/>
                        <a:pt x="344" y="125"/>
                      </a:cubicBezTo>
                    </a:path>
                  </a:pathLst>
                </a:custGeom>
                <a:solidFill>
                  <a:srgbClr val="6A3A2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7" name="Freeform 173">
                  <a:extLst>
                    <a:ext uri="{FF2B5EF4-FFF2-40B4-BE49-F238E27FC236}">
                      <a16:creationId xmlns:a16="http://schemas.microsoft.com/office/drawing/2014/main" id="{52CD5E90-A72C-A0AF-0C58-09CA0CF978D9}"/>
                    </a:ext>
                  </a:extLst>
                </p:cNvPr>
                <p:cNvSpPr>
                  <a:spLocks noChangeArrowheads="1"/>
                </p:cNvSpPr>
                <p:nvPr/>
              </p:nvSpPr>
              <p:spPr bwMode="auto">
                <a:xfrm>
                  <a:off x="7559675" y="3279775"/>
                  <a:ext cx="203200" cy="90488"/>
                </a:xfrm>
                <a:custGeom>
                  <a:avLst/>
                  <a:gdLst>
                    <a:gd name="T0" fmla="*/ 0 w 563"/>
                    <a:gd name="T1" fmla="*/ 125 h 251"/>
                    <a:gd name="T2" fmla="*/ 0 w 563"/>
                    <a:gd name="T3" fmla="*/ 125 h 251"/>
                    <a:gd name="T4" fmla="*/ 344 w 563"/>
                    <a:gd name="T5" fmla="*/ 219 h 251"/>
                    <a:gd name="T6" fmla="*/ 437 w 563"/>
                    <a:gd name="T7" fmla="*/ 0 h 251"/>
                    <a:gd name="T8" fmla="*/ 281 w 563"/>
                    <a:gd name="T9" fmla="*/ 94 h 251"/>
                    <a:gd name="T10" fmla="*/ 0 w 563"/>
                    <a:gd name="T11" fmla="*/ 125 h 251"/>
                  </a:gdLst>
                  <a:ahLst/>
                  <a:cxnLst>
                    <a:cxn ang="0">
                      <a:pos x="T0" y="T1"/>
                    </a:cxn>
                    <a:cxn ang="0">
                      <a:pos x="T2" y="T3"/>
                    </a:cxn>
                    <a:cxn ang="0">
                      <a:pos x="T4" y="T5"/>
                    </a:cxn>
                    <a:cxn ang="0">
                      <a:pos x="T6" y="T7"/>
                    </a:cxn>
                    <a:cxn ang="0">
                      <a:pos x="T8" y="T9"/>
                    </a:cxn>
                    <a:cxn ang="0">
                      <a:pos x="T10" y="T11"/>
                    </a:cxn>
                  </a:cxnLst>
                  <a:rect l="0" t="0" r="r" b="b"/>
                  <a:pathLst>
                    <a:path w="563" h="251">
                      <a:moveTo>
                        <a:pt x="0" y="125"/>
                      </a:moveTo>
                      <a:lnTo>
                        <a:pt x="0" y="125"/>
                      </a:lnTo>
                      <a:cubicBezTo>
                        <a:pt x="0" y="125"/>
                        <a:pt x="156" y="250"/>
                        <a:pt x="344" y="219"/>
                      </a:cubicBezTo>
                      <a:cubicBezTo>
                        <a:pt x="562" y="187"/>
                        <a:pt x="437" y="0"/>
                        <a:pt x="437" y="0"/>
                      </a:cubicBezTo>
                      <a:cubicBezTo>
                        <a:pt x="281" y="94"/>
                        <a:pt x="281" y="94"/>
                        <a:pt x="281" y="94"/>
                      </a:cubicBezTo>
                      <a:cubicBezTo>
                        <a:pt x="281" y="94"/>
                        <a:pt x="156" y="187"/>
                        <a:pt x="0" y="125"/>
                      </a:cubicBezTo>
                    </a:path>
                  </a:pathLst>
                </a:custGeom>
                <a:solidFill>
                  <a:srgbClr val="6A3A2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77" name="Freeform 97">
                <a:extLst>
                  <a:ext uri="{FF2B5EF4-FFF2-40B4-BE49-F238E27FC236}">
                    <a16:creationId xmlns:a16="http://schemas.microsoft.com/office/drawing/2014/main" id="{420E1DDE-2B9E-D83A-F4A6-76FAE01A47D9}"/>
                  </a:ext>
                </a:extLst>
              </p:cNvPr>
              <p:cNvSpPr>
                <a:spLocks noChangeArrowheads="1"/>
              </p:cNvSpPr>
              <p:nvPr/>
            </p:nvSpPr>
            <p:spPr bwMode="auto">
              <a:xfrm>
                <a:off x="9130177" y="3269150"/>
                <a:ext cx="281140" cy="274956"/>
              </a:xfrm>
              <a:custGeom>
                <a:avLst/>
                <a:gdLst>
                  <a:gd name="T0" fmla="*/ 344 w 532"/>
                  <a:gd name="T1" fmla="*/ 63 h 626"/>
                  <a:gd name="T2" fmla="*/ 344 w 532"/>
                  <a:gd name="T3" fmla="*/ 63 h 626"/>
                  <a:gd name="T4" fmla="*/ 531 w 532"/>
                  <a:gd name="T5" fmla="*/ 219 h 626"/>
                  <a:gd name="T6" fmla="*/ 250 w 532"/>
                  <a:gd name="T7" fmla="*/ 344 h 626"/>
                  <a:gd name="T8" fmla="*/ 344 w 532"/>
                  <a:gd name="T9" fmla="*/ 531 h 626"/>
                  <a:gd name="T10" fmla="*/ 125 w 532"/>
                  <a:gd name="T11" fmla="*/ 563 h 626"/>
                  <a:gd name="T12" fmla="*/ 344 w 532"/>
                  <a:gd name="T13" fmla="*/ 63 h 626"/>
                </a:gdLst>
                <a:ahLst/>
                <a:cxnLst>
                  <a:cxn ang="0">
                    <a:pos x="T0" y="T1"/>
                  </a:cxn>
                  <a:cxn ang="0">
                    <a:pos x="T2" y="T3"/>
                  </a:cxn>
                  <a:cxn ang="0">
                    <a:pos x="T4" y="T5"/>
                  </a:cxn>
                  <a:cxn ang="0">
                    <a:pos x="T6" y="T7"/>
                  </a:cxn>
                  <a:cxn ang="0">
                    <a:pos x="T8" y="T9"/>
                  </a:cxn>
                  <a:cxn ang="0">
                    <a:pos x="T10" y="T11"/>
                  </a:cxn>
                  <a:cxn ang="0">
                    <a:pos x="T12" y="T13"/>
                  </a:cxn>
                </a:cxnLst>
                <a:rect l="0" t="0" r="r" b="b"/>
                <a:pathLst>
                  <a:path w="532" h="626">
                    <a:moveTo>
                      <a:pt x="344" y="63"/>
                    </a:moveTo>
                    <a:lnTo>
                      <a:pt x="344" y="63"/>
                    </a:lnTo>
                    <a:cubicBezTo>
                      <a:pt x="344" y="63"/>
                      <a:pt x="500" y="63"/>
                      <a:pt x="531" y="219"/>
                    </a:cubicBezTo>
                    <a:cubicBezTo>
                      <a:pt x="531" y="219"/>
                      <a:pt x="406" y="344"/>
                      <a:pt x="250" y="344"/>
                    </a:cubicBezTo>
                    <a:cubicBezTo>
                      <a:pt x="250" y="344"/>
                      <a:pt x="281" y="500"/>
                      <a:pt x="344" y="531"/>
                    </a:cubicBezTo>
                    <a:cubicBezTo>
                      <a:pt x="406" y="594"/>
                      <a:pt x="281" y="625"/>
                      <a:pt x="125" y="563"/>
                    </a:cubicBezTo>
                    <a:cubicBezTo>
                      <a:pt x="0" y="531"/>
                      <a:pt x="0" y="0"/>
                      <a:pt x="344" y="63"/>
                    </a:cubicBezTo>
                  </a:path>
                </a:pathLst>
              </a:custGeom>
              <a:solidFill>
                <a:srgbClr val="201A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grpSp>
        <p:sp>
          <p:nvSpPr>
            <p:cNvPr id="174" name="TextBox 173">
              <a:extLst>
                <a:ext uri="{FF2B5EF4-FFF2-40B4-BE49-F238E27FC236}">
                  <a16:creationId xmlns:a16="http://schemas.microsoft.com/office/drawing/2014/main" id="{57B4F2D4-642E-0FBE-F01A-CC16CA02A0F8}"/>
                </a:ext>
              </a:extLst>
            </p:cNvPr>
            <p:cNvSpPr txBox="1"/>
            <p:nvPr/>
          </p:nvSpPr>
          <p:spPr>
            <a:xfrm>
              <a:off x="631920" y="6644302"/>
              <a:ext cx="736592" cy="189775"/>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17%</a:t>
              </a:r>
            </a:p>
          </p:txBody>
        </p:sp>
        <p:sp>
          <p:nvSpPr>
            <p:cNvPr id="175" name="TextBox 174">
              <a:extLst>
                <a:ext uri="{FF2B5EF4-FFF2-40B4-BE49-F238E27FC236}">
                  <a16:creationId xmlns:a16="http://schemas.microsoft.com/office/drawing/2014/main" id="{E4DA56B1-0EB4-7EE4-DDA5-F1A7A600AB64}"/>
                </a:ext>
              </a:extLst>
            </p:cNvPr>
            <p:cNvSpPr txBox="1"/>
            <p:nvPr/>
          </p:nvSpPr>
          <p:spPr>
            <a:xfrm>
              <a:off x="3127939" y="6623812"/>
              <a:ext cx="534220" cy="189775"/>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27%</a:t>
              </a:r>
            </a:p>
          </p:txBody>
        </p:sp>
      </p:grpSp>
      <p:grpSp>
        <p:nvGrpSpPr>
          <p:cNvPr id="316" name="Group 315">
            <a:extLst>
              <a:ext uri="{FF2B5EF4-FFF2-40B4-BE49-F238E27FC236}">
                <a16:creationId xmlns:a16="http://schemas.microsoft.com/office/drawing/2014/main" id="{6549B26A-DFED-022E-E672-0DBDA7B54295}"/>
              </a:ext>
            </a:extLst>
          </p:cNvPr>
          <p:cNvGrpSpPr/>
          <p:nvPr/>
        </p:nvGrpSpPr>
        <p:grpSpPr>
          <a:xfrm>
            <a:off x="2721698" y="2459266"/>
            <a:ext cx="6860577" cy="2022542"/>
            <a:chOff x="121755" y="6313926"/>
            <a:chExt cx="4383226" cy="754050"/>
          </a:xfrm>
        </p:grpSpPr>
        <p:sp>
          <p:nvSpPr>
            <p:cNvPr id="317" name="TextBox 316">
              <a:extLst>
                <a:ext uri="{FF2B5EF4-FFF2-40B4-BE49-F238E27FC236}">
                  <a16:creationId xmlns:a16="http://schemas.microsoft.com/office/drawing/2014/main" id="{CC5AF6F6-5249-1B57-B75B-2C35AF48B65B}"/>
                </a:ext>
              </a:extLst>
            </p:cNvPr>
            <p:cNvSpPr txBox="1"/>
            <p:nvPr/>
          </p:nvSpPr>
          <p:spPr>
            <a:xfrm>
              <a:off x="147386" y="6313926"/>
              <a:ext cx="4199686" cy="137695"/>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26% more patients </a:t>
              </a:r>
              <a:r>
                <a:rPr lang="en-US" dirty="0">
                  <a:latin typeface="Arial" panose="020B0604020202020204" pitchFamily="34" charset="0"/>
                  <a:cs typeface="Arial" panose="020B0604020202020204" pitchFamily="34" charset="0"/>
                </a:rPr>
                <a:t>breastfeeding at discharge</a:t>
              </a:r>
            </a:p>
          </p:txBody>
        </p:sp>
        <p:sp>
          <p:nvSpPr>
            <p:cNvPr id="318" name="Rectangle 317">
              <a:extLst>
                <a:ext uri="{FF2B5EF4-FFF2-40B4-BE49-F238E27FC236}">
                  <a16:creationId xmlns:a16="http://schemas.microsoft.com/office/drawing/2014/main" id="{4FBF8A7C-B3A7-D77D-E1E1-3B138BB1D3EC}"/>
                </a:ext>
              </a:extLst>
            </p:cNvPr>
            <p:cNvSpPr>
              <a:spLocks/>
            </p:cNvSpPr>
            <p:nvPr/>
          </p:nvSpPr>
          <p:spPr>
            <a:xfrm>
              <a:off x="121755" y="6583344"/>
              <a:ext cx="2120213" cy="484632"/>
            </a:xfrm>
            <a:prstGeom prst="rect">
              <a:avLst/>
            </a:prstGeom>
            <a:solidFill>
              <a:schemeClr val="accent6">
                <a:lumMod val="20000"/>
                <a:lumOff val="80000"/>
                <a:alpha val="45098"/>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9" name="Group 318">
              <a:extLst>
                <a:ext uri="{FF2B5EF4-FFF2-40B4-BE49-F238E27FC236}">
                  <a16:creationId xmlns:a16="http://schemas.microsoft.com/office/drawing/2014/main" id="{54166B50-D92B-AC42-2538-92B52239EC54}"/>
                </a:ext>
              </a:extLst>
            </p:cNvPr>
            <p:cNvGrpSpPr/>
            <p:nvPr/>
          </p:nvGrpSpPr>
          <p:grpSpPr>
            <a:xfrm flipH="1">
              <a:off x="340332" y="6624854"/>
              <a:ext cx="201002" cy="397143"/>
              <a:chOff x="7245350" y="2886076"/>
              <a:chExt cx="539750" cy="1112837"/>
            </a:xfrm>
          </p:grpSpPr>
          <p:sp>
            <p:nvSpPr>
              <p:cNvPr id="488" name="Freeform 10">
                <a:extLst>
                  <a:ext uri="{FF2B5EF4-FFF2-40B4-BE49-F238E27FC236}">
                    <a16:creationId xmlns:a16="http://schemas.microsoft.com/office/drawing/2014/main" id="{98D61AF1-0D2D-4A72-1E10-2AE57D11F059}"/>
                  </a:ext>
                </a:extLst>
              </p:cNvPr>
              <p:cNvSpPr>
                <a:spLocks noChangeArrowheads="1"/>
              </p:cNvSpPr>
              <p:nvPr/>
            </p:nvSpPr>
            <p:spPr bwMode="auto">
              <a:xfrm>
                <a:off x="7245350" y="3863975"/>
                <a:ext cx="461963" cy="134938"/>
              </a:xfrm>
              <a:custGeom>
                <a:avLst/>
                <a:gdLst>
                  <a:gd name="T0" fmla="*/ 500 w 1282"/>
                  <a:gd name="T1" fmla="*/ 31 h 376"/>
                  <a:gd name="T2" fmla="*/ 500 w 1282"/>
                  <a:gd name="T3" fmla="*/ 31 h 376"/>
                  <a:gd name="T4" fmla="*/ 875 w 1282"/>
                  <a:gd name="T5" fmla="*/ 0 h 376"/>
                  <a:gd name="T6" fmla="*/ 1156 w 1282"/>
                  <a:gd name="T7" fmla="*/ 62 h 376"/>
                  <a:gd name="T8" fmla="*/ 1250 w 1282"/>
                  <a:gd name="T9" fmla="*/ 125 h 376"/>
                  <a:gd name="T10" fmla="*/ 1031 w 1282"/>
                  <a:gd name="T11" fmla="*/ 250 h 376"/>
                  <a:gd name="T12" fmla="*/ 781 w 1282"/>
                  <a:gd name="T13" fmla="*/ 312 h 376"/>
                  <a:gd name="T14" fmla="*/ 406 w 1282"/>
                  <a:gd name="T15" fmla="*/ 344 h 376"/>
                  <a:gd name="T16" fmla="*/ 250 w 1282"/>
                  <a:gd name="T17" fmla="*/ 312 h 376"/>
                  <a:gd name="T18" fmla="*/ 0 w 1282"/>
                  <a:gd name="T19" fmla="*/ 219 h 376"/>
                  <a:gd name="T20" fmla="*/ 125 w 1282"/>
                  <a:gd name="T21" fmla="*/ 156 h 376"/>
                  <a:gd name="T22" fmla="*/ 500 w 1282"/>
                  <a:gd name="T23" fmla="*/ 31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2" h="376">
                    <a:moveTo>
                      <a:pt x="500" y="31"/>
                    </a:moveTo>
                    <a:lnTo>
                      <a:pt x="500" y="31"/>
                    </a:lnTo>
                    <a:cubicBezTo>
                      <a:pt x="500" y="31"/>
                      <a:pt x="812" y="0"/>
                      <a:pt x="875" y="0"/>
                    </a:cubicBezTo>
                    <a:cubicBezTo>
                      <a:pt x="937" y="31"/>
                      <a:pt x="1094" y="62"/>
                      <a:pt x="1156" y="62"/>
                    </a:cubicBezTo>
                    <a:cubicBezTo>
                      <a:pt x="1187" y="94"/>
                      <a:pt x="1281" y="62"/>
                      <a:pt x="1250" y="125"/>
                    </a:cubicBezTo>
                    <a:cubicBezTo>
                      <a:pt x="1219" y="187"/>
                      <a:pt x="1094" y="219"/>
                      <a:pt x="1031" y="250"/>
                    </a:cubicBezTo>
                    <a:cubicBezTo>
                      <a:pt x="969" y="281"/>
                      <a:pt x="969" y="281"/>
                      <a:pt x="781" y="312"/>
                    </a:cubicBezTo>
                    <a:cubicBezTo>
                      <a:pt x="594" y="375"/>
                      <a:pt x="469" y="375"/>
                      <a:pt x="406" y="344"/>
                    </a:cubicBezTo>
                    <a:cubicBezTo>
                      <a:pt x="312" y="344"/>
                      <a:pt x="312" y="312"/>
                      <a:pt x="250" y="312"/>
                    </a:cubicBezTo>
                    <a:cubicBezTo>
                      <a:pt x="156" y="281"/>
                      <a:pt x="0" y="281"/>
                      <a:pt x="0" y="219"/>
                    </a:cubicBezTo>
                    <a:cubicBezTo>
                      <a:pt x="31" y="187"/>
                      <a:pt x="94" y="156"/>
                      <a:pt x="125" y="156"/>
                    </a:cubicBezTo>
                    <a:cubicBezTo>
                      <a:pt x="156" y="125"/>
                      <a:pt x="250" y="94"/>
                      <a:pt x="500" y="31"/>
                    </a:cubicBezTo>
                  </a:path>
                </a:pathLst>
              </a:custGeom>
              <a:solidFill>
                <a:srgbClr val="2F559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89" name="Freeform 161">
                <a:extLst>
                  <a:ext uri="{FF2B5EF4-FFF2-40B4-BE49-F238E27FC236}">
                    <a16:creationId xmlns:a16="http://schemas.microsoft.com/office/drawing/2014/main" id="{A2338FB9-A04E-5482-B7D2-B8ACA884F71D}"/>
                  </a:ext>
                </a:extLst>
              </p:cNvPr>
              <p:cNvSpPr>
                <a:spLocks noChangeArrowheads="1"/>
              </p:cNvSpPr>
              <p:nvPr/>
            </p:nvSpPr>
            <p:spPr bwMode="auto">
              <a:xfrm>
                <a:off x="7391400" y="3381375"/>
                <a:ext cx="258763" cy="573088"/>
              </a:xfrm>
              <a:custGeom>
                <a:avLst/>
                <a:gdLst>
                  <a:gd name="T0" fmla="*/ 188 w 720"/>
                  <a:gd name="T1" fmla="*/ 156 h 1594"/>
                  <a:gd name="T2" fmla="*/ 188 w 720"/>
                  <a:gd name="T3" fmla="*/ 156 h 1594"/>
                  <a:gd name="T4" fmla="*/ 0 w 720"/>
                  <a:gd name="T5" fmla="*/ 1593 h 1594"/>
                  <a:gd name="T6" fmla="*/ 375 w 720"/>
                  <a:gd name="T7" fmla="*/ 688 h 1594"/>
                  <a:gd name="T8" fmla="*/ 469 w 720"/>
                  <a:gd name="T9" fmla="*/ 1530 h 1594"/>
                  <a:gd name="T10" fmla="*/ 625 w 720"/>
                  <a:gd name="T11" fmla="*/ 219 h 1594"/>
                  <a:gd name="T12" fmla="*/ 188 w 720"/>
                  <a:gd name="T13" fmla="*/ 156 h 1594"/>
                </a:gdLst>
                <a:ahLst/>
                <a:cxnLst>
                  <a:cxn ang="0">
                    <a:pos x="T0" y="T1"/>
                  </a:cxn>
                  <a:cxn ang="0">
                    <a:pos x="T2" y="T3"/>
                  </a:cxn>
                  <a:cxn ang="0">
                    <a:pos x="T4" y="T5"/>
                  </a:cxn>
                  <a:cxn ang="0">
                    <a:pos x="T6" y="T7"/>
                  </a:cxn>
                  <a:cxn ang="0">
                    <a:pos x="T8" y="T9"/>
                  </a:cxn>
                  <a:cxn ang="0">
                    <a:pos x="T10" y="T11"/>
                  </a:cxn>
                  <a:cxn ang="0">
                    <a:pos x="T12" y="T13"/>
                  </a:cxn>
                </a:cxnLst>
                <a:rect l="0" t="0" r="r" b="b"/>
                <a:pathLst>
                  <a:path w="720" h="1594">
                    <a:moveTo>
                      <a:pt x="188" y="156"/>
                    </a:moveTo>
                    <a:lnTo>
                      <a:pt x="188" y="156"/>
                    </a:lnTo>
                    <a:cubicBezTo>
                      <a:pt x="188" y="156"/>
                      <a:pt x="31" y="1249"/>
                      <a:pt x="0" y="1593"/>
                    </a:cubicBezTo>
                    <a:cubicBezTo>
                      <a:pt x="0" y="1593"/>
                      <a:pt x="281" y="875"/>
                      <a:pt x="375" y="688"/>
                    </a:cubicBezTo>
                    <a:cubicBezTo>
                      <a:pt x="375" y="688"/>
                      <a:pt x="438" y="1312"/>
                      <a:pt x="469" y="1530"/>
                    </a:cubicBezTo>
                    <a:cubicBezTo>
                      <a:pt x="469" y="1593"/>
                      <a:pt x="719" y="438"/>
                      <a:pt x="625" y="219"/>
                    </a:cubicBezTo>
                    <a:cubicBezTo>
                      <a:pt x="563" y="0"/>
                      <a:pt x="188" y="156"/>
                      <a:pt x="188" y="156"/>
                    </a:cubicBezTo>
                  </a:path>
                </a:pathLst>
              </a:custGeom>
              <a:solidFill>
                <a:srgbClr val="6A432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90" name="Freeform 162">
                <a:extLst>
                  <a:ext uri="{FF2B5EF4-FFF2-40B4-BE49-F238E27FC236}">
                    <a16:creationId xmlns:a16="http://schemas.microsoft.com/office/drawing/2014/main" id="{7A3A79D0-DE96-C3FC-6B91-A158E4186E5A}"/>
                  </a:ext>
                </a:extLst>
              </p:cNvPr>
              <p:cNvSpPr>
                <a:spLocks noChangeArrowheads="1"/>
              </p:cNvSpPr>
              <p:nvPr/>
            </p:nvSpPr>
            <p:spPr bwMode="auto">
              <a:xfrm>
                <a:off x="7402513" y="3403600"/>
                <a:ext cx="236537" cy="292100"/>
              </a:xfrm>
              <a:custGeom>
                <a:avLst/>
                <a:gdLst>
                  <a:gd name="T0" fmla="*/ 125 w 658"/>
                  <a:gd name="T1" fmla="*/ 156 h 813"/>
                  <a:gd name="T2" fmla="*/ 125 w 658"/>
                  <a:gd name="T3" fmla="*/ 156 h 813"/>
                  <a:gd name="T4" fmla="*/ 32 w 658"/>
                  <a:gd name="T5" fmla="*/ 218 h 813"/>
                  <a:gd name="T6" fmla="*/ 0 w 658"/>
                  <a:gd name="T7" fmla="*/ 687 h 813"/>
                  <a:gd name="T8" fmla="*/ 657 w 658"/>
                  <a:gd name="T9" fmla="*/ 656 h 813"/>
                  <a:gd name="T10" fmla="*/ 625 w 658"/>
                  <a:gd name="T11" fmla="*/ 187 h 813"/>
                  <a:gd name="T12" fmla="*/ 125 w 658"/>
                  <a:gd name="T13" fmla="*/ 156 h 813"/>
                </a:gdLst>
                <a:ahLst/>
                <a:cxnLst>
                  <a:cxn ang="0">
                    <a:pos x="T0" y="T1"/>
                  </a:cxn>
                  <a:cxn ang="0">
                    <a:pos x="T2" y="T3"/>
                  </a:cxn>
                  <a:cxn ang="0">
                    <a:pos x="T4" y="T5"/>
                  </a:cxn>
                  <a:cxn ang="0">
                    <a:pos x="T6" y="T7"/>
                  </a:cxn>
                  <a:cxn ang="0">
                    <a:pos x="T8" y="T9"/>
                  </a:cxn>
                  <a:cxn ang="0">
                    <a:pos x="T10" y="T11"/>
                  </a:cxn>
                  <a:cxn ang="0">
                    <a:pos x="T12" y="T13"/>
                  </a:cxn>
                </a:cxnLst>
                <a:rect l="0" t="0" r="r" b="b"/>
                <a:pathLst>
                  <a:path w="658" h="813">
                    <a:moveTo>
                      <a:pt x="125" y="156"/>
                    </a:moveTo>
                    <a:lnTo>
                      <a:pt x="125" y="156"/>
                    </a:lnTo>
                    <a:cubicBezTo>
                      <a:pt x="125" y="156"/>
                      <a:pt x="94" y="0"/>
                      <a:pt x="32" y="218"/>
                    </a:cubicBezTo>
                    <a:cubicBezTo>
                      <a:pt x="0" y="312"/>
                      <a:pt x="0" y="531"/>
                      <a:pt x="0" y="687"/>
                    </a:cubicBezTo>
                    <a:cubicBezTo>
                      <a:pt x="0" y="687"/>
                      <a:pt x="407" y="812"/>
                      <a:pt x="657" y="656"/>
                    </a:cubicBezTo>
                    <a:cubicBezTo>
                      <a:pt x="625" y="187"/>
                      <a:pt x="625" y="187"/>
                      <a:pt x="625" y="187"/>
                    </a:cubicBezTo>
                    <a:lnTo>
                      <a:pt x="125" y="156"/>
                    </a:lnTo>
                  </a:path>
                </a:pathLst>
              </a:custGeom>
              <a:solidFill>
                <a:srgbClr val="F1942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91" name="Freeform 163">
                <a:extLst>
                  <a:ext uri="{FF2B5EF4-FFF2-40B4-BE49-F238E27FC236}">
                    <a16:creationId xmlns:a16="http://schemas.microsoft.com/office/drawing/2014/main" id="{D7ADA645-E8F7-C16B-AF1A-D05409437B74}"/>
                  </a:ext>
                </a:extLst>
              </p:cNvPr>
              <p:cNvSpPr>
                <a:spLocks noChangeArrowheads="1"/>
              </p:cNvSpPr>
              <p:nvPr/>
            </p:nvSpPr>
            <p:spPr bwMode="auto">
              <a:xfrm>
                <a:off x="7391400" y="3144838"/>
                <a:ext cx="269875" cy="393700"/>
              </a:xfrm>
              <a:custGeom>
                <a:avLst/>
                <a:gdLst>
                  <a:gd name="T0" fmla="*/ 31 w 751"/>
                  <a:gd name="T1" fmla="*/ 750 h 1095"/>
                  <a:gd name="T2" fmla="*/ 31 w 751"/>
                  <a:gd name="T3" fmla="*/ 750 h 1095"/>
                  <a:gd name="T4" fmla="*/ 0 w 751"/>
                  <a:gd name="T5" fmla="*/ 1000 h 1095"/>
                  <a:gd name="T6" fmla="*/ 750 w 751"/>
                  <a:gd name="T7" fmla="*/ 969 h 1095"/>
                  <a:gd name="T8" fmla="*/ 594 w 751"/>
                  <a:gd name="T9" fmla="*/ 187 h 1095"/>
                  <a:gd name="T10" fmla="*/ 188 w 751"/>
                  <a:gd name="T11" fmla="*/ 94 h 1095"/>
                  <a:gd name="T12" fmla="*/ 31 w 751"/>
                  <a:gd name="T13" fmla="*/ 750 h 1095"/>
                </a:gdLst>
                <a:ahLst/>
                <a:cxnLst>
                  <a:cxn ang="0">
                    <a:pos x="T0" y="T1"/>
                  </a:cxn>
                  <a:cxn ang="0">
                    <a:pos x="T2" y="T3"/>
                  </a:cxn>
                  <a:cxn ang="0">
                    <a:pos x="T4" y="T5"/>
                  </a:cxn>
                  <a:cxn ang="0">
                    <a:pos x="T6" y="T7"/>
                  </a:cxn>
                  <a:cxn ang="0">
                    <a:pos x="T8" y="T9"/>
                  </a:cxn>
                  <a:cxn ang="0">
                    <a:pos x="T10" y="T11"/>
                  </a:cxn>
                  <a:cxn ang="0">
                    <a:pos x="T12" y="T13"/>
                  </a:cxn>
                </a:cxnLst>
                <a:rect l="0" t="0" r="r" b="b"/>
                <a:pathLst>
                  <a:path w="751" h="1095">
                    <a:moveTo>
                      <a:pt x="31" y="750"/>
                    </a:moveTo>
                    <a:lnTo>
                      <a:pt x="31" y="750"/>
                    </a:lnTo>
                    <a:cubicBezTo>
                      <a:pt x="31" y="875"/>
                      <a:pt x="0" y="937"/>
                      <a:pt x="0" y="1000"/>
                    </a:cubicBezTo>
                    <a:cubicBezTo>
                      <a:pt x="0" y="1000"/>
                      <a:pt x="531" y="1094"/>
                      <a:pt x="750" y="969"/>
                    </a:cubicBezTo>
                    <a:cubicBezTo>
                      <a:pt x="750" y="969"/>
                      <a:pt x="625" y="344"/>
                      <a:pt x="594" y="187"/>
                    </a:cubicBezTo>
                    <a:cubicBezTo>
                      <a:pt x="594" y="62"/>
                      <a:pt x="281" y="0"/>
                      <a:pt x="188" y="94"/>
                    </a:cubicBezTo>
                    <a:cubicBezTo>
                      <a:pt x="188" y="94"/>
                      <a:pt x="94" y="219"/>
                      <a:pt x="31" y="750"/>
                    </a:cubicBezTo>
                  </a:path>
                </a:pathLst>
              </a:custGeom>
              <a:solidFill>
                <a:srgbClr val="FDC80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92" name="Freeform 164">
                <a:extLst>
                  <a:ext uri="{FF2B5EF4-FFF2-40B4-BE49-F238E27FC236}">
                    <a16:creationId xmlns:a16="http://schemas.microsoft.com/office/drawing/2014/main" id="{C5737281-7410-46F1-B1AF-13E1B4C8FB2C}"/>
                  </a:ext>
                </a:extLst>
              </p:cNvPr>
              <p:cNvSpPr>
                <a:spLocks noChangeArrowheads="1"/>
              </p:cNvSpPr>
              <p:nvPr/>
            </p:nvSpPr>
            <p:spPr bwMode="auto">
              <a:xfrm>
                <a:off x="7504113" y="3133725"/>
                <a:ext cx="57150" cy="134938"/>
              </a:xfrm>
              <a:custGeom>
                <a:avLst/>
                <a:gdLst>
                  <a:gd name="T0" fmla="*/ 62 w 157"/>
                  <a:gd name="T1" fmla="*/ 0 h 376"/>
                  <a:gd name="T2" fmla="*/ 62 w 157"/>
                  <a:gd name="T3" fmla="*/ 0 h 376"/>
                  <a:gd name="T4" fmla="*/ 0 w 157"/>
                  <a:gd name="T5" fmla="*/ 125 h 376"/>
                  <a:gd name="T6" fmla="*/ 125 w 157"/>
                  <a:gd name="T7" fmla="*/ 343 h 376"/>
                  <a:gd name="T8" fmla="*/ 125 w 157"/>
                  <a:gd name="T9" fmla="*/ 0 h 376"/>
                  <a:gd name="T10" fmla="*/ 62 w 157"/>
                  <a:gd name="T11" fmla="*/ 0 h 376"/>
                </a:gdLst>
                <a:ahLst/>
                <a:cxnLst>
                  <a:cxn ang="0">
                    <a:pos x="T0" y="T1"/>
                  </a:cxn>
                  <a:cxn ang="0">
                    <a:pos x="T2" y="T3"/>
                  </a:cxn>
                  <a:cxn ang="0">
                    <a:pos x="T4" y="T5"/>
                  </a:cxn>
                  <a:cxn ang="0">
                    <a:pos x="T6" y="T7"/>
                  </a:cxn>
                  <a:cxn ang="0">
                    <a:pos x="T8" y="T9"/>
                  </a:cxn>
                  <a:cxn ang="0">
                    <a:pos x="T10" y="T11"/>
                  </a:cxn>
                </a:cxnLst>
                <a:rect l="0" t="0" r="r" b="b"/>
                <a:pathLst>
                  <a:path w="157" h="376">
                    <a:moveTo>
                      <a:pt x="62" y="0"/>
                    </a:moveTo>
                    <a:lnTo>
                      <a:pt x="62" y="0"/>
                    </a:lnTo>
                    <a:cubicBezTo>
                      <a:pt x="0" y="125"/>
                      <a:pt x="0" y="125"/>
                      <a:pt x="0" y="125"/>
                    </a:cubicBezTo>
                    <a:cubicBezTo>
                      <a:pt x="0" y="125"/>
                      <a:pt x="93" y="375"/>
                      <a:pt x="125" y="343"/>
                    </a:cubicBezTo>
                    <a:cubicBezTo>
                      <a:pt x="156" y="343"/>
                      <a:pt x="125" y="0"/>
                      <a:pt x="125" y="0"/>
                    </a:cubicBezTo>
                    <a:lnTo>
                      <a:pt x="62" y="0"/>
                    </a:lnTo>
                  </a:path>
                </a:pathLst>
              </a:custGeom>
              <a:solidFill>
                <a:srgbClr val="6A432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93" name="Freeform 165">
                <a:extLst>
                  <a:ext uri="{FF2B5EF4-FFF2-40B4-BE49-F238E27FC236}">
                    <a16:creationId xmlns:a16="http://schemas.microsoft.com/office/drawing/2014/main" id="{5F682325-4822-C5CE-CBC8-6FF176377AE0}"/>
                  </a:ext>
                </a:extLst>
              </p:cNvPr>
              <p:cNvSpPr>
                <a:spLocks noChangeArrowheads="1"/>
              </p:cNvSpPr>
              <p:nvPr/>
            </p:nvSpPr>
            <p:spPr bwMode="auto">
              <a:xfrm>
                <a:off x="7424738" y="2941638"/>
                <a:ext cx="180975" cy="247650"/>
              </a:xfrm>
              <a:custGeom>
                <a:avLst/>
                <a:gdLst>
                  <a:gd name="T0" fmla="*/ 125 w 501"/>
                  <a:gd name="T1" fmla="*/ 125 h 689"/>
                  <a:gd name="T2" fmla="*/ 125 w 501"/>
                  <a:gd name="T3" fmla="*/ 125 h 689"/>
                  <a:gd name="T4" fmla="*/ 156 w 501"/>
                  <a:gd name="T5" fmla="*/ 500 h 689"/>
                  <a:gd name="T6" fmla="*/ 500 w 501"/>
                  <a:gd name="T7" fmla="*/ 375 h 689"/>
                  <a:gd name="T8" fmla="*/ 344 w 501"/>
                  <a:gd name="T9" fmla="*/ 63 h 689"/>
                  <a:gd name="T10" fmla="*/ 125 w 501"/>
                  <a:gd name="T11" fmla="*/ 125 h 689"/>
                </a:gdLst>
                <a:ahLst/>
                <a:cxnLst>
                  <a:cxn ang="0">
                    <a:pos x="T0" y="T1"/>
                  </a:cxn>
                  <a:cxn ang="0">
                    <a:pos x="T2" y="T3"/>
                  </a:cxn>
                  <a:cxn ang="0">
                    <a:pos x="T4" y="T5"/>
                  </a:cxn>
                  <a:cxn ang="0">
                    <a:pos x="T6" y="T7"/>
                  </a:cxn>
                  <a:cxn ang="0">
                    <a:pos x="T8" y="T9"/>
                  </a:cxn>
                  <a:cxn ang="0">
                    <a:pos x="T10" y="T11"/>
                  </a:cxn>
                </a:cxnLst>
                <a:rect l="0" t="0" r="r" b="b"/>
                <a:pathLst>
                  <a:path w="501" h="689">
                    <a:moveTo>
                      <a:pt x="125" y="125"/>
                    </a:moveTo>
                    <a:lnTo>
                      <a:pt x="125" y="125"/>
                    </a:lnTo>
                    <a:cubicBezTo>
                      <a:pt x="0" y="219"/>
                      <a:pt x="125" y="469"/>
                      <a:pt x="156" y="500"/>
                    </a:cubicBezTo>
                    <a:cubicBezTo>
                      <a:pt x="344" y="688"/>
                      <a:pt x="469" y="563"/>
                      <a:pt x="500" y="375"/>
                    </a:cubicBezTo>
                    <a:cubicBezTo>
                      <a:pt x="500" y="188"/>
                      <a:pt x="437" y="125"/>
                      <a:pt x="344" y="63"/>
                    </a:cubicBezTo>
                    <a:cubicBezTo>
                      <a:pt x="250" y="0"/>
                      <a:pt x="125" y="125"/>
                      <a:pt x="125" y="125"/>
                    </a:cubicBezTo>
                  </a:path>
                </a:pathLst>
              </a:custGeom>
              <a:solidFill>
                <a:srgbClr val="6A3A2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94" name="Freeform 166">
                <a:extLst>
                  <a:ext uri="{FF2B5EF4-FFF2-40B4-BE49-F238E27FC236}">
                    <a16:creationId xmlns:a16="http://schemas.microsoft.com/office/drawing/2014/main" id="{9282726E-9F37-9F31-D420-A9A06E0C19F1}"/>
                  </a:ext>
                </a:extLst>
              </p:cNvPr>
              <p:cNvSpPr>
                <a:spLocks noChangeArrowheads="1"/>
              </p:cNvSpPr>
              <p:nvPr/>
            </p:nvSpPr>
            <p:spPr bwMode="auto">
              <a:xfrm>
                <a:off x="7402513" y="2941638"/>
                <a:ext cx="203200" cy="169862"/>
              </a:xfrm>
              <a:custGeom>
                <a:avLst/>
                <a:gdLst>
                  <a:gd name="T0" fmla="*/ 219 w 564"/>
                  <a:gd name="T1" fmla="*/ 469 h 470"/>
                  <a:gd name="T2" fmla="*/ 219 w 564"/>
                  <a:gd name="T3" fmla="*/ 469 h 470"/>
                  <a:gd name="T4" fmla="*/ 375 w 564"/>
                  <a:gd name="T5" fmla="*/ 32 h 470"/>
                  <a:gd name="T6" fmla="*/ 563 w 564"/>
                  <a:gd name="T7" fmla="*/ 219 h 470"/>
                  <a:gd name="T8" fmla="*/ 282 w 564"/>
                  <a:gd name="T9" fmla="*/ 344 h 470"/>
                  <a:gd name="T10" fmla="*/ 219 w 564"/>
                  <a:gd name="T11" fmla="*/ 469 h 470"/>
                </a:gdLst>
                <a:ahLst/>
                <a:cxnLst>
                  <a:cxn ang="0">
                    <a:pos x="T0" y="T1"/>
                  </a:cxn>
                  <a:cxn ang="0">
                    <a:pos x="T2" y="T3"/>
                  </a:cxn>
                  <a:cxn ang="0">
                    <a:pos x="T4" y="T5"/>
                  </a:cxn>
                  <a:cxn ang="0">
                    <a:pos x="T6" y="T7"/>
                  </a:cxn>
                  <a:cxn ang="0">
                    <a:pos x="T8" y="T9"/>
                  </a:cxn>
                  <a:cxn ang="0">
                    <a:pos x="T10" y="T11"/>
                  </a:cxn>
                </a:cxnLst>
                <a:rect l="0" t="0" r="r" b="b"/>
                <a:pathLst>
                  <a:path w="564" h="470">
                    <a:moveTo>
                      <a:pt x="219" y="469"/>
                    </a:moveTo>
                    <a:lnTo>
                      <a:pt x="219" y="469"/>
                    </a:lnTo>
                    <a:cubicBezTo>
                      <a:pt x="63" y="438"/>
                      <a:pt x="0" y="0"/>
                      <a:pt x="375" y="32"/>
                    </a:cubicBezTo>
                    <a:cubicBezTo>
                      <a:pt x="375" y="32"/>
                      <a:pt x="500" y="63"/>
                      <a:pt x="563" y="219"/>
                    </a:cubicBezTo>
                    <a:cubicBezTo>
                      <a:pt x="563" y="219"/>
                      <a:pt x="407" y="344"/>
                      <a:pt x="282" y="344"/>
                    </a:cubicBezTo>
                    <a:lnTo>
                      <a:pt x="219" y="469"/>
                    </a:lnTo>
                  </a:path>
                </a:pathLst>
              </a:custGeom>
              <a:solidFill>
                <a:srgbClr val="201A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95" name="Freeform 167">
                <a:extLst>
                  <a:ext uri="{FF2B5EF4-FFF2-40B4-BE49-F238E27FC236}">
                    <a16:creationId xmlns:a16="http://schemas.microsoft.com/office/drawing/2014/main" id="{28BB1AA9-3F7E-8454-1829-63B83695AD0E}"/>
                  </a:ext>
                </a:extLst>
              </p:cNvPr>
              <p:cNvSpPr>
                <a:spLocks noChangeArrowheads="1"/>
              </p:cNvSpPr>
              <p:nvPr/>
            </p:nvSpPr>
            <p:spPr bwMode="auto">
              <a:xfrm>
                <a:off x="7413625" y="2908300"/>
                <a:ext cx="134938" cy="112713"/>
              </a:xfrm>
              <a:custGeom>
                <a:avLst/>
                <a:gdLst>
                  <a:gd name="T0" fmla="*/ 343 w 376"/>
                  <a:gd name="T1" fmla="*/ 93 h 313"/>
                  <a:gd name="T2" fmla="*/ 343 w 376"/>
                  <a:gd name="T3" fmla="*/ 93 h 313"/>
                  <a:gd name="T4" fmla="*/ 218 w 376"/>
                  <a:gd name="T5" fmla="*/ 281 h 313"/>
                  <a:gd name="T6" fmla="*/ 31 w 376"/>
                  <a:gd name="T7" fmla="*/ 218 h 313"/>
                  <a:gd name="T8" fmla="*/ 125 w 376"/>
                  <a:gd name="T9" fmla="*/ 62 h 313"/>
                  <a:gd name="T10" fmla="*/ 343 w 376"/>
                  <a:gd name="T11" fmla="*/ 93 h 313"/>
                </a:gdLst>
                <a:ahLst/>
                <a:cxnLst>
                  <a:cxn ang="0">
                    <a:pos x="T0" y="T1"/>
                  </a:cxn>
                  <a:cxn ang="0">
                    <a:pos x="T2" y="T3"/>
                  </a:cxn>
                  <a:cxn ang="0">
                    <a:pos x="T4" y="T5"/>
                  </a:cxn>
                  <a:cxn ang="0">
                    <a:pos x="T6" y="T7"/>
                  </a:cxn>
                  <a:cxn ang="0">
                    <a:pos x="T8" y="T9"/>
                  </a:cxn>
                  <a:cxn ang="0">
                    <a:pos x="T10" y="T11"/>
                  </a:cxn>
                </a:cxnLst>
                <a:rect l="0" t="0" r="r" b="b"/>
                <a:pathLst>
                  <a:path w="376" h="313">
                    <a:moveTo>
                      <a:pt x="343" y="93"/>
                    </a:moveTo>
                    <a:lnTo>
                      <a:pt x="343" y="93"/>
                    </a:lnTo>
                    <a:cubicBezTo>
                      <a:pt x="375" y="156"/>
                      <a:pt x="312" y="250"/>
                      <a:pt x="218" y="281"/>
                    </a:cubicBezTo>
                    <a:cubicBezTo>
                      <a:pt x="156" y="312"/>
                      <a:pt x="62" y="281"/>
                      <a:pt x="31" y="218"/>
                    </a:cubicBezTo>
                    <a:cubicBezTo>
                      <a:pt x="0" y="156"/>
                      <a:pt x="62" y="93"/>
                      <a:pt x="125" y="62"/>
                    </a:cubicBezTo>
                    <a:cubicBezTo>
                      <a:pt x="218" y="0"/>
                      <a:pt x="312" y="31"/>
                      <a:pt x="343" y="93"/>
                    </a:cubicBezTo>
                  </a:path>
                </a:pathLst>
              </a:custGeom>
              <a:solidFill>
                <a:srgbClr val="201A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96" name="Freeform 168">
                <a:extLst>
                  <a:ext uri="{FF2B5EF4-FFF2-40B4-BE49-F238E27FC236}">
                    <a16:creationId xmlns:a16="http://schemas.microsoft.com/office/drawing/2014/main" id="{BB559E28-C6A3-0A0B-FAEF-182F589FECE5}"/>
                  </a:ext>
                </a:extLst>
              </p:cNvPr>
              <p:cNvSpPr>
                <a:spLocks noChangeArrowheads="1"/>
              </p:cNvSpPr>
              <p:nvPr/>
            </p:nvSpPr>
            <p:spPr bwMode="auto">
              <a:xfrm>
                <a:off x="7413624" y="2886076"/>
                <a:ext cx="90488" cy="79375"/>
              </a:xfrm>
              <a:custGeom>
                <a:avLst/>
                <a:gdLst>
                  <a:gd name="T0" fmla="*/ 250 w 251"/>
                  <a:gd name="T1" fmla="*/ 63 h 220"/>
                  <a:gd name="T2" fmla="*/ 250 w 251"/>
                  <a:gd name="T3" fmla="*/ 63 h 220"/>
                  <a:gd name="T4" fmla="*/ 156 w 251"/>
                  <a:gd name="T5" fmla="*/ 188 h 220"/>
                  <a:gd name="T6" fmla="*/ 0 w 251"/>
                  <a:gd name="T7" fmla="*/ 156 h 220"/>
                  <a:gd name="T8" fmla="*/ 93 w 251"/>
                  <a:gd name="T9" fmla="*/ 0 h 220"/>
                  <a:gd name="T10" fmla="*/ 250 w 251"/>
                  <a:gd name="T11" fmla="*/ 63 h 220"/>
                </a:gdLst>
                <a:ahLst/>
                <a:cxnLst>
                  <a:cxn ang="0">
                    <a:pos x="T0" y="T1"/>
                  </a:cxn>
                  <a:cxn ang="0">
                    <a:pos x="T2" y="T3"/>
                  </a:cxn>
                  <a:cxn ang="0">
                    <a:pos x="T4" y="T5"/>
                  </a:cxn>
                  <a:cxn ang="0">
                    <a:pos x="T6" y="T7"/>
                  </a:cxn>
                  <a:cxn ang="0">
                    <a:pos x="T8" y="T9"/>
                  </a:cxn>
                  <a:cxn ang="0">
                    <a:pos x="T10" y="T11"/>
                  </a:cxn>
                </a:cxnLst>
                <a:rect l="0" t="0" r="r" b="b"/>
                <a:pathLst>
                  <a:path w="251" h="220">
                    <a:moveTo>
                      <a:pt x="250" y="63"/>
                    </a:moveTo>
                    <a:lnTo>
                      <a:pt x="250" y="63"/>
                    </a:lnTo>
                    <a:cubicBezTo>
                      <a:pt x="250" y="94"/>
                      <a:pt x="218" y="156"/>
                      <a:pt x="156" y="188"/>
                    </a:cubicBezTo>
                    <a:cubicBezTo>
                      <a:pt x="93" y="219"/>
                      <a:pt x="31" y="188"/>
                      <a:pt x="0" y="156"/>
                    </a:cubicBezTo>
                    <a:cubicBezTo>
                      <a:pt x="0" y="94"/>
                      <a:pt x="31" y="31"/>
                      <a:pt x="93" y="0"/>
                    </a:cubicBezTo>
                    <a:cubicBezTo>
                      <a:pt x="156" y="0"/>
                      <a:pt x="218" y="0"/>
                      <a:pt x="250" y="63"/>
                    </a:cubicBezTo>
                  </a:path>
                </a:pathLst>
              </a:custGeom>
              <a:solidFill>
                <a:srgbClr val="201A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97" name="Freeform 169">
                <a:extLst>
                  <a:ext uri="{FF2B5EF4-FFF2-40B4-BE49-F238E27FC236}">
                    <a16:creationId xmlns:a16="http://schemas.microsoft.com/office/drawing/2014/main" id="{A05DBEC8-C7B7-15FE-838E-73D92BBDD746}"/>
                  </a:ext>
                </a:extLst>
              </p:cNvPr>
              <p:cNvSpPr>
                <a:spLocks noChangeArrowheads="1"/>
              </p:cNvSpPr>
              <p:nvPr/>
            </p:nvSpPr>
            <p:spPr bwMode="auto">
              <a:xfrm>
                <a:off x="7459664" y="3100388"/>
                <a:ext cx="57150" cy="68262"/>
              </a:xfrm>
              <a:custGeom>
                <a:avLst/>
                <a:gdLst>
                  <a:gd name="T0" fmla="*/ 156 w 157"/>
                  <a:gd name="T1" fmla="*/ 94 h 188"/>
                  <a:gd name="T2" fmla="*/ 156 w 157"/>
                  <a:gd name="T3" fmla="*/ 94 h 188"/>
                  <a:gd name="T4" fmla="*/ 156 w 157"/>
                  <a:gd name="T5" fmla="*/ 94 h 188"/>
                  <a:gd name="T6" fmla="*/ 93 w 157"/>
                  <a:gd name="T7" fmla="*/ 156 h 188"/>
                  <a:gd name="T8" fmla="*/ 0 w 157"/>
                  <a:gd name="T9" fmla="*/ 94 h 188"/>
                  <a:gd name="T10" fmla="*/ 93 w 157"/>
                  <a:gd name="T11" fmla="*/ 31 h 188"/>
                  <a:gd name="T12" fmla="*/ 156 w 157"/>
                  <a:gd name="T13" fmla="*/ 94 h 188"/>
                  <a:gd name="T14" fmla="*/ 156 w 157"/>
                  <a:gd name="T15" fmla="*/ 94 h 188"/>
                  <a:gd name="T16" fmla="*/ 156 w 157"/>
                  <a:gd name="T17" fmla="*/ 94 h 188"/>
                  <a:gd name="T18" fmla="*/ 93 w 157"/>
                  <a:gd name="T19" fmla="*/ 0 h 188"/>
                  <a:gd name="T20" fmla="*/ 0 w 157"/>
                  <a:gd name="T21" fmla="*/ 94 h 188"/>
                  <a:gd name="T22" fmla="*/ 93 w 157"/>
                  <a:gd name="T23" fmla="*/ 187 h 188"/>
                  <a:gd name="T24" fmla="*/ 156 w 157"/>
                  <a:gd name="T25" fmla="*/ 94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7" h="188">
                    <a:moveTo>
                      <a:pt x="156" y="94"/>
                    </a:moveTo>
                    <a:lnTo>
                      <a:pt x="156" y="94"/>
                    </a:lnTo>
                    <a:lnTo>
                      <a:pt x="156" y="94"/>
                    </a:lnTo>
                    <a:cubicBezTo>
                      <a:pt x="156" y="125"/>
                      <a:pt x="125" y="156"/>
                      <a:pt x="93" y="156"/>
                    </a:cubicBezTo>
                    <a:cubicBezTo>
                      <a:pt x="31" y="156"/>
                      <a:pt x="0" y="125"/>
                      <a:pt x="0" y="94"/>
                    </a:cubicBezTo>
                    <a:cubicBezTo>
                      <a:pt x="0" y="62"/>
                      <a:pt x="31" y="31"/>
                      <a:pt x="93" y="31"/>
                    </a:cubicBezTo>
                    <a:cubicBezTo>
                      <a:pt x="125" y="31"/>
                      <a:pt x="156" y="62"/>
                      <a:pt x="156" y="94"/>
                    </a:cubicBezTo>
                    <a:lnTo>
                      <a:pt x="156" y="94"/>
                    </a:lnTo>
                    <a:lnTo>
                      <a:pt x="156" y="94"/>
                    </a:lnTo>
                    <a:cubicBezTo>
                      <a:pt x="156" y="31"/>
                      <a:pt x="125" y="0"/>
                      <a:pt x="93" y="0"/>
                    </a:cubicBezTo>
                    <a:cubicBezTo>
                      <a:pt x="31" y="0"/>
                      <a:pt x="0" y="31"/>
                      <a:pt x="0" y="94"/>
                    </a:cubicBezTo>
                    <a:cubicBezTo>
                      <a:pt x="0" y="156"/>
                      <a:pt x="31" y="187"/>
                      <a:pt x="93" y="187"/>
                    </a:cubicBezTo>
                    <a:cubicBezTo>
                      <a:pt x="125" y="187"/>
                      <a:pt x="156" y="156"/>
                      <a:pt x="156" y="94"/>
                    </a:cubicBezTo>
                  </a:path>
                </a:pathLst>
              </a:custGeom>
              <a:solidFill>
                <a:srgbClr val="A49C4A"/>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98" name="Freeform 170">
                <a:extLst>
                  <a:ext uri="{FF2B5EF4-FFF2-40B4-BE49-F238E27FC236}">
                    <a16:creationId xmlns:a16="http://schemas.microsoft.com/office/drawing/2014/main" id="{E309DA25-6C31-A084-6421-10FA98C4BE53}"/>
                  </a:ext>
                </a:extLst>
              </p:cNvPr>
              <p:cNvSpPr>
                <a:spLocks noChangeArrowheads="1"/>
              </p:cNvSpPr>
              <p:nvPr/>
            </p:nvSpPr>
            <p:spPr bwMode="auto">
              <a:xfrm>
                <a:off x="7413625" y="3133725"/>
                <a:ext cx="371475" cy="315913"/>
              </a:xfrm>
              <a:custGeom>
                <a:avLst/>
                <a:gdLst>
                  <a:gd name="T0" fmla="*/ 875 w 1032"/>
                  <a:gd name="T1" fmla="*/ 93 h 876"/>
                  <a:gd name="T2" fmla="*/ 875 w 1032"/>
                  <a:gd name="T3" fmla="*/ 93 h 876"/>
                  <a:gd name="T4" fmla="*/ 625 w 1032"/>
                  <a:gd name="T5" fmla="*/ 593 h 876"/>
                  <a:gd name="T6" fmla="*/ 125 w 1032"/>
                  <a:gd name="T7" fmla="*/ 843 h 876"/>
                  <a:gd name="T8" fmla="*/ 218 w 1032"/>
                  <a:gd name="T9" fmla="*/ 406 h 876"/>
                  <a:gd name="T10" fmla="*/ 625 w 1032"/>
                  <a:gd name="T11" fmla="*/ 31 h 876"/>
                  <a:gd name="T12" fmla="*/ 875 w 1032"/>
                  <a:gd name="T13" fmla="*/ 93 h 876"/>
                </a:gdLst>
                <a:ahLst/>
                <a:cxnLst>
                  <a:cxn ang="0">
                    <a:pos x="T0" y="T1"/>
                  </a:cxn>
                  <a:cxn ang="0">
                    <a:pos x="T2" y="T3"/>
                  </a:cxn>
                  <a:cxn ang="0">
                    <a:pos x="T4" y="T5"/>
                  </a:cxn>
                  <a:cxn ang="0">
                    <a:pos x="T6" y="T7"/>
                  </a:cxn>
                  <a:cxn ang="0">
                    <a:pos x="T8" y="T9"/>
                  </a:cxn>
                  <a:cxn ang="0">
                    <a:pos x="T10" y="T11"/>
                  </a:cxn>
                  <a:cxn ang="0">
                    <a:pos x="T12" y="T13"/>
                  </a:cxn>
                </a:cxnLst>
                <a:rect l="0" t="0" r="r" b="b"/>
                <a:pathLst>
                  <a:path w="1032" h="876">
                    <a:moveTo>
                      <a:pt x="875" y="93"/>
                    </a:moveTo>
                    <a:lnTo>
                      <a:pt x="875" y="93"/>
                    </a:lnTo>
                    <a:cubicBezTo>
                      <a:pt x="875" y="93"/>
                      <a:pt x="1031" y="281"/>
                      <a:pt x="625" y="593"/>
                    </a:cubicBezTo>
                    <a:cubicBezTo>
                      <a:pt x="218" y="875"/>
                      <a:pt x="250" y="875"/>
                      <a:pt x="125" y="843"/>
                    </a:cubicBezTo>
                    <a:cubicBezTo>
                      <a:pt x="31" y="812"/>
                      <a:pt x="0" y="562"/>
                      <a:pt x="218" y="406"/>
                    </a:cubicBezTo>
                    <a:cubicBezTo>
                      <a:pt x="468" y="218"/>
                      <a:pt x="500" y="62"/>
                      <a:pt x="625" y="31"/>
                    </a:cubicBezTo>
                    <a:cubicBezTo>
                      <a:pt x="750" y="0"/>
                      <a:pt x="843" y="31"/>
                      <a:pt x="875" y="93"/>
                    </a:cubicBezTo>
                  </a:path>
                </a:pathLst>
              </a:custGeom>
              <a:solidFill>
                <a:srgbClr val="ED7D3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99" name="Freeform 171">
                <a:extLst>
                  <a:ext uri="{FF2B5EF4-FFF2-40B4-BE49-F238E27FC236}">
                    <a16:creationId xmlns:a16="http://schemas.microsoft.com/office/drawing/2014/main" id="{559E245D-2E2B-1D92-3544-7770A1C79487}"/>
                  </a:ext>
                </a:extLst>
              </p:cNvPr>
              <p:cNvSpPr>
                <a:spLocks noChangeArrowheads="1"/>
              </p:cNvSpPr>
              <p:nvPr/>
            </p:nvSpPr>
            <p:spPr bwMode="auto">
              <a:xfrm>
                <a:off x="7380288" y="3155950"/>
                <a:ext cx="146050" cy="236538"/>
              </a:xfrm>
              <a:custGeom>
                <a:avLst/>
                <a:gdLst>
                  <a:gd name="T0" fmla="*/ 250 w 407"/>
                  <a:gd name="T1" fmla="*/ 31 h 657"/>
                  <a:gd name="T2" fmla="*/ 250 w 407"/>
                  <a:gd name="T3" fmla="*/ 31 h 657"/>
                  <a:gd name="T4" fmla="*/ 406 w 407"/>
                  <a:gd name="T5" fmla="*/ 656 h 657"/>
                  <a:gd name="T6" fmla="*/ 0 w 407"/>
                  <a:gd name="T7" fmla="*/ 344 h 657"/>
                  <a:gd name="T8" fmla="*/ 250 w 407"/>
                  <a:gd name="T9" fmla="*/ 31 h 657"/>
                </a:gdLst>
                <a:ahLst/>
                <a:cxnLst>
                  <a:cxn ang="0">
                    <a:pos x="T0" y="T1"/>
                  </a:cxn>
                  <a:cxn ang="0">
                    <a:pos x="T2" y="T3"/>
                  </a:cxn>
                  <a:cxn ang="0">
                    <a:pos x="T4" y="T5"/>
                  </a:cxn>
                  <a:cxn ang="0">
                    <a:pos x="T6" y="T7"/>
                  </a:cxn>
                  <a:cxn ang="0">
                    <a:pos x="T8" y="T9"/>
                  </a:cxn>
                </a:cxnLst>
                <a:rect l="0" t="0" r="r" b="b"/>
                <a:pathLst>
                  <a:path w="407" h="657">
                    <a:moveTo>
                      <a:pt x="250" y="31"/>
                    </a:moveTo>
                    <a:lnTo>
                      <a:pt x="250" y="31"/>
                    </a:lnTo>
                    <a:cubicBezTo>
                      <a:pt x="250" y="31"/>
                      <a:pt x="31" y="313"/>
                      <a:pt x="406" y="656"/>
                    </a:cubicBezTo>
                    <a:cubicBezTo>
                      <a:pt x="406" y="656"/>
                      <a:pt x="0" y="531"/>
                      <a:pt x="0" y="344"/>
                    </a:cubicBezTo>
                    <a:cubicBezTo>
                      <a:pt x="0" y="156"/>
                      <a:pt x="344" y="0"/>
                      <a:pt x="250" y="31"/>
                    </a:cubicBezTo>
                  </a:path>
                </a:pathLst>
              </a:custGeom>
              <a:solidFill>
                <a:srgbClr val="FDC80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00" name="Freeform 172">
                <a:extLst>
                  <a:ext uri="{FF2B5EF4-FFF2-40B4-BE49-F238E27FC236}">
                    <a16:creationId xmlns:a16="http://schemas.microsoft.com/office/drawing/2014/main" id="{91795FB0-2AB7-F5AF-D1FB-3F831F5767D9}"/>
                  </a:ext>
                </a:extLst>
              </p:cNvPr>
              <p:cNvSpPr>
                <a:spLocks noChangeArrowheads="1"/>
              </p:cNvSpPr>
              <p:nvPr/>
            </p:nvSpPr>
            <p:spPr bwMode="auto">
              <a:xfrm>
                <a:off x="7605713" y="3155950"/>
                <a:ext cx="134937" cy="134938"/>
              </a:xfrm>
              <a:custGeom>
                <a:avLst/>
                <a:gdLst>
                  <a:gd name="T0" fmla="*/ 344 w 376"/>
                  <a:gd name="T1" fmla="*/ 125 h 376"/>
                  <a:gd name="T2" fmla="*/ 344 w 376"/>
                  <a:gd name="T3" fmla="*/ 125 h 376"/>
                  <a:gd name="T4" fmla="*/ 187 w 376"/>
                  <a:gd name="T5" fmla="*/ 313 h 376"/>
                  <a:gd name="T6" fmla="*/ 31 w 376"/>
                  <a:gd name="T7" fmla="*/ 156 h 376"/>
                  <a:gd name="T8" fmla="*/ 219 w 376"/>
                  <a:gd name="T9" fmla="*/ 0 h 376"/>
                  <a:gd name="T10" fmla="*/ 344 w 376"/>
                  <a:gd name="T11" fmla="*/ 125 h 376"/>
                </a:gdLst>
                <a:ahLst/>
                <a:cxnLst>
                  <a:cxn ang="0">
                    <a:pos x="T0" y="T1"/>
                  </a:cxn>
                  <a:cxn ang="0">
                    <a:pos x="T2" y="T3"/>
                  </a:cxn>
                  <a:cxn ang="0">
                    <a:pos x="T4" y="T5"/>
                  </a:cxn>
                  <a:cxn ang="0">
                    <a:pos x="T6" y="T7"/>
                  </a:cxn>
                  <a:cxn ang="0">
                    <a:pos x="T8" y="T9"/>
                  </a:cxn>
                  <a:cxn ang="0">
                    <a:pos x="T10" y="T11"/>
                  </a:cxn>
                </a:cxnLst>
                <a:rect l="0" t="0" r="r" b="b"/>
                <a:pathLst>
                  <a:path w="376" h="376">
                    <a:moveTo>
                      <a:pt x="344" y="125"/>
                    </a:moveTo>
                    <a:lnTo>
                      <a:pt x="344" y="125"/>
                    </a:lnTo>
                    <a:cubicBezTo>
                      <a:pt x="375" y="188"/>
                      <a:pt x="250" y="313"/>
                      <a:pt x="187" y="313"/>
                    </a:cubicBezTo>
                    <a:cubicBezTo>
                      <a:pt x="31" y="375"/>
                      <a:pt x="0" y="281"/>
                      <a:pt x="31" y="156"/>
                    </a:cubicBezTo>
                    <a:cubicBezTo>
                      <a:pt x="62" y="63"/>
                      <a:pt x="156" y="31"/>
                      <a:pt x="219" y="0"/>
                    </a:cubicBezTo>
                    <a:cubicBezTo>
                      <a:pt x="281" y="0"/>
                      <a:pt x="344" y="125"/>
                      <a:pt x="344" y="125"/>
                    </a:cubicBezTo>
                  </a:path>
                </a:pathLst>
              </a:custGeom>
              <a:solidFill>
                <a:srgbClr val="9A613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01" name="Freeform 173">
                <a:extLst>
                  <a:ext uri="{FF2B5EF4-FFF2-40B4-BE49-F238E27FC236}">
                    <a16:creationId xmlns:a16="http://schemas.microsoft.com/office/drawing/2014/main" id="{E3B15E21-25DE-82D6-A9FB-11B90268AF4A}"/>
                  </a:ext>
                </a:extLst>
              </p:cNvPr>
              <p:cNvSpPr>
                <a:spLocks noChangeArrowheads="1"/>
              </p:cNvSpPr>
              <p:nvPr/>
            </p:nvSpPr>
            <p:spPr bwMode="auto">
              <a:xfrm>
                <a:off x="7559675" y="3279775"/>
                <a:ext cx="203200" cy="90488"/>
              </a:xfrm>
              <a:custGeom>
                <a:avLst/>
                <a:gdLst>
                  <a:gd name="T0" fmla="*/ 0 w 563"/>
                  <a:gd name="T1" fmla="*/ 125 h 251"/>
                  <a:gd name="T2" fmla="*/ 0 w 563"/>
                  <a:gd name="T3" fmla="*/ 125 h 251"/>
                  <a:gd name="T4" fmla="*/ 344 w 563"/>
                  <a:gd name="T5" fmla="*/ 219 h 251"/>
                  <a:gd name="T6" fmla="*/ 437 w 563"/>
                  <a:gd name="T7" fmla="*/ 0 h 251"/>
                  <a:gd name="T8" fmla="*/ 281 w 563"/>
                  <a:gd name="T9" fmla="*/ 94 h 251"/>
                  <a:gd name="T10" fmla="*/ 0 w 563"/>
                  <a:gd name="T11" fmla="*/ 125 h 251"/>
                </a:gdLst>
                <a:ahLst/>
                <a:cxnLst>
                  <a:cxn ang="0">
                    <a:pos x="T0" y="T1"/>
                  </a:cxn>
                  <a:cxn ang="0">
                    <a:pos x="T2" y="T3"/>
                  </a:cxn>
                  <a:cxn ang="0">
                    <a:pos x="T4" y="T5"/>
                  </a:cxn>
                  <a:cxn ang="0">
                    <a:pos x="T6" y="T7"/>
                  </a:cxn>
                  <a:cxn ang="0">
                    <a:pos x="T8" y="T9"/>
                  </a:cxn>
                  <a:cxn ang="0">
                    <a:pos x="T10" y="T11"/>
                  </a:cxn>
                </a:cxnLst>
                <a:rect l="0" t="0" r="r" b="b"/>
                <a:pathLst>
                  <a:path w="563" h="251">
                    <a:moveTo>
                      <a:pt x="0" y="125"/>
                    </a:moveTo>
                    <a:lnTo>
                      <a:pt x="0" y="125"/>
                    </a:lnTo>
                    <a:cubicBezTo>
                      <a:pt x="0" y="125"/>
                      <a:pt x="156" y="250"/>
                      <a:pt x="344" y="219"/>
                    </a:cubicBezTo>
                    <a:cubicBezTo>
                      <a:pt x="562" y="187"/>
                      <a:pt x="437" y="0"/>
                      <a:pt x="437" y="0"/>
                    </a:cubicBezTo>
                    <a:cubicBezTo>
                      <a:pt x="281" y="94"/>
                      <a:pt x="281" y="94"/>
                      <a:pt x="281" y="94"/>
                    </a:cubicBezTo>
                    <a:cubicBezTo>
                      <a:pt x="281" y="94"/>
                      <a:pt x="156" y="187"/>
                      <a:pt x="0" y="125"/>
                    </a:cubicBezTo>
                  </a:path>
                </a:pathLst>
              </a:custGeom>
              <a:solidFill>
                <a:srgbClr val="FDC80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20" name="Group 319">
              <a:extLst>
                <a:ext uri="{FF2B5EF4-FFF2-40B4-BE49-F238E27FC236}">
                  <a16:creationId xmlns:a16="http://schemas.microsoft.com/office/drawing/2014/main" id="{0E984150-6859-0EA2-867C-6FBF1E33D7D4}"/>
                </a:ext>
              </a:extLst>
            </p:cNvPr>
            <p:cNvGrpSpPr/>
            <p:nvPr/>
          </p:nvGrpSpPr>
          <p:grpSpPr>
            <a:xfrm>
              <a:off x="561552" y="6638246"/>
              <a:ext cx="201002" cy="389213"/>
              <a:chOff x="7245350" y="2908300"/>
              <a:chExt cx="539750" cy="1090613"/>
            </a:xfrm>
          </p:grpSpPr>
          <p:sp>
            <p:nvSpPr>
              <p:cNvPr id="476" name="Freeform 10">
                <a:extLst>
                  <a:ext uri="{FF2B5EF4-FFF2-40B4-BE49-F238E27FC236}">
                    <a16:creationId xmlns:a16="http://schemas.microsoft.com/office/drawing/2014/main" id="{5BF5A908-5531-7D21-E8BD-02631A324788}"/>
                  </a:ext>
                </a:extLst>
              </p:cNvPr>
              <p:cNvSpPr>
                <a:spLocks noChangeArrowheads="1"/>
              </p:cNvSpPr>
              <p:nvPr/>
            </p:nvSpPr>
            <p:spPr bwMode="auto">
              <a:xfrm>
                <a:off x="7245350" y="3863975"/>
                <a:ext cx="461963" cy="134938"/>
              </a:xfrm>
              <a:custGeom>
                <a:avLst/>
                <a:gdLst>
                  <a:gd name="T0" fmla="*/ 500 w 1282"/>
                  <a:gd name="T1" fmla="*/ 31 h 376"/>
                  <a:gd name="T2" fmla="*/ 500 w 1282"/>
                  <a:gd name="T3" fmla="*/ 31 h 376"/>
                  <a:gd name="T4" fmla="*/ 875 w 1282"/>
                  <a:gd name="T5" fmla="*/ 0 h 376"/>
                  <a:gd name="T6" fmla="*/ 1156 w 1282"/>
                  <a:gd name="T7" fmla="*/ 62 h 376"/>
                  <a:gd name="T8" fmla="*/ 1250 w 1282"/>
                  <a:gd name="T9" fmla="*/ 125 h 376"/>
                  <a:gd name="T10" fmla="*/ 1031 w 1282"/>
                  <a:gd name="T11" fmla="*/ 250 h 376"/>
                  <a:gd name="T12" fmla="*/ 781 w 1282"/>
                  <a:gd name="T13" fmla="*/ 312 h 376"/>
                  <a:gd name="T14" fmla="*/ 406 w 1282"/>
                  <a:gd name="T15" fmla="*/ 344 h 376"/>
                  <a:gd name="T16" fmla="*/ 250 w 1282"/>
                  <a:gd name="T17" fmla="*/ 312 h 376"/>
                  <a:gd name="T18" fmla="*/ 0 w 1282"/>
                  <a:gd name="T19" fmla="*/ 219 h 376"/>
                  <a:gd name="T20" fmla="*/ 125 w 1282"/>
                  <a:gd name="T21" fmla="*/ 156 h 376"/>
                  <a:gd name="T22" fmla="*/ 500 w 1282"/>
                  <a:gd name="T23" fmla="*/ 31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2" h="376">
                    <a:moveTo>
                      <a:pt x="500" y="31"/>
                    </a:moveTo>
                    <a:lnTo>
                      <a:pt x="500" y="31"/>
                    </a:lnTo>
                    <a:cubicBezTo>
                      <a:pt x="500" y="31"/>
                      <a:pt x="812" y="0"/>
                      <a:pt x="875" y="0"/>
                    </a:cubicBezTo>
                    <a:cubicBezTo>
                      <a:pt x="937" y="31"/>
                      <a:pt x="1094" y="62"/>
                      <a:pt x="1156" y="62"/>
                    </a:cubicBezTo>
                    <a:cubicBezTo>
                      <a:pt x="1187" y="94"/>
                      <a:pt x="1281" y="62"/>
                      <a:pt x="1250" y="125"/>
                    </a:cubicBezTo>
                    <a:cubicBezTo>
                      <a:pt x="1219" y="187"/>
                      <a:pt x="1094" y="219"/>
                      <a:pt x="1031" y="250"/>
                    </a:cubicBezTo>
                    <a:cubicBezTo>
                      <a:pt x="969" y="281"/>
                      <a:pt x="969" y="281"/>
                      <a:pt x="781" y="312"/>
                    </a:cubicBezTo>
                    <a:cubicBezTo>
                      <a:pt x="594" y="375"/>
                      <a:pt x="469" y="375"/>
                      <a:pt x="406" y="344"/>
                    </a:cubicBezTo>
                    <a:cubicBezTo>
                      <a:pt x="312" y="344"/>
                      <a:pt x="312" y="312"/>
                      <a:pt x="250" y="312"/>
                    </a:cubicBezTo>
                    <a:cubicBezTo>
                      <a:pt x="156" y="281"/>
                      <a:pt x="0" y="281"/>
                      <a:pt x="0" y="219"/>
                    </a:cubicBezTo>
                    <a:cubicBezTo>
                      <a:pt x="31" y="187"/>
                      <a:pt x="94" y="156"/>
                      <a:pt x="125" y="156"/>
                    </a:cubicBezTo>
                    <a:cubicBezTo>
                      <a:pt x="156" y="125"/>
                      <a:pt x="250" y="94"/>
                      <a:pt x="500" y="31"/>
                    </a:cubicBezTo>
                  </a:path>
                </a:pathLst>
              </a:custGeom>
              <a:solidFill>
                <a:srgbClr val="2F559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77" name="Freeform 161">
                <a:extLst>
                  <a:ext uri="{FF2B5EF4-FFF2-40B4-BE49-F238E27FC236}">
                    <a16:creationId xmlns:a16="http://schemas.microsoft.com/office/drawing/2014/main" id="{D041B83E-2D2E-C313-C6B5-42F394D98A13}"/>
                  </a:ext>
                </a:extLst>
              </p:cNvPr>
              <p:cNvSpPr>
                <a:spLocks noChangeArrowheads="1"/>
              </p:cNvSpPr>
              <p:nvPr/>
            </p:nvSpPr>
            <p:spPr bwMode="auto">
              <a:xfrm>
                <a:off x="7391400" y="3381375"/>
                <a:ext cx="258763" cy="573088"/>
              </a:xfrm>
              <a:custGeom>
                <a:avLst/>
                <a:gdLst>
                  <a:gd name="T0" fmla="*/ 188 w 720"/>
                  <a:gd name="T1" fmla="*/ 156 h 1594"/>
                  <a:gd name="T2" fmla="*/ 188 w 720"/>
                  <a:gd name="T3" fmla="*/ 156 h 1594"/>
                  <a:gd name="T4" fmla="*/ 0 w 720"/>
                  <a:gd name="T5" fmla="*/ 1593 h 1594"/>
                  <a:gd name="T6" fmla="*/ 375 w 720"/>
                  <a:gd name="T7" fmla="*/ 688 h 1594"/>
                  <a:gd name="T8" fmla="*/ 469 w 720"/>
                  <a:gd name="T9" fmla="*/ 1530 h 1594"/>
                  <a:gd name="T10" fmla="*/ 625 w 720"/>
                  <a:gd name="T11" fmla="*/ 219 h 1594"/>
                  <a:gd name="T12" fmla="*/ 188 w 720"/>
                  <a:gd name="T13" fmla="*/ 156 h 1594"/>
                </a:gdLst>
                <a:ahLst/>
                <a:cxnLst>
                  <a:cxn ang="0">
                    <a:pos x="T0" y="T1"/>
                  </a:cxn>
                  <a:cxn ang="0">
                    <a:pos x="T2" y="T3"/>
                  </a:cxn>
                  <a:cxn ang="0">
                    <a:pos x="T4" y="T5"/>
                  </a:cxn>
                  <a:cxn ang="0">
                    <a:pos x="T6" y="T7"/>
                  </a:cxn>
                  <a:cxn ang="0">
                    <a:pos x="T8" y="T9"/>
                  </a:cxn>
                  <a:cxn ang="0">
                    <a:pos x="T10" y="T11"/>
                  </a:cxn>
                  <a:cxn ang="0">
                    <a:pos x="T12" y="T13"/>
                  </a:cxn>
                </a:cxnLst>
                <a:rect l="0" t="0" r="r" b="b"/>
                <a:pathLst>
                  <a:path w="720" h="1594">
                    <a:moveTo>
                      <a:pt x="188" y="156"/>
                    </a:moveTo>
                    <a:lnTo>
                      <a:pt x="188" y="156"/>
                    </a:lnTo>
                    <a:cubicBezTo>
                      <a:pt x="188" y="156"/>
                      <a:pt x="31" y="1249"/>
                      <a:pt x="0" y="1593"/>
                    </a:cubicBezTo>
                    <a:cubicBezTo>
                      <a:pt x="0" y="1593"/>
                      <a:pt x="281" y="875"/>
                      <a:pt x="375" y="688"/>
                    </a:cubicBezTo>
                    <a:cubicBezTo>
                      <a:pt x="375" y="688"/>
                      <a:pt x="438" y="1312"/>
                      <a:pt x="469" y="1530"/>
                    </a:cubicBezTo>
                    <a:cubicBezTo>
                      <a:pt x="469" y="1593"/>
                      <a:pt x="719" y="438"/>
                      <a:pt x="625" y="219"/>
                    </a:cubicBezTo>
                    <a:cubicBezTo>
                      <a:pt x="563" y="0"/>
                      <a:pt x="188" y="156"/>
                      <a:pt x="188" y="156"/>
                    </a:cubicBezTo>
                  </a:path>
                </a:pathLst>
              </a:custGeom>
              <a:solidFill>
                <a:srgbClr val="9A613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78" name="Freeform 162">
                <a:extLst>
                  <a:ext uri="{FF2B5EF4-FFF2-40B4-BE49-F238E27FC236}">
                    <a16:creationId xmlns:a16="http://schemas.microsoft.com/office/drawing/2014/main" id="{564F06B0-E228-35B9-EDFB-CA10ACAC4E42}"/>
                  </a:ext>
                </a:extLst>
              </p:cNvPr>
              <p:cNvSpPr>
                <a:spLocks noChangeArrowheads="1"/>
              </p:cNvSpPr>
              <p:nvPr/>
            </p:nvSpPr>
            <p:spPr bwMode="auto">
              <a:xfrm>
                <a:off x="7402513" y="3403600"/>
                <a:ext cx="236537" cy="292100"/>
              </a:xfrm>
              <a:custGeom>
                <a:avLst/>
                <a:gdLst>
                  <a:gd name="T0" fmla="*/ 125 w 658"/>
                  <a:gd name="T1" fmla="*/ 156 h 813"/>
                  <a:gd name="T2" fmla="*/ 125 w 658"/>
                  <a:gd name="T3" fmla="*/ 156 h 813"/>
                  <a:gd name="T4" fmla="*/ 32 w 658"/>
                  <a:gd name="T5" fmla="*/ 218 h 813"/>
                  <a:gd name="T6" fmla="*/ 0 w 658"/>
                  <a:gd name="T7" fmla="*/ 687 h 813"/>
                  <a:gd name="T8" fmla="*/ 657 w 658"/>
                  <a:gd name="T9" fmla="*/ 656 h 813"/>
                  <a:gd name="T10" fmla="*/ 625 w 658"/>
                  <a:gd name="T11" fmla="*/ 187 h 813"/>
                  <a:gd name="T12" fmla="*/ 125 w 658"/>
                  <a:gd name="T13" fmla="*/ 156 h 813"/>
                </a:gdLst>
                <a:ahLst/>
                <a:cxnLst>
                  <a:cxn ang="0">
                    <a:pos x="T0" y="T1"/>
                  </a:cxn>
                  <a:cxn ang="0">
                    <a:pos x="T2" y="T3"/>
                  </a:cxn>
                  <a:cxn ang="0">
                    <a:pos x="T4" y="T5"/>
                  </a:cxn>
                  <a:cxn ang="0">
                    <a:pos x="T6" y="T7"/>
                  </a:cxn>
                  <a:cxn ang="0">
                    <a:pos x="T8" y="T9"/>
                  </a:cxn>
                  <a:cxn ang="0">
                    <a:pos x="T10" y="T11"/>
                  </a:cxn>
                  <a:cxn ang="0">
                    <a:pos x="T12" y="T13"/>
                  </a:cxn>
                </a:cxnLst>
                <a:rect l="0" t="0" r="r" b="b"/>
                <a:pathLst>
                  <a:path w="658" h="813">
                    <a:moveTo>
                      <a:pt x="125" y="156"/>
                    </a:moveTo>
                    <a:lnTo>
                      <a:pt x="125" y="156"/>
                    </a:lnTo>
                    <a:cubicBezTo>
                      <a:pt x="125" y="156"/>
                      <a:pt x="94" y="0"/>
                      <a:pt x="32" y="218"/>
                    </a:cubicBezTo>
                    <a:cubicBezTo>
                      <a:pt x="0" y="312"/>
                      <a:pt x="0" y="531"/>
                      <a:pt x="0" y="687"/>
                    </a:cubicBezTo>
                    <a:cubicBezTo>
                      <a:pt x="0" y="687"/>
                      <a:pt x="407" y="812"/>
                      <a:pt x="657" y="656"/>
                    </a:cubicBezTo>
                    <a:cubicBezTo>
                      <a:pt x="625" y="187"/>
                      <a:pt x="625" y="187"/>
                      <a:pt x="625" y="187"/>
                    </a:cubicBezTo>
                    <a:lnTo>
                      <a:pt x="125" y="156"/>
                    </a:lnTo>
                  </a:path>
                </a:pathLst>
              </a:custGeom>
              <a:solidFill>
                <a:srgbClr val="90C04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79" name="Freeform 163">
                <a:extLst>
                  <a:ext uri="{FF2B5EF4-FFF2-40B4-BE49-F238E27FC236}">
                    <a16:creationId xmlns:a16="http://schemas.microsoft.com/office/drawing/2014/main" id="{4BA97DB1-D5D6-2209-6339-958C57D63F14}"/>
                  </a:ext>
                </a:extLst>
              </p:cNvPr>
              <p:cNvSpPr>
                <a:spLocks noChangeArrowheads="1"/>
              </p:cNvSpPr>
              <p:nvPr/>
            </p:nvSpPr>
            <p:spPr bwMode="auto">
              <a:xfrm>
                <a:off x="7391400" y="3144838"/>
                <a:ext cx="269875" cy="393700"/>
              </a:xfrm>
              <a:custGeom>
                <a:avLst/>
                <a:gdLst>
                  <a:gd name="T0" fmla="*/ 31 w 751"/>
                  <a:gd name="T1" fmla="*/ 750 h 1095"/>
                  <a:gd name="T2" fmla="*/ 31 w 751"/>
                  <a:gd name="T3" fmla="*/ 750 h 1095"/>
                  <a:gd name="T4" fmla="*/ 0 w 751"/>
                  <a:gd name="T5" fmla="*/ 1000 h 1095"/>
                  <a:gd name="T6" fmla="*/ 750 w 751"/>
                  <a:gd name="T7" fmla="*/ 969 h 1095"/>
                  <a:gd name="T8" fmla="*/ 594 w 751"/>
                  <a:gd name="T9" fmla="*/ 187 h 1095"/>
                  <a:gd name="T10" fmla="*/ 188 w 751"/>
                  <a:gd name="T11" fmla="*/ 94 h 1095"/>
                  <a:gd name="T12" fmla="*/ 31 w 751"/>
                  <a:gd name="T13" fmla="*/ 750 h 1095"/>
                </a:gdLst>
                <a:ahLst/>
                <a:cxnLst>
                  <a:cxn ang="0">
                    <a:pos x="T0" y="T1"/>
                  </a:cxn>
                  <a:cxn ang="0">
                    <a:pos x="T2" y="T3"/>
                  </a:cxn>
                  <a:cxn ang="0">
                    <a:pos x="T4" y="T5"/>
                  </a:cxn>
                  <a:cxn ang="0">
                    <a:pos x="T6" y="T7"/>
                  </a:cxn>
                  <a:cxn ang="0">
                    <a:pos x="T8" y="T9"/>
                  </a:cxn>
                  <a:cxn ang="0">
                    <a:pos x="T10" y="T11"/>
                  </a:cxn>
                  <a:cxn ang="0">
                    <a:pos x="T12" y="T13"/>
                  </a:cxn>
                </a:cxnLst>
                <a:rect l="0" t="0" r="r" b="b"/>
                <a:pathLst>
                  <a:path w="751" h="1095">
                    <a:moveTo>
                      <a:pt x="31" y="750"/>
                    </a:moveTo>
                    <a:lnTo>
                      <a:pt x="31" y="750"/>
                    </a:lnTo>
                    <a:cubicBezTo>
                      <a:pt x="31" y="875"/>
                      <a:pt x="0" y="937"/>
                      <a:pt x="0" y="1000"/>
                    </a:cubicBezTo>
                    <a:cubicBezTo>
                      <a:pt x="0" y="1000"/>
                      <a:pt x="531" y="1094"/>
                      <a:pt x="750" y="969"/>
                    </a:cubicBezTo>
                    <a:cubicBezTo>
                      <a:pt x="750" y="969"/>
                      <a:pt x="625" y="344"/>
                      <a:pt x="594" y="187"/>
                    </a:cubicBezTo>
                    <a:cubicBezTo>
                      <a:pt x="594" y="62"/>
                      <a:pt x="281" y="0"/>
                      <a:pt x="188" y="94"/>
                    </a:cubicBezTo>
                    <a:cubicBezTo>
                      <a:pt x="188" y="94"/>
                      <a:pt x="94" y="219"/>
                      <a:pt x="31" y="750"/>
                    </a:cubicBezTo>
                  </a:path>
                </a:pathLst>
              </a:custGeom>
              <a:solidFill>
                <a:srgbClr val="FDC80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80" name="Freeform 164">
                <a:extLst>
                  <a:ext uri="{FF2B5EF4-FFF2-40B4-BE49-F238E27FC236}">
                    <a16:creationId xmlns:a16="http://schemas.microsoft.com/office/drawing/2014/main" id="{070562E4-3A81-CBA9-0C65-747E4E86CBEC}"/>
                  </a:ext>
                </a:extLst>
              </p:cNvPr>
              <p:cNvSpPr>
                <a:spLocks noChangeArrowheads="1"/>
              </p:cNvSpPr>
              <p:nvPr/>
            </p:nvSpPr>
            <p:spPr bwMode="auto">
              <a:xfrm>
                <a:off x="7504113" y="3133725"/>
                <a:ext cx="57150" cy="134938"/>
              </a:xfrm>
              <a:custGeom>
                <a:avLst/>
                <a:gdLst>
                  <a:gd name="T0" fmla="*/ 62 w 157"/>
                  <a:gd name="T1" fmla="*/ 0 h 376"/>
                  <a:gd name="T2" fmla="*/ 62 w 157"/>
                  <a:gd name="T3" fmla="*/ 0 h 376"/>
                  <a:gd name="T4" fmla="*/ 0 w 157"/>
                  <a:gd name="T5" fmla="*/ 125 h 376"/>
                  <a:gd name="T6" fmla="*/ 125 w 157"/>
                  <a:gd name="T7" fmla="*/ 343 h 376"/>
                  <a:gd name="T8" fmla="*/ 125 w 157"/>
                  <a:gd name="T9" fmla="*/ 0 h 376"/>
                  <a:gd name="T10" fmla="*/ 62 w 157"/>
                  <a:gd name="T11" fmla="*/ 0 h 376"/>
                </a:gdLst>
                <a:ahLst/>
                <a:cxnLst>
                  <a:cxn ang="0">
                    <a:pos x="T0" y="T1"/>
                  </a:cxn>
                  <a:cxn ang="0">
                    <a:pos x="T2" y="T3"/>
                  </a:cxn>
                  <a:cxn ang="0">
                    <a:pos x="T4" y="T5"/>
                  </a:cxn>
                  <a:cxn ang="0">
                    <a:pos x="T6" y="T7"/>
                  </a:cxn>
                  <a:cxn ang="0">
                    <a:pos x="T8" y="T9"/>
                  </a:cxn>
                  <a:cxn ang="0">
                    <a:pos x="T10" y="T11"/>
                  </a:cxn>
                </a:cxnLst>
                <a:rect l="0" t="0" r="r" b="b"/>
                <a:pathLst>
                  <a:path w="157" h="376">
                    <a:moveTo>
                      <a:pt x="62" y="0"/>
                    </a:moveTo>
                    <a:lnTo>
                      <a:pt x="62" y="0"/>
                    </a:lnTo>
                    <a:cubicBezTo>
                      <a:pt x="0" y="125"/>
                      <a:pt x="0" y="125"/>
                      <a:pt x="0" y="125"/>
                    </a:cubicBezTo>
                    <a:cubicBezTo>
                      <a:pt x="0" y="125"/>
                      <a:pt x="93" y="375"/>
                      <a:pt x="125" y="343"/>
                    </a:cubicBezTo>
                    <a:cubicBezTo>
                      <a:pt x="156" y="343"/>
                      <a:pt x="125" y="0"/>
                      <a:pt x="125" y="0"/>
                    </a:cubicBezTo>
                    <a:lnTo>
                      <a:pt x="62" y="0"/>
                    </a:lnTo>
                  </a:path>
                </a:pathLst>
              </a:custGeom>
              <a:solidFill>
                <a:srgbClr val="6A432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81" name="Freeform 165">
                <a:extLst>
                  <a:ext uri="{FF2B5EF4-FFF2-40B4-BE49-F238E27FC236}">
                    <a16:creationId xmlns:a16="http://schemas.microsoft.com/office/drawing/2014/main" id="{E3FA3293-09EF-35B1-C6D0-46B202A47C8B}"/>
                  </a:ext>
                </a:extLst>
              </p:cNvPr>
              <p:cNvSpPr>
                <a:spLocks noChangeArrowheads="1"/>
              </p:cNvSpPr>
              <p:nvPr/>
            </p:nvSpPr>
            <p:spPr bwMode="auto">
              <a:xfrm>
                <a:off x="7424738" y="2941638"/>
                <a:ext cx="180975" cy="247650"/>
              </a:xfrm>
              <a:custGeom>
                <a:avLst/>
                <a:gdLst>
                  <a:gd name="T0" fmla="*/ 125 w 501"/>
                  <a:gd name="T1" fmla="*/ 125 h 689"/>
                  <a:gd name="T2" fmla="*/ 125 w 501"/>
                  <a:gd name="T3" fmla="*/ 125 h 689"/>
                  <a:gd name="T4" fmla="*/ 156 w 501"/>
                  <a:gd name="T5" fmla="*/ 500 h 689"/>
                  <a:gd name="T6" fmla="*/ 500 w 501"/>
                  <a:gd name="T7" fmla="*/ 375 h 689"/>
                  <a:gd name="T8" fmla="*/ 344 w 501"/>
                  <a:gd name="T9" fmla="*/ 63 h 689"/>
                  <a:gd name="T10" fmla="*/ 125 w 501"/>
                  <a:gd name="T11" fmla="*/ 125 h 689"/>
                </a:gdLst>
                <a:ahLst/>
                <a:cxnLst>
                  <a:cxn ang="0">
                    <a:pos x="T0" y="T1"/>
                  </a:cxn>
                  <a:cxn ang="0">
                    <a:pos x="T2" y="T3"/>
                  </a:cxn>
                  <a:cxn ang="0">
                    <a:pos x="T4" y="T5"/>
                  </a:cxn>
                  <a:cxn ang="0">
                    <a:pos x="T6" y="T7"/>
                  </a:cxn>
                  <a:cxn ang="0">
                    <a:pos x="T8" y="T9"/>
                  </a:cxn>
                  <a:cxn ang="0">
                    <a:pos x="T10" y="T11"/>
                  </a:cxn>
                </a:cxnLst>
                <a:rect l="0" t="0" r="r" b="b"/>
                <a:pathLst>
                  <a:path w="501" h="689">
                    <a:moveTo>
                      <a:pt x="125" y="125"/>
                    </a:moveTo>
                    <a:lnTo>
                      <a:pt x="125" y="125"/>
                    </a:lnTo>
                    <a:cubicBezTo>
                      <a:pt x="0" y="219"/>
                      <a:pt x="125" y="469"/>
                      <a:pt x="156" y="500"/>
                    </a:cubicBezTo>
                    <a:cubicBezTo>
                      <a:pt x="344" y="688"/>
                      <a:pt x="469" y="563"/>
                      <a:pt x="500" y="375"/>
                    </a:cubicBezTo>
                    <a:cubicBezTo>
                      <a:pt x="500" y="188"/>
                      <a:pt x="437" y="125"/>
                      <a:pt x="344" y="63"/>
                    </a:cubicBezTo>
                    <a:cubicBezTo>
                      <a:pt x="250" y="0"/>
                      <a:pt x="125" y="125"/>
                      <a:pt x="125" y="125"/>
                    </a:cubicBezTo>
                  </a:path>
                </a:pathLst>
              </a:custGeom>
              <a:solidFill>
                <a:srgbClr val="9A613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82" name="Freeform 166">
                <a:extLst>
                  <a:ext uri="{FF2B5EF4-FFF2-40B4-BE49-F238E27FC236}">
                    <a16:creationId xmlns:a16="http://schemas.microsoft.com/office/drawing/2014/main" id="{DE484AF1-1E72-8B49-9AAB-AAEC02FBAE8C}"/>
                  </a:ext>
                </a:extLst>
              </p:cNvPr>
              <p:cNvSpPr>
                <a:spLocks noChangeArrowheads="1"/>
              </p:cNvSpPr>
              <p:nvPr/>
            </p:nvSpPr>
            <p:spPr bwMode="auto">
              <a:xfrm>
                <a:off x="7402513" y="2941638"/>
                <a:ext cx="203200" cy="169862"/>
              </a:xfrm>
              <a:custGeom>
                <a:avLst/>
                <a:gdLst>
                  <a:gd name="T0" fmla="*/ 219 w 564"/>
                  <a:gd name="T1" fmla="*/ 469 h 470"/>
                  <a:gd name="T2" fmla="*/ 219 w 564"/>
                  <a:gd name="T3" fmla="*/ 469 h 470"/>
                  <a:gd name="T4" fmla="*/ 375 w 564"/>
                  <a:gd name="T5" fmla="*/ 32 h 470"/>
                  <a:gd name="T6" fmla="*/ 563 w 564"/>
                  <a:gd name="T7" fmla="*/ 219 h 470"/>
                  <a:gd name="T8" fmla="*/ 282 w 564"/>
                  <a:gd name="T9" fmla="*/ 344 h 470"/>
                  <a:gd name="T10" fmla="*/ 219 w 564"/>
                  <a:gd name="T11" fmla="*/ 469 h 470"/>
                </a:gdLst>
                <a:ahLst/>
                <a:cxnLst>
                  <a:cxn ang="0">
                    <a:pos x="T0" y="T1"/>
                  </a:cxn>
                  <a:cxn ang="0">
                    <a:pos x="T2" y="T3"/>
                  </a:cxn>
                  <a:cxn ang="0">
                    <a:pos x="T4" y="T5"/>
                  </a:cxn>
                  <a:cxn ang="0">
                    <a:pos x="T6" y="T7"/>
                  </a:cxn>
                  <a:cxn ang="0">
                    <a:pos x="T8" y="T9"/>
                  </a:cxn>
                  <a:cxn ang="0">
                    <a:pos x="T10" y="T11"/>
                  </a:cxn>
                </a:cxnLst>
                <a:rect l="0" t="0" r="r" b="b"/>
                <a:pathLst>
                  <a:path w="564" h="470">
                    <a:moveTo>
                      <a:pt x="219" y="469"/>
                    </a:moveTo>
                    <a:lnTo>
                      <a:pt x="219" y="469"/>
                    </a:lnTo>
                    <a:cubicBezTo>
                      <a:pt x="63" y="438"/>
                      <a:pt x="0" y="0"/>
                      <a:pt x="375" y="32"/>
                    </a:cubicBezTo>
                    <a:cubicBezTo>
                      <a:pt x="375" y="32"/>
                      <a:pt x="500" y="63"/>
                      <a:pt x="563" y="219"/>
                    </a:cubicBezTo>
                    <a:cubicBezTo>
                      <a:pt x="563" y="219"/>
                      <a:pt x="407" y="344"/>
                      <a:pt x="282" y="344"/>
                    </a:cubicBezTo>
                    <a:lnTo>
                      <a:pt x="219" y="469"/>
                    </a:lnTo>
                  </a:path>
                </a:pathLst>
              </a:custGeom>
              <a:solidFill>
                <a:srgbClr val="201A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83" name="Freeform 167">
                <a:extLst>
                  <a:ext uri="{FF2B5EF4-FFF2-40B4-BE49-F238E27FC236}">
                    <a16:creationId xmlns:a16="http://schemas.microsoft.com/office/drawing/2014/main" id="{DB6C691A-C3F1-3A33-07B9-163A31B91F9D}"/>
                  </a:ext>
                </a:extLst>
              </p:cNvPr>
              <p:cNvSpPr>
                <a:spLocks noChangeArrowheads="1"/>
              </p:cNvSpPr>
              <p:nvPr/>
            </p:nvSpPr>
            <p:spPr bwMode="auto">
              <a:xfrm>
                <a:off x="7413625" y="2908300"/>
                <a:ext cx="134938" cy="112713"/>
              </a:xfrm>
              <a:custGeom>
                <a:avLst/>
                <a:gdLst>
                  <a:gd name="T0" fmla="*/ 343 w 376"/>
                  <a:gd name="T1" fmla="*/ 93 h 313"/>
                  <a:gd name="T2" fmla="*/ 343 w 376"/>
                  <a:gd name="T3" fmla="*/ 93 h 313"/>
                  <a:gd name="T4" fmla="*/ 218 w 376"/>
                  <a:gd name="T5" fmla="*/ 281 h 313"/>
                  <a:gd name="T6" fmla="*/ 31 w 376"/>
                  <a:gd name="T7" fmla="*/ 218 h 313"/>
                  <a:gd name="T8" fmla="*/ 125 w 376"/>
                  <a:gd name="T9" fmla="*/ 62 h 313"/>
                  <a:gd name="T10" fmla="*/ 343 w 376"/>
                  <a:gd name="T11" fmla="*/ 93 h 313"/>
                </a:gdLst>
                <a:ahLst/>
                <a:cxnLst>
                  <a:cxn ang="0">
                    <a:pos x="T0" y="T1"/>
                  </a:cxn>
                  <a:cxn ang="0">
                    <a:pos x="T2" y="T3"/>
                  </a:cxn>
                  <a:cxn ang="0">
                    <a:pos x="T4" y="T5"/>
                  </a:cxn>
                  <a:cxn ang="0">
                    <a:pos x="T6" y="T7"/>
                  </a:cxn>
                  <a:cxn ang="0">
                    <a:pos x="T8" y="T9"/>
                  </a:cxn>
                  <a:cxn ang="0">
                    <a:pos x="T10" y="T11"/>
                  </a:cxn>
                </a:cxnLst>
                <a:rect l="0" t="0" r="r" b="b"/>
                <a:pathLst>
                  <a:path w="376" h="313">
                    <a:moveTo>
                      <a:pt x="343" y="93"/>
                    </a:moveTo>
                    <a:lnTo>
                      <a:pt x="343" y="93"/>
                    </a:lnTo>
                    <a:cubicBezTo>
                      <a:pt x="375" y="156"/>
                      <a:pt x="312" y="250"/>
                      <a:pt x="218" y="281"/>
                    </a:cubicBezTo>
                    <a:cubicBezTo>
                      <a:pt x="156" y="312"/>
                      <a:pt x="62" y="281"/>
                      <a:pt x="31" y="218"/>
                    </a:cubicBezTo>
                    <a:cubicBezTo>
                      <a:pt x="0" y="156"/>
                      <a:pt x="62" y="93"/>
                      <a:pt x="125" y="62"/>
                    </a:cubicBezTo>
                    <a:cubicBezTo>
                      <a:pt x="218" y="0"/>
                      <a:pt x="312" y="31"/>
                      <a:pt x="343" y="93"/>
                    </a:cubicBezTo>
                  </a:path>
                </a:pathLst>
              </a:custGeom>
              <a:solidFill>
                <a:srgbClr val="201A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84" name="Freeform 170">
                <a:extLst>
                  <a:ext uri="{FF2B5EF4-FFF2-40B4-BE49-F238E27FC236}">
                    <a16:creationId xmlns:a16="http://schemas.microsoft.com/office/drawing/2014/main" id="{FB4A2D0D-E721-9DB6-195D-7EBF8BAE690F}"/>
                  </a:ext>
                </a:extLst>
              </p:cNvPr>
              <p:cNvSpPr>
                <a:spLocks noChangeArrowheads="1"/>
              </p:cNvSpPr>
              <p:nvPr/>
            </p:nvSpPr>
            <p:spPr bwMode="auto">
              <a:xfrm>
                <a:off x="7413625" y="3133725"/>
                <a:ext cx="371475" cy="315913"/>
              </a:xfrm>
              <a:custGeom>
                <a:avLst/>
                <a:gdLst>
                  <a:gd name="T0" fmla="*/ 875 w 1032"/>
                  <a:gd name="T1" fmla="*/ 93 h 876"/>
                  <a:gd name="T2" fmla="*/ 875 w 1032"/>
                  <a:gd name="T3" fmla="*/ 93 h 876"/>
                  <a:gd name="T4" fmla="*/ 625 w 1032"/>
                  <a:gd name="T5" fmla="*/ 593 h 876"/>
                  <a:gd name="T6" fmla="*/ 125 w 1032"/>
                  <a:gd name="T7" fmla="*/ 843 h 876"/>
                  <a:gd name="T8" fmla="*/ 218 w 1032"/>
                  <a:gd name="T9" fmla="*/ 406 h 876"/>
                  <a:gd name="T10" fmla="*/ 625 w 1032"/>
                  <a:gd name="T11" fmla="*/ 31 h 876"/>
                  <a:gd name="T12" fmla="*/ 875 w 1032"/>
                  <a:gd name="T13" fmla="*/ 93 h 876"/>
                </a:gdLst>
                <a:ahLst/>
                <a:cxnLst>
                  <a:cxn ang="0">
                    <a:pos x="T0" y="T1"/>
                  </a:cxn>
                  <a:cxn ang="0">
                    <a:pos x="T2" y="T3"/>
                  </a:cxn>
                  <a:cxn ang="0">
                    <a:pos x="T4" y="T5"/>
                  </a:cxn>
                  <a:cxn ang="0">
                    <a:pos x="T6" y="T7"/>
                  </a:cxn>
                  <a:cxn ang="0">
                    <a:pos x="T8" y="T9"/>
                  </a:cxn>
                  <a:cxn ang="0">
                    <a:pos x="T10" y="T11"/>
                  </a:cxn>
                  <a:cxn ang="0">
                    <a:pos x="T12" y="T13"/>
                  </a:cxn>
                </a:cxnLst>
                <a:rect l="0" t="0" r="r" b="b"/>
                <a:pathLst>
                  <a:path w="1032" h="876">
                    <a:moveTo>
                      <a:pt x="875" y="93"/>
                    </a:moveTo>
                    <a:lnTo>
                      <a:pt x="875" y="93"/>
                    </a:lnTo>
                    <a:cubicBezTo>
                      <a:pt x="875" y="93"/>
                      <a:pt x="1031" y="281"/>
                      <a:pt x="625" y="593"/>
                    </a:cubicBezTo>
                    <a:cubicBezTo>
                      <a:pt x="218" y="875"/>
                      <a:pt x="250" y="875"/>
                      <a:pt x="125" y="843"/>
                    </a:cubicBezTo>
                    <a:cubicBezTo>
                      <a:pt x="31" y="812"/>
                      <a:pt x="0" y="562"/>
                      <a:pt x="218" y="406"/>
                    </a:cubicBezTo>
                    <a:cubicBezTo>
                      <a:pt x="468" y="218"/>
                      <a:pt x="500" y="62"/>
                      <a:pt x="625" y="31"/>
                    </a:cubicBezTo>
                    <a:cubicBezTo>
                      <a:pt x="750" y="0"/>
                      <a:pt x="843" y="31"/>
                      <a:pt x="875" y="93"/>
                    </a:cubicBezTo>
                  </a:path>
                </a:pathLst>
              </a:custGeom>
              <a:solidFill>
                <a:srgbClr val="90C04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85" name="Freeform 171">
                <a:extLst>
                  <a:ext uri="{FF2B5EF4-FFF2-40B4-BE49-F238E27FC236}">
                    <a16:creationId xmlns:a16="http://schemas.microsoft.com/office/drawing/2014/main" id="{85328981-D2A9-FD43-DDEF-CD65F818CE2E}"/>
                  </a:ext>
                </a:extLst>
              </p:cNvPr>
              <p:cNvSpPr>
                <a:spLocks noChangeArrowheads="1"/>
              </p:cNvSpPr>
              <p:nvPr/>
            </p:nvSpPr>
            <p:spPr bwMode="auto">
              <a:xfrm>
                <a:off x="7380288" y="3155950"/>
                <a:ext cx="146050" cy="236538"/>
              </a:xfrm>
              <a:custGeom>
                <a:avLst/>
                <a:gdLst>
                  <a:gd name="T0" fmla="*/ 250 w 407"/>
                  <a:gd name="T1" fmla="*/ 31 h 657"/>
                  <a:gd name="T2" fmla="*/ 250 w 407"/>
                  <a:gd name="T3" fmla="*/ 31 h 657"/>
                  <a:gd name="T4" fmla="*/ 406 w 407"/>
                  <a:gd name="T5" fmla="*/ 656 h 657"/>
                  <a:gd name="T6" fmla="*/ 0 w 407"/>
                  <a:gd name="T7" fmla="*/ 344 h 657"/>
                  <a:gd name="T8" fmla="*/ 250 w 407"/>
                  <a:gd name="T9" fmla="*/ 31 h 657"/>
                </a:gdLst>
                <a:ahLst/>
                <a:cxnLst>
                  <a:cxn ang="0">
                    <a:pos x="T0" y="T1"/>
                  </a:cxn>
                  <a:cxn ang="0">
                    <a:pos x="T2" y="T3"/>
                  </a:cxn>
                  <a:cxn ang="0">
                    <a:pos x="T4" y="T5"/>
                  </a:cxn>
                  <a:cxn ang="0">
                    <a:pos x="T6" y="T7"/>
                  </a:cxn>
                  <a:cxn ang="0">
                    <a:pos x="T8" y="T9"/>
                  </a:cxn>
                </a:cxnLst>
                <a:rect l="0" t="0" r="r" b="b"/>
                <a:pathLst>
                  <a:path w="407" h="657">
                    <a:moveTo>
                      <a:pt x="250" y="31"/>
                    </a:moveTo>
                    <a:lnTo>
                      <a:pt x="250" y="31"/>
                    </a:lnTo>
                    <a:cubicBezTo>
                      <a:pt x="250" y="31"/>
                      <a:pt x="31" y="313"/>
                      <a:pt x="406" y="656"/>
                    </a:cubicBezTo>
                    <a:cubicBezTo>
                      <a:pt x="406" y="656"/>
                      <a:pt x="0" y="531"/>
                      <a:pt x="0" y="344"/>
                    </a:cubicBezTo>
                    <a:cubicBezTo>
                      <a:pt x="0" y="156"/>
                      <a:pt x="344" y="0"/>
                      <a:pt x="250" y="31"/>
                    </a:cubicBezTo>
                  </a:path>
                </a:pathLst>
              </a:custGeom>
              <a:solidFill>
                <a:srgbClr val="FDC80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86" name="Freeform 172">
                <a:extLst>
                  <a:ext uri="{FF2B5EF4-FFF2-40B4-BE49-F238E27FC236}">
                    <a16:creationId xmlns:a16="http://schemas.microsoft.com/office/drawing/2014/main" id="{BDD8003F-817D-9AF5-73D7-174D75758429}"/>
                  </a:ext>
                </a:extLst>
              </p:cNvPr>
              <p:cNvSpPr>
                <a:spLocks noChangeArrowheads="1"/>
              </p:cNvSpPr>
              <p:nvPr/>
            </p:nvSpPr>
            <p:spPr bwMode="auto">
              <a:xfrm>
                <a:off x="7605713" y="3155950"/>
                <a:ext cx="134937" cy="134938"/>
              </a:xfrm>
              <a:custGeom>
                <a:avLst/>
                <a:gdLst>
                  <a:gd name="T0" fmla="*/ 344 w 376"/>
                  <a:gd name="T1" fmla="*/ 125 h 376"/>
                  <a:gd name="T2" fmla="*/ 344 w 376"/>
                  <a:gd name="T3" fmla="*/ 125 h 376"/>
                  <a:gd name="T4" fmla="*/ 187 w 376"/>
                  <a:gd name="T5" fmla="*/ 313 h 376"/>
                  <a:gd name="T6" fmla="*/ 31 w 376"/>
                  <a:gd name="T7" fmla="*/ 156 h 376"/>
                  <a:gd name="T8" fmla="*/ 219 w 376"/>
                  <a:gd name="T9" fmla="*/ 0 h 376"/>
                  <a:gd name="T10" fmla="*/ 344 w 376"/>
                  <a:gd name="T11" fmla="*/ 125 h 376"/>
                </a:gdLst>
                <a:ahLst/>
                <a:cxnLst>
                  <a:cxn ang="0">
                    <a:pos x="T0" y="T1"/>
                  </a:cxn>
                  <a:cxn ang="0">
                    <a:pos x="T2" y="T3"/>
                  </a:cxn>
                  <a:cxn ang="0">
                    <a:pos x="T4" y="T5"/>
                  </a:cxn>
                  <a:cxn ang="0">
                    <a:pos x="T6" y="T7"/>
                  </a:cxn>
                  <a:cxn ang="0">
                    <a:pos x="T8" y="T9"/>
                  </a:cxn>
                  <a:cxn ang="0">
                    <a:pos x="T10" y="T11"/>
                  </a:cxn>
                </a:cxnLst>
                <a:rect l="0" t="0" r="r" b="b"/>
                <a:pathLst>
                  <a:path w="376" h="376">
                    <a:moveTo>
                      <a:pt x="344" y="125"/>
                    </a:moveTo>
                    <a:lnTo>
                      <a:pt x="344" y="125"/>
                    </a:lnTo>
                    <a:cubicBezTo>
                      <a:pt x="375" y="188"/>
                      <a:pt x="250" y="313"/>
                      <a:pt x="187" y="313"/>
                    </a:cubicBezTo>
                    <a:cubicBezTo>
                      <a:pt x="31" y="375"/>
                      <a:pt x="0" y="281"/>
                      <a:pt x="31" y="156"/>
                    </a:cubicBezTo>
                    <a:cubicBezTo>
                      <a:pt x="62" y="63"/>
                      <a:pt x="156" y="31"/>
                      <a:pt x="219" y="0"/>
                    </a:cubicBezTo>
                    <a:cubicBezTo>
                      <a:pt x="281" y="0"/>
                      <a:pt x="344" y="125"/>
                      <a:pt x="344" y="125"/>
                    </a:cubicBezTo>
                  </a:path>
                </a:pathLst>
              </a:custGeom>
              <a:solidFill>
                <a:srgbClr val="9A613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87" name="Freeform 173">
                <a:extLst>
                  <a:ext uri="{FF2B5EF4-FFF2-40B4-BE49-F238E27FC236}">
                    <a16:creationId xmlns:a16="http://schemas.microsoft.com/office/drawing/2014/main" id="{CA47773A-E9D4-8C0F-F0F1-C3EA09FD6A77}"/>
                  </a:ext>
                </a:extLst>
              </p:cNvPr>
              <p:cNvSpPr>
                <a:spLocks noChangeArrowheads="1"/>
              </p:cNvSpPr>
              <p:nvPr/>
            </p:nvSpPr>
            <p:spPr bwMode="auto">
              <a:xfrm>
                <a:off x="7559675" y="3279775"/>
                <a:ext cx="203200" cy="90488"/>
              </a:xfrm>
              <a:custGeom>
                <a:avLst/>
                <a:gdLst>
                  <a:gd name="T0" fmla="*/ 0 w 563"/>
                  <a:gd name="T1" fmla="*/ 125 h 251"/>
                  <a:gd name="T2" fmla="*/ 0 w 563"/>
                  <a:gd name="T3" fmla="*/ 125 h 251"/>
                  <a:gd name="T4" fmla="*/ 344 w 563"/>
                  <a:gd name="T5" fmla="*/ 219 h 251"/>
                  <a:gd name="T6" fmla="*/ 437 w 563"/>
                  <a:gd name="T7" fmla="*/ 0 h 251"/>
                  <a:gd name="T8" fmla="*/ 281 w 563"/>
                  <a:gd name="T9" fmla="*/ 94 h 251"/>
                  <a:gd name="T10" fmla="*/ 0 w 563"/>
                  <a:gd name="T11" fmla="*/ 125 h 251"/>
                </a:gdLst>
                <a:ahLst/>
                <a:cxnLst>
                  <a:cxn ang="0">
                    <a:pos x="T0" y="T1"/>
                  </a:cxn>
                  <a:cxn ang="0">
                    <a:pos x="T2" y="T3"/>
                  </a:cxn>
                  <a:cxn ang="0">
                    <a:pos x="T4" y="T5"/>
                  </a:cxn>
                  <a:cxn ang="0">
                    <a:pos x="T6" y="T7"/>
                  </a:cxn>
                  <a:cxn ang="0">
                    <a:pos x="T8" y="T9"/>
                  </a:cxn>
                  <a:cxn ang="0">
                    <a:pos x="T10" y="T11"/>
                  </a:cxn>
                </a:cxnLst>
                <a:rect l="0" t="0" r="r" b="b"/>
                <a:pathLst>
                  <a:path w="563" h="251">
                    <a:moveTo>
                      <a:pt x="0" y="125"/>
                    </a:moveTo>
                    <a:lnTo>
                      <a:pt x="0" y="125"/>
                    </a:lnTo>
                    <a:cubicBezTo>
                      <a:pt x="0" y="125"/>
                      <a:pt x="156" y="250"/>
                      <a:pt x="344" y="219"/>
                    </a:cubicBezTo>
                    <a:cubicBezTo>
                      <a:pt x="562" y="187"/>
                      <a:pt x="437" y="0"/>
                      <a:pt x="437" y="0"/>
                    </a:cubicBezTo>
                    <a:cubicBezTo>
                      <a:pt x="281" y="94"/>
                      <a:pt x="281" y="94"/>
                      <a:pt x="281" y="94"/>
                    </a:cubicBezTo>
                    <a:cubicBezTo>
                      <a:pt x="281" y="94"/>
                      <a:pt x="156" y="187"/>
                      <a:pt x="0" y="125"/>
                    </a:cubicBezTo>
                  </a:path>
                </a:pathLst>
              </a:custGeom>
              <a:solidFill>
                <a:srgbClr val="FDC80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21" name="Group 320">
              <a:extLst>
                <a:ext uri="{FF2B5EF4-FFF2-40B4-BE49-F238E27FC236}">
                  <a16:creationId xmlns:a16="http://schemas.microsoft.com/office/drawing/2014/main" id="{7CD822A2-BF36-83DE-B10E-E891DDCC2EDB}"/>
                </a:ext>
              </a:extLst>
            </p:cNvPr>
            <p:cNvGrpSpPr/>
            <p:nvPr/>
          </p:nvGrpSpPr>
          <p:grpSpPr>
            <a:xfrm>
              <a:off x="147386" y="6643947"/>
              <a:ext cx="201002" cy="377809"/>
              <a:chOff x="8931029" y="3269150"/>
              <a:chExt cx="719373" cy="1413233"/>
            </a:xfrm>
          </p:grpSpPr>
          <p:grpSp>
            <p:nvGrpSpPr>
              <p:cNvPr id="464" name="Group 463">
                <a:extLst>
                  <a:ext uri="{FF2B5EF4-FFF2-40B4-BE49-F238E27FC236}">
                    <a16:creationId xmlns:a16="http://schemas.microsoft.com/office/drawing/2014/main" id="{ED922837-3B11-1512-D058-B0B8E9B50329}"/>
                  </a:ext>
                </a:extLst>
              </p:cNvPr>
              <p:cNvGrpSpPr/>
              <p:nvPr/>
            </p:nvGrpSpPr>
            <p:grpSpPr>
              <a:xfrm>
                <a:off x="8931029" y="3270999"/>
                <a:ext cx="719373" cy="1411384"/>
                <a:chOff x="7245350" y="2941638"/>
                <a:chExt cx="539750" cy="1057275"/>
              </a:xfrm>
            </p:grpSpPr>
            <p:sp>
              <p:nvSpPr>
                <p:cNvPr id="466" name="Freeform 10">
                  <a:extLst>
                    <a:ext uri="{FF2B5EF4-FFF2-40B4-BE49-F238E27FC236}">
                      <a16:creationId xmlns:a16="http://schemas.microsoft.com/office/drawing/2014/main" id="{0B797EA5-E33F-7E0E-7956-29A8C53078F1}"/>
                    </a:ext>
                  </a:extLst>
                </p:cNvPr>
                <p:cNvSpPr>
                  <a:spLocks noChangeArrowheads="1"/>
                </p:cNvSpPr>
                <p:nvPr/>
              </p:nvSpPr>
              <p:spPr bwMode="auto">
                <a:xfrm>
                  <a:off x="7245350" y="3863975"/>
                  <a:ext cx="461963" cy="134938"/>
                </a:xfrm>
                <a:custGeom>
                  <a:avLst/>
                  <a:gdLst>
                    <a:gd name="T0" fmla="*/ 500 w 1282"/>
                    <a:gd name="T1" fmla="*/ 31 h 376"/>
                    <a:gd name="T2" fmla="*/ 500 w 1282"/>
                    <a:gd name="T3" fmla="*/ 31 h 376"/>
                    <a:gd name="T4" fmla="*/ 875 w 1282"/>
                    <a:gd name="T5" fmla="*/ 0 h 376"/>
                    <a:gd name="T6" fmla="*/ 1156 w 1282"/>
                    <a:gd name="T7" fmla="*/ 62 h 376"/>
                    <a:gd name="T8" fmla="*/ 1250 w 1282"/>
                    <a:gd name="T9" fmla="*/ 125 h 376"/>
                    <a:gd name="T10" fmla="*/ 1031 w 1282"/>
                    <a:gd name="T11" fmla="*/ 250 h 376"/>
                    <a:gd name="T12" fmla="*/ 781 w 1282"/>
                    <a:gd name="T13" fmla="*/ 312 h 376"/>
                    <a:gd name="T14" fmla="*/ 406 w 1282"/>
                    <a:gd name="T15" fmla="*/ 344 h 376"/>
                    <a:gd name="T16" fmla="*/ 250 w 1282"/>
                    <a:gd name="T17" fmla="*/ 312 h 376"/>
                    <a:gd name="T18" fmla="*/ 0 w 1282"/>
                    <a:gd name="T19" fmla="*/ 219 h 376"/>
                    <a:gd name="T20" fmla="*/ 125 w 1282"/>
                    <a:gd name="T21" fmla="*/ 156 h 376"/>
                    <a:gd name="T22" fmla="*/ 500 w 1282"/>
                    <a:gd name="T23" fmla="*/ 31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2" h="376">
                      <a:moveTo>
                        <a:pt x="500" y="31"/>
                      </a:moveTo>
                      <a:lnTo>
                        <a:pt x="500" y="31"/>
                      </a:lnTo>
                      <a:cubicBezTo>
                        <a:pt x="500" y="31"/>
                        <a:pt x="812" y="0"/>
                        <a:pt x="875" y="0"/>
                      </a:cubicBezTo>
                      <a:cubicBezTo>
                        <a:pt x="937" y="31"/>
                        <a:pt x="1094" y="62"/>
                        <a:pt x="1156" y="62"/>
                      </a:cubicBezTo>
                      <a:cubicBezTo>
                        <a:pt x="1187" y="94"/>
                        <a:pt x="1281" y="62"/>
                        <a:pt x="1250" y="125"/>
                      </a:cubicBezTo>
                      <a:cubicBezTo>
                        <a:pt x="1219" y="187"/>
                        <a:pt x="1094" y="219"/>
                        <a:pt x="1031" y="250"/>
                      </a:cubicBezTo>
                      <a:cubicBezTo>
                        <a:pt x="969" y="281"/>
                        <a:pt x="969" y="281"/>
                        <a:pt x="781" y="312"/>
                      </a:cubicBezTo>
                      <a:cubicBezTo>
                        <a:pt x="594" y="375"/>
                        <a:pt x="469" y="375"/>
                        <a:pt x="406" y="344"/>
                      </a:cubicBezTo>
                      <a:cubicBezTo>
                        <a:pt x="312" y="344"/>
                        <a:pt x="312" y="312"/>
                        <a:pt x="250" y="312"/>
                      </a:cubicBezTo>
                      <a:cubicBezTo>
                        <a:pt x="156" y="281"/>
                        <a:pt x="0" y="281"/>
                        <a:pt x="0" y="219"/>
                      </a:cubicBezTo>
                      <a:cubicBezTo>
                        <a:pt x="31" y="187"/>
                        <a:pt x="94" y="156"/>
                        <a:pt x="125" y="156"/>
                      </a:cubicBezTo>
                      <a:cubicBezTo>
                        <a:pt x="156" y="125"/>
                        <a:pt x="250" y="94"/>
                        <a:pt x="500" y="31"/>
                      </a:cubicBezTo>
                    </a:path>
                  </a:pathLst>
                </a:custGeom>
                <a:solidFill>
                  <a:srgbClr val="2F559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67" name="Freeform 161">
                  <a:extLst>
                    <a:ext uri="{FF2B5EF4-FFF2-40B4-BE49-F238E27FC236}">
                      <a16:creationId xmlns:a16="http://schemas.microsoft.com/office/drawing/2014/main" id="{BE03A7FA-A653-FDBF-B14A-FA2921E49A0F}"/>
                    </a:ext>
                  </a:extLst>
                </p:cNvPr>
                <p:cNvSpPr>
                  <a:spLocks noChangeArrowheads="1"/>
                </p:cNvSpPr>
                <p:nvPr/>
              </p:nvSpPr>
              <p:spPr bwMode="auto">
                <a:xfrm>
                  <a:off x="7391400" y="3381375"/>
                  <a:ext cx="258763" cy="573088"/>
                </a:xfrm>
                <a:custGeom>
                  <a:avLst/>
                  <a:gdLst>
                    <a:gd name="T0" fmla="*/ 188 w 720"/>
                    <a:gd name="T1" fmla="*/ 156 h 1594"/>
                    <a:gd name="T2" fmla="*/ 188 w 720"/>
                    <a:gd name="T3" fmla="*/ 156 h 1594"/>
                    <a:gd name="T4" fmla="*/ 0 w 720"/>
                    <a:gd name="T5" fmla="*/ 1593 h 1594"/>
                    <a:gd name="T6" fmla="*/ 375 w 720"/>
                    <a:gd name="T7" fmla="*/ 688 h 1594"/>
                    <a:gd name="T8" fmla="*/ 469 w 720"/>
                    <a:gd name="T9" fmla="*/ 1530 h 1594"/>
                    <a:gd name="T10" fmla="*/ 625 w 720"/>
                    <a:gd name="T11" fmla="*/ 219 h 1594"/>
                    <a:gd name="T12" fmla="*/ 188 w 720"/>
                    <a:gd name="T13" fmla="*/ 156 h 1594"/>
                  </a:gdLst>
                  <a:ahLst/>
                  <a:cxnLst>
                    <a:cxn ang="0">
                      <a:pos x="T0" y="T1"/>
                    </a:cxn>
                    <a:cxn ang="0">
                      <a:pos x="T2" y="T3"/>
                    </a:cxn>
                    <a:cxn ang="0">
                      <a:pos x="T4" y="T5"/>
                    </a:cxn>
                    <a:cxn ang="0">
                      <a:pos x="T6" y="T7"/>
                    </a:cxn>
                    <a:cxn ang="0">
                      <a:pos x="T8" y="T9"/>
                    </a:cxn>
                    <a:cxn ang="0">
                      <a:pos x="T10" y="T11"/>
                    </a:cxn>
                    <a:cxn ang="0">
                      <a:pos x="T12" y="T13"/>
                    </a:cxn>
                  </a:cxnLst>
                  <a:rect l="0" t="0" r="r" b="b"/>
                  <a:pathLst>
                    <a:path w="720" h="1594">
                      <a:moveTo>
                        <a:pt x="188" y="156"/>
                      </a:moveTo>
                      <a:lnTo>
                        <a:pt x="188" y="156"/>
                      </a:lnTo>
                      <a:cubicBezTo>
                        <a:pt x="188" y="156"/>
                        <a:pt x="31" y="1249"/>
                        <a:pt x="0" y="1593"/>
                      </a:cubicBezTo>
                      <a:cubicBezTo>
                        <a:pt x="0" y="1593"/>
                        <a:pt x="281" y="875"/>
                        <a:pt x="375" y="688"/>
                      </a:cubicBezTo>
                      <a:cubicBezTo>
                        <a:pt x="375" y="688"/>
                        <a:pt x="438" y="1312"/>
                        <a:pt x="469" y="1530"/>
                      </a:cubicBezTo>
                      <a:cubicBezTo>
                        <a:pt x="469" y="1593"/>
                        <a:pt x="719" y="438"/>
                        <a:pt x="625" y="219"/>
                      </a:cubicBezTo>
                      <a:cubicBezTo>
                        <a:pt x="563" y="0"/>
                        <a:pt x="188" y="156"/>
                        <a:pt x="188" y="156"/>
                      </a:cubicBezTo>
                    </a:path>
                  </a:pathLst>
                </a:custGeom>
                <a:solidFill>
                  <a:srgbClr val="6A432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68" name="Freeform 162">
                  <a:extLst>
                    <a:ext uri="{FF2B5EF4-FFF2-40B4-BE49-F238E27FC236}">
                      <a16:creationId xmlns:a16="http://schemas.microsoft.com/office/drawing/2014/main" id="{0697F7E9-06A8-87B7-B807-A09F3138D064}"/>
                    </a:ext>
                  </a:extLst>
                </p:cNvPr>
                <p:cNvSpPr>
                  <a:spLocks noChangeArrowheads="1"/>
                </p:cNvSpPr>
                <p:nvPr/>
              </p:nvSpPr>
              <p:spPr bwMode="auto">
                <a:xfrm>
                  <a:off x="7402513" y="3403600"/>
                  <a:ext cx="236537" cy="292100"/>
                </a:xfrm>
                <a:custGeom>
                  <a:avLst/>
                  <a:gdLst>
                    <a:gd name="T0" fmla="*/ 125 w 658"/>
                    <a:gd name="T1" fmla="*/ 156 h 813"/>
                    <a:gd name="T2" fmla="*/ 125 w 658"/>
                    <a:gd name="T3" fmla="*/ 156 h 813"/>
                    <a:gd name="T4" fmla="*/ 32 w 658"/>
                    <a:gd name="T5" fmla="*/ 218 h 813"/>
                    <a:gd name="T6" fmla="*/ 0 w 658"/>
                    <a:gd name="T7" fmla="*/ 687 h 813"/>
                    <a:gd name="T8" fmla="*/ 657 w 658"/>
                    <a:gd name="T9" fmla="*/ 656 h 813"/>
                    <a:gd name="T10" fmla="*/ 625 w 658"/>
                    <a:gd name="T11" fmla="*/ 187 h 813"/>
                    <a:gd name="T12" fmla="*/ 125 w 658"/>
                    <a:gd name="T13" fmla="*/ 156 h 813"/>
                  </a:gdLst>
                  <a:ahLst/>
                  <a:cxnLst>
                    <a:cxn ang="0">
                      <a:pos x="T0" y="T1"/>
                    </a:cxn>
                    <a:cxn ang="0">
                      <a:pos x="T2" y="T3"/>
                    </a:cxn>
                    <a:cxn ang="0">
                      <a:pos x="T4" y="T5"/>
                    </a:cxn>
                    <a:cxn ang="0">
                      <a:pos x="T6" y="T7"/>
                    </a:cxn>
                    <a:cxn ang="0">
                      <a:pos x="T8" y="T9"/>
                    </a:cxn>
                    <a:cxn ang="0">
                      <a:pos x="T10" y="T11"/>
                    </a:cxn>
                    <a:cxn ang="0">
                      <a:pos x="T12" y="T13"/>
                    </a:cxn>
                  </a:cxnLst>
                  <a:rect l="0" t="0" r="r" b="b"/>
                  <a:pathLst>
                    <a:path w="658" h="813">
                      <a:moveTo>
                        <a:pt x="125" y="156"/>
                      </a:moveTo>
                      <a:lnTo>
                        <a:pt x="125" y="156"/>
                      </a:lnTo>
                      <a:cubicBezTo>
                        <a:pt x="125" y="156"/>
                        <a:pt x="94" y="0"/>
                        <a:pt x="32" y="218"/>
                      </a:cubicBezTo>
                      <a:cubicBezTo>
                        <a:pt x="0" y="312"/>
                        <a:pt x="0" y="531"/>
                        <a:pt x="0" y="687"/>
                      </a:cubicBezTo>
                      <a:cubicBezTo>
                        <a:pt x="0" y="687"/>
                        <a:pt x="407" y="812"/>
                        <a:pt x="657" y="656"/>
                      </a:cubicBezTo>
                      <a:cubicBezTo>
                        <a:pt x="625" y="187"/>
                        <a:pt x="625" y="187"/>
                        <a:pt x="625" y="187"/>
                      </a:cubicBezTo>
                      <a:lnTo>
                        <a:pt x="125" y="156"/>
                      </a:lnTo>
                    </a:path>
                  </a:pathLst>
                </a:custGeom>
                <a:solidFill>
                  <a:srgbClr val="B5521E"/>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69" name="Freeform 163">
                  <a:extLst>
                    <a:ext uri="{FF2B5EF4-FFF2-40B4-BE49-F238E27FC236}">
                      <a16:creationId xmlns:a16="http://schemas.microsoft.com/office/drawing/2014/main" id="{0E2FE1C8-1FD0-4B55-0F04-65D660189B1A}"/>
                    </a:ext>
                  </a:extLst>
                </p:cNvPr>
                <p:cNvSpPr>
                  <a:spLocks noChangeArrowheads="1"/>
                </p:cNvSpPr>
                <p:nvPr/>
              </p:nvSpPr>
              <p:spPr bwMode="auto">
                <a:xfrm>
                  <a:off x="7391400" y="3144838"/>
                  <a:ext cx="269875" cy="393700"/>
                </a:xfrm>
                <a:custGeom>
                  <a:avLst/>
                  <a:gdLst>
                    <a:gd name="T0" fmla="*/ 31 w 751"/>
                    <a:gd name="T1" fmla="*/ 750 h 1095"/>
                    <a:gd name="T2" fmla="*/ 31 w 751"/>
                    <a:gd name="T3" fmla="*/ 750 h 1095"/>
                    <a:gd name="T4" fmla="*/ 0 w 751"/>
                    <a:gd name="T5" fmla="*/ 1000 h 1095"/>
                    <a:gd name="T6" fmla="*/ 750 w 751"/>
                    <a:gd name="T7" fmla="*/ 969 h 1095"/>
                    <a:gd name="T8" fmla="*/ 594 w 751"/>
                    <a:gd name="T9" fmla="*/ 187 h 1095"/>
                    <a:gd name="T10" fmla="*/ 188 w 751"/>
                    <a:gd name="T11" fmla="*/ 94 h 1095"/>
                    <a:gd name="T12" fmla="*/ 31 w 751"/>
                    <a:gd name="T13" fmla="*/ 750 h 1095"/>
                  </a:gdLst>
                  <a:ahLst/>
                  <a:cxnLst>
                    <a:cxn ang="0">
                      <a:pos x="T0" y="T1"/>
                    </a:cxn>
                    <a:cxn ang="0">
                      <a:pos x="T2" y="T3"/>
                    </a:cxn>
                    <a:cxn ang="0">
                      <a:pos x="T4" y="T5"/>
                    </a:cxn>
                    <a:cxn ang="0">
                      <a:pos x="T6" y="T7"/>
                    </a:cxn>
                    <a:cxn ang="0">
                      <a:pos x="T8" y="T9"/>
                    </a:cxn>
                    <a:cxn ang="0">
                      <a:pos x="T10" y="T11"/>
                    </a:cxn>
                    <a:cxn ang="0">
                      <a:pos x="T12" y="T13"/>
                    </a:cxn>
                  </a:cxnLst>
                  <a:rect l="0" t="0" r="r" b="b"/>
                  <a:pathLst>
                    <a:path w="751" h="1095">
                      <a:moveTo>
                        <a:pt x="31" y="750"/>
                      </a:moveTo>
                      <a:lnTo>
                        <a:pt x="31" y="750"/>
                      </a:lnTo>
                      <a:cubicBezTo>
                        <a:pt x="31" y="875"/>
                        <a:pt x="0" y="937"/>
                        <a:pt x="0" y="1000"/>
                      </a:cubicBezTo>
                      <a:cubicBezTo>
                        <a:pt x="0" y="1000"/>
                        <a:pt x="531" y="1094"/>
                        <a:pt x="750" y="969"/>
                      </a:cubicBezTo>
                      <a:cubicBezTo>
                        <a:pt x="750" y="969"/>
                        <a:pt x="625" y="344"/>
                        <a:pt x="594" y="187"/>
                      </a:cubicBezTo>
                      <a:cubicBezTo>
                        <a:pt x="594" y="62"/>
                        <a:pt x="281" y="0"/>
                        <a:pt x="188" y="94"/>
                      </a:cubicBezTo>
                      <a:cubicBezTo>
                        <a:pt x="188" y="94"/>
                        <a:pt x="94" y="219"/>
                        <a:pt x="31" y="750"/>
                      </a:cubicBezTo>
                    </a:path>
                  </a:pathLst>
                </a:custGeom>
                <a:solidFill>
                  <a:srgbClr val="F1942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70" name="Freeform 164">
                  <a:extLst>
                    <a:ext uri="{FF2B5EF4-FFF2-40B4-BE49-F238E27FC236}">
                      <a16:creationId xmlns:a16="http://schemas.microsoft.com/office/drawing/2014/main" id="{42377AB9-4500-1B94-7469-350D8CAE7845}"/>
                    </a:ext>
                  </a:extLst>
                </p:cNvPr>
                <p:cNvSpPr>
                  <a:spLocks noChangeArrowheads="1"/>
                </p:cNvSpPr>
                <p:nvPr/>
              </p:nvSpPr>
              <p:spPr bwMode="auto">
                <a:xfrm>
                  <a:off x="7504113" y="3133725"/>
                  <a:ext cx="57150" cy="134938"/>
                </a:xfrm>
                <a:custGeom>
                  <a:avLst/>
                  <a:gdLst>
                    <a:gd name="T0" fmla="*/ 62 w 157"/>
                    <a:gd name="T1" fmla="*/ 0 h 376"/>
                    <a:gd name="T2" fmla="*/ 62 w 157"/>
                    <a:gd name="T3" fmla="*/ 0 h 376"/>
                    <a:gd name="T4" fmla="*/ 0 w 157"/>
                    <a:gd name="T5" fmla="*/ 125 h 376"/>
                    <a:gd name="T6" fmla="*/ 125 w 157"/>
                    <a:gd name="T7" fmla="*/ 343 h 376"/>
                    <a:gd name="T8" fmla="*/ 125 w 157"/>
                    <a:gd name="T9" fmla="*/ 0 h 376"/>
                    <a:gd name="T10" fmla="*/ 62 w 157"/>
                    <a:gd name="T11" fmla="*/ 0 h 376"/>
                  </a:gdLst>
                  <a:ahLst/>
                  <a:cxnLst>
                    <a:cxn ang="0">
                      <a:pos x="T0" y="T1"/>
                    </a:cxn>
                    <a:cxn ang="0">
                      <a:pos x="T2" y="T3"/>
                    </a:cxn>
                    <a:cxn ang="0">
                      <a:pos x="T4" y="T5"/>
                    </a:cxn>
                    <a:cxn ang="0">
                      <a:pos x="T6" y="T7"/>
                    </a:cxn>
                    <a:cxn ang="0">
                      <a:pos x="T8" y="T9"/>
                    </a:cxn>
                    <a:cxn ang="0">
                      <a:pos x="T10" y="T11"/>
                    </a:cxn>
                  </a:cxnLst>
                  <a:rect l="0" t="0" r="r" b="b"/>
                  <a:pathLst>
                    <a:path w="157" h="376">
                      <a:moveTo>
                        <a:pt x="62" y="0"/>
                      </a:moveTo>
                      <a:lnTo>
                        <a:pt x="62" y="0"/>
                      </a:lnTo>
                      <a:cubicBezTo>
                        <a:pt x="0" y="125"/>
                        <a:pt x="0" y="125"/>
                        <a:pt x="0" y="125"/>
                      </a:cubicBezTo>
                      <a:cubicBezTo>
                        <a:pt x="0" y="125"/>
                        <a:pt x="93" y="375"/>
                        <a:pt x="125" y="343"/>
                      </a:cubicBezTo>
                      <a:cubicBezTo>
                        <a:pt x="156" y="343"/>
                        <a:pt x="125" y="0"/>
                        <a:pt x="125" y="0"/>
                      </a:cubicBezTo>
                      <a:lnTo>
                        <a:pt x="62" y="0"/>
                      </a:lnTo>
                    </a:path>
                  </a:pathLst>
                </a:custGeom>
                <a:solidFill>
                  <a:srgbClr val="6A432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71" name="Freeform 165">
                  <a:extLst>
                    <a:ext uri="{FF2B5EF4-FFF2-40B4-BE49-F238E27FC236}">
                      <a16:creationId xmlns:a16="http://schemas.microsoft.com/office/drawing/2014/main" id="{D011BA35-3D6F-65D6-A9DE-D8FF94F1C928}"/>
                    </a:ext>
                  </a:extLst>
                </p:cNvPr>
                <p:cNvSpPr>
                  <a:spLocks noChangeArrowheads="1"/>
                </p:cNvSpPr>
                <p:nvPr/>
              </p:nvSpPr>
              <p:spPr bwMode="auto">
                <a:xfrm>
                  <a:off x="7424738" y="2941638"/>
                  <a:ext cx="180975" cy="247650"/>
                </a:xfrm>
                <a:custGeom>
                  <a:avLst/>
                  <a:gdLst>
                    <a:gd name="T0" fmla="*/ 125 w 501"/>
                    <a:gd name="T1" fmla="*/ 125 h 689"/>
                    <a:gd name="T2" fmla="*/ 125 w 501"/>
                    <a:gd name="T3" fmla="*/ 125 h 689"/>
                    <a:gd name="T4" fmla="*/ 156 w 501"/>
                    <a:gd name="T5" fmla="*/ 500 h 689"/>
                    <a:gd name="T6" fmla="*/ 500 w 501"/>
                    <a:gd name="T7" fmla="*/ 375 h 689"/>
                    <a:gd name="T8" fmla="*/ 344 w 501"/>
                    <a:gd name="T9" fmla="*/ 63 h 689"/>
                    <a:gd name="T10" fmla="*/ 125 w 501"/>
                    <a:gd name="T11" fmla="*/ 125 h 689"/>
                  </a:gdLst>
                  <a:ahLst/>
                  <a:cxnLst>
                    <a:cxn ang="0">
                      <a:pos x="T0" y="T1"/>
                    </a:cxn>
                    <a:cxn ang="0">
                      <a:pos x="T2" y="T3"/>
                    </a:cxn>
                    <a:cxn ang="0">
                      <a:pos x="T4" y="T5"/>
                    </a:cxn>
                    <a:cxn ang="0">
                      <a:pos x="T6" y="T7"/>
                    </a:cxn>
                    <a:cxn ang="0">
                      <a:pos x="T8" y="T9"/>
                    </a:cxn>
                    <a:cxn ang="0">
                      <a:pos x="T10" y="T11"/>
                    </a:cxn>
                  </a:cxnLst>
                  <a:rect l="0" t="0" r="r" b="b"/>
                  <a:pathLst>
                    <a:path w="501" h="689">
                      <a:moveTo>
                        <a:pt x="125" y="125"/>
                      </a:moveTo>
                      <a:lnTo>
                        <a:pt x="125" y="125"/>
                      </a:lnTo>
                      <a:cubicBezTo>
                        <a:pt x="0" y="219"/>
                        <a:pt x="125" y="469"/>
                        <a:pt x="156" y="500"/>
                      </a:cubicBezTo>
                      <a:cubicBezTo>
                        <a:pt x="344" y="688"/>
                        <a:pt x="469" y="563"/>
                        <a:pt x="500" y="375"/>
                      </a:cubicBezTo>
                      <a:cubicBezTo>
                        <a:pt x="500" y="188"/>
                        <a:pt x="437" y="125"/>
                        <a:pt x="344" y="63"/>
                      </a:cubicBezTo>
                      <a:cubicBezTo>
                        <a:pt x="250" y="0"/>
                        <a:pt x="125" y="125"/>
                        <a:pt x="125" y="125"/>
                      </a:cubicBezTo>
                    </a:path>
                  </a:pathLst>
                </a:custGeom>
                <a:solidFill>
                  <a:srgbClr val="6A3A2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72" name="Freeform 170">
                  <a:extLst>
                    <a:ext uri="{FF2B5EF4-FFF2-40B4-BE49-F238E27FC236}">
                      <a16:creationId xmlns:a16="http://schemas.microsoft.com/office/drawing/2014/main" id="{53FD2773-167A-3C62-1D25-73B0787F20D7}"/>
                    </a:ext>
                  </a:extLst>
                </p:cNvPr>
                <p:cNvSpPr>
                  <a:spLocks noChangeArrowheads="1"/>
                </p:cNvSpPr>
                <p:nvPr/>
              </p:nvSpPr>
              <p:spPr bwMode="auto">
                <a:xfrm>
                  <a:off x="7413625" y="3133725"/>
                  <a:ext cx="371475" cy="315913"/>
                </a:xfrm>
                <a:custGeom>
                  <a:avLst/>
                  <a:gdLst>
                    <a:gd name="T0" fmla="*/ 875 w 1032"/>
                    <a:gd name="T1" fmla="*/ 93 h 876"/>
                    <a:gd name="T2" fmla="*/ 875 w 1032"/>
                    <a:gd name="T3" fmla="*/ 93 h 876"/>
                    <a:gd name="T4" fmla="*/ 625 w 1032"/>
                    <a:gd name="T5" fmla="*/ 593 h 876"/>
                    <a:gd name="T6" fmla="*/ 125 w 1032"/>
                    <a:gd name="T7" fmla="*/ 843 h 876"/>
                    <a:gd name="T8" fmla="*/ 218 w 1032"/>
                    <a:gd name="T9" fmla="*/ 406 h 876"/>
                    <a:gd name="T10" fmla="*/ 625 w 1032"/>
                    <a:gd name="T11" fmla="*/ 31 h 876"/>
                    <a:gd name="T12" fmla="*/ 875 w 1032"/>
                    <a:gd name="T13" fmla="*/ 93 h 876"/>
                  </a:gdLst>
                  <a:ahLst/>
                  <a:cxnLst>
                    <a:cxn ang="0">
                      <a:pos x="T0" y="T1"/>
                    </a:cxn>
                    <a:cxn ang="0">
                      <a:pos x="T2" y="T3"/>
                    </a:cxn>
                    <a:cxn ang="0">
                      <a:pos x="T4" y="T5"/>
                    </a:cxn>
                    <a:cxn ang="0">
                      <a:pos x="T6" y="T7"/>
                    </a:cxn>
                    <a:cxn ang="0">
                      <a:pos x="T8" y="T9"/>
                    </a:cxn>
                    <a:cxn ang="0">
                      <a:pos x="T10" y="T11"/>
                    </a:cxn>
                    <a:cxn ang="0">
                      <a:pos x="T12" y="T13"/>
                    </a:cxn>
                  </a:cxnLst>
                  <a:rect l="0" t="0" r="r" b="b"/>
                  <a:pathLst>
                    <a:path w="1032" h="876">
                      <a:moveTo>
                        <a:pt x="875" y="93"/>
                      </a:moveTo>
                      <a:lnTo>
                        <a:pt x="875" y="93"/>
                      </a:lnTo>
                      <a:cubicBezTo>
                        <a:pt x="875" y="93"/>
                        <a:pt x="1031" y="281"/>
                        <a:pt x="625" y="593"/>
                      </a:cubicBezTo>
                      <a:cubicBezTo>
                        <a:pt x="218" y="875"/>
                        <a:pt x="250" y="875"/>
                        <a:pt x="125" y="843"/>
                      </a:cubicBezTo>
                      <a:cubicBezTo>
                        <a:pt x="31" y="812"/>
                        <a:pt x="0" y="562"/>
                        <a:pt x="218" y="406"/>
                      </a:cubicBezTo>
                      <a:cubicBezTo>
                        <a:pt x="468" y="218"/>
                        <a:pt x="500" y="62"/>
                        <a:pt x="625" y="31"/>
                      </a:cubicBezTo>
                      <a:cubicBezTo>
                        <a:pt x="750" y="0"/>
                        <a:pt x="843" y="31"/>
                        <a:pt x="875" y="93"/>
                      </a:cubicBezTo>
                    </a:path>
                  </a:pathLst>
                </a:custGeom>
                <a:solidFill>
                  <a:srgbClr val="FDC80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73" name="Freeform 171">
                  <a:extLst>
                    <a:ext uri="{FF2B5EF4-FFF2-40B4-BE49-F238E27FC236}">
                      <a16:creationId xmlns:a16="http://schemas.microsoft.com/office/drawing/2014/main" id="{F1691BA0-FCA2-B685-8B99-1AA7E2CB9E3B}"/>
                    </a:ext>
                  </a:extLst>
                </p:cNvPr>
                <p:cNvSpPr>
                  <a:spLocks noChangeArrowheads="1"/>
                </p:cNvSpPr>
                <p:nvPr/>
              </p:nvSpPr>
              <p:spPr bwMode="auto">
                <a:xfrm>
                  <a:off x="7380288" y="3155950"/>
                  <a:ext cx="146050" cy="236538"/>
                </a:xfrm>
                <a:custGeom>
                  <a:avLst/>
                  <a:gdLst>
                    <a:gd name="T0" fmla="*/ 250 w 407"/>
                    <a:gd name="T1" fmla="*/ 31 h 657"/>
                    <a:gd name="T2" fmla="*/ 250 w 407"/>
                    <a:gd name="T3" fmla="*/ 31 h 657"/>
                    <a:gd name="T4" fmla="*/ 406 w 407"/>
                    <a:gd name="T5" fmla="*/ 656 h 657"/>
                    <a:gd name="T6" fmla="*/ 0 w 407"/>
                    <a:gd name="T7" fmla="*/ 344 h 657"/>
                    <a:gd name="T8" fmla="*/ 250 w 407"/>
                    <a:gd name="T9" fmla="*/ 31 h 657"/>
                  </a:gdLst>
                  <a:ahLst/>
                  <a:cxnLst>
                    <a:cxn ang="0">
                      <a:pos x="T0" y="T1"/>
                    </a:cxn>
                    <a:cxn ang="0">
                      <a:pos x="T2" y="T3"/>
                    </a:cxn>
                    <a:cxn ang="0">
                      <a:pos x="T4" y="T5"/>
                    </a:cxn>
                    <a:cxn ang="0">
                      <a:pos x="T6" y="T7"/>
                    </a:cxn>
                    <a:cxn ang="0">
                      <a:pos x="T8" y="T9"/>
                    </a:cxn>
                  </a:cxnLst>
                  <a:rect l="0" t="0" r="r" b="b"/>
                  <a:pathLst>
                    <a:path w="407" h="657">
                      <a:moveTo>
                        <a:pt x="250" y="31"/>
                      </a:moveTo>
                      <a:lnTo>
                        <a:pt x="250" y="31"/>
                      </a:lnTo>
                      <a:cubicBezTo>
                        <a:pt x="250" y="31"/>
                        <a:pt x="31" y="313"/>
                        <a:pt x="406" y="656"/>
                      </a:cubicBezTo>
                      <a:cubicBezTo>
                        <a:pt x="406" y="656"/>
                        <a:pt x="0" y="531"/>
                        <a:pt x="0" y="344"/>
                      </a:cubicBezTo>
                      <a:cubicBezTo>
                        <a:pt x="0" y="156"/>
                        <a:pt x="344" y="0"/>
                        <a:pt x="250" y="31"/>
                      </a:cubicBezTo>
                    </a:path>
                  </a:pathLst>
                </a:custGeom>
                <a:solidFill>
                  <a:srgbClr val="6A3A2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74" name="Freeform 172">
                  <a:extLst>
                    <a:ext uri="{FF2B5EF4-FFF2-40B4-BE49-F238E27FC236}">
                      <a16:creationId xmlns:a16="http://schemas.microsoft.com/office/drawing/2014/main" id="{1F0FA146-EB4C-76CE-1216-1ABE77CAD415}"/>
                    </a:ext>
                  </a:extLst>
                </p:cNvPr>
                <p:cNvSpPr>
                  <a:spLocks noChangeArrowheads="1"/>
                </p:cNvSpPr>
                <p:nvPr/>
              </p:nvSpPr>
              <p:spPr bwMode="auto">
                <a:xfrm>
                  <a:off x="7605713" y="3155950"/>
                  <a:ext cx="134937" cy="134938"/>
                </a:xfrm>
                <a:custGeom>
                  <a:avLst/>
                  <a:gdLst>
                    <a:gd name="T0" fmla="*/ 344 w 376"/>
                    <a:gd name="T1" fmla="*/ 125 h 376"/>
                    <a:gd name="T2" fmla="*/ 344 w 376"/>
                    <a:gd name="T3" fmla="*/ 125 h 376"/>
                    <a:gd name="T4" fmla="*/ 187 w 376"/>
                    <a:gd name="T5" fmla="*/ 313 h 376"/>
                    <a:gd name="T6" fmla="*/ 31 w 376"/>
                    <a:gd name="T7" fmla="*/ 156 h 376"/>
                    <a:gd name="T8" fmla="*/ 219 w 376"/>
                    <a:gd name="T9" fmla="*/ 0 h 376"/>
                    <a:gd name="T10" fmla="*/ 344 w 376"/>
                    <a:gd name="T11" fmla="*/ 125 h 376"/>
                  </a:gdLst>
                  <a:ahLst/>
                  <a:cxnLst>
                    <a:cxn ang="0">
                      <a:pos x="T0" y="T1"/>
                    </a:cxn>
                    <a:cxn ang="0">
                      <a:pos x="T2" y="T3"/>
                    </a:cxn>
                    <a:cxn ang="0">
                      <a:pos x="T4" y="T5"/>
                    </a:cxn>
                    <a:cxn ang="0">
                      <a:pos x="T6" y="T7"/>
                    </a:cxn>
                    <a:cxn ang="0">
                      <a:pos x="T8" y="T9"/>
                    </a:cxn>
                    <a:cxn ang="0">
                      <a:pos x="T10" y="T11"/>
                    </a:cxn>
                  </a:cxnLst>
                  <a:rect l="0" t="0" r="r" b="b"/>
                  <a:pathLst>
                    <a:path w="376" h="376">
                      <a:moveTo>
                        <a:pt x="344" y="125"/>
                      </a:moveTo>
                      <a:lnTo>
                        <a:pt x="344" y="125"/>
                      </a:lnTo>
                      <a:cubicBezTo>
                        <a:pt x="375" y="188"/>
                        <a:pt x="250" y="313"/>
                        <a:pt x="187" y="313"/>
                      </a:cubicBezTo>
                      <a:cubicBezTo>
                        <a:pt x="31" y="375"/>
                        <a:pt x="0" y="281"/>
                        <a:pt x="31" y="156"/>
                      </a:cubicBezTo>
                      <a:cubicBezTo>
                        <a:pt x="62" y="63"/>
                        <a:pt x="156" y="31"/>
                        <a:pt x="219" y="0"/>
                      </a:cubicBezTo>
                      <a:cubicBezTo>
                        <a:pt x="281" y="0"/>
                        <a:pt x="344" y="125"/>
                        <a:pt x="344" y="125"/>
                      </a:cubicBezTo>
                    </a:path>
                  </a:pathLst>
                </a:custGeom>
                <a:solidFill>
                  <a:srgbClr val="6A3A2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75" name="Freeform 173">
                  <a:extLst>
                    <a:ext uri="{FF2B5EF4-FFF2-40B4-BE49-F238E27FC236}">
                      <a16:creationId xmlns:a16="http://schemas.microsoft.com/office/drawing/2014/main" id="{D1EDB3B7-AE18-5761-1339-AF4D64AFAC6E}"/>
                    </a:ext>
                  </a:extLst>
                </p:cNvPr>
                <p:cNvSpPr>
                  <a:spLocks noChangeArrowheads="1"/>
                </p:cNvSpPr>
                <p:nvPr/>
              </p:nvSpPr>
              <p:spPr bwMode="auto">
                <a:xfrm>
                  <a:off x="7559675" y="3279775"/>
                  <a:ext cx="203200" cy="90488"/>
                </a:xfrm>
                <a:custGeom>
                  <a:avLst/>
                  <a:gdLst>
                    <a:gd name="T0" fmla="*/ 0 w 563"/>
                    <a:gd name="T1" fmla="*/ 125 h 251"/>
                    <a:gd name="T2" fmla="*/ 0 w 563"/>
                    <a:gd name="T3" fmla="*/ 125 h 251"/>
                    <a:gd name="T4" fmla="*/ 344 w 563"/>
                    <a:gd name="T5" fmla="*/ 219 h 251"/>
                    <a:gd name="T6" fmla="*/ 437 w 563"/>
                    <a:gd name="T7" fmla="*/ 0 h 251"/>
                    <a:gd name="T8" fmla="*/ 281 w 563"/>
                    <a:gd name="T9" fmla="*/ 94 h 251"/>
                    <a:gd name="T10" fmla="*/ 0 w 563"/>
                    <a:gd name="T11" fmla="*/ 125 h 251"/>
                  </a:gdLst>
                  <a:ahLst/>
                  <a:cxnLst>
                    <a:cxn ang="0">
                      <a:pos x="T0" y="T1"/>
                    </a:cxn>
                    <a:cxn ang="0">
                      <a:pos x="T2" y="T3"/>
                    </a:cxn>
                    <a:cxn ang="0">
                      <a:pos x="T4" y="T5"/>
                    </a:cxn>
                    <a:cxn ang="0">
                      <a:pos x="T6" y="T7"/>
                    </a:cxn>
                    <a:cxn ang="0">
                      <a:pos x="T8" y="T9"/>
                    </a:cxn>
                    <a:cxn ang="0">
                      <a:pos x="T10" y="T11"/>
                    </a:cxn>
                  </a:cxnLst>
                  <a:rect l="0" t="0" r="r" b="b"/>
                  <a:pathLst>
                    <a:path w="563" h="251">
                      <a:moveTo>
                        <a:pt x="0" y="125"/>
                      </a:moveTo>
                      <a:lnTo>
                        <a:pt x="0" y="125"/>
                      </a:lnTo>
                      <a:cubicBezTo>
                        <a:pt x="0" y="125"/>
                        <a:pt x="156" y="250"/>
                        <a:pt x="344" y="219"/>
                      </a:cubicBezTo>
                      <a:cubicBezTo>
                        <a:pt x="562" y="187"/>
                        <a:pt x="437" y="0"/>
                        <a:pt x="437" y="0"/>
                      </a:cubicBezTo>
                      <a:cubicBezTo>
                        <a:pt x="281" y="94"/>
                        <a:pt x="281" y="94"/>
                        <a:pt x="281" y="94"/>
                      </a:cubicBezTo>
                      <a:cubicBezTo>
                        <a:pt x="281" y="94"/>
                        <a:pt x="156" y="187"/>
                        <a:pt x="0" y="125"/>
                      </a:cubicBezTo>
                    </a:path>
                  </a:pathLst>
                </a:custGeom>
                <a:solidFill>
                  <a:srgbClr val="6A3A2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65" name="Freeform 97">
                <a:extLst>
                  <a:ext uri="{FF2B5EF4-FFF2-40B4-BE49-F238E27FC236}">
                    <a16:creationId xmlns:a16="http://schemas.microsoft.com/office/drawing/2014/main" id="{088292C5-1A01-3C46-12BA-7651AED43386}"/>
                  </a:ext>
                </a:extLst>
              </p:cNvPr>
              <p:cNvSpPr>
                <a:spLocks noChangeArrowheads="1"/>
              </p:cNvSpPr>
              <p:nvPr/>
            </p:nvSpPr>
            <p:spPr bwMode="auto">
              <a:xfrm>
                <a:off x="9130177" y="3269150"/>
                <a:ext cx="281140" cy="274956"/>
              </a:xfrm>
              <a:custGeom>
                <a:avLst/>
                <a:gdLst>
                  <a:gd name="T0" fmla="*/ 344 w 532"/>
                  <a:gd name="T1" fmla="*/ 63 h 626"/>
                  <a:gd name="T2" fmla="*/ 344 w 532"/>
                  <a:gd name="T3" fmla="*/ 63 h 626"/>
                  <a:gd name="T4" fmla="*/ 531 w 532"/>
                  <a:gd name="T5" fmla="*/ 219 h 626"/>
                  <a:gd name="T6" fmla="*/ 250 w 532"/>
                  <a:gd name="T7" fmla="*/ 344 h 626"/>
                  <a:gd name="T8" fmla="*/ 344 w 532"/>
                  <a:gd name="T9" fmla="*/ 531 h 626"/>
                  <a:gd name="T10" fmla="*/ 125 w 532"/>
                  <a:gd name="T11" fmla="*/ 563 h 626"/>
                  <a:gd name="T12" fmla="*/ 344 w 532"/>
                  <a:gd name="T13" fmla="*/ 63 h 626"/>
                </a:gdLst>
                <a:ahLst/>
                <a:cxnLst>
                  <a:cxn ang="0">
                    <a:pos x="T0" y="T1"/>
                  </a:cxn>
                  <a:cxn ang="0">
                    <a:pos x="T2" y="T3"/>
                  </a:cxn>
                  <a:cxn ang="0">
                    <a:pos x="T4" y="T5"/>
                  </a:cxn>
                  <a:cxn ang="0">
                    <a:pos x="T6" y="T7"/>
                  </a:cxn>
                  <a:cxn ang="0">
                    <a:pos x="T8" y="T9"/>
                  </a:cxn>
                  <a:cxn ang="0">
                    <a:pos x="T10" y="T11"/>
                  </a:cxn>
                  <a:cxn ang="0">
                    <a:pos x="T12" y="T13"/>
                  </a:cxn>
                </a:cxnLst>
                <a:rect l="0" t="0" r="r" b="b"/>
                <a:pathLst>
                  <a:path w="532" h="626">
                    <a:moveTo>
                      <a:pt x="344" y="63"/>
                    </a:moveTo>
                    <a:lnTo>
                      <a:pt x="344" y="63"/>
                    </a:lnTo>
                    <a:cubicBezTo>
                      <a:pt x="344" y="63"/>
                      <a:pt x="500" y="63"/>
                      <a:pt x="531" y="219"/>
                    </a:cubicBezTo>
                    <a:cubicBezTo>
                      <a:pt x="531" y="219"/>
                      <a:pt x="406" y="344"/>
                      <a:pt x="250" y="344"/>
                    </a:cubicBezTo>
                    <a:cubicBezTo>
                      <a:pt x="250" y="344"/>
                      <a:pt x="281" y="500"/>
                      <a:pt x="344" y="531"/>
                    </a:cubicBezTo>
                    <a:cubicBezTo>
                      <a:pt x="406" y="594"/>
                      <a:pt x="281" y="625"/>
                      <a:pt x="125" y="563"/>
                    </a:cubicBezTo>
                    <a:cubicBezTo>
                      <a:pt x="0" y="531"/>
                      <a:pt x="0" y="0"/>
                      <a:pt x="344" y="63"/>
                    </a:cubicBezTo>
                  </a:path>
                </a:pathLst>
              </a:custGeom>
              <a:solidFill>
                <a:srgbClr val="201A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grpSp>
        <p:grpSp>
          <p:nvGrpSpPr>
            <p:cNvPr id="322" name="Group 321">
              <a:extLst>
                <a:ext uri="{FF2B5EF4-FFF2-40B4-BE49-F238E27FC236}">
                  <a16:creationId xmlns:a16="http://schemas.microsoft.com/office/drawing/2014/main" id="{FCBEE38F-1BFB-7575-8D1B-F005D7869F75}"/>
                </a:ext>
              </a:extLst>
            </p:cNvPr>
            <p:cNvGrpSpPr/>
            <p:nvPr/>
          </p:nvGrpSpPr>
          <p:grpSpPr>
            <a:xfrm flipH="1">
              <a:off x="763922" y="6638246"/>
              <a:ext cx="201002" cy="389213"/>
              <a:chOff x="7245350" y="2908300"/>
              <a:chExt cx="539750" cy="1090613"/>
            </a:xfrm>
          </p:grpSpPr>
          <p:sp>
            <p:nvSpPr>
              <p:cNvPr id="452" name="Freeform 10">
                <a:extLst>
                  <a:ext uri="{FF2B5EF4-FFF2-40B4-BE49-F238E27FC236}">
                    <a16:creationId xmlns:a16="http://schemas.microsoft.com/office/drawing/2014/main" id="{1137C5A4-7E14-C43E-E8EC-48874AD03D71}"/>
                  </a:ext>
                </a:extLst>
              </p:cNvPr>
              <p:cNvSpPr>
                <a:spLocks noChangeArrowheads="1"/>
              </p:cNvSpPr>
              <p:nvPr/>
            </p:nvSpPr>
            <p:spPr bwMode="auto">
              <a:xfrm>
                <a:off x="7245350" y="3863975"/>
                <a:ext cx="461963" cy="134938"/>
              </a:xfrm>
              <a:custGeom>
                <a:avLst/>
                <a:gdLst>
                  <a:gd name="T0" fmla="*/ 500 w 1282"/>
                  <a:gd name="T1" fmla="*/ 31 h 376"/>
                  <a:gd name="T2" fmla="*/ 500 w 1282"/>
                  <a:gd name="T3" fmla="*/ 31 h 376"/>
                  <a:gd name="T4" fmla="*/ 875 w 1282"/>
                  <a:gd name="T5" fmla="*/ 0 h 376"/>
                  <a:gd name="T6" fmla="*/ 1156 w 1282"/>
                  <a:gd name="T7" fmla="*/ 62 h 376"/>
                  <a:gd name="T8" fmla="*/ 1250 w 1282"/>
                  <a:gd name="T9" fmla="*/ 125 h 376"/>
                  <a:gd name="T10" fmla="*/ 1031 w 1282"/>
                  <a:gd name="T11" fmla="*/ 250 h 376"/>
                  <a:gd name="T12" fmla="*/ 781 w 1282"/>
                  <a:gd name="T13" fmla="*/ 312 h 376"/>
                  <a:gd name="T14" fmla="*/ 406 w 1282"/>
                  <a:gd name="T15" fmla="*/ 344 h 376"/>
                  <a:gd name="T16" fmla="*/ 250 w 1282"/>
                  <a:gd name="T17" fmla="*/ 312 h 376"/>
                  <a:gd name="T18" fmla="*/ 0 w 1282"/>
                  <a:gd name="T19" fmla="*/ 219 h 376"/>
                  <a:gd name="T20" fmla="*/ 125 w 1282"/>
                  <a:gd name="T21" fmla="*/ 156 h 376"/>
                  <a:gd name="T22" fmla="*/ 500 w 1282"/>
                  <a:gd name="T23" fmla="*/ 31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2" h="376">
                    <a:moveTo>
                      <a:pt x="500" y="31"/>
                    </a:moveTo>
                    <a:lnTo>
                      <a:pt x="500" y="31"/>
                    </a:lnTo>
                    <a:cubicBezTo>
                      <a:pt x="500" y="31"/>
                      <a:pt x="812" y="0"/>
                      <a:pt x="875" y="0"/>
                    </a:cubicBezTo>
                    <a:cubicBezTo>
                      <a:pt x="937" y="31"/>
                      <a:pt x="1094" y="62"/>
                      <a:pt x="1156" y="62"/>
                    </a:cubicBezTo>
                    <a:cubicBezTo>
                      <a:pt x="1187" y="94"/>
                      <a:pt x="1281" y="62"/>
                      <a:pt x="1250" y="125"/>
                    </a:cubicBezTo>
                    <a:cubicBezTo>
                      <a:pt x="1219" y="187"/>
                      <a:pt x="1094" y="219"/>
                      <a:pt x="1031" y="250"/>
                    </a:cubicBezTo>
                    <a:cubicBezTo>
                      <a:pt x="969" y="281"/>
                      <a:pt x="969" y="281"/>
                      <a:pt x="781" y="312"/>
                    </a:cubicBezTo>
                    <a:cubicBezTo>
                      <a:pt x="594" y="375"/>
                      <a:pt x="469" y="375"/>
                      <a:pt x="406" y="344"/>
                    </a:cubicBezTo>
                    <a:cubicBezTo>
                      <a:pt x="312" y="344"/>
                      <a:pt x="312" y="312"/>
                      <a:pt x="250" y="312"/>
                    </a:cubicBezTo>
                    <a:cubicBezTo>
                      <a:pt x="156" y="281"/>
                      <a:pt x="0" y="281"/>
                      <a:pt x="0" y="219"/>
                    </a:cubicBezTo>
                    <a:cubicBezTo>
                      <a:pt x="31" y="187"/>
                      <a:pt x="94" y="156"/>
                      <a:pt x="125" y="156"/>
                    </a:cubicBezTo>
                    <a:cubicBezTo>
                      <a:pt x="156" y="125"/>
                      <a:pt x="250" y="94"/>
                      <a:pt x="500" y="31"/>
                    </a:cubicBezTo>
                  </a:path>
                </a:pathLst>
              </a:custGeom>
              <a:solidFill>
                <a:srgbClr val="2F559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53" name="Freeform 161">
                <a:extLst>
                  <a:ext uri="{FF2B5EF4-FFF2-40B4-BE49-F238E27FC236}">
                    <a16:creationId xmlns:a16="http://schemas.microsoft.com/office/drawing/2014/main" id="{C738B9CF-12F0-74C6-D0F5-0CAE2425E469}"/>
                  </a:ext>
                </a:extLst>
              </p:cNvPr>
              <p:cNvSpPr>
                <a:spLocks noChangeArrowheads="1"/>
              </p:cNvSpPr>
              <p:nvPr/>
            </p:nvSpPr>
            <p:spPr bwMode="auto">
              <a:xfrm>
                <a:off x="7391400" y="3381375"/>
                <a:ext cx="258763" cy="573088"/>
              </a:xfrm>
              <a:custGeom>
                <a:avLst/>
                <a:gdLst>
                  <a:gd name="T0" fmla="*/ 188 w 720"/>
                  <a:gd name="T1" fmla="*/ 156 h 1594"/>
                  <a:gd name="T2" fmla="*/ 188 w 720"/>
                  <a:gd name="T3" fmla="*/ 156 h 1594"/>
                  <a:gd name="T4" fmla="*/ 0 w 720"/>
                  <a:gd name="T5" fmla="*/ 1593 h 1594"/>
                  <a:gd name="T6" fmla="*/ 375 w 720"/>
                  <a:gd name="T7" fmla="*/ 688 h 1594"/>
                  <a:gd name="T8" fmla="*/ 469 w 720"/>
                  <a:gd name="T9" fmla="*/ 1530 h 1594"/>
                  <a:gd name="T10" fmla="*/ 625 w 720"/>
                  <a:gd name="T11" fmla="*/ 219 h 1594"/>
                  <a:gd name="T12" fmla="*/ 188 w 720"/>
                  <a:gd name="T13" fmla="*/ 156 h 1594"/>
                </a:gdLst>
                <a:ahLst/>
                <a:cxnLst>
                  <a:cxn ang="0">
                    <a:pos x="T0" y="T1"/>
                  </a:cxn>
                  <a:cxn ang="0">
                    <a:pos x="T2" y="T3"/>
                  </a:cxn>
                  <a:cxn ang="0">
                    <a:pos x="T4" y="T5"/>
                  </a:cxn>
                  <a:cxn ang="0">
                    <a:pos x="T6" y="T7"/>
                  </a:cxn>
                  <a:cxn ang="0">
                    <a:pos x="T8" y="T9"/>
                  </a:cxn>
                  <a:cxn ang="0">
                    <a:pos x="T10" y="T11"/>
                  </a:cxn>
                  <a:cxn ang="0">
                    <a:pos x="T12" y="T13"/>
                  </a:cxn>
                </a:cxnLst>
                <a:rect l="0" t="0" r="r" b="b"/>
                <a:pathLst>
                  <a:path w="720" h="1594">
                    <a:moveTo>
                      <a:pt x="188" y="156"/>
                    </a:moveTo>
                    <a:lnTo>
                      <a:pt x="188" y="156"/>
                    </a:lnTo>
                    <a:cubicBezTo>
                      <a:pt x="188" y="156"/>
                      <a:pt x="31" y="1249"/>
                      <a:pt x="0" y="1593"/>
                    </a:cubicBezTo>
                    <a:cubicBezTo>
                      <a:pt x="0" y="1593"/>
                      <a:pt x="281" y="875"/>
                      <a:pt x="375" y="688"/>
                    </a:cubicBezTo>
                    <a:cubicBezTo>
                      <a:pt x="375" y="688"/>
                      <a:pt x="438" y="1312"/>
                      <a:pt x="469" y="1530"/>
                    </a:cubicBezTo>
                    <a:cubicBezTo>
                      <a:pt x="469" y="1593"/>
                      <a:pt x="719" y="438"/>
                      <a:pt x="625" y="219"/>
                    </a:cubicBezTo>
                    <a:cubicBezTo>
                      <a:pt x="563" y="0"/>
                      <a:pt x="188" y="156"/>
                      <a:pt x="188" y="156"/>
                    </a:cubicBezTo>
                  </a:path>
                </a:pathLst>
              </a:custGeom>
              <a:solidFill>
                <a:srgbClr val="9A613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54" name="Freeform 162">
                <a:extLst>
                  <a:ext uri="{FF2B5EF4-FFF2-40B4-BE49-F238E27FC236}">
                    <a16:creationId xmlns:a16="http://schemas.microsoft.com/office/drawing/2014/main" id="{6D8AC46C-F92E-D4B2-EA13-7F9C810E1E7A}"/>
                  </a:ext>
                </a:extLst>
              </p:cNvPr>
              <p:cNvSpPr>
                <a:spLocks noChangeArrowheads="1"/>
              </p:cNvSpPr>
              <p:nvPr/>
            </p:nvSpPr>
            <p:spPr bwMode="auto">
              <a:xfrm>
                <a:off x="7402513" y="3403600"/>
                <a:ext cx="236537" cy="292100"/>
              </a:xfrm>
              <a:custGeom>
                <a:avLst/>
                <a:gdLst>
                  <a:gd name="T0" fmla="*/ 125 w 658"/>
                  <a:gd name="T1" fmla="*/ 156 h 813"/>
                  <a:gd name="T2" fmla="*/ 125 w 658"/>
                  <a:gd name="T3" fmla="*/ 156 h 813"/>
                  <a:gd name="T4" fmla="*/ 32 w 658"/>
                  <a:gd name="T5" fmla="*/ 218 h 813"/>
                  <a:gd name="T6" fmla="*/ 0 w 658"/>
                  <a:gd name="T7" fmla="*/ 687 h 813"/>
                  <a:gd name="T8" fmla="*/ 657 w 658"/>
                  <a:gd name="T9" fmla="*/ 656 h 813"/>
                  <a:gd name="T10" fmla="*/ 625 w 658"/>
                  <a:gd name="T11" fmla="*/ 187 h 813"/>
                  <a:gd name="T12" fmla="*/ 125 w 658"/>
                  <a:gd name="T13" fmla="*/ 156 h 813"/>
                </a:gdLst>
                <a:ahLst/>
                <a:cxnLst>
                  <a:cxn ang="0">
                    <a:pos x="T0" y="T1"/>
                  </a:cxn>
                  <a:cxn ang="0">
                    <a:pos x="T2" y="T3"/>
                  </a:cxn>
                  <a:cxn ang="0">
                    <a:pos x="T4" y="T5"/>
                  </a:cxn>
                  <a:cxn ang="0">
                    <a:pos x="T6" y="T7"/>
                  </a:cxn>
                  <a:cxn ang="0">
                    <a:pos x="T8" y="T9"/>
                  </a:cxn>
                  <a:cxn ang="0">
                    <a:pos x="T10" y="T11"/>
                  </a:cxn>
                  <a:cxn ang="0">
                    <a:pos x="T12" y="T13"/>
                  </a:cxn>
                </a:cxnLst>
                <a:rect l="0" t="0" r="r" b="b"/>
                <a:pathLst>
                  <a:path w="658" h="813">
                    <a:moveTo>
                      <a:pt x="125" y="156"/>
                    </a:moveTo>
                    <a:lnTo>
                      <a:pt x="125" y="156"/>
                    </a:lnTo>
                    <a:cubicBezTo>
                      <a:pt x="125" y="156"/>
                      <a:pt x="94" y="0"/>
                      <a:pt x="32" y="218"/>
                    </a:cubicBezTo>
                    <a:cubicBezTo>
                      <a:pt x="0" y="312"/>
                      <a:pt x="0" y="531"/>
                      <a:pt x="0" y="687"/>
                    </a:cubicBezTo>
                    <a:cubicBezTo>
                      <a:pt x="0" y="687"/>
                      <a:pt x="407" y="812"/>
                      <a:pt x="657" y="656"/>
                    </a:cubicBezTo>
                    <a:cubicBezTo>
                      <a:pt x="625" y="187"/>
                      <a:pt x="625" y="187"/>
                      <a:pt x="625" y="187"/>
                    </a:cubicBezTo>
                    <a:lnTo>
                      <a:pt x="125" y="156"/>
                    </a:lnTo>
                  </a:path>
                </a:pathLst>
              </a:custGeom>
              <a:solidFill>
                <a:srgbClr val="FDC80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55" name="Freeform 163">
                <a:extLst>
                  <a:ext uri="{FF2B5EF4-FFF2-40B4-BE49-F238E27FC236}">
                    <a16:creationId xmlns:a16="http://schemas.microsoft.com/office/drawing/2014/main" id="{BAEB984D-BA0A-63BA-BCA6-10AB4496C1B1}"/>
                  </a:ext>
                </a:extLst>
              </p:cNvPr>
              <p:cNvSpPr>
                <a:spLocks noChangeArrowheads="1"/>
              </p:cNvSpPr>
              <p:nvPr/>
            </p:nvSpPr>
            <p:spPr bwMode="auto">
              <a:xfrm>
                <a:off x="7391400" y="3144838"/>
                <a:ext cx="269875" cy="393700"/>
              </a:xfrm>
              <a:custGeom>
                <a:avLst/>
                <a:gdLst>
                  <a:gd name="T0" fmla="*/ 31 w 751"/>
                  <a:gd name="T1" fmla="*/ 750 h 1095"/>
                  <a:gd name="T2" fmla="*/ 31 w 751"/>
                  <a:gd name="T3" fmla="*/ 750 h 1095"/>
                  <a:gd name="T4" fmla="*/ 0 w 751"/>
                  <a:gd name="T5" fmla="*/ 1000 h 1095"/>
                  <a:gd name="T6" fmla="*/ 750 w 751"/>
                  <a:gd name="T7" fmla="*/ 969 h 1095"/>
                  <a:gd name="T8" fmla="*/ 594 w 751"/>
                  <a:gd name="T9" fmla="*/ 187 h 1095"/>
                  <a:gd name="T10" fmla="*/ 188 w 751"/>
                  <a:gd name="T11" fmla="*/ 94 h 1095"/>
                  <a:gd name="T12" fmla="*/ 31 w 751"/>
                  <a:gd name="T13" fmla="*/ 750 h 1095"/>
                </a:gdLst>
                <a:ahLst/>
                <a:cxnLst>
                  <a:cxn ang="0">
                    <a:pos x="T0" y="T1"/>
                  </a:cxn>
                  <a:cxn ang="0">
                    <a:pos x="T2" y="T3"/>
                  </a:cxn>
                  <a:cxn ang="0">
                    <a:pos x="T4" y="T5"/>
                  </a:cxn>
                  <a:cxn ang="0">
                    <a:pos x="T6" y="T7"/>
                  </a:cxn>
                  <a:cxn ang="0">
                    <a:pos x="T8" y="T9"/>
                  </a:cxn>
                  <a:cxn ang="0">
                    <a:pos x="T10" y="T11"/>
                  </a:cxn>
                  <a:cxn ang="0">
                    <a:pos x="T12" y="T13"/>
                  </a:cxn>
                </a:cxnLst>
                <a:rect l="0" t="0" r="r" b="b"/>
                <a:pathLst>
                  <a:path w="751" h="1095">
                    <a:moveTo>
                      <a:pt x="31" y="750"/>
                    </a:moveTo>
                    <a:lnTo>
                      <a:pt x="31" y="750"/>
                    </a:lnTo>
                    <a:cubicBezTo>
                      <a:pt x="31" y="875"/>
                      <a:pt x="0" y="937"/>
                      <a:pt x="0" y="1000"/>
                    </a:cubicBezTo>
                    <a:cubicBezTo>
                      <a:pt x="0" y="1000"/>
                      <a:pt x="531" y="1094"/>
                      <a:pt x="750" y="969"/>
                    </a:cubicBezTo>
                    <a:cubicBezTo>
                      <a:pt x="750" y="969"/>
                      <a:pt x="625" y="344"/>
                      <a:pt x="594" y="187"/>
                    </a:cubicBezTo>
                    <a:cubicBezTo>
                      <a:pt x="594" y="62"/>
                      <a:pt x="281" y="0"/>
                      <a:pt x="188" y="94"/>
                    </a:cubicBezTo>
                    <a:cubicBezTo>
                      <a:pt x="188" y="94"/>
                      <a:pt x="94" y="219"/>
                      <a:pt x="31" y="750"/>
                    </a:cubicBezTo>
                  </a:path>
                </a:pathLst>
              </a:custGeom>
              <a:solidFill>
                <a:srgbClr val="B5521E"/>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56" name="Freeform 164">
                <a:extLst>
                  <a:ext uri="{FF2B5EF4-FFF2-40B4-BE49-F238E27FC236}">
                    <a16:creationId xmlns:a16="http://schemas.microsoft.com/office/drawing/2014/main" id="{5CB3401C-3DD8-57EE-38E7-63FD764EDEA3}"/>
                  </a:ext>
                </a:extLst>
              </p:cNvPr>
              <p:cNvSpPr>
                <a:spLocks noChangeArrowheads="1"/>
              </p:cNvSpPr>
              <p:nvPr/>
            </p:nvSpPr>
            <p:spPr bwMode="auto">
              <a:xfrm>
                <a:off x="7504113" y="3133725"/>
                <a:ext cx="57150" cy="134938"/>
              </a:xfrm>
              <a:custGeom>
                <a:avLst/>
                <a:gdLst>
                  <a:gd name="T0" fmla="*/ 62 w 157"/>
                  <a:gd name="T1" fmla="*/ 0 h 376"/>
                  <a:gd name="T2" fmla="*/ 62 w 157"/>
                  <a:gd name="T3" fmla="*/ 0 h 376"/>
                  <a:gd name="T4" fmla="*/ 0 w 157"/>
                  <a:gd name="T5" fmla="*/ 125 h 376"/>
                  <a:gd name="T6" fmla="*/ 125 w 157"/>
                  <a:gd name="T7" fmla="*/ 343 h 376"/>
                  <a:gd name="T8" fmla="*/ 125 w 157"/>
                  <a:gd name="T9" fmla="*/ 0 h 376"/>
                  <a:gd name="T10" fmla="*/ 62 w 157"/>
                  <a:gd name="T11" fmla="*/ 0 h 376"/>
                </a:gdLst>
                <a:ahLst/>
                <a:cxnLst>
                  <a:cxn ang="0">
                    <a:pos x="T0" y="T1"/>
                  </a:cxn>
                  <a:cxn ang="0">
                    <a:pos x="T2" y="T3"/>
                  </a:cxn>
                  <a:cxn ang="0">
                    <a:pos x="T4" y="T5"/>
                  </a:cxn>
                  <a:cxn ang="0">
                    <a:pos x="T6" y="T7"/>
                  </a:cxn>
                  <a:cxn ang="0">
                    <a:pos x="T8" y="T9"/>
                  </a:cxn>
                  <a:cxn ang="0">
                    <a:pos x="T10" y="T11"/>
                  </a:cxn>
                </a:cxnLst>
                <a:rect l="0" t="0" r="r" b="b"/>
                <a:pathLst>
                  <a:path w="157" h="376">
                    <a:moveTo>
                      <a:pt x="62" y="0"/>
                    </a:moveTo>
                    <a:lnTo>
                      <a:pt x="62" y="0"/>
                    </a:lnTo>
                    <a:cubicBezTo>
                      <a:pt x="0" y="125"/>
                      <a:pt x="0" y="125"/>
                      <a:pt x="0" y="125"/>
                    </a:cubicBezTo>
                    <a:cubicBezTo>
                      <a:pt x="0" y="125"/>
                      <a:pt x="93" y="375"/>
                      <a:pt x="125" y="343"/>
                    </a:cubicBezTo>
                    <a:cubicBezTo>
                      <a:pt x="156" y="343"/>
                      <a:pt x="125" y="0"/>
                      <a:pt x="125" y="0"/>
                    </a:cubicBezTo>
                    <a:lnTo>
                      <a:pt x="62" y="0"/>
                    </a:lnTo>
                  </a:path>
                </a:pathLst>
              </a:custGeom>
              <a:solidFill>
                <a:srgbClr val="6A432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57" name="Freeform 165">
                <a:extLst>
                  <a:ext uri="{FF2B5EF4-FFF2-40B4-BE49-F238E27FC236}">
                    <a16:creationId xmlns:a16="http://schemas.microsoft.com/office/drawing/2014/main" id="{7F1307C5-067A-78AA-060A-B15DF42D9FC9}"/>
                  </a:ext>
                </a:extLst>
              </p:cNvPr>
              <p:cNvSpPr>
                <a:spLocks noChangeArrowheads="1"/>
              </p:cNvSpPr>
              <p:nvPr/>
            </p:nvSpPr>
            <p:spPr bwMode="auto">
              <a:xfrm>
                <a:off x="7424738" y="2941638"/>
                <a:ext cx="180975" cy="247650"/>
              </a:xfrm>
              <a:custGeom>
                <a:avLst/>
                <a:gdLst>
                  <a:gd name="T0" fmla="*/ 125 w 501"/>
                  <a:gd name="T1" fmla="*/ 125 h 689"/>
                  <a:gd name="T2" fmla="*/ 125 w 501"/>
                  <a:gd name="T3" fmla="*/ 125 h 689"/>
                  <a:gd name="T4" fmla="*/ 156 w 501"/>
                  <a:gd name="T5" fmla="*/ 500 h 689"/>
                  <a:gd name="T6" fmla="*/ 500 w 501"/>
                  <a:gd name="T7" fmla="*/ 375 h 689"/>
                  <a:gd name="T8" fmla="*/ 344 w 501"/>
                  <a:gd name="T9" fmla="*/ 63 h 689"/>
                  <a:gd name="T10" fmla="*/ 125 w 501"/>
                  <a:gd name="T11" fmla="*/ 125 h 689"/>
                </a:gdLst>
                <a:ahLst/>
                <a:cxnLst>
                  <a:cxn ang="0">
                    <a:pos x="T0" y="T1"/>
                  </a:cxn>
                  <a:cxn ang="0">
                    <a:pos x="T2" y="T3"/>
                  </a:cxn>
                  <a:cxn ang="0">
                    <a:pos x="T4" y="T5"/>
                  </a:cxn>
                  <a:cxn ang="0">
                    <a:pos x="T6" y="T7"/>
                  </a:cxn>
                  <a:cxn ang="0">
                    <a:pos x="T8" y="T9"/>
                  </a:cxn>
                  <a:cxn ang="0">
                    <a:pos x="T10" y="T11"/>
                  </a:cxn>
                </a:cxnLst>
                <a:rect l="0" t="0" r="r" b="b"/>
                <a:pathLst>
                  <a:path w="501" h="689">
                    <a:moveTo>
                      <a:pt x="125" y="125"/>
                    </a:moveTo>
                    <a:lnTo>
                      <a:pt x="125" y="125"/>
                    </a:lnTo>
                    <a:cubicBezTo>
                      <a:pt x="0" y="219"/>
                      <a:pt x="125" y="469"/>
                      <a:pt x="156" y="500"/>
                    </a:cubicBezTo>
                    <a:cubicBezTo>
                      <a:pt x="344" y="688"/>
                      <a:pt x="469" y="563"/>
                      <a:pt x="500" y="375"/>
                    </a:cubicBezTo>
                    <a:cubicBezTo>
                      <a:pt x="500" y="188"/>
                      <a:pt x="437" y="125"/>
                      <a:pt x="344" y="63"/>
                    </a:cubicBezTo>
                    <a:cubicBezTo>
                      <a:pt x="250" y="0"/>
                      <a:pt x="125" y="125"/>
                      <a:pt x="125" y="125"/>
                    </a:cubicBezTo>
                  </a:path>
                </a:pathLst>
              </a:custGeom>
              <a:solidFill>
                <a:srgbClr val="9A613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58" name="Freeform 166">
                <a:extLst>
                  <a:ext uri="{FF2B5EF4-FFF2-40B4-BE49-F238E27FC236}">
                    <a16:creationId xmlns:a16="http://schemas.microsoft.com/office/drawing/2014/main" id="{8ABD2155-1D9B-03EF-63B6-6EDD41CE547D}"/>
                  </a:ext>
                </a:extLst>
              </p:cNvPr>
              <p:cNvSpPr>
                <a:spLocks noChangeArrowheads="1"/>
              </p:cNvSpPr>
              <p:nvPr/>
            </p:nvSpPr>
            <p:spPr bwMode="auto">
              <a:xfrm>
                <a:off x="7402513" y="2941638"/>
                <a:ext cx="203200" cy="169862"/>
              </a:xfrm>
              <a:custGeom>
                <a:avLst/>
                <a:gdLst>
                  <a:gd name="T0" fmla="*/ 219 w 564"/>
                  <a:gd name="T1" fmla="*/ 469 h 470"/>
                  <a:gd name="T2" fmla="*/ 219 w 564"/>
                  <a:gd name="T3" fmla="*/ 469 h 470"/>
                  <a:gd name="T4" fmla="*/ 375 w 564"/>
                  <a:gd name="T5" fmla="*/ 32 h 470"/>
                  <a:gd name="T6" fmla="*/ 563 w 564"/>
                  <a:gd name="T7" fmla="*/ 219 h 470"/>
                  <a:gd name="T8" fmla="*/ 282 w 564"/>
                  <a:gd name="T9" fmla="*/ 344 h 470"/>
                  <a:gd name="T10" fmla="*/ 219 w 564"/>
                  <a:gd name="T11" fmla="*/ 469 h 470"/>
                </a:gdLst>
                <a:ahLst/>
                <a:cxnLst>
                  <a:cxn ang="0">
                    <a:pos x="T0" y="T1"/>
                  </a:cxn>
                  <a:cxn ang="0">
                    <a:pos x="T2" y="T3"/>
                  </a:cxn>
                  <a:cxn ang="0">
                    <a:pos x="T4" y="T5"/>
                  </a:cxn>
                  <a:cxn ang="0">
                    <a:pos x="T6" y="T7"/>
                  </a:cxn>
                  <a:cxn ang="0">
                    <a:pos x="T8" y="T9"/>
                  </a:cxn>
                  <a:cxn ang="0">
                    <a:pos x="T10" y="T11"/>
                  </a:cxn>
                </a:cxnLst>
                <a:rect l="0" t="0" r="r" b="b"/>
                <a:pathLst>
                  <a:path w="564" h="470">
                    <a:moveTo>
                      <a:pt x="219" y="469"/>
                    </a:moveTo>
                    <a:lnTo>
                      <a:pt x="219" y="469"/>
                    </a:lnTo>
                    <a:cubicBezTo>
                      <a:pt x="63" y="438"/>
                      <a:pt x="0" y="0"/>
                      <a:pt x="375" y="32"/>
                    </a:cubicBezTo>
                    <a:cubicBezTo>
                      <a:pt x="375" y="32"/>
                      <a:pt x="500" y="63"/>
                      <a:pt x="563" y="219"/>
                    </a:cubicBezTo>
                    <a:cubicBezTo>
                      <a:pt x="563" y="219"/>
                      <a:pt x="407" y="344"/>
                      <a:pt x="282" y="344"/>
                    </a:cubicBezTo>
                    <a:lnTo>
                      <a:pt x="219" y="469"/>
                    </a:lnTo>
                  </a:path>
                </a:pathLst>
              </a:custGeom>
              <a:solidFill>
                <a:srgbClr val="201A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59" name="Freeform 167">
                <a:extLst>
                  <a:ext uri="{FF2B5EF4-FFF2-40B4-BE49-F238E27FC236}">
                    <a16:creationId xmlns:a16="http://schemas.microsoft.com/office/drawing/2014/main" id="{20B23925-B2AF-51D0-F32E-8C2F7292AA86}"/>
                  </a:ext>
                </a:extLst>
              </p:cNvPr>
              <p:cNvSpPr>
                <a:spLocks noChangeArrowheads="1"/>
              </p:cNvSpPr>
              <p:nvPr/>
            </p:nvSpPr>
            <p:spPr bwMode="auto">
              <a:xfrm>
                <a:off x="7413625" y="2908300"/>
                <a:ext cx="134938" cy="112713"/>
              </a:xfrm>
              <a:custGeom>
                <a:avLst/>
                <a:gdLst>
                  <a:gd name="T0" fmla="*/ 343 w 376"/>
                  <a:gd name="T1" fmla="*/ 93 h 313"/>
                  <a:gd name="T2" fmla="*/ 343 w 376"/>
                  <a:gd name="T3" fmla="*/ 93 h 313"/>
                  <a:gd name="T4" fmla="*/ 218 w 376"/>
                  <a:gd name="T5" fmla="*/ 281 h 313"/>
                  <a:gd name="T6" fmla="*/ 31 w 376"/>
                  <a:gd name="T7" fmla="*/ 218 h 313"/>
                  <a:gd name="T8" fmla="*/ 125 w 376"/>
                  <a:gd name="T9" fmla="*/ 62 h 313"/>
                  <a:gd name="T10" fmla="*/ 343 w 376"/>
                  <a:gd name="T11" fmla="*/ 93 h 313"/>
                </a:gdLst>
                <a:ahLst/>
                <a:cxnLst>
                  <a:cxn ang="0">
                    <a:pos x="T0" y="T1"/>
                  </a:cxn>
                  <a:cxn ang="0">
                    <a:pos x="T2" y="T3"/>
                  </a:cxn>
                  <a:cxn ang="0">
                    <a:pos x="T4" y="T5"/>
                  </a:cxn>
                  <a:cxn ang="0">
                    <a:pos x="T6" y="T7"/>
                  </a:cxn>
                  <a:cxn ang="0">
                    <a:pos x="T8" y="T9"/>
                  </a:cxn>
                  <a:cxn ang="0">
                    <a:pos x="T10" y="T11"/>
                  </a:cxn>
                </a:cxnLst>
                <a:rect l="0" t="0" r="r" b="b"/>
                <a:pathLst>
                  <a:path w="376" h="313">
                    <a:moveTo>
                      <a:pt x="343" y="93"/>
                    </a:moveTo>
                    <a:lnTo>
                      <a:pt x="343" y="93"/>
                    </a:lnTo>
                    <a:cubicBezTo>
                      <a:pt x="375" y="156"/>
                      <a:pt x="312" y="250"/>
                      <a:pt x="218" y="281"/>
                    </a:cubicBezTo>
                    <a:cubicBezTo>
                      <a:pt x="156" y="312"/>
                      <a:pt x="62" y="281"/>
                      <a:pt x="31" y="218"/>
                    </a:cubicBezTo>
                    <a:cubicBezTo>
                      <a:pt x="0" y="156"/>
                      <a:pt x="62" y="93"/>
                      <a:pt x="125" y="62"/>
                    </a:cubicBezTo>
                    <a:cubicBezTo>
                      <a:pt x="218" y="0"/>
                      <a:pt x="312" y="31"/>
                      <a:pt x="343" y="93"/>
                    </a:cubicBezTo>
                  </a:path>
                </a:pathLst>
              </a:custGeom>
              <a:solidFill>
                <a:srgbClr val="201A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60" name="Freeform 170">
                <a:extLst>
                  <a:ext uri="{FF2B5EF4-FFF2-40B4-BE49-F238E27FC236}">
                    <a16:creationId xmlns:a16="http://schemas.microsoft.com/office/drawing/2014/main" id="{7C2FE399-6327-1BF0-7253-8E6AB924574B}"/>
                  </a:ext>
                </a:extLst>
              </p:cNvPr>
              <p:cNvSpPr>
                <a:spLocks noChangeArrowheads="1"/>
              </p:cNvSpPr>
              <p:nvPr/>
            </p:nvSpPr>
            <p:spPr bwMode="auto">
              <a:xfrm>
                <a:off x="7413625" y="3133725"/>
                <a:ext cx="371475" cy="315913"/>
              </a:xfrm>
              <a:custGeom>
                <a:avLst/>
                <a:gdLst>
                  <a:gd name="T0" fmla="*/ 875 w 1032"/>
                  <a:gd name="T1" fmla="*/ 93 h 876"/>
                  <a:gd name="T2" fmla="*/ 875 w 1032"/>
                  <a:gd name="T3" fmla="*/ 93 h 876"/>
                  <a:gd name="T4" fmla="*/ 625 w 1032"/>
                  <a:gd name="T5" fmla="*/ 593 h 876"/>
                  <a:gd name="T6" fmla="*/ 125 w 1032"/>
                  <a:gd name="T7" fmla="*/ 843 h 876"/>
                  <a:gd name="T8" fmla="*/ 218 w 1032"/>
                  <a:gd name="T9" fmla="*/ 406 h 876"/>
                  <a:gd name="T10" fmla="*/ 625 w 1032"/>
                  <a:gd name="T11" fmla="*/ 31 h 876"/>
                  <a:gd name="T12" fmla="*/ 875 w 1032"/>
                  <a:gd name="T13" fmla="*/ 93 h 876"/>
                </a:gdLst>
                <a:ahLst/>
                <a:cxnLst>
                  <a:cxn ang="0">
                    <a:pos x="T0" y="T1"/>
                  </a:cxn>
                  <a:cxn ang="0">
                    <a:pos x="T2" y="T3"/>
                  </a:cxn>
                  <a:cxn ang="0">
                    <a:pos x="T4" y="T5"/>
                  </a:cxn>
                  <a:cxn ang="0">
                    <a:pos x="T6" y="T7"/>
                  </a:cxn>
                  <a:cxn ang="0">
                    <a:pos x="T8" y="T9"/>
                  </a:cxn>
                  <a:cxn ang="0">
                    <a:pos x="T10" y="T11"/>
                  </a:cxn>
                  <a:cxn ang="0">
                    <a:pos x="T12" y="T13"/>
                  </a:cxn>
                </a:cxnLst>
                <a:rect l="0" t="0" r="r" b="b"/>
                <a:pathLst>
                  <a:path w="1032" h="876">
                    <a:moveTo>
                      <a:pt x="875" y="93"/>
                    </a:moveTo>
                    <a:lnTo>
                      <a:pt x="875" y="93"/>
                    </a:lnTo>
                    <a:cubicBezTo>
                      <a:pt x="875" y="93"/>
                      <a:pt x="1031" y="281"/>
                      <a:pt x="625" y="593"/>
                    </a:cubicBezTo>
                    <a:cubicBezTo>
                      <a:pt x="218" y="875"/>
                      <a:pt x="250" y="875"/>
                      <a:pt x="125" y="843"/>
                    </a:cubicBezTo>
                    <a:cubicBezTo>
                      <a:pt x="31" y="812"/>
                      <a:pt x="0" y="562"/>
                      <a:pt x="218" y="406"/>
                    </a:cubicBezTo>
                    <a:cubicBezTo>
                      <a:pt x="468" y="218"/>
                      <a:pt x="500" y="62"/>
                      <a:pt x="625" y="31"/>
                    </a:cubicBezTo>
                    <a:cubicBezTo>
                      <a:pt x="750" y="0"/>
                      <a:pt x="843" y="31"/>
                      <a:pt x="875" y="93"/>
                    </a:cubicBezTo>
                  </a:path>
                </a:pathLst>
              </a:custGeom>
              <a:solidFill>
                <a:srgbClr val="F1942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61" name="Freeform 171">
                <a:extLst>
                  <a:ext uri="{FF2B5EF4-FFF2-40B4-BE49-F238E27FC236}">
                    <a16:creationId xmlns:a16="http://schemas.microsoft.com/office/drawing/2014/main" id="{D7708DE2-81BA-D05C-A1A2-CF507E082A71}"/>
                  </a:ext>
                </a:extLst>
              </p:cNvPr>
              <p:cNvSpPr>
                <a:spLocks noChangeArrowheads="1"/>
              </p:cNvSpPr>
              <p:nvPr/>
            </p:nvSpPr>
            <p:spPr bwMode="auto">
              <a:xfrm>
                <a:off x="7380288" y="3155950"/>
                <a:ext cx="146050" cy="236538"/>
              </a:xfrm>
              <a:custGeom>
                <a:avLst/>
                <a:gdLst>
                  <a:gd name="T0" fmla="*/ 250 w 407"/>
                  <a:gd name="T1" fmla="*/ 31 h 657"/>
                  <a:gd name="T2" fmla="*/ 250 w 407"/>
                  <a:gd name="T3" fmla="*/ 31 h 657"/>
                  <a:gd name="T4" fmla="*/ 406 w 407"/>
                  <a:gd name="T5" fmla="*/ 656 h 657"/>
                  <a:gd name="T6" fmla="*/ 0 w 407"/>
                  <a:gd name="T7" fmla="*/ 344 h 657"/>
                  <a:gd name="T8" fmla="*/ 250 w 407"/>
                  <a:gd name="T9" fmla="*/ 31 h 657"/>
                </a:gdLst>
                <a:ahLst/>
                <a:cxnLst>
                  <a:cxn ang="0">
                    <a:pos x="T0" y="T1"/>
                  </a:cxn>
                  <a:cxn ang="0">
                    <a:pos x="T2" y="T3"/>
                  </a:cxn>
                  <a:cxn ang="0">
                    <a:pos x="T4" y="T5"/>
                  </a:cxn>
                  <a:cxn ang="0">
                    <a:pos x="T6" y="T7"/>
                  </a:cxn>
                  <a:cxn ang="0">
                    <a:pos x="T8" y="T9"/>
                  </a:cxn>
                </a:cxnLst>
                <a:rect l="0" t="0" r="r" b="b"/>
                <a:pathLst>
                  <a:path w="407" h="657">
                    <a:moveTo>
                      <a:pt x="250" y="31"/>
                    </a:moveTo>
                    <a:lnTo>
                      <a:pt x="250" y="31"/>
                    </a:lnTo>
                    <a:cubicBezTo>
                      <a:pt x="250" y="31"/>
                      <a:pt x="31" y="313"/>
                      <a:pt x="406" y="656"/>
                    </a:cubicBezTo>
                    <a:cubicBezTo>
                      <a:pt x="406" y="656"/>
                      <a:pt x="0" y="531"/>
                      <a:pt x="0" y="344"/>
                    </a:cubicBezTo>
                    <a:cubicBezTo>
                      <a:pt x="0" y="156"/>
                      <a:pt x="344" y="0"/>
                      <a:pt x="250" y="31"/>
                    </a:cubicBezTo>
                  </a:path>
                </a:pathLst>
              </a:custGeom>
              <a:solidFill>
                <a:srgbClr val="B5521E"/>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62" name="Freeform 172">
                <a:extLst>
                  <a:ext uri="{FF2B5EF4-FFF2-40B4-BE49-F238E27FC236}">
                    <a16:creationId xmlns:a16="http://schemas.microsoft.com/office/drawing/2014/main" id="{3C30E48C-E337-BC60-EC3E-205047DEA9F7}"/>
                  </a:ext>
                </a:extLst>
              </p:cNvPr>
              <p:cNvSpPr>
                <a:spLocks noChangeArrowheads="1"/>
              </p:cNvSpPr>
              <p:nvPr/>
            </p:nvSpPr>
            <p:spPr bwMode="auto">
              <a:xfrm>
                <a:off x="7605713" y="3155950"/>
                <a:ext cx="134937" cy="134938"/>
              </a:xfrm>
              <a:custGeom>
                <a:avLst/>
                <a:gdLst>
                  <a:gd name="T0" fmla="*/ 344 w 376"/>
                  <a:gd name="T1" fmla="*/ 125 h 376"/>
                  <a:gd name="T2" fmla="*/ 344 w 376"/>
                  <a:gd name="T3" fmla="*/ 125 h 376"/>
                  <a:gd name="T4" fmla="*/ 187 w 376"/>
                  <a:gd name="T5" fmla="*/ 313 h 376"/>
                  <a:gd name="T6" fmla="*/ 31 w 376"/>
                  <a:gd name="T7" fmla="*/ 156 h 376"/>
                  <a:gd name="T8" fmla="*/ 219 w 376"/>
                  <a:gd name="T9" fmla="*/ 0 h 376"/>
                  <a:gd name="T10" fmla="*/ 344 w 376"/>
                  <a:gd name="T11" fmla="*/ 125 h 376"/>
                </a:gdLst>
                <a:ahLst/>
                <a:cxnLst>
                  <a:cxn ang="0">
                    <a:pos x="T0" y="T1"/>
                  </a:cxn>
                  <a:cxn ang="0">
                    <a:pos x="T2" y="T3"/>
                  </a:cxn>
                  <a:cxn ang="0">
                    <a:pos x="T4" y="T5"/>
                  </a:cxn>
                  <a:cxn ang="0">
                    <a:pos x="T6" y="T7"/>
                  </a:cxn>
                  <a:cxn ang="0">
                    <a:pos x="T8" y="T9"/>
                  </a:cxn>
                  <a:cxn ang="0">
                    <a:pos x="T10" y="T11"/>
                  </a:cxn>
                </a:cxnLst>
                <a:rect l="0" t="0" r="r" b="b"/>
                <a:pathLst>
                  <a:path w="376" h="376">
                    <a:moveTo>
                      <a:pt x="344" y="125"/>
                    </a:moveTo>
                    <a:lnTo>
                      <a:pt x="344" y="125"/>
                    </a:lnTo>
                    <a:cubicBezTo>
                      <a:pt x="375" y="188"/>
                      <a:pt x="250" y="313"/>
                      <a:pt x="187" y="313"/>
                    </a:cubicBezTo>
                    <a:cubicBezTo>
                      <a:pt x="31" y="375"/>
                      <a:pt x="0" y="281"/>
                      <a:pt x="31" y="156"/>
                    </a:cubicBezTo>
                    <a:cubicBezTo>
                      <a:pt x="62" y="63"/>
                      <a:pt x="156" y="31"/>
                      <a:pt x="219" y="0"/>
                    </a:cubicBezTo>
                    <a:cubicBezTo>
                      <a:pt x="281" y="0"/>
                      <a:pt x="344" y="125"/>
                      <a:pt x="344" y="125"/>
                    </a:cubicBezTo>
                  </a:path>
                </a:pathLst>
              </a:custGeom>
              <a:solidFill>
                <a:srgbClr val="9A613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63" name="Freeform 173">
                <a:extLst>
                  <a:ext uri="{FF2B5EF4-FFF2-40B4-BE49-F238E27FC236}">
                    <a16:creationId xmlns:a16="http://schemas.microsoft.com/office/drawing/2014/main" id="{05602AB5-93D0-C88C-DF87-7F7635112D00}"/>
                  </a:ext>
                </a:extLst>
              </p:cNvPr>
              <p:cNvSpPr>
                <a:spLocks noChangeArrowheads="1"/>
              </p:cNvSpPr>
              <p:nvPr/>
            </p:nvSpPr>
            <p:spPr bwMode="auto">
              <a:xfrm>
                <a:off x="7559675" y="3279775"/>
                <a:ext cx="203200" cy="90488"/>
              </a:xfrm>
              <a:custGeom>
                <a:avLst/>
                <a:gdLst>
                  <a:gd name="T0" fmla="*/ 0 w 563"/>
                  <a:gd name="T1" fmla="*/ 125 h 251"/>
                  <a:gd name="T2" fmla="*/ 0 w 563"/>
                  <a:gd name="T3" fmla="*/ 125 h 251"/>
                  <a:gd name="T4" fmla="*/ 344 w 563"/>
                  <a:gd name="T5" fmla="*/ 219 h 251"/>
                  <a:gd name="T6" fmla="*/ 437 w 563"/>
                  <a:gd name="T7" fmla="*/ 0 h 251"/>
                  <a:gd name="T8" fmla="*/ 281 w 563"/>
                  <a:gd name="T9" fmla="*/ 94 h 251"/>
                  <a:gd name="T10" fmla="*/ 0 w 563"/>
                  <a:gd name="T11" fmla="*/ 125 h 251"/>
                </a:gdLst>
                <a:ahLst/>
                <a:cxnLst>
                  <a:cxn ang="0">
                    <a:pos x="T0" y="T1"/>
                  </a:cxn>
                  <a:cxn ang="0">
                    <a:pos x="T2" y="T3"/>
                  </a:cxn>
                  <a:cxn ang="0">
                    <a:pos x="T4" y="T5"/>
                  </a:cxn>
                  <a:cxn ang="0">
                    <a:pos x="T6" y="T7"/>
                  </a:cxn>
                  <a:cxn ang="0">
                    <a:pos x="T8" y="T9"/>
                  </a:cxn>
                  <a:cxn ang="0">
                    <a:pos x="T10" y="T11"/>
                  </a:cxn>
                </a:cxnLst>
                <a:rect l="0" t="0" r="r" b="b"/>
                <a:pathLst>
                  <a:path w="563" h="251">
                    <a:moveTo>
                      <a:pt x="0" y="125"/>
                    </a:moveTo>
                    <a:lnTo>
                      <a:pt x="0" y="125"/>
                    </a:lnTo>
                    <a:cubicBezTo>
                      <a:pt x="0" y="125"/>
                      <a:pt x="156" y="250"/>
                      <a:pt x="344" y="219"/>
                    </a:cubicBezTo>
                    <a:cubicBezTo>
                      <a:pt x="562" y="187"/>
                      <a:pt x="437" y="0"/>
                      <a:pt x="437" y="0"/>
                    </a:cubicBezTo>
                    <a:cubicBezTo>
                      <a:pt x="281" y="94"/>
                      <a:pt x="281" y="94"/>
                      <a:pt x="281" y="94"/>
                    </a:cubicBezTo>
                    <a:cubicBezTo>
                      <a:pt x="281" y="94"/>
                      <a:pt x="156" y="187"/>
                      <a:pt x="0" y="125"/>
                    </a:cubicBezTo>
                  </a:path>
                </a:pathLst>
              </a:custGeom>
              <a:solidFill>
                <a:srgbClr val="B5521E"/>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23" name="Group 322">
              <a:extLst>
                <a:ext uri="{FF2B5EF4-FFF2-40B4-BE49-F238E27FC236}">
                  <a16:creationId xmlns:a16="http://schemas.microsoft.com/office/drawing/2014/main" id="{372F3C50-D16B-F5C1-E120-ECA8EA154667}"/>
                </a:ext>
              </a:extLst>
            </p:cNvPr>
            <p:cNvGrpSpPr/>
            <p:nvPr/>
          </p:nvGrpSpPr>
          <p:grpSpPr>
            <a:xfrm>
              <a:off x="956867" y="6644194"/>
              <a:ext cx="201002" cy="377315"/>
              <a:chOff x="8281837" y="4798405"/>
              <a:chExt cx="688136" cy="1291750"/>
            </a:xfrm>
          </p:grpSpPr>
          <p:grpSp>
            <p:nvGrpSpPr>
              <p:cNvPr id="438" name="Group 437">
                <a:extLst>
                  <a:ext uri="{FF2B5EF4-FFF2-40B4-BE49-F238E27FC236}">
                    <a16:creationId xmlns:a16="http://schemas.microsoft.com/office/drawing/2014/main" id="{8A13F787-B1F2-7AF5-98FA-32C2941BF96A}"/>
                  </a:ext>
                </a:extLst>
              </p:cNvPr>
              <p:cNvGrpSpPr/>
              <p:nvPr/>
            </p:nvGrpSpPr>
            <p:grpSpPr>
              <a:xfrm flipH="1">
                <a:off x="8281837" y="4798405"/>
                <a:ext cx="688136" cy="1291750"/>
                <a:chOff x="7245350" y="2941638"/>
                <a:chExt cx="539750" cy="1057275"/>
              </a:xfrm>
            </p:grpSpPr>
            <p:sp>
              <p:nvSpPr>
                <p:cNvPr id="440" name="Freeform 10">
                  <a:extLst>
                    <a:ext uri="{FF2B5EF4-FFF2-40B4-BE49-F238E27FC236}">
                      <a16:creationId xmlns:a16="http://schemas.microsoft.com/office/drawing/2014/main" id="{B0C2A793-7E3C-1A41-D86D-15C6B3B4FA21}"/>
                    </a:ext>
                  </a:extLst>
                </p:cNvPr>
                <p:cNvSpPr>
                  <a:spLocks noChangeArrowheads="1"/>
                </p:cNvSpPr>
                <p:nvPr/>
              </p:nvSpPr>
              <p:spPr bwMode="auto">
                <a:xfrm>
                  <a:off x="7245350" y="3863975"/>
                  <a:ext cx="461963" cy="134938"/>
                </a:xfrm>
                <a:custGeom>
                  <a:avLst/>
                  <a:gdLst>
                    <a:gd name="T0" fmla="*/ 500 w 1282"/>
                    <a:gd name="T1" fmla="*/ 31 h 376"/>
                    <a:gd name="T2" fmla="*/ 500 w 1282"/>
                    <a:gd name="T3" fmla="*/ 31 h 376"/>
                    <a:gd name="T4" fmla="*/ 875 w 1282"/>
                    <a:gd name="T5" fmla="*/ 0 h 376"/>
                    <a:gd name="T6" fmla="*/ 1156 w 1282"/>
                    <a:gd name="T7" fmla="*/ 62 h 376"/>
                    <a:gd name="T8" fmla="*/ 1250 w 1282"/>
                    <a:gd name="T9" fmla="*/ 125 h 376"/>
                    <a:gd name="T10" fmla="*/ 1031 w 1282"/>
                    <a:gd name="T11" fmla="*/ 250 h 376"/>
                    <a:gd name="T12" fmla="*/ 781 w 1282"/>
                    <a:gd name="T13" fmla="*/ 312 h 376"/>
                    <a:gd name="T14" fmla="*/ 406 w 1282"/>
                    <a:gd name="T15" fmla="*/ 344 h 376"/>
                    <a:gd name="T16" fmla="*/ 250 w 1282"/>
                    <a:gd name="T17" fmla="*/ 312 h 376"/>
                    <a:gd name="T18" fmla="*/ 0 w 1282"/>
                    <a:gd name="T19" fmla="*/ 219 h 376"/>
                    <a:gd name="T20" fmla="*/ 125 w 1282"/>
                    <a:gd name="T21" fmla="*/ 156 h 376"/>
                    <a:gd name="T22" fmla="*/ 500 w 1282"/>
                    <a:gd name="T23" fmla="*/ 31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2" h="376">
                      <a:moveTo>
                        <a:pt x="500" y="31"/>
                      </a:moveTo>
                      <a:lnTo>
                        <a:pt x="500" y="31"/>
                      </a:lnTo>
                      <a:cubicBezTo>
                        <a:pt x="500" y="31"/>
                        <a:pt x="812" y="0"/>
                        <a:pt x="875" y="0"/>
                      </a:cubicBezTo>
                      <a:cubicBezTo>
                        <a:pt x="937" y="31"/>
                        <a:pt x="1094" y="62"/>
                        <a:pt x="1156" y="62"/>
                      </a:cubicBezTo>
                      <a:cubicBezTo>
                        <a:pt x="1187" y="94"/>
                        <a:pt x="1281" y="62"/>
                        <a:pt x="1250" y="125"/>
                      </a:cubicBezTo>
                      <a:cubicBezTo>
                        <a:pt x="1219" y="187"/>
                        <a:pt x="1094" y="219"/>
                        <a:pt x="1031" y="250"/>
                      </a:cubicBezTo>
                      <a:cubicBezTo>
                        <a:pt x="969" y="281"/>
                        <a:pt x="969" y="281"/>
                        <a:pt x="781" y="312"/>
                      </a:cubicBezTo>
                      <a:cubicBezTo>
                        <a:pt x="594" y="375"/>
                        <a:pt x="469" y="375"/>
                        <a:pt x="406" y="344"/>
                      </a:cubicBezTo>
                      <a:cubicBezTo>
                        <a:pt x="312" y="344"/>
                        <a:pt x="312" y="312"/>
                        <a:pt x="250" y="312"/>
                      </a:cubicBezTo>
                      <a:cubicBezTo>
                        <a:pt x="156" y="281"/>
                        <a:pt x="0" y="281"/>
                        <a:pt x="0" y="219"/>
                      </a:cubicBezTo>
                      <a:cubicBezTo>
                        <a:pt x="31" y="187"/>
                        <a:pt x="94" y="156"/>
                        <a:pt x="125" y="156"/>
                      </a:cubicBezTo>
                      <a:cubicBezTo>
                        <a:pt x="156" y="125"/>
                        <a:pt x="250" y="94"/>
                        <a:pt x="500" y="31"/>
                      </a:cubicBezTo>
                    </a:path>
                  </a:pathLst>
                </a:custGeom>
                <a:solidFill>
                  <a:srgbClr val="2F559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41" name="Freeform 161">
                  <a:extLst>
                    <a:ext uri="{FF2B5EF4-FFF2-40B4-BE49-F238E27FC236}">
                      <a16:creationId xmlns:a16="http://schemas.microsoft.com/office/drawing/2014/main" id="{87D25CEA-DA3D-CCC4-E280-241E49F1A84E}"/>
                    </a:ext>
                  </a:extLst>
                </p:cNvPr>
                <p:cNvSpPr>
                  <a:spLocks noChangeArrowheads="1"/>
                </p:cNvSpPr>
                <p:nvPr/>
              </p:nvSpPr>
              <p:spPr bwMode="auto">
                <a:xfrm>
                  <a:off x="7391400" y="3381375"/>
                  <a:ext cx="258763" cy="573088"/>
                </a:xfrm>
                <a:custGeom>
                  <a:avLst/>
                  <a:gdLst>
                    <a:gd name="T0" fmla="*/ 188 w 720"/>
                    <a:gd name="T1" fmla="*/ 156 h 1594"/>
                    <a:gd name="T2" fmla="*/ 188 w 720"/>
                    <a:gd name="T3" fmla="*/ 156 h 1594"/>
                    <a:gd name="T4" fmla="*/ 0 w 720"/>
                    <a:gd name="T5" fmla="*/ 1593 h 1594"/>
                    <a:gd name="T6" fmla="*/ 375 w 720"/>
                    <a:gd name="T7" fmla="*/ 688 h 1594"/>
                    <a:gd name="T8" fmla="*/ 469 w 720"/>
                    <a:gd name="T9" fmla="*/ 1530 h 1594"/>
                    <a:gd name="T10" fmla="*/ 625 w 720"/>
                    <a:gd name="T11" fmla="*/ 219 h 1594"/>
                    <a:gd name="T12" fmla="*/ 188 w 720"/>
                    <a:gd name="T13" fmla="*/ 156 h 1594"/>
                  </a:gdLst>
                  <a:ahLst/>
                  <a:cxnLst>
                    <a:cxn ang="0">
                      <a:pos x="T0" y="T1"/>
                    </a:cxn>
                    <a:cxn ang="0">
                      <a:pos x="T2" y="T3"/>
                    </a:cxn>
                    <a:cxn ang="0">
                      <a:pos x="T4" y="T5"/>
                    </a:cxn>
                    <a:cxn ang="0">
                      <a:pos x="T6" y="T7"/>
                    </a:cxn>
                    <a:cxn ang="0">
                      <a:pos x="T8" y="T9"/>
                    </a:cxn>
                    <a:cxn ang="0">
                      <a:pos x="T10" y="T11"/>
                    </a:cxn>
                    <a:cxn ang="0">
                      <a:pos x="T12" y="T13"/>
                    </a:cxn>
                  </a:cxnLst>
                  <a:rect l="0" t="0" r="r" b="b"/>
                  <a:pathLst>
                    <a:path w="720" h="1594">
                      <a:moveTo>
                        <a:pt x="188" y="156"/>
                      </a:moveTo>
                      <a:lnTo>
                        <a:pt x="188" y="156"/>
                      </a:lnTo>
                      <a:cubicBezTo>
                        <a:pt x="188" y="156"/>
                        <a:pt x="31" y="1249"/>
                        <a:pt x="0" y="1593"/>
                      </a:cubicBezTo>
                      <a:cubicBezTo>
                        <a:pt x="0" y="1593"/>
                        <a:pt x="281" y="875"/>
                        <a:pt x="375" y="688"/>
                      </a:cubicBezTo>
                      <a:cubicBezTo>
                        <a:pt x="375" y="688"/>
                        <a:pt x="438" y="1312"/>
                        <a:pt x="469" y="1530"/>
                      </a:cubicBezTo>
                      <a:cubicBezTo>
                        <a:pt x="469" y="1593"/>
                        <a:pt x="719" y="438"/>
                        <a:pt x="625" y="219"/>
                      </a:cubicBezTo>
                      <a:cubicBezTo>
                        <a:pt x="563" y="0"/>
                        <a:pt x="188" y="156"/>
                        <a:pt x="188" y="156"/>
                      </a:cubicBezTo>
                    </a:path>
                  </a:pathLst>
                </a:custGeom>
                <a:solidFill>
                  <a:srgbClr val="F4B18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42" name="Freeform 162">
                  <a:extLst>
                    <a:ext uri="{FF2B5EF4-FFF2-40B4-BE49-F238E27FC236}">
                      <a16:creationId xmlns:a16="http://schemas.microsoft.com/office/drawing/2014/main" id="{A66A89C0-7977-FC58-0B8C-99C60CFCA853}"/>
                    </a:ext>
                  </a:extLst>
                </p:cNvPr>
                <p:cNvSpPr>
                  <a:spLocks noChangeArrowheads="1"/>
                </p:cNvSpPr>
                <p:nvPr/>
              </p:nvSpPr>
              <p:spPr bwMode="auto">
                <a:xfrm>
                  <a:off x="7402513" y="3403600"/>
                  <a:ext cx="236537" cy="292100"/>
                </a:xfrm>
                <a:custGeom>
                  <a:avLst/>
                  <a:gdLst>
                    <a:gd name="T0" fmla="*/ 125 w 658"/>
                    <a:gd name="T1" fmla="*/ 156 h 813"/>
                    <a:gd name="T2" fmla="*/ 125 w 658"/>
                    <a:gd name="T3" fmla="*/ 156 h 813"/>
                    <a:gd name="T4" fmla="*/ 32 w 658"/>
                    <a:gd name="T5" fmla="*/ 218 h 813"/>
                    <a:gd name="T6" fmla="*/ 0 w 658"/>
                    <a:gd name="T7" fmla="*/ 687 h 813"/>
                    <a:gd name="T8" fmla="*/ 657 w 658"/>
                    <a:gd name="T9" fmla="*/ 656 h 813"/>
                    <a:gd name="T10" fmla="*/ 625 w 658"/>
                    <a:gd name="T11" fmla="*/ 187 h 813"/>
                    <a:gd name="T12" fmla="*/ 125 w 658"/>
                    <a:gd name="T13" fmla="*/ 156 h 813"/>
                  </a:gdLst>
                  <a:ahLst/>
                  <a:cxnLst>
                    <a:cxn ang="0">
                      <a:pos x="T0" y="T1"/>
                    </a:cxn>
                    <a:cxn ang="0">
                      <a:pos x="T2" y="T3"/>
                    </a:cxn>
                    <a:cxn ang="0">
                      <a:pos x="T4" y="T5"/>
                    </a:cxn>
                    <a:cxn ang="0">
                      <a:pos x="T6" y="T7"/>
                    </a:cxn>
                    <a:cxn ang="0">
                      <a:pos x="T8" y="T9"/>
                    </a:cxn>
                    <a:cxn ang="0">
                      <a:pos x="T10" y="T11"/>
                    </a:cxn>
                    <a:cxn ang="0">
                      <a:pos x="T12" y="T13"/>
                    </a:cxn>
                  </a:cxnLst>
                  <a:rect l="0" t="0" r="r" b="b"/>
                  <a:pathLst>
                    <a:path w="658" h="813">
                      <a:moveTo>
                        <a:pt x="125" y="156"/>
                      </a:moveTo>
                      <a:lnTo>
                        <a:pt x="125" y="156"/>
                      </a:lnTo>
                      <a:cubicBezTo>
                        <a:pt x="125" y="156"/>
                        <a:pt x="94" y="0"/>
                        <a:pt x="32" y="218"/>
                      </a:cubicBezTo>
                      <a:cubicBezTo>
                        <a:pt x="0" y="312"/>
                        <a:pt x="0" y="531"/>
                        <a:pt x="0" y="687"/>
                      </a:cubicBezTo>
                      <a:cubicBezTo>
                        <a:pt x="0" y="687"/>
                        <a:pt x="407" y="812"/>
                        <a:pt x="657" y="656"/>
                      </a:cubicBezTo>
                      <a:cubicBezTo>
                        <a:pt x="625" y="187"/>
                        <a:pt x="625" y="187"/>
                        <a:pt x="625" y="187"/>
                      </a:cubicBezTo>
                      <a:lnTo>
                        <a:pt x="125" y="156"/>
                      </a:lnTo>
                    </a:path>
                  </a:pathLst>
                </a:custGeom>
                <a:solidFill>
                  <a:srgbClr val="F1942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43" name="Freeform 163">
                  <a:extLst>
                    <a:ext uri="{FF2B5EF4-FFF2-40B4-BE49-F238E27FC236}">
                      <a16:creationId xmlns:a16="http://schemas.microsoft.com/office/drawing/2014/main" id="{39C727E6-C227-7E7E-4D85-12E29AE4E38B}"/>
                    </a:ext>
                  </a:extLst>
                </p:cNvPr>
                <p:cNvSpPr>
                  <a:spLocks noChangeArrowheads="1"/>
                </p:cNvSpPr>
                <p:nvPr/>
              </p:nvSpPr>
              <p:spPr bwMode="auto">
                <a:xfrm>
                  <a:off x="7391400" y="3144838"/>
                  <a:ext cx="269875" cy="393700"/>
                </a:xfrm>
                <a:custGeom>
                  <a:avLst/>
                  <a:gdLst>
                    <a:gd name="T0" fmla="*/ 31 w 751"/>
                    <a:gd name="T1" fmla="*/ 750 h 1095"/>
                    <a:gd name="T2" fmla="*/ 31 w 751"/>
                    <a:gd name="T3" fmla="*/ 750 h 1095"/>
                    <a:gd name="T4" fmla="*/ 0 w 751"/>
                    <a:gd name="T5" fmla="*/ 1000 h 1095"/>
                    <a:gd name="T6" fmla="*/ 750 w 751"/>
                    <a:gd name="T7" fmla="*/ 969 h 1095"/>
                    <a:gd name="T8" fmla="*/ 594 w 751"/>
                    <a:gd name="T9" fmla="*/ 187 h 1095"/>
                    <a:gd name="T10" fmla="*/ 188 w 751"/>
                    <a:gd name="T11" fmla="*/ 94 h 1095"/>
                    <a:gd name="T12" fmla="*/ 31 w 751"/>
                    <a:gd name="T13" fmla="*/ 750 h 1095"/>
                  </a:gdLst>
                  <a:ahLst/>
                  <a:cxnLst>
                    <a:cxn ang="0">
                      <a:pos x="T0" y="T1"/>
                    </a:cxn>
                    <a:cxn ang="0">
                      <a:pos x="T2" y="T3"/>
                    </a:cxn>
                    <a:cxn ang="0">
                      <a:pos x="T4" y="T5"/>
                    </a:cxn>
                    <a:cxn ang="0">
                      <a:pos x="T6" y="T7"/>
                    </a:cxn>
                    <a:cxn ang="0">
                      <a:pos x="T8" y="T9"/>
                    </a:cxn>
                    <a:cxn ang="0">
                      <a:pos x="T10" y="T11"/>
                    </a:cxn>
                    <a:cxn ang="0">
                      <a:pos x="T12" y="T13"/>
                    </a:cxn>
                  </a:cxnLst>
                  <a:rect l="0" t="0" r="r" b="b"/>
                  <a:pathLst>
                    <a:path w="751" h="1095">
                      <a:moveTo>
                        <a:pt x="31" y="750"/>
                      </a:moveTo>
                      <a:lnTo>
                        <a:pt x="31" y="750"/>
                      </a:lnTo>
                      <a:cubicBezTo>
                        <a:pt x="31" y="875"/>
                        <a:pt x="0" y="937"/>
                        <a:pt x="0" y="1000"/>
                      </a:cubicBezTo>
                      <a:cubicBezTo>
                        <a:pt x="0" y="1000"/>
                        <a:pt x="531" y="1094"/>
                        <a:pt x="750" y="969"/>
                      </a:cubicBezTo>
                      <a:cubicBezTo>
                        <a:pt x="750" y="969"/>
                        <a:pt x="625" y="344"/>
                        <a:pt x="594" y="187"/>
                      </a:cubicBezTo>
                      <a:cubicBezTo>
                        <a:pt x="594" y="62"/>
                        <a:pt x="281" y="0"/>
                        <a:pt x="188" y="94"/>
                      </a:cubicBezTo>
                      <a:cubicBezTo>
                        <a:pt x="188" y="94"/>
                        <a:pt x="94" y="219"/>
                        <a:pt x="31" y="750"/>
                      </a:cubicBezTo>
                    </a:path>
                  </a:pathLst>
                </a:custGeom>
                <a:solidFill>
                  <a:srgbClr val="90C04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44" name="Freeform 164">
                  <a:extLst>
                    <a:ext uri="{FF2B5EF4-FFF2-40B4-BE49-F238E27FC236}">
                      <a16:creationId xmlns:a16="http://schemas.microsoft.com/office/drawing/2014/main" id="{D1641D9D-F27D-5C26-98C4-F13E1DDDAF8C}"/>
                    </a:ext>
                  </a:extLst>
                </p:cNvPr>
                <p:cNvSpPr>
                  <a:spLocks noChangeArrowheads="1"/>
                </p:cNvSpPr>
                <p:nvPr/>
              </p:nvSpPr>
              <p:spPr bwMode="auto">
                <a:xfrm>
                  <a:off x="7504113" y="3133725"/>
                  <a:ext cx="57150" cy="134938"/>
                </a:xfrm>
                <a:custGeom>
                  <a:avLst/>
                  <a:gdLst>
                    <a:gd name="T0" fmla="*/ 62 w 157"/>
                    <a:gd name="T1" fmla="*/ 0 h 376"/>
                    <a:gd name="T2" fmla="*/ 62 w 157"/>
                    <a:gd name="T3" fmla="*/ 0 h 376"/>
                    <a:gd name="T4" fmla="*/ 0 w 157"/>
                    <a:gd name="T5" fmla="*/ 125 h 376"/>
                    <a:gd name="T6" fmla="*/ 125 w 157"/>
                    <a:gd name="T7" fmla="*/ 343 h 376"/>
                    <a:gd name="T8" fmla="*/ 125 w 157"/>
                    <a:gd name="T9" fmla="*/ 0 h 376"/>
                    <a:gd name="T10" fmla="*/ 62 w 157"/>
                    <a:gd name="T11" fmla="*/ 0 h 376"/>
                  </a:gdLst>
                  <a:ahLst/>
                  <a:cxnLst>
                    <a:cxn ang="0">
                      <a:pos x="T0" y="T1"/>
                    </a:cxn>
                    <a:cxn ang="0">
                      <a:pos x="T2" y="T3"/>
                    </a:cxn>
                    <a:cxn ang="0">
                      <a:pos x="T4" y="T5"/>
                    </a:cxn>
                    <a:cxn ang="0">
                      <a:pos x="T6" y="T7"/>
                    </a:cxn>
                    <a:cxn ang="0">
                      <a:pos x="T8" y="T9"/>
                    </a:cxn>
                    <a:cxn ang="0">
                      <a:pos x="T10" y="T11"/>
                    </a:cxn>
                  </a:cxnLst>
                  <a:rect l="0" t="0" r="r" b="b"/>
                  <a:pathLst>
                    <a:path w="157" h="376">
                      <a:moveTo>
                        <a:pt x="62" y="0"/>
                      </a:moveTo>
                      <a:lnTo>
                        <a:pt x="62" y="0"/>
                      </a:lnTo>
                      <a:cubicBezTo>
                        <a:pt x="0" y="125"/>
                        <a:pt x="0" y="125"/>
                        <a:pt x="0" y="125"/>
                      </a:cubicBezTo>
                      <a:cubicBezTo>
                        <a:pt x="0" y="125"/>
                        <a:pt x="93" y="375"/>
                        <a:pt x="125" y="343"/>
                      </a:cubicBezTo>
                      <a:cubicBezTo>
                        <a:pt x="156" y="343"/>
                        <a:pt x="125" y="0"/>
                        <a:pt x="125" y="0"/>
                      </a:cubicBezTo>
                      <a:lnTo>
                        <a:pt x="62" y="0"/>
                      </a:lnTo>
                    </a:path>
                  </a:pathLst>
                </a:custGeom>
                <a:solidFill>
                  <a:srgbClr val="DCA77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45" name="Freeform 165">
                  <a:extLst>
                    <a:ext uri="{FF2B5EF4-FFF2-40B4-BE49-F238E27FC236}">
                      <a16:creationId xmlns:a16="http://schemas.microsoft.com/office/drawing/2014/main" id="{DE8BBCDC-E7FE-8971-12BB-B51794E470ED}"/>
                    </a:ext>
                  </a:extLst>
                </p:cNvPr>
                <p:cNvSpPr>
                  <a:spLocks noChangeArrowheads="1"/>
                </p:cNvSpPr>
                <p:nvPr/>
              </p:nvSpPr>
              <p:spPr bwMode="auto">
                <a:xfrm>
                  <a:off x="7424738" y="2941638"/>
                  <a:ext cx="180975" cy="247650"/>
                </a:xfrm>
                <a:custGeom>
                  <a:avLst/>
                  <a:gdLst>
                    <a:gd name="T0" fmla="*/ 125 w 501"/>
                    <a:gd name="T1" fmla="*/ 125 h 689"/>
                    <a:gd name="T2" fmla="*/ 125 w 501"/>
                    <a:gd name="T3" fmla="*/ 125 h 689"/>
                    <a:gd name="T4" fmla="*/ 156 w 501"/>
                    <a:gd name="T5" fmla="*/ 500 h 689"/>
                    <a:gd name="T6" fmla="*/ 500 w 501"/>
                    <a:gd name="T7" fmla="*/ 375 h 689"/>
                    <a:gd name="T8" fmla="*/ 344 w 501"/>
                    <a:gd name="T9" fmla="*/ 63 h 689"/>
                    <a:gd name="T10" fmla="*/ 125 w 501"/>
                    <a:gd name="T11" fmla="*/ 125 h 689"/>
                  </a:gdLst>
                  <a:ahLst/>
                  <a:cxnLst>
                    <a:cxn ang="0">
                      <a:pos x="T0" y="T1"/>
                    </a:cxn>
                    <a:cxn ang="0">
                      <a:pos x="T2" y="T3"/>
                    </a:cxn>
                    <a:cxn ang="0">
                      <a:pos x="T4" y="T5"/>
                    </a:cxn>
                    <a:cxn ang="0">
                      <a:pos x="T6" y="T7"/>
                    </a:cxn>
                    <a:cxn ang="0">
                      <a:pos x="T8" y="T9"/>
                    </a:cxn>
                    <a:cxn ang="0">
                      <a:pos x="T10" y="T11"/>
                    </a:cxn>
                  </a:cxnLst>
                  <a:rect l="0" t="0" r="r" b="b"/>
                  <a:pathLst>
                    <a:path w="501" h="689">
                      <a:moveTo>
                        <a:pt x="125" y="125"/>
                      </a:moveTo>
                      <a:lnTo>
                        <a:pt x="125" y="125"/>
                      </a:lnTo>
                      <a:cubicBezTo>
                        <a:pt x="0" y="219"/>
                        <a:pt x="125" y="469"/>
                        <a:pt x="156" y="500"/>
                      </a:cubicBezTo>
                      <a:cubicBezTo>
                        <a:pt x="344" y="688"/>
                        <a:pt x="469" y="563"/>
                        <a:pt x="500" y="375"/>
                      </a:cubicBezTo>
                      <a:cubicBezTo>
                        <a:pt x="500" y="188"/>
                        <a:pt x="437" y="125"/>
                        <a:pt x="344" y="63"/>
                      </a:cubicBezTo>
                      <a:cubicBezTo>
                        <a:pt x="250" y="0"/>
                        <a:pt x="125" y="125"/>
                        <a:pt x="125" y="125"/>
                      </a:cubicBezTo>
                    </a:path>
                  </a:pathLst>
                </a:custGeom>
                <a:solidFill>
                  <a:srgbClr val="F4B18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46" name="Freeform 166">
                  <a:extLst>
                    <a:ext uri="{FF2B5EF4-FFF2-40B4-BE49-F238E27FC236}">
                      <a16:creationId xmlns:a16="http://schemas.microsoft.com/office/drawing/2014/main" id="{77373BFD-5C30-CBF5-5267-B1CD8249C963}"/>
                    </a:ext>
                  </a:extLst>
                </p:cNvPr>
                <p:cNvSpPr>
                  <a:spLocks noChangeArrowheads="1"/>
                </p:cNvSpPr>
                <p:nvPr/>
              </p:nvSpPr>
              <p:spPr bwMode="auto">
                <a:xfrm>
                  <a:off x="7402513" y="2941638"/>
                  <a:ext cx="203200" cy="169862"/>
                </a:xfrm>
                <a:custGeom>
                  <a:avLst/>
                  <a:gdLst>
                    <a:gd name="T0" fmla="*/ 219 w 564"/>
                    <a:gd name="T1" fmla="*/ 469 h 470"/>
                    <a:gd name="T2" fmla="*/ 219 w 564"/>
                    <a:gd name="T3" fmla="*/ 469 h 470"/>
                    <a:gd name="T4" fmla="*/ 375 w 564"/>
                    <a:gd name="T5" fmla="*/ 32 h 470"/>
                    <a:gd name="T6" fmla="*/ 563 w 564"/>
                    <a:gd name="T7" fmla="*/ 219 h 470"/>
                    <a:gd name="T8" fmla="*/ 282 w 564"/>
                    <a:gd name="T9" fmla="*/ 344 h 470"/>
                    <a:gd name="T10" fmla="*/ 219 w 564"/>
                    <a:gd name="T11" fmla="*/ 469 h 470"/>
                  </a:gdLst>
                  <a:ahLst/>
                  <a:cxnLst>
                    <a:cxn ang="0">
                      <a:pos x="T0" y="T1"/>
                    </a:cxn>
                    <a:cxn ang="0">
                      <a:pos x="T2" y="T3"/>
                    </a:cxn>
                    <a:cxn ang="0">
                      <a:pos x="T4" y="T5"/>
                    </a:cxn>
                    <a:cxn ang="0">
                      <a:pos x="T6" y="T7"/>
                    </a:cxn>
                    <a:cxn ang="0">
                      <a:pos x="T8" y="T9"/>
                    </a:cxn>
                    <a:cxn ang="0">
                      <a:pos x="T10" y="T11"/>
                    </a:cxn>
                  </a:cxnLst>
                  <a:rect l="0" t="0" r="r" b="b"/>
                  <a:pathLst>
                    <a:path w="564" h="470">
                      <a:moveTo>
                        <a:pt x="219" y="469"/>
                      </a:moveTo>
                      <a:lnTo>
                        <a:pt x="219" y="469"/>
                      </a:lnTo>
                      <a:cubicBezTo>
                        <a:pt x="63" y="438"/>
                        <a:pt x="0" y="0"/>
                        <a:pt x="375" y="32"/>
                      </a:cubicBezTo>
                      <a:cubicBezTo>
                        <a:pt x="375" y="32"/>
                        <a:pt x="500" y="63"/>
                        <a:pt x="563" y="219"/>
                      </a:cubicBezTo>
                      <a:cubicBezTo>
                        <a:pt x="563" y="219"/>
                        <a:pt x="407" y="344"/>
                        <a:pt x="282" y="344"/>
                      </a:cubicBezTo>
                      <a:lnTo>
                        <a:pt x="219" y="469"/>
                      </a:lnTo>
                    </a:path>
                  </a:pathLst>
                </a:custGeom>
                <a:solidFill>
                  <a:srgbClr val="201A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47" name="Freeform 169">
                  <a:extLst>
                    <a:ext uri="{FF2B5EF4-FFF2-40B4-BE49-F238E27FC236}">
                      <a16:creationId xmlns:a16="http://schemas.microsoft.com/office/drawing/2014/main" id="{A09F1528-CEE7-BA3F-C6C4-582FC94B894B}"/>
                    </a:ext>
                  </a:extLst>
                </p:cNvPr>
                <p:cNvSpPr>
                  <a:spLocks noChangeArrowheads="1"/>
                </p:cNvSpPr>
                <p:nvPr/>
              </p:nvSpPr>
              <p:spPr bwMode="auto">
                <a:xfrm>
                  <a:off x="7459663" y="3100388"/>
                  <a:ext cx="57150" cy="68262"/>
                </a:xfrm>
                <a:custGeom>
                  <a:avLst/>
                  <a:gdLst>
                    <a:gd name="T0" fmla="*/ 156 w 157"/>
                    <a:gd name="T1" fmla="*/ 94 h 188"/>
                    <a:gd name="T2" fmla="*/ 156 w 157"/>
                    <a:gd name="T3" fmla="*/ 94 h 188"/>
                    <a:gd name="T4" fmla="*/ 156 w 157"/>
                    <a:gd name="T5" fmla="*/ 94 h 188"/>
                    <a:gd name="T6" fmla="*/ 93 w 157"/>
                    <a:gd name="T7" fmla="*/ 156 h 188"/>
                    <a:gd name="T8" fmla="*/ 0 w 157"/>
                    <a:gd name="T9" fmla="*/ 94 h 188"/>
                    <a:gd name="T10" fmla="*/ 93 w 157"/>
                    <a:gd name="T11" fmla="*/ 31 h 188"/>
                    <a:gd name="T12" fmla="*/ 156 w 157"/>
                    <a:gd name="T13" fmla="*/ 94 h 188"/>
                    <a:gd name="T14" fmla="*/ 156 w 157"/>
                    <a:gd name="T15" fmla="*/ 94 h 188"/>
                    <a:gd name="T16" fmla="*/ 156 w 157"/>
                    <a:gd name="T17" fmla="*/ 94 h 188"/>
                    <a:gd name="T18" fmla="*/ 93 w 157"/>
                    <a:gd name="T19" fmla="*/ 0 h 188"/>
                    <a:gd name="T20" fmla="*/ 0 w 157"/>
                    <a:gd name="T21" fmla="*/ 94 h 188"/>
                    <a:gd name="T22" fmla="*/ 93 w 157"/>
                    <a:gd name="T23" fmla="*/ 187 h 188"/>
                    <a:gd name="T24" fmla="*/ 156 w 157"/>
                    <a:gd name="T25" fmla="*/ 94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7" h="188">
                      <a:moveTo>
                        <a:pt x="156" y="94"/>
                      </a:moveTo>
                      <a:lnTo>
                        <a:pt x="156" y="94"/>
                      </a:lnTo>
                      <a:lnTo>
                        <a:pt x="156" y="94"/>
                      </a:lnTo>
                      <a:cubicBezTo>
                        <a:pt x="156" y="125"/>
                        <a:pt x="125" y="156"/>
                        <a:pt x="93" y="156"/>
                      </a:cubicBezTo>
                      <a:cubicBezTo>
                        <a:pt x="31" y="156"/>
                        <a:pt x="0" y="125"/>
                        <a:pt x="0" y="94"/>
                      </a:cubicBezTo>
                      <a:cubicBezTo>
                        <a:pt x="0" y="62"/>
                        <a:pt x="31" y="31"/>
                        <a:pt x="93" y="31"/>
                      </a:cubicBezTo>
                      <a:cubicBezTo>
                        <a:pt x="125" y="31"/>
                        <a:pt x="156" y="62"/>
                        <a:pt x="156" y="94"/>
                      </a:cubicBezTo>
                      <a:lnTo>
                        <a:pt x="156" y="94"/>
                      </a:lnTo>
                      <a:lnTo>
                        <a:pt x="156" y="94"/>
                      </a:lnTo>
                      <a:cubicBezTo>
                        <a:pt x="156" y="31"/>
                        <a:pt x="125" y="0"/>
                        <a:pt x="93" y="0"/>
                      </a:cubicBezTo>
                      <a:cubicBezTo>
                        <a:pt x="31" y="0"/>
                        <a:pt x="0" y="31"/>
                        <a:pt x="0" y="94"/>
                      </a:cubicBezTo>
                      <a:cubicBezTo>
                        <a:pt x="0" y="156"/>
                        <a:pt x="31" y="187"/>
                        <a:pt x="93" y="187"/>
                      </a:cubicBezTo>
                      <a:cubicBezTo>
                        <a:pt x="125" y="187"/>
                        <a:pt x="156" y="156"/>
                        <a:pt x="156" y="94"/>
                      </a:cubicBezTo>
                    </a:path>
                  </a:pathLst>
                </a:custGeom>
                <a:solidFill>
                  <a:srgbClr val="A49C4A"/>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48" name="Freeform 170">
                  <a:extLst>
                    <a:ext uri="{FF2B5EF4-FFF2-40B4-BE49-F238E27FC236}">
                      <a16:creationId xmlns:a16="http://schemas.microsoft.com/office/drawing/2014/main" id="{DA6E7076-AED6-7E87-D0E6-BB1C2AF05CFD}"/>
                    </a:ext>
                  </a:extLst>
                </p:cNvPr>
                <p:cNvSpPr>
                  <a:spLocks noChangeArrowheads="1"/>
                </p:cNvSpPr>
                <p:nvPr/>
              </p:nvSpPr>
              <p:spPr bwMode="auto">
                <a:xfrm>
                  <a:off x="7413625" y="3133725"/>
                  <a:ext cx="371475" cy="315913"/>
                </a:xfrm>
                <a:custGeom>
                  <a:avLst/>
                  <a:gdLst>
                    <a:gd name="T0" fmla="*/ 875 w 1032"/>
                    <a:gd name="T1" fmla="*/ 93 h 876"/>
                    <a:gd name="T2" fmla="*/ 875 w 1032"/>
                    <a:gd name="T3" fmla="*/ 93 h 876"/>
                    <a:gd name="T4" fmla="*/ 625 w 1032"/>
                    <a:gd name="T5" fmla="*/ 593 h 876"/>
                    <a:gd name="T6" fmla="*/ 125 w 1032"/>
                    <a:gd name="T7" fmla="*/ 843 h 876"/>
                    <a:gd name="T8" fmla="*/ 218 w 1032"/>
                    <a:gd name="T9" fmla="*/ 406 h 876"/>
                    <a:gd name="T10" fmla="*/ 625 w 1032"/>
                    <a:gd name="T11" fmla="*/ 31 h 876"/>
                    <a:gd name="T12" fmla="*/ 875 w 1032"/>
                    <a:gd name="T13" fmla="*/ 93 h 876"/>
                  </a:gdLst>
                  <a:ahLst/>
                  <a:cxnLst>
                    <a:cxn ang="0">
                      <a:pos x="T0" y="T1"/>
                    </a:cxn>
                    <a:cxn ang="0">
                      <a:pos x="T2" y="T3"/>
                    </a:cxn>
                    <a:cxn ang="0">
                      <a:pos x="T4" y="T5"/>
                    </a:cxn>
                    <a:cxn ang="0">
                      <a:pos x="T6" y="T7"/>
                    </a:cxn>
                    <a:cxn ang="0">
                      <a:pos x="T8" y="T9"/>
                    </a:cxn>
                    <a:cxn ang="0">
                      <a:pos x="T10" y="T11"/>
                    </a:cxn>
                    <a:cxn ang="0">
                      <a:pos x="T12" y="T13"/>
                    </a:cxn>
                  </a:cxnLst>
                  <a:rect l="0" t="0" r="r" b="b"/>
                  <a:pathLst>
                    <a:path w="1032" h="876">
                      <a:moveTo>
                        <a:pt x="875" y="93"/>
                      </a:moveTo>
                      <a:lnTo>
                        <a:pt x="875" y="93"/>
                      </a:lnTo>
                      <a:cubicBezTo>
                        <a:pt x="875" y="93"/>
                        <a:pt x="1031" y="281"/>
                        <a:pt x="625" y="593"/>
                      </a:cubicBezTo>
                      <a:cubicBezTo>
                        <a:pt x="218" y="875"/>
                        <a:pt x="250" y="875"/>
                        <a:pt x="125" y="843"/>
                      </a:cubicBezTo>
                      <a:cubicBezTo>
                        <a:pt x="31" y="812"/>
                        <a:pt x="0" y="562"/>
                        <a:pt x="218" y="406"/>
                      </a:cubicBezTo>
                      <a:cubicBezTo>
                        <a:pt x="468" y="218"/>
                        <a:pt x="500" y="62"/>
                        <a:pt x="625" y="31"/>
                      </a:cubicBezTo>
                      <a:cubicBezTo>
                        <a:pt x="750" y="0"/>
                        <a:pt x="843" y="31"/>
                        <a:pt x="875" y="93"/>
                      </a:cubicBezTo>
                    </a:path>
                  </a:pathLst>
                </a:custGeom>
                <a:solidFill>
                  <a:srgbClr val="FDC80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49" name="Freeform 171">
                  <a:extLst>
                    <a:ext uri="{FF2B5EF4-FFF2-40B4-BE49-F238E27FC236}">
                      <a16:creationId xmlns:a16="http://schemas.microsoft.com/office/drawing/2014/main" id="{36C40A57-287A-6D6A-4074-7805DEFF206F}"/>
                    </a:ext>
                  </a:extLst>
                </p:cNvPr>
                <p:cNvSpPr>
                  <a:spLocks noChangeArrowheads="1"/>
                </p:cNvSpPr>
                <p:nvPr/>
              </p:nvSpPr>
              <p:spPr bwMode="auto">
                <a:xfrm>
                  <a:off x="7380288" y="3155950"/>
                  <a:ext cx="146050" cy="236538"/>
                </a:xfrm>
                <a:custGeom>
                  <a:avLst/>
                  <a:gdLst>
                    <a:gd name="T0" fmla="*/ 250 w 407"/>
                    <a:gd name="T1" fmla="*/ 31 h 657"/>
                    <a:gd name="T2" fmla="*/ 250 w 407"/>
                    <a:gd name="T3" fmla="*/ 31 h 657"/>
                    <a:gd name="T4" fmla="*/ 406 w 407"/>
                    <a:gd name="T5" fmla="*/ 656 h 657"/>
                    <a:gd name="T6" fmla="*/ 0 w 407"/>
                    <a:gd name="T7" fmla="*/ 344 h 657"/>
                    <a:gd name="T8" fmla="*/ 250 w 407"/>
                    <a:gd name="T9" fmla="*/ 31 h 657"/>
                  </a:gdLst>
                  <a:ahLst/>
                  <a:cxnLst>
                    <a:cxn ang="0">
                      <a:pos x="T0" y="T1"/>
                    </a:cxn>
                    <a:cxn ang="0">
                      <a:pos x="T2" y="T3"/>
                    </a:cxn>
                    <a:cxn ang="0">
                      <a:pos x="T4" y="T5"/>
                    </a:cxn>
                    <a:cxn ang="0">
                      <a:pos x="T6" y="T7"/>
                    </a:cxn>
                    <a:cxn ang="0">
                      <a:pos x="T8" y="T9"/>
                    </a:cxn>
                  </a:cxnLst>
                  <a:rect l="0" t="0" r="r" b="b"/>
                  <a:pathLst>
                    <a:path w="407" h="657">
                      <a:moveTo>
                        <a:pt x="250" y="31"/>
                      </a:moveTo>
                      <a:lnTo>
                        <a:pt x="250" y="31"/>
                      </a:lnTo>
                      <a:cubicBezTo>
                        <a:pt x="250" y="31"/>
                        <a:pt x="31" y="313"/>
                        <a:pt x="406" y="656"/>
                      </a:cubicBezTo>
                      <a:cubicBezTo>
                        <a:pt x="406" y="656"/>
                        <a:pt x="0" y="531"/>
                        <a:pt x="0" y="344"/>
                      </a:cubicBezTo>
                      <a:cubicBezTo>
                        <a:pt x="0" y="156"/>
                        <a:pt x="344" y="0"/>
                        <a:pt x="250" y="31"/>
                      </a:cubicBezTo>
                    </a:path>
                  </a:pathLst>
                </a:custGeom>
                <a:solidFill>
                  <a:srgbClr val="90C04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50" name="Freeform 172">
                  <a:extLst>
                    <a:ext uri="{FF2B5EF4-FFF2-40B4-BE49-F238E27FC236}">
                      <a16:creationId xmlns:a16="http://schemas.microsoft.com/office/drawing/2014/main" id="{AC1E3270-89BD-EB6A-4AF4-681EC5D229DC}"/>
                    </a:ext>
                  </a:extLst>
                </p:cNvPr>
                <p:cNvSpPr>
                  <a:spLocks noChangeArrowheads="1"/>
                </p:cNvSpPr>
                <p:nvPr/>
              </p:nvSpPr>
              <p:spPr bwMode="auto">
                <a:xfrm>
                  <a:off x="7605713" y="3155950"/>
                  <a:ext cx="134937" cy="134938"/>
                </a:xfrm>
                <a:custGeom>
                  <a:avLst/>
                  <a:gdLst>
                    <a:gd name="T0" fmla="*/ 344 w 376"/>
                    <a:gd name="T1" fmla="*/ 125 h 376"/>
                    <a:gd name="T2" fmla="*/ 344 w 376"/>
                    <a:gd name="T3" fmla="*/ 125 h 376"/>
                    <a:gd name="T4" fmla="*/ 187 w 376"/>
                    <a:gd name="T5" fmla="*/ 313 h 376"/>
                    <a:gd name="T6" fmla="*/ 31 w 376"/>
                    <a:gd name="T7" fmla="*/ 156 h 376"/>
                    <a:gd name="T8" fmla="*/ 219 w 376"/>
                    <a:gd name="T9" fmla="*/ 0 h 376"/>
                    <a:gd name="T10" fmla="*/ 344 w 376"/>
                    <a:gd name="T11" fmla="*/ 125 h 376"/>
                  </a:gdLst>
                  <a:ahLst/>
                  <a:cxnLst>
                    <a:cxn ang="0">
                      <a:pos x="T0" y="T1"/>
                    </a:cxn>
                    <a:cxn ang="0">
                      <a:pos x="T2" y="T3"/>
                    </a:cxn>
                    <a:cxn ang="0">
                      <a:pos x="T4" y="T5"/>
                    </a:cxn>
                    <a:cxn ang="0">
                      <a:pos x="T6" y="T7"/>
                    </a:cxn>
                    <a:cxn ang="0">
                      <a:pos x="T8" y="T9"/>
                    </a:cxn>
                    <a:cxn ang="0">
                      <a:pos x="T10" y="T11"/>
                    </a:cxn>
                  </a:cxnLst>
                  <a:rect l="0" t="0" r="r" b="b"/>
                  <a:pathLst>
                    <a:path w="376" h="376">
                      <a:moveTo>
                        <a:pt x="344" y="125"/>
                      </a:moveTo>
                      <a:lnTo>
                        <a:pt x="344" y="125"/>
                      </a:lnTo>
                      <a:cubicBezTo>
                        <a:pt x="375" y="188"/>
                        <a:pt x="250" y="313"/>
                        <a:pt x="187" y="313"/>
                      </a:cubicBezTo>
                      <a:cubicBezTo>
                        <a:pt x="31" y="375"/>
                        <a:pt x="0" y="281"/>
                        <a:pt x="31" y="156"/>
                      </a:cubicBezTo>
                      <a:cubicBezTo>
                        <a:pt x="62" y="63"/>
                        <a:pt x="156" y="31"/>
                        <a:pt x="219" y="0"/>
                      </a:cubicBezTo>
                      <a:cubicBezTo>
                        <a:pt x="281" y="0"/>
                        <a:pt x="344" y="125"/>
                        <a:pt x="344" y="125"/>
                      </a:cubicBezTo>
                    </a:path>
                  </a:pathLst>
                </a:custGeom>
                <a:solidFill>
                  <a:srgbClr val="CA956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51" name="Freeform 173">
                  <a:extLst>
                    <a:ext uri="{FF2B5EF4-FFF2-40B4-BE49-F238E27FC236}">
                      <a16:creationId xmlns:a16="http://schemas.microsoft.com/office/drawing/2014/main" id="{036176E0-CAF6-78C5-605A-EB3950714745}"/>
                    </a:ext>
                  </a:extLst>
                </p:cNvPr>
                <p:cNvSpPr>
                  <a:spLocks noChangeArrowheads="1"/>
                </p:cNvSpPr>
                <p:nvPr/>
              </p:nvSpPr>
              <p:spPr bwMode="auto">
                <a:xfrm>
                  <a:off x="7559675" y="3279775"/>
                  <a:ext cx="203200" cy="90488"/>
                </a:xfrm>
                <a:custGeom>
                  <a:avLst/>
                  <a:gdLst>
                    <a:gd name="T0" fmla="*/ 0 w 563"/>
                    <a:gd name="T1" fmla="*/ 125 h 251"/>
                    <a:gd name="T2" fmla="*/ 0 w 563"/>
                    <a:gd name="T3" fmla="*/ 125 h 251"/>
                    <a:gd name="T4" fmla="*/ 344 w 563"/>
                    <a:gd name="T5" fmla="*/ 219 h 251"/>
                    <a:gd name="T6" fmla="*/ 437 w 563"/>
                    <a:gd name="T7" fmla="*/ 0 h 251"/>
                    <a:gd name="T8" fmla="*/ 281 w 563"/>
                    <a:gd name="T9" fmla="*/ 94 h 251"/>
                    <a:gd name="T10" fmla="*/ 0 w 563"/>
                    <a:gd name="T11" fmla="*/ 125 h 251"/>
                  </a:gdLst>
                  <a:ahLst/>
                  <a:cxnLst>
                    <a:cxn ang="0">
                      <a:pos x="T0" y="T1"/>
                    </a:cxn>
                    <a:cxn ang="0">
                      <a:pos x="T2" y="T3"/>
                    </a:cxn>
                    <a:cxn ang="0">
                      <a:pos x="T4" y="T5"/>
                    </a:cxn>
                    <a:cxn ang="0">
                      <a:pos x="T6" y="T7"/>
                    </a:cxn>
                    <a:cxn ang="0">
                      <a:pos x="T8" y="T9"/>
                    </a:cxn>
                    <a:cxn ang="0">
                      <a:pos x="T10" y="T11"/>
                    </a:cxn>
                  </a:cxnLst>
                  <a:rect l="0" t="0" r="r" b="b"/>
                  <a:pathLst>
                    <a:path w="563" h="251">
                      <a:moveTo>
                        <a:pt x="0" y="125"/>
                      </a:moveTo>
                      <a:lnTo>
                        <a:pt x="0" y="125"/>
                      </a:lnTo>
                      <a:cubicBezTo>
                        <a:pt x="0" y="125"/>
                        <a:pt x="156" y="250"/>
                        <a:pt x="344" y="219"/>
                      </a:cubicBezTo>
                      <a:cubicBezTo>
                        <a:pt x="562" y="187"/>
                        <a:pt x="437" y="0"/>
                        <a:pt x="437" y="0"/>
                      </a:cubicBezTo>
                      <a:cubicBezTo>
                        <a:pt x="281" y="94"/>
                        <a:pt x="281" y="94"/>
                        <a:pt x="281" y="94"/>
                      </a:cubicBezTo>
                      <a:cubicBezTo>
                        <a:pt x="281" y="94"/>
                        <a:pt x="156" y="187"/>
                        <a:pt x="0" y="125"/>
                      </a:cubicBezTo>
                    </a:path>
                  </a:pathLst>
                </a:custGeom>
                <a:solidFill>
                  <a:srgbClr val="90C04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39" name="Freeform 105">
                <a:extLst>
                  <a:ext uri="{FF2B5EF4-FFF2-40B4-BE49-F238E27FC236}">
                    <a16:creationId xmlns:a16="http://schemas.microsoft.com/office/drawing/2014/main" id="{827605E6-5BFD-E6CE-B7C1-54F883128A85}"/>
                  </a:ext>
                </a:extLst>
              </p:cNvPr>
              <p:cNvSpPr>
                <a:spLocks noChangeArrowheads="1"/>
              </p:cNvSpPr>
              <p:nvPr/>
            </p:nvSpPr>
            <p:spPr bwMode="auto">
              <a:xfrm>
                <a:off x="8591800" y="4838152"/>
                <a:ext cx="199373" cy="290160"/>
              </a:xfrm>
              <a:custGeom>
                <a:avLst/>
                <a:gdLst>
                  <a:gd name="T0" fmla="*/ 155 w 438"/>
                  <a:gd name="T1" fmla="*/ 0 h 751"/>
                  <a:gd name="T2" fmla="*/ 155 w 438"/>
                  <a:gd name="T3" fmla="*/ 0 h 751"/>
                  <a:gd name="T4" fmla="*/ 343 w 438"/>
                  <a:gd name="T5" fmla="*/ 250 h 751"/>
                  <a:gd name="T6" fmla="*/ 374 w 438"/>
                  <a:gd name="T7" fmla="*/ 531 h 751"/>
                  <a:gd name="T8" fmla="*/ 374 w 438"/>
                  <a:gd name="T9" fmla="*/ 750 h 751"/>
                  <a:gd name="T10" fmla="*/ 249 w 438"/>
                  <a:gd name="T11" fmla="*/ 656 h 751"/>
                  <a:gd name="T12" fmla="*/ 124 w 438"/>
                  <a:gd name="T13" fmla="*/ 656 h 751"/>
                  <a:gd name="T14" fmla="*/ 94 w 438"/>
                  <a:gd name="T15" fmla="*/ 531 h 751"/>
                  <a:gd name="T16" fmla="*/ 94 w 438"/>
                  <a:gd name="T17" fmla="*/ 125 h 751"/>
                  <a:gd name="T18" fmla="*/ 155 w 438"/>
                  <a:gd name="T19" fmla="*/ 0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8" h="751">
                    <a:moveTo>
                      <a:pt x="155" y="0"/>
                    </a:moveTo>
                    <a:lnTo>
                      <a:pt x="155" y="0"/>
                    </a:lnTo>
                    <a:cubicBezTo>
                      <a:pt x="155" y="0"/>
                      <a:pt x="312" y="31"/>
                      <a:pt x="343" y="250"/>
                    </a:cubicBezTo>
                    <a:cubicBezTo>
                      <a:pt x="374" y="468"/>
                      <a:pt x="312" y="500"/>
                      <a:pt x="374" y="531"/>
                    </a:cubicBezTo>
                    <a:cubicBezTo>
                      <a:pt x="437" y="593"/>
                      <a:pt x="374" y="750"/>
                      <a:pt x="374" y="750"/>
                    </a:cubicBezTo>
                    <a:cubicBezTo>
                      <a:pt x="374" y="750"/>
                      <a:pt x="312" y="625"/>
                      <a:pt x="249" y="656"/>
                    </a:cubicBezTo>
                    <a:cubicBezTo>
                      <a:pt x="187" y="656"/>
                      <a:pt x="155" y="656"/>
                      <a:pt x="124" y="656"/>
                    </a:cubicBezTo>
                    <a:cubicBezTo>
                      <a:pt x="94" y="656"/>
                      <a:pt x="31" y="593"/>
                      <a:pt x="94" y="531"/>
                    </a:cubicBezTo>
                    <a:cubicBezTo>
                      <a:pt x="155" y="437"/>
                      <a:pt x="0" y="281"/>
                      <a:pt x="94" y="125"/>
                    </a:cubicBezTo>
                    <a:lnTo>
                      <a:pt x="155" y="0"/>
                    </a:lnTo>
                  </a:path>
                </a:pathLst>
              </a:custGeom>
              <a:solidFill>
                <a:srgbClr val="201A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grpSp>
        <p:grpSp>
          <p:nvGrpSpPr>
            <p:cNvPr id="324" name="Group 323">
              <a:extLst>
                <a:ext uri="{FF2B5EF4-FFF2-40B4-BE49-F238E27FC236}">
                  <a16:creationId xmlns:a16="http://schemas.microsoft.com/office/drawing/2014/main" id="{AB517BA1-2CB8-C218-F4E1-8B92FE250080}"/>
                </a:ext>
              </a:extLst>
            </p:cNvPr>
            <p:cNvGrpSpPr>
              <a:grpSpLocks noChangeAspect="1"/>
            </p:cNvGrpSpPr>
            <p:nvPr/>
          </p:nvGrpSpPr>
          <p:grpSpPr>
            <a:xfrm>
              <a:off x="2405400" y="6584597"/>
              <a:ext cx="2099581" cy="479916"/>
              <a:chOff x="164760" y="4751791"/>
              <a:chExt cx="1904701" cy="435371"/>
            </a:xfrm>
          </p:grpSpPr>
          <p:sp>
            <p:nvSpPr>
              <p:cNvPr id="368" name="Rectangle 367">
                <a:extLst>
                  <a:ext uri="{FF2B5EF4-FFF2-40B4-BE49-F238E27FC236}">
                    <a16:creationId xmlns:a16="http://schemas.microsoft.com/office/drawing/2014/main" id="{9C74DAB3-C65C-E995-F8A1-C51BAC2F669F}"/>
                  </a:ext>
                </a:extLst>
              </p:cNvPr>
              <p:cNvSpPr>
                <a:spLocks/>
              </p:cNvSpPr>
              <p:nvPr/>
            </p:nvSpPr>
            <p:spPr>
              <a:xfrm>
                <a:off x="164760" y="4751791"/>
                <a:ext cx="1904701" cy="435371"/>
              </a:xfrm>
              <a:prstGeom prst="rect">
                <a:avLst/>
              </a:prstGeom>
              <a:solidFill>
                <a:srgbClr val="FFF2CC">
                  <a:alpha val="45098"/>
                </a:srgb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9" name="Group 368">
                <a:extLst>
                  <a:ext uri="{FF2B5EF4-FFF2-40B4-BE49-F238E27FC236}">
                    <a16:creationId xmlns:a16="http://schemas.microsoft.com/office/drawing/2014/main" id="{F5AD385E-622F-71EB-DEA3-B0F14C75BC43}"/>
                  </a:ext>
                </a:extLst>
              </p:cNvPr>
              <p:cNvGrpSpPr/>
              <p:nvPr/>
            </p:nvGrpSpPr>
            <p:grpSpPr>
              <a:xfrm flipH="1">
                <a:off x="361119" y="4789082"/>
                <a:ext cx="180571" cy="356775"/>
                <a:chOff x="7245350" y="2886076"/>
                <a:chExt cx="539750" cy="1112837"/>
              </a:xfrm>
            </p:grpSpPr>
            <p:sp>
              <p:nvSpPr>
                <p:cNvPr id="424" name="Freeform 10">
                  <a:extLst>
                    <a:ext uri="{FF2B5EF4-FFF2-40B4-BE49-F238E27FC236}">
                      <a16:creationId xmlns:a16="http://schemas.microsoft.com/office/drawing/2014/main" id="{E5421727-429D-D2DA-8591-0C472DB89FAE}"/>
                    </a:ext>
                  </a:extLst>
                </p:cNvPr>
                <p:cNvSpPr>
                  <a:spLocks noChangeArrowheads="1"/>
                </p:cNvSpPr>
                <p:nvPr/>
              </p:nvSpPr>
              <p:spPr bwMode="auto">
                <a:xfrm>
                  <a:off x="7245350" y="3863975"/>
                  <a:ext cx="461963" cy="134938"/>
                </a:xfrm>
                <a:custGeom>
                  <a:avLst/>
                  <a:gdLst>
                    <a:gd name="T0" fmla="*/ 500 w 1282"/>
                    <a:gd name="T1" fmla="*/ 31 h 376"/>
                    <a:gd name="T2" fmla="*/ 500 w 1282"/>
                    <a:gd name="T3" fmla="*/ 31 h 376"/>
                    <a:gd name="T4" fmla="*/ 875 w 1282"/>
                    <a:gd name="T5" fmla="*/ 0 h 376"/>
                    <a:gd name="T6" fmla="*/ 1156 w 1282"/>
                    <a:gd name="T7" fmla="*/ 62 h 376"/>
                    <a:gd name="T8" fmla="*/ 1250 w 1282"/>
                    <a:gd name="T9" fmla="*/ 125 h 376"/>
                    <a:gd name="T10" fmla="*/ 1031 w 1282"/>
                    <a:gd name="T11" fmla="*/ 250 h 376"/>
                    <a:gd name="T12" fmla="*/ 781 w 1282"/>
                    <a:gd name="T13" fmla="*/ 312 h 376"/>
                    <a:gd name="T14" fmla="*/ 406 w 1282"/>
                    <a:gd name="T15" fmla="*/ 344 h 376"/>
                    <a:gd name="T16" fmla="*/ 250 w 1282"/>
                    <a:gd name="T17" fmla="*/ 312 h 376"/>
                    <a:gd name="T18" fmla="*/ 0 w 1282"/>
                    <a:gd name="T19" fmla="*/ 219 h 376"/>
                    <a:gd name="T20" fmla="*/ 125 w 1282"/>
                    <a:gd name="T21" fmla="*/ 156 h 376"/>
                    <a:gd name="T22" fmla="*/ 500 w 1282"/>
                    <a:gd name="T23" fmla="*/ 31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2" h="376">
                      <a:moveTo>
                        <a:pt x="500" y="31"/>
                      </a:moveTo>
                      <a:lnTo>
                        <a:pt x="500" y="31"/>
                      </a:lnTo>
                      <a:cubicBezTo>
                        <a:pt x="500" y="31"/>
                        <a:pt x="812" y="0"/>
                        <a:pt x="875" y="0"/>
                      </a:cubicBezTo>
                      <a:cubicBezTo>
                        <a:pt x="937" y="31"/>
                        <a:pt x="1094" y="62"/>
                        <a:pt x="1156" y="62"/>
                      </a:cubicBezTo>
                      <a:cubicBezTo>
                        <a:pt x="1187" y="94"/>
                        <a:pt x="1281" y="62"/>
                        <a:pt x="1250" y="125"/>
                      </a:cubicBezTo>
                      <a:cubicBezTo>
                        <a:pt x="1219" y="187"/>
                        <a:pt x="1094" y="219"/>
                        <a:pt x="1031" y="250"/>
                      </a:cubicBezTo>
                      <a:cubicBezTo>
                        <a:pt x="969" y="281"/>
                        <a:pt x="969" y="281"/>
                        <a:pt x="781" y="312"/>
                      </a:cubicBezTo>
                      <a:cubicBezTo>
                        <a:pt x="594" y="375"/>
                        <a:pt x="469" y="375"/>
                        <a:pt x="406" y="344"/>
                      </a:cubicBezTo>
                      <a:cubicBezTo>
                        <a:pt x="312" y="344"/>
                        <a:pt x="312" y="312"/>
                        <a:pt x="250" y="312"/>
                      </a:cubicBezTo>
                      <a:cubicBezTo>
                        <a:pt x="156" y="281"/>
                        <a:pt x="0" y="281"/>
                        <a:pt x="0" y="219"/>
                      </a:cubicBezTo>
                      <a:cubicBezTo>
                        <a:pt x="31" y="187"/>
                        <a:pt x="94" y="156"/>
                        <a:pt x="125" y="156"/>
                      </a:cubicBezTo>
                      <a:cubicBezTo>
                        <a:pt x="156" y="125"/>
                        <a:pt x="250" y="94"/>
                        <a:pt x="500" y="31"/>
                      </a:cubicBezTo>
                    </a:path>
                  </a:pathLst>
                </a:custGeom>
                <a:solidFill>
                  <a:srgbClr val="2F559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25" name="Freeform 161">
                  <a:extLst>
                    <a:ext uri="{FF2B5EF4-FFF2-40B4-BE49-F238E27FC236}">
                      <a16:creationId xmlns:a16="http://schemas.microsoft.com/office/drawing/2014/main" id="{1757EA28-A64E-C73B-F4D0-8D92096E5F26}"/>
                    </a:ext>
                  </a:extLst>
                </p:cNvPr>
                <p:cNvSpPr>
                  <a:spLocks noChangeArrowheads="1"/>
                </p:cNvSpPr>
                <p:nvPr/>
              </p:nvSpPr>
              <p:spPr bwMode="auto">
                <a:xfrm>
                  <a:off x="7391400" y="3381375"/>
                  <a:ext cx="258763" cy="573088"/>
                </a:xfrm>
                <a:custGeom>
                  <a:avLst/>
                  <a:gdLst>
                    <a:gd name="T0" fmla="*/ 188 w 720"/>
                    <a:gd name="T1" fmla="*/ 156 h 1594"/>
                    <a:gd name="T2" fmla="*/ 188 w 720"/>
                    <a:gd name="T3" fmla="*/ 156 h 1594"/>
                    <a:gd name="T4" fmla="*/ 0 w 720"/>
                    <a:gd name="T5" fmla="*/ 1593 h 1594"/>
                    <a:gd name="T6" fmla="*/ 375 w 720"/>
                    <a:gd name="T7" fmla="*/ 688 h 1594"/>
                    <a:gd name="T8" fmla="*/ 469 w 720"/>
                    <a:gd name="T9" fmla="*/ 1530 h 1594"/>
                    <a:gd name="T10" fmla="*/ 625 w 720"/>
                    <a:gd name="T11" fmla="*/ 219 h 1594"/>
                    <a:gd name="T12" fmla="*/ 188 w 720"/>
                    <a:gd name="T13" fmla="*/ 156 h 1594"/>
                  </a:gdLst>
                  <a:ahLst/>
                  <a:cxnLst>
                    <a:cxn ang="0">
                      <a:pos x="T0" y="T1"/>
                    </a:cxn>
                    <a:cxn ang="0">
                      <a:pos x="T2" y="T3"/>
                    </a:cxn>
                    <a:cxn ang="0">
                      <a:pos x="T4" y="T5"/>
                    </a:cxn>
                    <a:cxn ang="0">
                      <a:pos x="T6" y="T7"/>
                    </a:cxn>
                    <a:cxn ang="0">
                      <a:pos x="T8" y="T9"/>
                    </a:cxn>
                    <a:cxn ang="0">
                      <a:pos x="T10" y="T11"/>
                    </a:cxn>
                    <a:cxn ang="0">
                      <a:pos x="T12" y="T13"/>
                    </a:cxn>
                  </a:cxnLst>
                  <a:rect l="0" t="0" r="r" b="b"/>
                  <a:pathLst>
                    <a:path w="720" h="1594">
                      <a:moveTo>
                        <a:pt x="188" y="156"/>
                      </a:moveTo>
                      <a:lnTo>
                        <a:pt x="188" y="156"/>
                      </a:lnTo>
                      <a:cubicBezTo>
                        <a:pt x="188" y="156"/>
                        <a:pt x="31" y="1249"/>
                        <a:pt x="0" y="1593"/>
                      </a:cubicBezTo>
                      <a:cubicBezTo>
                        <a:pt x="0" y="1593"/>
                        <a:pt x="281" y="875"/>
                        <a:pt x="375" y="688"/>
                      </a:cubicBezTo>
                      <a:cubicBezTo>
                        <a:pt x="375" y="688"/>
                        <a:pt x="438" y="1312"/>
                        <a:pt x="469" y="1530"/>
                      </a:cubicBezTo>
                      <a:cubicBezTo>
                        <a:pt x="469" y="1593"/>
                        <a:pt x="719" y="438"/>
                        <a:pt x="625" y="219"/>
                      </a:cubicBezTo>
                      <a:cubicBezTo>
                        <a:pt x="563" y="0"/>
                        <a:pt x="188" y="156"/>
                        <a:pt x="188" y="156"/>
                      </a:cubicBezTo>
                    </a:path>
                  </a:pathLst>
                </a:custGeom>
                <a:solidFill>
                  <a:srgbClr val="6A432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26" name="Freeform 162">
                  <a:extLst>
                    <a:ext uri="{FF2B5EF4-FFF2-40B4-BE49-F238E27FC236}">
                      <a16:creationId xmlns:a16="http://schemas.microsoft.com/office/drawing/2014/main" id="{71452C31-09F8-D77D-A709-0579F08C7099}"/>
                    </a:ext>
                  </a:extLst>
                </p:cNvPr>
                <p:cNvSpPr>
                  <a:spLocks noChangeArrowheads="1"/>
                </p:cNvSpPr>
                <p:nvPr/>
              </p:nvSpPr>
              <p:spPr bwMode="auto">
                <a:xfrm>
                  <a:off x="7402513" y="3403600"/>
                  <a:ext cx="236537" cy="292100"/>
                </a:xfrm>
                <a:custGeom>
                  <a:avLst/>
                  <a:gdLst>
                    <a:gd name="T0" fmla="*/ 125 w 658"/>
                    <a:gd name="T1" fmla="*/ 156 h 813"/>
                    <a:gd name="T2" fmla="*/ 125 w 658"/>
                    <a:gd name="T3" fmla="*/ 156 h 813"/>
                    <a:gd name="T4" fmla="*/ 32 w 658"/>
                    <a:gd name="T5" fmla="*/ 218 h 813"/>
                    <a:gd name="T6" fmla="*/ 0 w 658"/>
                    <a:gd name="T7" fmla="*/ 687 h 813"/>
                    <a:gd name="T8" fmla="*/ 657 w 658"/>
                    <a:gd name="T9" fmla="*/ 656 h 813"/>
                    <a:gd name="T10" fmla="*/ 625 w 658"/>
                    <a:gd name="T11" fmla="*/ 187 h 813"/>
                    <a:gd name="T12" fmla="*/ 125 w 658"/>
                    <a:gd name="T13" fmla="*/ 156 h 813"/>
                  </a:gdLst>
                  <a:ahLst/>
                  <a:cxnLst>
                    <a:cxn ang="0">
                      <a:pos x="T0" y="T1"/>
                    </a:cxn>
                    <a:cxn ang="0">
                      <a:pos x="T2" y="T3"/>
                    </a:cxn>
                    <a:cxn ang="0">
                      <a:pos x="T4" y="T5"/>
                    </a:cxn>
                    <a:cxn ang="0">
                      <a:pos x="T6" y="T7"/>
                    </a:cxn>
                    <a:cxn ang="0">
                      <a:pos x="T8" y="T9"/>
                    </a:cxn>
                    <a:cxn ang="0">
                      <a:pos x="T10" y="T11"/>
                    </a:cxn>
                    <a:cxn ang="0">
                      <a:pos x="T12" y="T13"/>
                    </a:cxn>
                  </a:cxnLst>
                  <a:rect l="0" t="0" r="r" b="b"/>
                  <a:pathLst>
                    <a:path w="658" h="813">
                      <a:moveTo>
                        <a:pt x="125" y="156"/>
                      </a:moveTo>
                      <a:lnTo>
                        <a:pt x="125" y="156"/>
                      </a:lnTo>
                      <a:cubicBezTo>
                        <a:pt x="125" y="156"/>
                        <a:pt x="94" y="0"/>
                        <a:pt x="32" y="218"/>
                      </a:cubicBezTo>
                      <a:cubicBezTo>
                        <a:pt x="0" y="312"/>
                        <a:pt x="0" y="531"/>
                        <a:pt x="0" y="687"/>
                      </a:cubicBezTo>
                      <a:cubicBezTo>
                        <a:pt x="0" y="687"/>
                        <a:pt x="407" y="812"/>
                        <a:pt x="657" y="656"/>
                      </a:cubicBezTo>
                      <a:cubicBezTo>
                        <a:pt x="625" y="187"/>
                        <a:pt x="625" y="187"/>
                        <a:pt x="625" y="187"/>
                      </a:cubicBezTo>
                      <a:lnTo>
                        <a:pt x="125" y="156"/>
                      </a:lnTo>
                    </a:path>
                  </a:pathLst>
                </a:custGeom>
                <a:solidFill>
                  <a:srgbClr val="F1942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27" name="Freeform 163">
                  <a:extLst>
                    <a:ext uri="{FF2B5EF4-FFF2-40B4-BE49-F238E27FC236}">
                      <a16:creationId xmlns:a16="http://schemas.microsoft.com/office/drawing/2014/main" id="{CEF8CCAC-CAE6-2564-D5E9-42730479C8AD}"/>
                    </a:ext>
                  </a:extLst>
                </p:cNvPr>
                <p:cNvSpPr>
                  <a:spLocks noChangeArrowheads="1"/>
                </p:cNvSpPr>
                <p:nvPr/>
              </p:nvSpPr>
              <p:spPr bwMode="auto">
                <a:xfrm>
                  <a:off x="7391400" y="3144838"/>
                  <a:ext cx="269875" cy="393700"/>
                </a:xfrm>
                <a:custGeom>
                  <a:avLst/>
                  <a:gdLst>
                    <a:gd name="T0" fmla="*/ 31 w 751"/>
                    <a:gd name="T1" fmla="*/ 750 h 1095"/>
                    <a:gd name="T2" fmla="*/ 31 w 751"/>
                    <a:gd name="T3" fmla="*/ 750 h 1095"/>
                    <a:gd name="T4" fmla="*/ 0 w 751"/>
                    <a:gd name="T5" fmla="*/ 1000 h 1095"/>
                    <a:gd name="T6" fmla="*/ 750 w 751"/>
                    <a:gd name="T7" fmla="*/ 969 h 1095"/>
                    <a:gd name="T8" fmla="*/ 594 w 751"/>
                    <a:gd name="T9" fmla="*/ 187 h 1095"/>
                    <a:gd name="T10" fmla="*/ 188 w 751"/>
                    <a:gd name="T11" fmla="*/ 94 h 1095"/>
                    <a:gd name="T12" fmla="*/ 31 w 751"/>
                    <a:gd name="T13" fmla="*/ 750 h 1095"/>
                  </a:gdLst>
                  <a:ahLst/>
                  <a:cxnLst>
                    <a:cxn ang="0">
                      <a:pos x="T0" y="T1"/>
                    </a:cxn>
                    <a:cxn ang="0">
                      <a:pos x="T2" y="T3"/>
                    </a:cxn>
                    <a:cxn ang="0">
                      <a:pos x="T4" y="T5"/>
                    </a:cxn>
                    <a:cxn ang="0">
                      <a:pos x="T6" y="T7"/>
                    </a:cxn>
                    <a:cxn ang="0">
                      <a:pos x="T8" y="T9"/>
                    </a:cxn>
                    <a:cxn ang="0">
                      <a:pos x="T10" y="T11"/>
                    </a:cxn>
                    <a:cxn ang="0">
                      <a:pos x="T12" y="T13"/>
                    </a:cxn>
                  </a:cxnLst>
                  <a:rect l="0" t="0" r="r" b="b"/>
                  <a:pathLst>
                    <a:path w="751" h="1095">
                      <a:moveTo>
                        <a:pt x="31" y="750"/>
                      </a:moveTo>
                      <a:lnTo>
                        <a:pt x="31" y="750"/>
                      </a:lnTo>
                      <a:cubicBezTo>
                        <a:pt x="31" y="875"/>
                        <a:pt x="0" y="937"/>
                        <a:pt x="0" y="1000"/>
                      </a:cubicBezTo>
                      <a:cubicBezTo>
                        <a:pt x="0" y="1000"/>
                        <a:pt x="531" y="1094"/>
                        <a:pt x="750" y="969"/>
                      </a:cubicBezTo>
                      <a:cubicBezTo>
                        <a:pt x="750" y="969"/>
                        <a:pt x="625" y="344"/>
                        <a:pt x="594" y="187"/>
                      </a:cubicBezTo>
                      <a:cubicBezTo>
                        <a:pt x="594" y="62"/>
                        <a:pt x="281" y="0"/>
                        <a:pt x="188" y="94"/>
                      </a:cubicBezTo>
                      <a:cubicBezTo>
                        <a:pt x="188" y="94"/>
                        <a:pt x="94" y="219"/>
                        <a:pt x="31" y="750"/>
                      </a:cubicBezTo>
                    </a:path>
                  </a:pathLst>
                </a:custGeom>
                <a:solidFill>
                  <a:srgbClr val="FDC80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28" name="Freeform 164">
                  <a:extLst>
                    <a:ext uri="{FF2B5EF4-FFF2-40B4-BE49-F238E27FC236}">
                      <a16:creationId xmlns:a16="http://schemas.microsoft.com/office/drawing/2014/main" id="{B83B21DF-56EC-0149-69AE-51D0C6CAC10D}"/>
                    </a:ext>
                  </a:extLst>
                </p:cNvPr>
                <p:cNvSpPr>
                  <a:spLocks noChangeArrowheads="1"/>
                </p:cNvSpPr>
                <p:nvPr/>
              </p:nvSpPr>
              <p:spPr bwMode="auto">
                <a:xfrm>
                  <a:off x="7504113" y="3133725"/>
                  <a:ext cx="57150" cy="134938"/>
                </a:xfrm>
                <a:custGeom>
                  <a:avLst/>
                  <a:gdLst>
                    <a:gd name="T0" fmla="*/ 62 w 157"/>
                    <a:gd name="T1" fmla="*/ 0 h 376"/>
                    <a:gd name="T2" fmla="*/ 62 w 157"/>
                    <a:gd name="T3" fmla="*/ 0 h 376"/>
                    <a:gd name="T4" fmla="*/ 0 w 157"/>
                    <a:gd name="T5" fmla="*/ 125 h 376"/>
                    <a:gd name="T6" fmla="*/ 125 w 157"/>
                    <a:gd name="T7" fmla="*/ 343 h 376"/>
                    <a:gd name="T8" fmla="*/ 125 w 157"/>
                    <a:gd name="T9" fmla="*/ 0 h 376"/>
                    <a:gd name="T10" fmla="*/ 62 w 157"/>
                    <a:gd name="T11" fmla="*/ 0 h 376"/>
                  </a:gdLst>
                  <a:ahLst/>
                  <a:cxnLst>
                    <a:cxn ang="0">
                      <a:pos x="T0" y="T1"/>
                    </a:cxn>
                    <a:cxn ang="0">
                      <a:pos x="T2" y="T3"/>
                    </a:cxn>
                    <a:cxn ang="0">
                      <a:pos x="T4" y="T5"/>
                    </a:cxn>
                    <a:cxn ang="0">
                      <a:pos x="T6" y="T7"/>
                    </a:cxn>
                    <a:cxn ang="0">
                      <a:pos x="T8" y="T9"/>
                    </a:cxn>
                    <a:cxn ang="0">
                      <a:pos x="T10" y="T11"/>
                    </a:cxn>
                  </a:cxnLst>
                  <a:rect l="0" t="0" r="r" b="b"/>
                  <a:pathLst>
                    <a:path w="157" h="376">
                      <a:moveTo>
                        <a:pt x="62" y="0"/>
                      </a:moveTo>
                      <a:lnTo>
                        <a:pt x="62" y="0"/>
                      </a:lnTo>
                      <a:cubicBezTo>
                        <a:pt x="0" y="125"/>
                        <a:pt x="0" y="125"/>
                        <a:pt x="0" y="125"/>
                      </a:cubicBezTo>
                      <a:cubicBezTo>
                        <a:pt x="0" y="125"/>
                        <a:pt x="93" y="375"/>
                        <a:pt x="125" y="343"/>
                      </a:cubicBezTo>
                      <a:cubicBezTo>
                        <a:pt x="156" y="343"/>
                        <a:pt x="125" y="0"/>
                        <a:pt x="125" y="0"/>
                      </a:cubicBezTo>
                      <a:lnTo>
                        <a:pt x="62" y="0"/>
                      </a:lnTo>
                    </a:path>
                  </a:pathLst>
                </a:custGeom>
                <a:solidFill>
                  <a:srgbClr val="6A432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29" name="Freeform 165">
                  <a:extLst>
                    <a:ext uri="{FF2B5EF4-FFF2-40B4-BE49-F238E27FC236}">
                      <a16:creationId xmlns:a16="http://schemas.microsoft.com/office/drawing/2014/main" id="{0507AB5F-0F9F-74F2-4C94-7C2E00B6D224}"/>
                    </a:ext>
                  </a:extLst>
                </p:cNvPr>
                <p:cNvSpPr>
                  <a:spLocks noChangeArrowheads="1"/>
                </p:cNvSpPr>
                <p:nvPr/>
              </p:nvSpPr>
              <p:spPr bwMode="auto">
                <a:xfrm>
                  <a:off x="7424738" y="2941638"/>
                  <a:ext cx="180975" cy="247650"/>
                </a:xfrm>
                <a:custGeom>
                  <a:avLst/>
                  <a:gdLst>
                    <a:gd name="T0" fmla="*/ 125 w 501"/>
                    <a:gd name="T1" fmla="*/ 125 h 689"/>
                    <a:gd name="T2" fmla="*/ 125 w 501"/>
                    <a:gd name="T3" fmla="*/ 125 h 689"/>
                    <a:gd name="T4" fmla="*/ 156 w 501"/>
                    <a:gd name="T5" fmla="*/ 500 h 689"/>
                    <a:gd name="T6" fmla="*/ 500 w 501"/>
                    <a:gd name="T7" fmla="*/ 375 h 689"/>
                    <a:gd name="T8" fmla="*/ 344 w 501"/>
                    <a:gd name="T9" fmla="*/ 63 h 689"/>
                    <a:gd name="T10" fmla="*/ 125 w 501"/>
                    <a:gd name="T11" fmla="*/ 125 h 689"/>
                  </a:gdLst>
                  <a:ahLst/>
                  <a:cxnLst>
                    <a:cxn ang="0">
                      <a:pos x="T0" y="T1"/>
                    </a:cxn>
                    <a:cxn ang="0">
                      <a:pos x="T2" y="T3"/>
                    </a:cxn>
                    <a:cxn ang="0">
                      <a:pos x="T4" y="T5"/>
                    </a:cxn>
                    <a:cxn ang="0">
                      <a:pos x="T6" y="T7"/>
                    </a:cxn>
                    <a:cxn ang="0">
                      <a:pos x="T8" y="T9"/>
                    </a:cxn>
                    <a:cxn ang="0">
                      <a:pos x="T10" y="T11"/>
                    </a:cxn>
                  </a:cxnLst>
                  <a:rect l="0" t="0" r="r" b="b"/>
                  <a:pathLst>
                    <a:path w="501" h="689">
                      <a:moveTo>
                        <a:pt x="125" y="125"/>
                      </a:moveTo>
                      <a:lnTo>
                        <a:pt x="125" y="125"/>
                      </a:lnTo>
                      <a:cubicBezTo>
                        <a:pt x="0" y="219"/>
                        <a:pt x="125" y="469"/>
                        <a:pt x="156" y="500"/>
                      </a:cubicBezTo>
                      <a:cubicBezTo>
                        <a:pt x="344" y="688"/>
                        <a:pt x="469" y="563"/>
                        <a:pt x="500" y="375"/>
                      </a:cubicBezTo>
                      <a:cubicBezTo>
                        <a:pt x="500" y="188"/>
                        <a:pt x="437" y="125"/>
                        <a:pt x="344" y="63"/>
                      </a:cubicBezTo>
                      <a:cubicBezTo>
                        <a:pt x="250" y="0"/>
                        <a:pt x="125" y="125"/>
                        <a:pt x="125" y="125"/>
                      </a:cubicBezTo>
                    </a:path>
                  </a:pathLst>
                </a:custGeom>
                <a:solidFill>
                  <a:srgbClr val="6A3A2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30" name="Freeform 166">
                  <a:extLst>
                    <a:ext uri="{FF2B5EF4-FFF2-40B4-BE49-F238E27FC236}">
                      <a16:creationId xmlns:a16="http://schemas.microsoft.com/office/drawing/2014/main" id="{86166C42-BC1A-1575-D6F9-489A73E9F673}"/>
                    </a:ext>
                  </a:extLst>
                </p:cNvPr>
                <p:cNvSpPr>
                  <a:spLocks noChangeArrowheads="1"/>
                </p:cNvSpPr>
                <p:nvPr/>
              </p:nvSpPr>
              <p:spPr bwMode="auto">
                <a:xfrm>
                  <a:off x="7402513" y="2941638"/>
                  <a:ext cx="203200" cy="169862"/>
                </a:xfrm>
                <a:custGeom>
                  <a:avLst/>
                  <a:gdLst>
                    <a:gd name="T0" fmla="*/ 219 w 564"/>
                    <a:gd name="T1" fmla="*/ 469 h 470"/>
                    <a:gd name="T2" fmla="*/ 219 w 564"/>
                    <a:gd name="T3" fmla="*/ 469 h 470"/>
                    <a:gd name="T4" fmla="*/ 375 w 564"/>
                    <a:gd name="T5" fmla="*/ 32 h 470"/>
                    <a:gd name="T6" fmla="*/ 563 w 564"/>
                    <a:gd name="T7" fmla="*/ 219 h 470"/>
                    <a:gd name="T8" fmla="*/ 282 w 564"/>
                    <a:gd name="T9" fmla="*/ 344 h 470"/>
                    <a:gd name="T10" fmla="*/ 219 w 564"/>
                    <a:gd name="T11" fmla="*/ 469 h 470"/>
                  </a:gdLst>
                  <a:ahLst/>
                  <a:cxnLst>
                    <a:cxn ang="0">
                      <a:pos x="T0" y="T1"/>
                    </a:cxn>
                    <a:cxn ang="0">
                      <a:pos x="T2" y="T3"/>
                    </a:cxn>
                    <a:cxn ang="0">
                      <a:pos x="T4" y="T5"/>
                    </a:cxn>
                    <a:cxn ang="0">
                      <a:pos x="T6" y="T7"/>
                    </a:cxn>
                    <a:cxn ang="0">
                      <a:pos x="T8" y="T9"/>
                    </a:cxn>
                    <a:cxn ang="0">
                      <a:pos x="T10" y="T11"/>
                    </a:cxn>
                  </a:cxnLst>
                  <a:rect l="0" t="0" r="r" b="b"/>
                  <a:pathLst>
                    <a:path w="564" h="470">
                      <a:moveTo>
                        <a:pt x="219" y="469"/>
                      </a:moveTo>
                      <a:lnTo>
                        <a:pt x="219" y="469"/>
                      </a:lnTo>
                      <a:cubicBezTo>
                        <a:pt x="63" y="438"/>
                        <a:pt x="0" y="0"/>
                        <a:pt x="375" y="32"/>
                      </a:cubicBezTo>
                      <a:cubicBezTo>
                        <a:pt x="375" y="32"/>
                        <a:pt x="500" y="63"/>
                        <a:pt x="563" y="219"/>
                      </a:cubicBezTo>
                      <a:cubicBezTo>
                        <a:pt x="563" y="219"/>
                        <a:pt x="407" y="344"/>
                        <a:pt x="282" y="344"/>
                      </a:cubicBezTo>
                      <a:lnTo>
                        <a:pt x="219" y="469"/>
                      </a:lnTo>
                    </a:path>
                  </a:pathLst>
                </a:custGeom>
                <a:solidFill>
                  <a:srgbClr val="201A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31" name="Freeform 167">
                  <a:extLst>
                    <a:ext uri="{FF2B5EF4-FFF2-40B4-BE49-F238E27FC236}">
                      <a16:creationId xmlns:a16="http://schemas.microsoft.com/office/drawing/2014/main" id="{7CA1AC76-280E-078C-C101-D2EA0D199A17}"/>
                    </a:ext>
                  </a:extLst>
                </p:cNvPr>
                <p:cNvSpPr>
                  <a:spLocks noChangeArrowheads="1"/>
                </p:cNvSpPr>
                <p:nvPr/>
              </p:nvSpPr>
              <p:spPr bwMode="auto">
                <a:xfrm>
                  <a:off x="7413625" y="2908300"/>
                  <a:ext cx="134938" cy="112713"/>
                </a:xfrm>
                <a:custGeom>
                  <a:avLst/>
                  <a:gdLst>
                    <a:gd name="T0" fmla="*/ 343 w 376"/>
                    <a:gd name="T1" fmla="*/ 93 h 313"/>
                    <a:gd name="T2" fmla="*/ 343 w 376"/>
                    <a:gd name="T3" fmla="*/ 93 h 313"/>
                    <a:gd name="T4" fmla="*/ 218 w 376"/>
                    <a:gd name="T5" fmla="*/ 281 h 313"/>
                    <a:gd name="T6" fmla="*/ 31 w 376"/>
                    <a:gd name="T7" fmla="*/ 218 h 313"/>
                    <a:gd name="T8" fmla="*/ 125 w 376"/>
                    <a:gd name="T9" fmla="*/ 62 h 313"/>
                    <a:gd name="T10" fmla="*/ 343 w 376"/>
                    <a:gd name="T11" fmla="*/ 93 h 313"/>
                  </a:gdLst>
                  <a:ahLst/>
                  <a:cxnLst>
                    <a:cxn ang="0">
                      <a:pos x="T0" y="T1"/>
                    </a:cxn>
                    <a:cxn ang="0">
                      <a:pos x="T2" y="T3"/>
                    </a:cxn>
                    <a:cxn ang="0">
                      <a:pos x="T4" y="T5"/>
                    </a:cxn>
                    <a:cxn ang="0">
                      <a:pos x="T6" y="T7"/>
                    </a:cxn>
                    <a:cxn ang="0">
                      <a:pos x="T8" y="T9"/>
                    </a:cxn>
                    <a:cxn ang="0">
                      <a:pos x="T10" y="T11"/>
                    </a:cxn>
                  </a:cxnLst>
                  <a:rect l="0" t="0" r="r" b="b"/>
                  <a:pathLst>
                    <a:path w="376" h="313">
                      <a:moveTo>
                        <a:pt x="343" y="93"/>
                      </a:moveTo>
                      <a:lnTo>
                        <a:pt x="343" y="93"/>
                      </a:lnTo>
                      <a:cubicBezTo>
                        <a:pt x="375" y="156"/>
                        <a:pt x="312" y="250"/>
                        <a:pt x="218" y="281"/>
                      </a:cubicBezTo>
                      <a:cubicBezTo>
                        <a:pt x="156" y="312"/>
                        <a:pt x="62" y="281"/>
                        <a:pt x="31" y="218"/>
                      </a:cubicBezTo>
                      <a:cubicBezTo>
                        <a:pt x="0" y="156"/>
                        <a:pt x="62" y="93"/>
                        <a:pt x="125" y="62"/>
                      </a:cubicBezTo>
                      <a:cubicBezTo>
                        <a:pt x="218" y="0"/>
                        <a:pt x="312" y="31"/>
                        <a:pt x="343" y="93"/>
                      </a:cubicBezTo>
                    </a:path>
                  </a:pathLst>
                </a:custGeom>
                <a:solidFill>
                  <a:srgbClr val="201A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32" name="Freeform 168">
                  <a:extLst>
                    <a:ext uri="{FF2B5EF4-FFF2-40B4-BE49-F238E27FC236}">
                      <a16:creationId xmlns:a16="http://schemas.microsoft.com/office/drawing/2014/main" id="{CC6059D1-C8DA-8F56-04E3-6944B6F67B63}"/>
                    </a:ext>
                  </a:extLst>
                </p:cNvPr>
                <p:cNvSpPr>
                  <a:spLocks noChangeArrowheads="1"/>
                </p:cNvSpPr>
                <p:nvPr/>
              </p:nvSpPr>
              <p:spPr bwMode="auto">
                <a:xfrm>
                  <a:off x="7413624" y="2886076"/>
                  <a:ext cx="90488" cy="79375"/>
                </a:xfrm>
                <a:custGeom>
                  <a:avLst/>
                  <a:gdLst>
                    <a:gd name="T0" fmla="*/ 250 w 251"/>
                    <a:gd name="T1" fmla="*/ 63 h 220"/>
                    <a:gd name="T2" fmla="*/ 250 w 251"/>
                    <a:gd name="T3" fmla="*/ 63 h 220"/>
                    <a:gd name="T4" fmla="*/ 156 w 251"/>
                    <a:gd name="T5" fmla="*/ 188 h 220"/>
                    <a:gd name="T6" fmla="*/ 0 w 251"/>
                    <a:gd name="T7" fmla="*/ 156 h 220"/>
                    <a:gd name="T8" fmla="*/ 93 w 251"/>
                    <a:gd name="T9" fmla="*/ 0 h 220"/>
                    <a:gd name="T10" fmla="*/ 250 w 251"/>
                    <a:gd name="T11" fmla="*/ 63 h 220"/>
                  </a:gdLst>
                  <a:ahLst/>
                  <a:cxnLst>
                    <a:cxn ang="0">
                      <a:pos x="T0" y="T1"/>
                    </a:cxn>
                    <a:cxn ang="0">
                      <a:pos x="T2" y="T3"/>
                    </a:cxn>
                    <a:cxn ang="0">
                      <a:pos x="T4" y="T5"/>
                    </a:cxn>
                    <a:cxn ang="0">
                      <a:pos x="T6" y="T7"/>
                    </a:cxn>
                    <a:cxn ang="0">
                      <a:pos x="T8" y="T9"/>
                    </a:cxn>
                    <a:cxn ang="0">
                      <a:pos x="T10" y="T11"/>
                    </a:cxn>
                  </a:cxnLst>
                  <a:rect l="0" t="0" r="r" b="b"/>
                  <a:pathLst>
                    <a:path w="251" h="220">
                      <a:moveTo>
                        <a:pt x="250" y="63"/>
                      </a:moveTo>
                      <a:lnTo>
                        <a:pt x="250" y="63"/>
                      </a:lnTo>
                      <a:cubicBezTo>
                        <a:pt x="250" y="94"/>
                        <a:pt x="218" y="156"/>
                        <a:pt x="156" y="188"/>
                      </a:cubicBezTo>
                      <a:cubicBezTo>
                        <a:pt x="93" y="219"/>
                        <a:pt x="31" y="188"/>
                        <a:pt x="0" y="156"/>
                      </a:cubicBezTo>
                      <a:cubicBezTo>
                        <a:pt x="0" y="94"/>
                        <a:pt x="31" y="31"/>
                        <a:pt x="93" y="0"/>
                      </a:cubicBezTo>
                      <a:cubicBezTo>
                        <a:pt x="156" y="0"/>
                        <a:pt x="218" y="0"/>
                        <a:pt x="250" y="63"/>
                      </a:cubicBezTo>
                    </a:path>
                  </a:pathLst>
                </a:custGeom>
                <a:solidFill>
                  <a:srgbClr val="201A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33" name="Freeform 169">
                  <a:extLst>
                    <a:ext uri="{FF2B5EF4-FFF2-40B4-BE49-F238E27FC236}">
                      <a16:creationId xmlns:a16="http://schemas.microsoft.com/office/drawing/2014/main" id="{BFC46DD3-37D3-FA5D-1BCF-6D2BAE84CCD2}"/>
                    </a:ext>
                  </a:extLst>
                </p:cNvPr>
                <p:cNvSpPr>
                  <a:spLocks noChangeArrowheads="1"/>
                </p:cNvSpPr>
                <p:nvPr/>
              </p:nvSpPr>
              <p:spPr bwMode="auto">
                <a:xfrm>
                  <a:off x="7459664" y="3100388"/>
                  <a:ext cx="57150" cy="68262"/>
                </a:xfrm>
                <a:custGeom>
                  <a:avLst/>
                  <a:gdLst>
                    <a:gd name="T0" fmla="*/ 156 w 157"/>
                    <a:gd name="T1" fmla="*/ 94 h 188"/>
                    <a:gd name="T2" fmla="*/ 156 w 157"/>
                    <a:gd name="T3" fmla="*/ 94 h 188"/>
                    <a:gd name="T4" fmla="*/ 156 w 157"/>
                    <a:gd name="T5" fmla="*/ 94 h 188"/>
                    <a:gd name="T6" fmla="*/ 93 w 157"/>
                    <a:gd name="T7" fmla="*/ 156 h 188"/>
                    <a:gd name="T8" fmla="*/ 0 w 157"/>
                    <a:gd name="T9" fmla="*/ 94 h 188"/>
                    <a:gd name="T10" fmla="*/ 93 w 157"/>
                    <a:gd name="T11" fmla="*/ 31 h 188"/>
                    <a:gd name="T12" fmla="*/ 156 w 157"/>
                    <a:gd name="T13" fmla="*/ 94 h 188"/>
                    <a:gd name="T14" fmla="*/ 156 w 157"/>
                    <a:gd name="T15" fmla="*/ 94 h 188"/>
                    <a:gd name="T16" fmla="*/ 156 w 157"/>
                    <a:gd name="T17" fmla="*/ 94 h 188"/>
                    <a:gd name="T18" fmla="*/ 93 w 157"/>
                    <a:gd name="T19" fmla="*/ 0 h 188"/>
                    <a:gd name="T20" fmla="*/ 0 w 157"/>
                    <a:gd name="T21" fmla="*/ 94 h 188"/>
                    <a:gd name="T22" fmla="*/ 93 w 157"/>
                    <a:gd name="T23" fmla="*/ 187 h 188"/>
                    <a:gd name="T24" fmla="*/ 156 w 157"/>
                    <a:gd name="T25" fmla="*/ 94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7" h="188">
                      <a:moveTo>
                        <a:pt x="156" y="94"/>
                      </a:moveTo>
                      <a:lnTo>
                        <a:pt x="156" y="94"/>
                      </a:lnTo>
                      <a:lnTo>
                        <a:pt x="156" y="94"/>
                      </a:lnTo>
                      <a:cubicBezTo>
                        <a:pt x="156" y="125"/>
                        <a:pt x="125" y="156"/>
                        <a:pt x="93" y="156"/>
                      </a:cubicBezTo>
                      <a:cubicBezTo>
                        <a:pt x="31" y="156"/>
                        <a:pt x="0" y="125"/>
                        <a:pt x="0" y="94"/>
                      </a:cubicBezTo>
                      <a:cubicBezTo>
                        <a:pt x="0" y="62"/>
                        <a:pt x="31" y="31"/>
                        <a:pt x="93" y="31"/>
                      </a:cubicBezTo>
                      <a:cubicBezTo>
                        <a:pt x="125" y="31"/>
                        <a:pt x="156" y="62"/>
                        <a:pt x="156" y="94"/>
                      </a:cubicBezTo>
                      <a:lnTo>
                        <a:pt x="156" y="94"/>
                      </a:lnTo>
                      <a:lnTo>
                        <a:pt x="156" y="94"/>
                      </a:lnTo>
                      <a:cubicBezTo>
                        <a:pt x="156" y="31"/>
                        <a:pt x="125" y="0"/>
                        <a:pt x="93" y="0"/>
                      </a:cubicBezTo>
                      <a:cubicBezTo>
                        <a:pt x="31" y="0"/>
                        <a:pt x="0" y="31"/>
                        <a:pt x="0" y="94"/>
                      </a:cubicBezTo>
                      <a:cubicBezTo>
                        <a:pt x="0" y="156"/>
                        <a:pt x="31" y="187"/>
                        <a:pt x="93" y="187"/>
                      </a:cubicBezTo>
                      <a:cubicBezTo>
                        <a:pt x="125" y="187"/>
                        <a:pt x="156" y="156"/>
                        <a:pt x="156" y="94"/>
                      </a:cubicBezTo>
                    </a:path>
                  </a:pathLst>
                </a:custGeom>
                <a:solidFill>
                  <a:srgbClr val="A49C4A"/>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34" name="Freeform 170">
                  <a:extLst>
                    <a:ext uri="{FF2B5EF4-FFF2-40B4-BE49-F238E27FC236}">
                      <a16:creationId xmlns:a16="http://schemas.microsoft.com/office/drawing/2014/main" id="{010D5209-D395-1915-B29A-60277B11A4FD}"/>
                    </a:ext>
                  </a:extLst>
                </p:cNvPr>
                <p:cNvSpPr>
                  <a:spLocks noChangeArrowheads="1"/>
                </p:cNvSpPr>
                <p:nvPr/>
              </p:nvSpPr>
              <p:spPr bwMode="auto">
                <a:xfrm>
                  <a:off x="7413625" y="3133725"/>
                  <a:ext cx="371475" cy="315913"/>
                </a:xfrm>
                <a:custGeom>
                  <a:avLst/>
                  <a:gdLst>
                    <a:gd name="T0" fmla="*/ 875 w 1032"/>
                    <a:gd name="T1" fmla="*/ 93 h 876"/>
                    <a:gd name="T2" fmla="*/ 875 w 1032"/>
                    <a:gd name="T3" fmla="*/ 93 h 876"/>
                    <a:gd name="T4" fmla="*/ 625 w 1032"/>
                    <a:gd name="T5" fmla="*/ 593 h 876"/>
                    <a:gd name="T6" fmla="*/ 125 w 1032"/>
                    <a:gd name="T7" fmla="*/ 843 h 876"/>
                    <a:gd name="T8" fmla="*/ 218 w 1032"/>
                    <a:gd name="T9" fmla="*/ 406 h 876"/>
                    <a:gd name="T10" fmla="*/ 625 w 1032"/>
                    <a:gd name="T11" fmla="*/ 31 h 876"/>
                    <a:gd name="T12" fmla="*/ 875 w 1032"/>
                    <a:gd name="T13" fmla="*/ 93 h 876"/>
                  </a:gdLst>
                  <a:ahLst/>
                  <a:cxnLst>
                    <a:cxn ang="0">
                      <a:pos x="T0" y="T1"/>
                    </a:cxn>
                    <a:cxn ang="0">
                      <a:pos x="T2" y="T3"/>
                    </a:cxn>
                    <a:cxn ang="0">
                      <a:pos x="T4" y="T5"/>
                    </a:cxn>
                    <a:cxn ang="0">
                      <a:pos x="T6" y="T7"/>
                    </a:cxn>
                    <a:cxn ang="0">
                      <a:pos x="T8" y="T9"/>
                    </a:cxn>
                    <a:cxn ang="0">
                      <a:pos x="T10" y="T11"/>
                    </a:cxn>
                    <a:cxn ang="0">
                      <a:pos x="T12" y="T13"/>
                    </a:cxn>
                  </a:cxnLst>
                  <a:rect l="0" t="0" r="r" b="b"/>
                  <a:pathLst>
                    <a:path w="1032" h="876">
                      <a:moveTo>
                        <a:pt x="875" y="93"/>
                      </a:moveTo>
                      <a:lnTo>
                        <a:pt x="875" y="93"/>
                      </a:lnTo>
                      <a:cubicBezTo>
                        <a:pt x="875" y="93"/>
                        <a:pt x="1031" y="281"/>
                        <a:pt x="625" y="593"/>
                      </a:cubicBezTo>
                      <a:cubicBezTo>
                        <a:pt x="218" y="875"/>
                        <a:pt x="250" y="875"/>
                        <a:pt x="125" y="843"/>
                      </a:cubicBezTo>
                      <a:cubicBezTo>
                        <a:pt x="31" y="812"/>
                        <a:pt x="0" y="562"/>
                        <a:pt x="218" y="406"/>
                      </a:cubicBezTo>
                      <a:cubicBezTo>
                        <a:pt x="468" y="218"/>
                        <a:pt x="500" y="62"/>
                        <a:pt x="625" y="31"/>
                      </a:cubicBezTo>
                      <a:cubicBezTo>
                        <a:pt x="750" y="0"/>
                        <a:pt x="843" y="31"/>
                        <a:pt x="875" y="93"/>
                      </a:cubicBezTo>
                    </a:path>
                  </a:pathLst>
                </a:custGeom>
                <a:solidFill>
                  <a:srgbClr val="ED7D3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35" name="Freeform 171">
                  <a:extLst>
                    <a:ext uri="{FF2B5EF4-FFF2-40B4-BE49-F238E27FC236}">
                      <a16:creationId xmlns:a16="http://schemas.microsoft.com/office/drawing/2014/main" id="{8022EB0D-6E8D-FF18-9227-0773BA82C9D3}"/>
                    </a:ext>
                  </a:extLst>
                </p:cNvPr>
                <p:cNvSpPr>
                  <a:spLocks noChangeArrowheads="1"/>
                </p:cNvSpPr>
                <p:nvPr/>
              </p:nvSpPr>
              <p:spPr bwMode="auto">
                <a:xfrm>
                  <a:off x="7380288" y="3155950"/>
                  <a:ext cx="146050" cy="236538"/>
                </a:xfrm>
                <a:custGeom>
                  <a:avLst/>
                  <a:gdLst>
                    <a:gd name="T0" fmla="*/ 250 w 407"/>
                    <a:gd name="T1" fmla="*/ 31 h 657"/>
                    <a:gd name="T2" fmla="*/ 250 w 407"/>
                    <a:gd name="T3" fmla="*/ 31 h 657"/>
                    <a:gd name="T4" fmla="*/ 406 w 407"/>
                    <a:gd name="T5" fmla="*/ 656 h 657"/>
                    <a:gd name="T6" fmla="*/ 0 w 407"/>
                    <a:gd name="T7" fmla="*/ 344 h 657"/>
                    <a:gd name="T8" fmla="*/ 250 w 407"/>
                    <a:gd name="T9" fmla="*/ 31 h 657"/>
                  </a:gdLst>
                  <a:ahLst/>
                  <a:cxnLst>
                    <a:cxn ang="0">
                      <a:pos x="T0" y="T1"/>
                    </a:cxn>
                    <a:cxn ang="0">
                      <a:pos x="T2" y="T3"/>
                    </a:cxn>
                    <a:cxn ang="0">
                      <a:pos x="T4" y="T5"/>
                    </a:cxn>
                    <a:cxn ang="0">
                      <a:pos x="T6" y="T7"/>
                    </a:cxn>
                    <a:cxn ang="0">
                      <a:pos x="T8" y="T9"/>
                    </a:cxn>
                  </a:cxnLst>
                  <a:rect l="0" t="0" r="r" b="b"/>
                  <a:pathLst>
                    <a:path w="407" h="657">
                      <a:moveTo>
                        <a:pt x="250" y="31"/>
                      </a:moveTo>
                      <a:lnTo>
                        <a:pt x="250" y="31"/>
                      </a:lnTo>
                      <a:cubicBezTo>
                        <a:pt x="250" y="31"/>
                        <a:pt x="31" y="313"/>
                        <a:pt x="406" y="656"/>
                      </a:cubicBezTo>
                      <a:cubicBezTo>
                        <a:pt x="406" y="656"/>
                        <a:pt x="0" y="531"/>
                        <a:pt x="0" y="344"/>
                      </a:cubicBezTo>
                      <a:cubicBezTo>
                        <a:pt x="0" y="156"/>
                        <a:pt x="344" y="0"/>
                        <a:pt x="250" y="31"/>
                      </a:cubicBezTo>
                    </a:path>
                  </a:pathLst>
                </a:custGeom>
                <a:solidFill>
                  <a:srgbClr val="FDC80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36" name="Freeform 172">
                  <a:extLst>
                    <a:ext uri="{FF2B5EF4-FFF2-40B4-BE49-F238E27FC236}">
                      <a16:creationId xmlns:a16="http://schemas.microsoft.com/office/drawing/2014/main" id="{136FD308-D00A-78E5-68CE-74B5621C535C}"/>
                    </a:ext>
                  </a:extLst>
                </p:cNvPr>
                <p:cNvSpPr>
                  <a:spLocks noChangeArrowheads="1"/>
                </p:cNvSpPr>
                <p:nvPr/>
              </p:nvSpPr>
              <p:spPr bwMode="auto">
                <a:xfrm>
                  <a:off x="7605713" y="3155950"/>
                  <a:ext cx="134937" cy="134938"/>
                </a:xfrm>
                <a:custGeom>
                  <a:avLst/>
                  <a:gdLst>
                    <a:gd name="T0" fmla="*/ 344 w 376"/>
                    <a:gd name="T1" fmla="*/ 125 h 376"/>
                    <a:gd name="T2" fmla="*/ 344 w 376"/>
                    <a:gd name="T3" fmla="*/ 125 h 376"/>
                    <a:gd name="T4" fmla="*/ 187 w 376"/>
                    <a:gd name="T5" fmla="*/ 313 h 376"/>
                    <a:gd name="T6" fmla="*/ 31 w 376"/>
                    <a:gd name="T7" fmla="*/ 156 h 376"/>
                    <a:gd name="T8" fmla="*/ 219 w 376"/>
                    <a:gd name="T9" fmla="*/ 0 h 376"/>
                    <a:gd name="T10" fmla="*/ 344 w 376"/>
                    <a:gd name="T11" fmla="*/ 125 h 376"/>
                  </a:gdLst>
                  <a:ahLst/>
                  <a:cxnLst>
                    <a:cxn ang="0">
                      <a:pos x="T0" y="T1"/>
                    </a:cxn>
                    <a:cxn ang="0">
                      <a:pos x="T2" y="T3"/>
                    </a:cxn>
                    <a:cxn ang="0">
                      <a:pos x="T4" y="T5"/>
                    </a:cxn>
                    <a:cxn ang="0">
                      <a:pos x="T6" y="T7"/>
                    </a:cxn>
                    <a:cxn ang="0">
                      <a:pos x="T8" y="T9"/>
                    </a:cxn>
                    <a:cxn ang="0">
                      <a:pos x="T10" y="T11"/>
                    </a:cxn>
                  </a:cxnLst>
                  <a:rect l="0" t="0" r="r" b="b"/>
                  <a:pathLst>
                    <a:path w="376" h="376">
                      <a:moveTo>
                        <a:pt x="344" y="125"/>
                      </a:moveTo>
                      <a:lnTo>
                        <a:pt x="344" y="125"/>
                      </a:lnTo>
                      <a:cubicBezTo>
                        <a:pt x="375" y="188"/>
                        <a:pt x="250" y="313"/>
                        <a:pt x="187" y="313"/>
                      </a:cubicBezTo>
                      <a:cubicBezTo>
                        <a:pt x="31" y="375"/>
                        <a:pt x="0" y="281"/>
                        <a:pt x="31" y="156"/>
                      </a:cubicBezTo>
                      <a:cubicBezTo>
                        <a:pt x="62" y="63"/>
                        <a:pt x="156" y="31"/>
                        <a:pt x="219" y="0"/>
                      </a:cubicBezTo>
                      <a:cubicBezTo>
                        <a:pt x="281" y="0"/>
                        <a:pt x="344" y="125"/>
                        <a:pt x="344" y="125"/>
                      </a:cubicBezTo>
                    </a:path>
                  </a:pathLst>
                </a:custGeom>
                <a:solidFill>
                  <a:srgbClr val="9A613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37" name="Freeform 173">
                  <a:extLst>
                    <a:ext uri="{FF2B5EF4-FFF2-40B4-BE49-F238E27FC236}">
                      <a16:creationId xmlns:a16="http://schemas.microsoft.com/office/drawing/2014/main" id="{CAFBB2E6-55D5-E887-1152-B80A6C77419C}"/>
                    </a:ext>
                  </a:extLst>
                </p:cNvPr>
                <p:cNvSpPr>
                  <a:spLocks noChangeArrowheads="1"/>
                </p:cNvSpPr>
                <p:nvPr/>
              </p:nvSpPr>
              <p:spPr bwMode="auto">
                <a:xfrm>
                  <a:off x="7559675" y="3279775"/>
                  <a:ext cx="203200" cy="90488"/>
                </a:xfrm>
                <a:custGeom>
                  <a:avLst/>
                  <a:gdLst>
                    <a:gd name="T0" fmla="*/ 0 w 563"/>
                    <a:gd name="T1" fmla="*/ 125 h 251"/>
                    <a:gd name="T2" fmla="*/ 0 w 563"/>
                    <a:gd name="T3" fmla="*/ 125 h 251"/>
                    <a:gd name="T4" fmla="*/ 344 w 563"/>
                    <a:gd name="T5" fmla="*/ 219 h 251"/>
                    <a:gd name="T6" fmla="*/ 437 w 563"/>
                    <a:gd name="T7" fmla="*/ 0 h 251"/>
                    <a:gd name="T8" fmla="*/ 281 w 563"/>
                    <a:gd name="T9" fmla="*/ 94 h 251"/>
                    <a:gd name="T10" fmla="*/ 0 w 563"/>
                    <a:gd name="T11" fmla="*/ 125 h 251"/>
                  </a:gdLst>
                  <a:ahLst/>
                  <a:cxnLst>
                    <a:cxn ang="0">
                      <a:pos x="T0" y="T1"/>
                    </a:cxn>
                    <a:cxn ang="0">
                      <a:pos x="T2" y="T3"/>
                    </a:cxn>
                    <a:cxn ang="0">
                      <a:pos x="T4" y="T5"/>
                    </a:cxn>
                    <a:cxn ang="0">
                      <a:pos x="T6" y="T7"/>
                    </a:cxn>
                    <a:cxn ang="0">
                      <a:pos x="T8" y="T9"/>
                    </a:cxn>
                    <a:cxn ang="0">
                      <a:pos x="T10" y="T11"/>
                    </a:cxn>
                  </a:cxnLst>
                  <a:rect l="0" t="0" r="r" b="b"/>
                  <a:pathLst>
                    <a:path w="563" h="251">
                      <a:moveTo>
                        <a:pt x="0" y="125"/>
                      </a:moveTo>
                      <a:lnTo>
                        <a:pt x="0" y="125"/>
                      </a:lnTo>
                      <a:cubicBezTo>
                        <a:pt x="0" y="125"/>
                        <a:pt x="156" y="250"/>
                        <a:pt x="344" y="219"/>
                      </a:cubicBezTo>
                      <a:cubicBezTo>
                        <a:pt x="562" y="187"/>
                        <a:pt x="437" y="0"/>
                        <a:pt x="437" y="0"/>
                      </a:cubicBezTo>
                      <a:cubicBezTo>
                        <a:pt x="281" y="94"/>
                        <a:pt x="281" y="94"/>
                        <a:pt x="281" y="94"/>
                      </a:cubicBezTo>
                      <a:cubicBezTo>
                        <a:pt x="281" y="94"/>
                        <a:pt x="156" y="187"/>
                        <a:pt x="0" y="125"/>
                      </a:cubicBezTo>
                    </a:path>
                  </a:pathLst>
                </a:custGeom>
                <a:solidFill>
                  <a:srgbClr val="FDC80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70" name="Group 369">
                <a:extLst>
                  <a:ext uri="{FF2B5EF4-FFF2-40B4-BE49-F238E27FC236}">
                    <a16:creationId xmlns:a16="http://schemas.microsoft.com/office/drawing/2014/main" id="{09BEB5D0-2270-51FB-BA0D-C833995A77D2}"/>
                  </a:ext>
                </a:extLst>
              </p:cNvPr>
              <p:cNvGrpSpPr/>
              <p:nvPr/>
            </p:nvGrpSpPr>
            <p:grpSpPr>
              <a:xfrm>
                <a:off x="559853" y="4801112"/>
                <a:ext cx="180571" cy="349651"/>
                <a:chOff x="7245350" y="2908300"/>
                <a:chExt cx="539750" cy="1090613"/>
              </a:xfrm>
            </p:grpSpPr>
            <p:sp>
              <p:nvSpPr>
                <p:cNvPr id="412" name="Freeform 10">
                  <a:extLst>
                    <a:ext uri="{FF2B5EF4-FFF2-40B4-BE49-F238E27FC236}">
                      <a16:creationId xmlns:a16="http://schemas.microsoft.com/office/drawing/2014/main" id="{AD4AFD61-0338-FAEA-0407-4C64E126A30C}"/>
                    </a:ext>
                  </a:extLst>
                </p:cNvPr>
                <p:cNvSpPr>
                  <a:spLocks noChangeArrowheads="1"/>
                </p:cNvSpPr>
                <p:nvPr/>
              </p:nvSpPr>
              <p:spPr bwMode="auto">
                <a:xfrm>
                  <a:off x="7245350" y="3863975"/>
                  <a:ext cx="461963" cy="134938"/>
                </a:xfrm>
                <a:custGeom>
                  <a:avLst/>
                  <a:gdLst>
                    <a:gd name="T0" fmla="*/ 500 w 1282"/>
                    <a:gd name="T1" fmla="*/ 31 h 376"/>
                    <a:gd name="T2" fmla="*/ 500 w 1282"/>
                    <a:gd name="T3" fmla="*/ 31 h 376"/>
                    <a:gd name="T4" fmla="*/ 875 w 1282"/>
                    <a:gd name="T5" fmla="*/ 0 h 376"/>
                    <a:gd name="T6" fmla="*/ 1156 w 1282"/>
                    <a:gd name="T7" fmla="*/ 62 h 376"/>
                    <a:gd name="T8" fmla="*/ 1250 w 1282"/>
                    <a:gd name="T9" fmla="*/ 125 h 376"/>
                    <a:gd name="T10" fmla="*/ 1031 w 1282"/>
                    <a:gd name="T11" fmla="*/ 250 h 376"/>
                    <a:gd name="T12" fmla="*/ 781 w 1282"/>
                    <a:gd name="T13" fmla="*/ 312 h 376"/>
                    <a:gd name="T14" fmla="*/ 406 w 1282"/>
                    <a:gd name="T15" fmla="*/ 344 h 376"/>
                    <a:gd name="T16" fmla="*/ 250 w 1282"/>
                    <a:gd name="T17" fmla="*/ 312 h 376"/>
                    <a:gd name="T18" fmla="*/ 0 w 1282"/>
                    <a:gd name="T19" fmla="*/ 219 h 376"/>
                    <a:gd name="T20" fmla="*/ 125 w 1282"/>
                    <a:gd name="T21" fmla="*/ 156 h 376"/>
                    <a:gd name="T22" fmla="*/ 500 w 1282"/>
                    <a:gd name="T23" fmla="*/ 31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2" h="376">
                      <a:moveTo>
                        <a:pt x="500" y="31"/>
                      </a:moveTo>
                      <a:lnTo>
                        <a:pt x="500" y="31"/>
                      </a:lnTo>
                      <a:cubicBezTo>
                        <a:pt x="500" y="31"/>
                        <a:pt x="812" y="0"/>
                        <a:pt x="875" y="0"/>
                      </a:cubicBezTo>
                      <a:cubicBezTo>
                        <a:pt x="937" y="31"/>
                        <a:pt x="1094" y="62"/>
                        <a:pt x="1156" y="62"/>
                      </a:cubicBezTo>
                      <a:cubicBezTo>
                        <a:pt x="1187" y="94"/>
                        <a:pt x="1281" y="62"/>
                        <a:pt x="1250" y="125"/>
                      </a:cubicBezTo>
                      <a:cubicBezTo>
                        <a:pt x="1219" y="187"/>
                        <a:pt x="1094" y="219"/>
                        <a:pt x="1031" y="250"/>
                      </a:cubicBezTo>
                      <a:cubicBezTo>
                        <a:pt x="969" y="281"/>
                        <a:pt x="969" y="281"/>
                        <a:pt x="781" y="312"/>
                      </a:cubicBezTo>
                      <a:cubicBezTo>
                        <a:pt x="594" y="375"/>
                        <a:pt x="469" y="375"/>
                        <a:pt x="406" y="344"/>
                      </a:cubicBezTo>
                      <a:cubicBezTo>
                        <a:pt x="312" y="344"/>
                        <a:pt x="312" y="312"/>
                        <a:pt x="250" y="312"/>
                      </a:cubicBezTo>
                      <a:cubicBezTo>
                        <a:pt x="156" y="281"/>
                        <a:pt x="0" y="281"/>
                        <a:pt x="0" y="219"/>
                      </a:cubicBezTo>
                      <a:cubicBezTo>
                        <a:pt x="31" y="187"/>
                        <a:pt x="94" y="156"/>
                        <a:pt x="125" y="156"/>
                      </a:cubicBezTo>
                      <a:cubicBezTo>
                        <a:pt x="156" y="125"/>
                        <a:pt x="250" y="94"/>
                        <a:pt x="500" y="31"/>
                      </a:cubicBezTo>
                    </a:path>
                  </a:pathLst>
                </a:custGeom>
                <a:solidFill>
                  <a:srgbClr val="2F559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13" name="Freeform 161">
                  <a:extLst>
                    <a:ext uri="{FF2B5EF4-FFF2-40B4-BE49-F238E27FC236}">
                      <a16:creationId xmlns:a16="http://schemas.microsoft.com/office/drawing/2014/main" id="{8B50F834-D2D1-288E-E92B-8767C379B155}"/>
                    </a:ext>
                  </a:extLst>
                </p:cNvPr>
                <p:cNvSpPr>
                  <a:spLocks noChangeArrowheads="1"/>
                </p:cNvSpPr>
                <p:nvPr/>
              </p:nvSpPr>
              <p:spPr bwMode="auto">
                <a:xfrm>
                  <a:off x="7391400" y="3381375"/>
                  <a:ext cx="258763" cy="573088"/>
                </a:xfrm>
                <a:custGeom>
                  <a:avLst/>
                  <a:gdLst>
                    <a:gd name="T0" fmla="*/ 188 w 720"/>
                    <a:gd name="T1" fmla="*/ 156 h 1594"/>
                    <a:gd name="T2" fmla="*/ 188 w 720"/>
                    <a:gd name="T3" fmla="*/ 156 h 1594"/>
                    <a:gd name="T4" fmla="*/ 0 w 720"/>
                    <a:gd name="T5" fmla="*/ 1593 h 1594"/>
                    <a:gd name="T6" fmla="*/ 375 w 720"/>
                    <a:gd name="T7" fmla="*/ 688 h 1594"/>
                    <a:gd name="T8" fmla="*/ 469 w 720"/>
                    <a:gd name="T9" fmla="*/ 1530 h 1594"/>
                    <a:gd name="T10" fmla="*/ 625 w 720"/>
                    <a:gd name="T11" fmla="*/ 219 h 1594"/>
                    <a:gd name="T12" fmla="*/ 188 w 720"/>
                    <a:gd name="T13" fmla="*/ 156 h 1594"/>
                  </a:gdLst>
                  <a:ahLst/>
                  <a:cxnLst>
                    <a:cxn ang="0">
                      <a:pos x="T0" y="T1"/>
                    </a:cxn>
                    <a:cxn ang="0">
                      <a:pos x="T2" y="T3"/>
                    </a:cxn>
                    <a:cxn ang="0">
                      <a:pos x="T4" y="T5"/>
                    </a:cxn>
                    <a:cxn ang="0">
                      <a:pos x="T6" y="T7"/>
                    </a:cxn>
                    <a:cxn ang="0">
                      <a:pos x="T8" y="T9"/>
                    </a:cxn>
                    <a:cxn ang="0">
                      <a:pos x="T10" y="T11"/>
                    </a:cxn>
                    <a:cxn ang="0">
                      <a:pos x="T12" y="T13"/>
                    </a:cxn>
                  </a:cxnLst>
                  <a:rect l="0" t="0" r="r" b="b"/>
                  <a:pathLst>
                    <a:path w="720" h="1594">
                      <a:moveTo>
                        <a:pt x="188" y="156"/>
                      </a:moveTo>
                      <a:lnTo>
                        <a:pt x="188" y="156"/>
                      </a:lnTo>
                      <a:cubicBezTo>
                        <a:pt x="188" y="156"/>
                        <a:pt x="31" y="1249"/>
                        <a:pt x="0" y="1593"/>
                      </a:cubicBezTo>
                      <a:cubicBezTo>
                        <a:pt x="0" y="1593"/>
                        <a:pt x="281" y="875"/>
                        <a:pt x="375" y="688"/>
                      </a:cubicBezTo>
                      <a:cubicBezTo>
                        <a:pt x="375" y="688"/>
                        <a:pt x="438" y="1312"/>
                        <a:pt x="469" y="1530"/>
                      </a:cubicBezTo>
                      <a:cubicBezTo>
                        <a:pt x="469" y="1593"/>
                        <a:pt x="719" y="438"/>
                        <a:pt x="625" y="219"/>
                      </a:cubicBezTo>
                      <a:cubicBezTo>
                        <a:pt x="563" y="0"/>
                        <a:pt x="188" y="156"/>
                        <a:pt x="188" y="156"/>
                      </a:cubicBezTo>
                    </a:path>
                  </a:pathLst>
                </a:custGeom>
                <a:solidFill>
                  <a:srgbClr val="9A613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14" name="Freeform 162">
                  <a:extLst>
                    <a:ext uri="{FF2B5EF4-FFF2-40B4-BE49-F238E27FC236}">
                      <a16:creationId xmlns:a16="http://schemas.microsoft.com/office/drawing/2014/main" id="{32665830-5ED1-DCF5-EC35-B3606D357123}"/>
                    </a:ext>
                  </a:extLst>
                </p:cNvPr>
                <p:cNvSpPr>
                  <a:spLocks noChangeArrowheads="1"/>
                </p:cNvSpPr>
                <p:nvPr/>
              </p:nvSpPr>
              <p:spPr bwMode="auto">
                <a:xfrm>
                  <a:off x="7402513" y="3403600"/>
                  <a:ext cx="236537" cy="292100"/>
                </a:xfrm>
                <a:custGeom>
                  <a:avLst/>
                  <a:gdLst>
                    <a:gd name="T0" fmla="*/ 125 w 658"/>
                    <a:gd name="T1" fmla="*/ 156 h 813"/>
                    <a:gd name="T2" fmla="*/ 125 w 658"/>
                    <a:gd name="T3" fmla="*/ 156 h 813"/>
                    <a:gd name="T4" fmla="*/ 32 w 658"/>
                    <a:gd name="T5" fmla="*/ 218 h 813"/>
                    <a:gd name="T6" fmla="*/ 0 w 658"/>
                    <a:gd name="T7" fmla="*/ 687 h 813"/>
                    <a:gd name="T8" fmla="*/ 657 w 658"/>
                    <a:gd name="T9" fmla="*/ 656 h 813"/>
                    <a:gd name="T10" fmla="*/ 625 w 658"/>
                    <a:gd name="T11" fmla="*/ 187 h 813"/>
                    <a:gd name="T12" fmla="*/ 125 w 658"/>
                    <a:gd name="T13" fmla="*/ 156 h 813"/>
                  </a:gdLst>
                  <a:ahLst/>
                  <a:cxnLst>
                    <a:cxn ang="0">
                      <a:pos x="T0" y="T1"/>
                    </a:cxn>
                    <a:cxn ang="0">
                      <a:pos x="T2" y="T3"/>
                    </a:cxn>
                    <a:cxn ang="0">
                      <a:pos x="T4" y="T5"/>
                    </a:cxn>
                    <a:cxn ang="0">
                      <a:pos x="T6" y="T7"/>
                    </a:cxn>
                    <a:cxn ang="0">
                      <a:pos x="T8" y="T9"/>
                    </a:cxn>
                    <a:cxn ang="0">
                      <a:pos x="T10" y="T11"/>
                    </a:cxn>
                    <a:cxn ang="0">
                      <a:pos x="T12" y="T13"/>
                    </a:cxn>
                  </a:cxnLst>
                  <a:rect l="0" t="0" r="r" b="b"/>
                  <a:pathLst>
                    <a:path w="658" h="813">
                      <a:moveTo>
                        <a:pt x="125" y="156"/>
                      </a:moveTo>
                      <a:lnTo>
                        <a:pt x="125" y="156"/>
                      </a:lnTo>
                      <a:cubicBezTo>
                        <a:pt x="125" y="156"/>
                        <a:pt x="94" y="0"/>
                        <a:pt x="32" y="218"/>
                      </a:cubicBezTo>
                      <a:cubicBezTo>
                        <a:pt x="0" y="312"/>
                        <a:pt x="0" y="531"/>
                        <a:pt x="0" y="687"/>
                      </a:cubicBezTo>
                      <a:cubicBezTo>
                        <a:pt x="0" y="687"/>
                        <a:pt x="407" y="812"/>
                        <a:pt x="657" y="656"/>
                      </a:cubicBezTo>
                      <a:cubicBezTo>
                        <a:pt x="625" y="187"/>
                        <a:pt x="625" y="187"/>
                        <a:pt x="625" y="187"/>
                      </a:cubicBezTo>
                      <a:lnTo>
                        <a:pt x="125" y="156"/>
                      </a:lnTo>
                    </a:path>
                  </a:pathLst>
                </a:custGeom>
                <a:solidFill>
                  <a:srgbClr val="90C04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15" name="Freeform 163">
                  <a:extLst>
                    <a:ext uri="{FF2B5EF4-FFF2-40B4-BE49-F238E27FC236}">
                      <a16:creationId xmlns:a16="http://schemas.microsoft.com/office/drawing/2014/main" id="{96CF2A54-4D3F-B7F7-1AE5-812FEC0B8254}"/>
                    </a:ext>
                  </a:extLst>
                </p:cNvPr>
                <p:cNvSpPr>
                  <a:spLocks noChangeArrowheads="1"/>
                </p:cNvSpPr>
                <p:nvPr/>
              </p:nvSpPr>
              <p:spPr bwMode="auto">
                <a:xfrm>
                  <a:off x="7391400" y="3144838"/>
                  <a:ext cx="269875" cy="393700"/>
                </a:xfrm>
                <a:custGeom>
                  <a:avLst/>
                  <a:gdLst>
                    <a:gd name="T0" fmla="*/ 31 w 751"/>
                    <a:gd name="T1" fmla="*/ 750 h 1095"/>
                    <a:gd name="T2" fmla="*/ 31 w 751"/>
                    <a:gd name="T3" fmla="*/ 750 h 1095"/>
                    <a:gd name="T4" fmla="*/ 0 w 751"/>
                    <a:gd name="T5" fmla="*/ 1000 h 1095"/>
                    <a:gd name="T6" fmla="*/ 750 w 751"/>
                    <a:gd name="T7" fmla="*/ 969 h 1095"/>
                    <a:gd name="T8" fmla="*/ 594 w 751"/>
                    <a:gd name="T9" fmla="*/ 187 h 1095"/>
                    <a:gd name="T10" fmla="*/ 188 w 751"/>
                    <a:gd name="T11" fmla="*/ 94 h 1095"/>
                    <a:gd name="T12" fmla="*/ 31 w 751"/>
                    <a:gd name="T13" fmla="*/ 750 h 1095"/>
                  </a:gdLst>
                  <a:ahLst/>
                  <a:cxnLst>
                    <a:cxn ang="0">
                      <a:pos x="T0" y="T1"/>
                    </a:cxn>
                    <a:cxn ang="0">
                      <a:pos x="T2" y="T3"/>
                    </a:cxn>
                    <a:cxn ang="0">
                      <a:pos x="T4" y="T5"/>
                    </a:cxn>
                    <a:cxn ang="0">
                      <a:pos x="T6" y="T7"/>
                    </a:cxn>
                    <a:cxn ang="0">
                      <a:pos x="T8" y="T9"/>
                    </a:cxn>
                    <a:cxn ang="0">
                      <a:pos x="T10" y="T11"/>
                    </a:cxn>
                    <a:cxn ang="0">
                      <a:pos x="T12" y="T13"/>
                    </a:cxn>
                  </a:cxnLst>
                  <a:rect l="0" t="0" r="r" b="b"/>
                  <a:pathLst>
                    <a:path w="751" h="1095">
                      <a:moveTo>
                        <a:pt x="31" y="750"/>
                      </a:moveTo>
                      <a:lnTo>
                        <a:pt x="31" y="750"/>
                      </a:lnTo>
                      <a:cubicBezTo>
                        <a:pt x="31" y="875"/>
                        <a:pt x="0" y="937"/>
                        <a:pt x="0" y="1000"/>
                      </a:cubicBezTo>
                      <a:cubicBezTo>
                        <a:pt x="0" y="1000"/>
                        <a:pt x="531" y="1094"/>
                        <a:pt x="750" y="969"/>
                      </a:cubicBezTo>
                      <a:cubicBezTo>
                        <a:pt x="750" y="969"/>
                        <a:pt x="625" y="344"/>
                        <a:pt x="594" y="187"/>
                      </a:cubicBezTo>
                      <a:cubicBezTo>
                        <a:pt x="594" y="62"/>
                        <a:pt x="281" y="0"/>
                        <a:pt x="188" y="94"/>
                      </a:cubicBezTo>
                      <a:cubicBezTo>
                        <a:pt x="188" y="94"/>
                        <a:pt x="94" y="219"/>
                        <a:pt x="31" y="750"/>
                      </a:cubicBezTo>
                    </a:path>
                  </a:pathLst>
                </a:custGeom>
                <a:solidFill>
                  <a:srgbClr val="FDC80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16" name="Freeform 164">
                  <a:extLst>
                    <a:ext uri="{FF2B5EF4-FFF2-40B4-BE49-F238E27FC236}">
                      <a16:creationId xmlns:a16="http://schemas.microsoft.com/office/drawing/2014/main" id="{51985813-B4B7-EC23-1256-BCFB5330A481}"/>
                    </a:ext>
                  </a:extLst>
                </p:cNvPr>
                <p:cNvSpPr>
                  <a:spLocks noChangeArrowheads="1"/>
                </p:cNvSpPr>
                <p:nvPr/>
              </p:nvSpPr>
              <p:spPr bwMode="auto">
                <a:xfrm>
                  <a:off x="7504113" y="3133725"/>
                  <a:ext cx="57150" cy="134938"/>
                </a:xfrm>
                <a:custGeom>
                  <a:avLst/>
                  <a:gdLst>
                    <a:gd name="T0" fmla="*/ 62 w 157"/>
                    <a:gd name="T1" fmla="*/ 0 h 376"/>
                    <a:gd name="T2" fmla="*/ 62 w 157"/>
                    <a:gd name="T3" fmla="*/ 0 h 376"/>
                    <a:gd name="T4" fmla="*/ 0 w 157"/>
                    <a:gd name="T5" fmla="*/ 125 h 376"/>
                    <a:gd name="T6" fmla="*/ 125 w 157"/>
                    <a:gd name="T7" fmla="*/ 343 h 376"/>
                    <a:gd name="T8" fmla="*/ 125 w 157"/>
                    <a:gd name="T9" fmla="*/ 0 h 376"/>
                    <a:gd name="T10" fmla="*/ 62 w 157"/>
                    <a:gd name="T11" fmla="*/ 0 h 376"/>
                  </a:gdLst>
                  <a:ahLst/>
                  <a:cxnLst>
                    <a:cxn ang="0">
                      <a:pos x="T0" y="T1"/>
                    </a:cxn>
                    <a:cxn ang="0">
                      <a:pos x="T2" y="T3"/>
                    </a:cxn>
                    <a:cxn ang="0">
                      <a:pos x="T4" y="T5"/>
                    </a:cxn>
                    <a:cxn ang="0">
                      <a:pos x="T6" y="T7"/>
                    </a:cxn>
                    <a:cxn ang="0">
                      <a:pos x="T8" y="T9"/>
                    </a:cxn>
                    <a:cxn ang="0">
                      <a:pos x="T10" y="T11"/>
                    </a:cxn>
                  </a:cxnLst>
                  <a:rect l="0" t="0" r="r" b="b"/>
                  <a:pathLst>
                    <a:path w="157" h="376">
                      <a:moveTo>
                        <a:pt x="62" y="0"/>
                      </a:moveTo>
                      <a:lnTo>
                        <a:pt x="62" y="0"/>
                      </a:lnTo>
                      <a:cubicBezTo>
                        <a:pt x="0" y="125"/>
                        <a:pt x="0" y="125"/>
                        <a:pt x="0" y="125"/>
                      </a:cubicBezTo>
                      <a:cubicBezTo>
                        <a:pt x="0" y="125"/>
                        <a:pt x="93" y="375"/>
                        <a:pt x="125" y="343"/>
                      </a:cubicBezTo>
                      <a:cubicBezTo>
                        <a:pt x="156" y="343"/>
                        <a:pt x="125" y="0"/>
                        <a:pt x="125" y="0"/>
                      </a:cubicBezTo>
                      <a:lnTo>
                        <a:pt x="62" y="0"/>
                      </a:lnTo>
                    </a:path>
                  </a:pathLst>
                </a:custGeom>
                <a:solidFill>
                  <a:srgbClr val="6A432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17" name="Freeform 165">
                  <a:extLst>
                    <a:ext uri="{FF2B5EF4-FFF2-40B4-BE49-F238E27FC236}">
                      <a16:creationId xmlns:a16="http://schemas.microsoft.com/office/drawing/2014/main" id="{59F61DA6-5324-00B3-12B2-12AB83F7707D}"/>
                    </a:ext>
                  </a:extLst>
                </p:cNvPr>
                <p:cNvSpPr>
                  <a:spLocks noChangeArrowheads="1"/>
                </p:cNvSpPr>
                <p:nvPr/>
              </p:nvSpPr>
              <p:spPr bwMode="auto">
                <a:xfrm>
                  <a:off x="7424738" y="2941638"/>
                  <a:ext cx="180975" cy="247650"/>
                </a:xfrm>
                <a:custGeom>
                  <a:avLst/>
                  <a:gdLst>
                    <a:gd name="T0" fmla="*/ 125 w 501"/>
                    <a:gd name="T1" fmla="*/ 125 h 689"/>
                    <a:gd name="T2" fmla="*/ 125 w 501"/>
                    <a:gd name="T3" fmla="*/ 125 h 689"/>
                    <a:gd name="T4" fmla="*/ 156 w 501"/>
                    <a:gd name="T5" fmla="*/ 500 h 689"/>
                    <a:gd name="T6" fmla="*/ 500 w 501"/>
                    <a:gd name="T7" fmla="*/ 375 h 689"/>
                    <a:gd name="T8" fmla="*/ 344 w 501"/>
                    <a:gd name="T9" fmla="*/ 63 h 689"/>
                    <a:gd name="T10" fmla="*/ 125 w 501"/>
                    <a:gd name="T11" fmla="*/ 125 h 689"/>
                  </a:gdLst>
                  <a:ahLst/>
                  <a:cxnLst>
                    <a:cxn ang="0">
                      <a:pos x="T0" y="T1"/>
                    </a:cxn>
                    <a:cxn ang="0">
                      <a:pos x="T2" y="T3"/>
                    </a:cxn>
                    <a:cxn ang="0">
                      <a:pos x="T4" y="T5"/>
                    </a:cxn>
                    <a:cxn ang="0">
                      <a:pos x="T6" y="T7"/>
                    </a:cxn>
                    <a:cxn ang="0">
                      <a:pos x="T8" y="T9"/>
                    </a:cxn>
                    <a:cxn ang="0">
                      <a:pos x="T10" y="T11"/>
                    </a:cxn>
                  </a:cxnLst>
                  <a:rect l="0" t="0" r="r" b="b"/>
                  <a:pathLst>
                    <a:path w="501" h="689">
                      <a:moveTo>
                        <a:pt x="125" y="125"/>
                      </a:moveTo>
                      <a:lnTo>
                        <a:pt x="125" y="125"/>
                      </a:lnTo>
                      <a:cubicBezTo>
                        <a:pt x="0" y="219"/>
                        <a:pt x="125" y="469"/>
                        <a:pt x="156" y="500"/>
                      </a:cubicBezTo>
                      <a:cubicBezTo>
                        <a:pt x="344" y="688"/>
                        <a:pt x="469" y="563"/>
                        <a:pt x="500" y="375"/>
                      </a:cubicBezTo>
                      <a:cubicBezTo>
                        <a:pt x="500" y="188"/>
                        <a:pt x="437" y="125"/>
                        <a:pt x="344" y="63"/>
                      </a:cubicBezTo>
                      <a:cubicBezTo>
                        <a:pt x="250" y="0"/>
                        <a:pt x="125" y="125"/>
                        <a:pt x="125" y="125"/>
                      </a:cubicBezTo>
                    </a:path>
                  </a:pathLst>
                </a:custGeom>
                <a:solidFill>
                  <a:srgbClr val="9A613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18" name="Freeform 166">
                  <a:extLst>
                    <a:ext uri="{FF2B5EF4-FFF2-40B4-BE49-F238E27FC236}">
                      <a16:creationId xmlns:a16="http://schemas.microsoft.com/office/drawing/2014/main" id="{A269B095-8C5D-2C25-9562-1E78F037BAAA}"/>
                    </a:ext>
                  </a:extLst>
                </p:cNvPr>
                <p:cNvSpPr>
                  <a:spLocks noChangeArrowheads="1"/>
                </p:cNvSpPr>
                <p:nvPr/>
              </p:nvSpPr>
              <p:spPr bwMode="auto">
                <a:xfrm>
                  <a:off x="7402513" y="2941638"/>
                  <a:ext cx="203200" cy="169862"/>
                </a:xfrm>
                <a:custGeom>
                  <a:avLst/>
                  <a:gdLst>
                    <a:gd name="T0" fmla="*/ 219 w 564"/>
                    <a:gd name="T1" fmla="*/ 469 h 470"/>
                    <a:gd name="T2" fmla="*/ 219 w 564"/>
                    <a:gd name="T3" fmla="*/ 469 h 470"/>
                    <a:gd name="T4" fmla="*/ 375 w 564"/>
                    <a:gd name="T5" fmla="*/ 32 h 470"/>
                    <a:gd name="T6" fmla="*/ 563 w 564"/>
                    <a:gd name="T7" fmla="*/ 219 h 470"/>
                    <a:gd name="T8" fmla="*/ 282 w 564"/>
                    <a:gd name="T9" fmla="*/ 344 h 470"/>
                    <a:gd name="T10" fmla="*/ 219 w 564"/>
                    <a:gd name="T11" fmla="*/ 469 h 470"/>
                  </a:gdLst>
                  <a:ahLst/>
                  <a:cxnLst>
                    <a:cxn ang="0">
                      <a:pos x="T0" y="T1"/>
                    </a:cxn>
                    <a:cxn ang="0">
                      <a:pos x="T2" y="T3"/>
                    </a:cxn>
                    <a:cxn ang="0">
                      <a:pos x="T4" y="T5"/>
                    </a:cxn>
                    <a:cxn ang="0">
                      <a:pos x="T6" y="T7"/>
                    </a:cxn>
                    <a:cxn ang="0">
                      <a:pos x="T8" y="T9"/>
                    </a:cxn>
                    <a:cxn ang="0">
                      <a:pos x="T10" y="T11"/>
                    </a:cxn>
                  </a:cxnLst>
                  <a:rect l="0" t="0" r="r" b="b"/>
                  <a:pathLst>
                    <a:path w="564" h="470">
                      <a:moveTo>
                        <a:pt x="219" y="469"/>
                      </a:moveTo>
                      <a:lnTo>
                        <a:pt x="219" y="469"/>
                      </a:lnTo>
                      <a:cubicBezTo>
                        <a:pt x="63" y="438"/>
                        <a:pt x="0" y="0"/>
                        <a:pt x="375" y="32"/>
                      </a:cubicBezTo>
                      <a:cubicBezTo>
                        <a:pt x="375" y="32"/>
                        <a:pt x="500" y="63"/>
                        <a:pt x="563" y="219"/>
                      </a:cubicBezTo>
                      <a:cubicBezTo>
                        <a:pt x="563" y="219"/>
                        <a:pt x="407" y="344"/>
                        <a:pt x="282" y="344"/>
                      </a:cubicBezTo>
                      <a:lnTo>
                        <a:pt x="219" y="469"/>
                      </a:lnTo>
                    </a:path>
                  </a:pathLst>
                </a:custGeom>
                <a:solidFill>
                  <a:srgbClr val="201A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19" name="Freeform 167">
                  <a:extLst>
                    <a:ext uri="{FF2B5EF4-FFF2-40B4-BE49-F238E27FC236}">
                      <a16:creationId xmlns:a16="http://schemas.microsoft.com/office/drawing/2014/main" id="{EE170E9C-BC2E-6835-FDA0-EFCBB84B67E1}"/>
                    </a:ext>
                  </a:extLst>
                </p:cNvPr>
                <p:cNvSpPr>
                  <a:spLocks noChangeArrowheads="1"/>
                </p:cNvSpPr>
                <p:nvPr/>
              </p:nvSpPr>
              <p:spPr bwMode="auto">
                <a:xfrm>
                  <a:off x="7413625" y="2908300"/>
                  <a:ext cx="134938" cy="112713"/>
                </a:xfrm>
                <a:custGeom>
                  <a:avLst/>
                  <a:gdLst>
                    <a:gd name="T0" fmla="*/ 343 w 376"/>
                    <a:gd name="T1" fmla="*/ 93 h 313"/>
                    <a:gd name="T2" fmla="*/ 343 w 376"/>
                    <a:gd name="T3" fmla="*/ 93 h 313"/>
                    <a:gd name="T4" fmla="*/ 218 w 376"/>
                    <a:gd name="T5" fmla="*/ 281 h 313"/>
                    <a:gd name="T6" fmla="*/ 31 w 376"/>
                    <a:gd name="T7" fmla="*/ 218 h 313"/>
                    <a:gd name="T8" fmla="*/ 125 w 376"/>
                    <a:gd name="T9" fmla="*/ 62 h 313"/>
                    <a:gd name="T10" fmla="*/ 343 w 376"/>
                    <a:gd name="T11" fmla="*/ 93 h 313"/>
                  </a:gdLst>
                  <a:ahLst/>
                  <a:cxnLst>
                    <a:cxn ang="0">
                      <a:pos x="T0" y="T1"/>
                    </a:cxn>
                    <a:cxn ang="0">
                      <a:pos x="T2" y="T3"/>
                    </a:cxn>
                    <a:cxn ang="0">
                      <a:pos x="T4" y="T5"/>
                    </a:cxn>
                    <a:cxn ang="0">
                      <a:pos x="T6" y="T7"/>
                    </a:cxn>
                    <a:cxn ang="0">
                      <a:pos x="T8" y="T9"/>
                    </a:cxn>
                    <a:cxn ang="0">
                      <a:pos x="T10" y="T11"/>
                    </a:cxn>
                  </a:cxnLst>
                  <a:rect l="0" t="0" r="r" b="b"/>
                  <a:pathLst>
                    <a:path w="376" h="313">
                      <a:moveTo>
                        <a:pt x="343" y="93"/>
                      </a:moveTo>
                      <a:lnTo>
                        <a:pt x="343" y="93"/>
                      </a:lnTo>
                      <a:cubicBezTo>
                        <a:pt x="375" y="156"/>
                        <a:pt x="312" y="250"/>
                        <a:pt x="218" y="281"/>
                      </a:cubicBezTo>
                      <a:cubicBezTo>
                        <a:pt x="156" y="312"/>
                        <a:pt x="62" y="281"/>
                        <a:pt x="31" y="218"/>
                      </a:cubicBezTo>
                      <a:cubicBezTo>
                        <a:pt x="0" y="156"/>
                        <a:pt x="62" y="93"/>
                        <a:pt x="125" y="62"/>
                      </a:cubicBezTo>
                      <a:cubicBezTo>
                        <a:pt x="218" y="0"/>
                        <a:pt x="312" y="31"/>
                        <a:pt x="343" y="93"/>
                      </a:cubicBezTo>
                    </a:path>
                  </a:pathLst>
                </a:custGeom>
                <a:solidFill>
                  <a:srgbClr val="201A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20" name="Freeform 170">
                  <a:extLst>
                    <a:ext uri="{FF2B5EF4-FFF2-40B4-BE49-F238E27FC236}">
                      <a16:creationId xmlns:a16="http://schemas.microsoft.com/office/drawing/2014/main" id="{B2AC9566-442C-01C3-ED05-2CC2B8E51D8C}"/>
                    </a:ext>
                  </a:extLst>
                </p:cNvPr>
                <p:cNvSpPr>
                  <a:spLocks noChangeArrowheads="1"/>
                </p:cNvSpPr>
                <p:nvPr/>
              </p:nvSpPr>
              <p:spPr bwMode="auto">
                <a:xfrm>
                  <a:off x="7413625" y="3133725"/>
                  <a:ext cx="371475" cy="315913"/>
                </a:xfrm>
                <a:custGeom>
                  <a:avLst/>
                  <a:gdLst>
                    <a:gd name="T0" fmla="*/ 875 w 1032"/>
                    <a:gd name="T1" fmla="*/ 93 h 876"/>
                    <a:gd name="T2" fmla="*/ 875 w 1032"/>
                    <a:gd name="T3" fmla="*/ 93 h 876"/>
                    <a:gd name="T4" fmla="*/ 625 w 1032"/>
                    <a:gd name="T5" fmla="*/ 593 h 876"/>
                    <a:gd name="T6" fmla="*/ 125 w 1032"/>
                    <a:gd name="T7" fmla="*/ 843 h 876"/>
                    <a:gd name="T8" fmla="*/ 218 w 1032"/>
                    <a:gd name="T9" fmla="*/ 406 h 876"/>
                    <a:gd name="T10" fmla="*/ 625 w 1032"/>
                    <a:gd name="T11" fmla="*/ 31 h 876"/>
                    <a:gd name="T12" fmla="*/ 875 w 1032"/>
                    <a:gd name="T13" fmla="*/ 93 h 876"/>
                  </a:gdLst>
                  <a:ahLst/>
                  <a:cxnLst>
                    <a:cxn ang="0">
                      <a:pos x="T0" y="T1"/>
                    </a:cxn>
                    <a:cxn ang="0">
                      <a:pos x="T2" y="T3"/>
                    </a:cxn>
                    <a:cxn ang="0">
                      <a:pos x="T4" y="T5"/>
                    </a:cxn>
                    <a:cxn ang="0">
                      <a:pos x="T6" y="T7"/>
                    </a:cxn>
                    <a:cxn ang="0">
                      <a:pos x="T8" y="T9"/>
                    </a:cxn>
                    <a:cxn ang="0">
                      <a:pos x="T10" y="T11"/>
                    </a:cxn>
                    <a:cxn ang="0">
                      <a:pos x="T12" y="T13"/>
                    </a:cxn>
                  </a:cxnLst>
                  <a:rect l="0" t="0" r="r" b="b"/>
                  <a:pathLst>
                    <a:path w="1032" h="876">
                      <a:moveTo>
                        <a:pt x="875" y="93"/>
                      </a:moveTo>
                      <a:lnTo>
                        <a:pt x="875" y="93"/>
                      </a:lnTo>
                      <a:cubicBezTo>
                        <a:pt x="875" y="93"/>
                        <a:pt x="1031" y="281"/>
                        <a:pt x="625" y="593"/>
                      </a:cubicBezTo>
                      <a:cubicBezTo>
                        <a:pt x="218" y="875"/>
                        <a:pt x="250" y="875"/>
                        <a:pt x="125" y="843"/>
                      </a:cubicBezTo>
                      <a:cubicBezTo>
                        <a:pt x="31" y="812"/>
                        <a:pt x="0" y="562"/>
                        <a:pt x="218" y="406"/>
                      </a:cubicBezTo>
                      <a:cubicBezTo>
                        <a:pt x="468" y="218"/>
                        <a:pt x="500" y="62"/>
                        <a:pt x="625" y="31"/>
                      </a:cubicBezTo>
                      <a:cubicBezTo>
                        <a:pt x="750" y="0"/>
                        <a:pt x="843" y="31"/>
                        <a:pt x="875" y="93"/>
                      </a:cubicBezTo>
                    </a:path>
                  </a:pathLst>
                </a:custGeom>
                <a:solidFill>
                  <a:srgbClr val="90C04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21" name="Freeform 171">
                  <a:extLst>
                    <a:ext uri="{FF2B5EF4-FFF2-40B4-BE49-F238E27FC236}">
                      <a16:creationId xmlns:a16="http://schemas.microsoft.com/office/drawing/2014/main" id="{A87A05E1-ECCD-74EB-C697-B8019D30B4B4}"/>
                    </a:ext>
                  </a:extLst>
                </p:cNvPr>
                <p:cNvSpPr>
                  <a:spLocks noChangeArrowheads="1"/>
                </p:cNvSpPr>
                <p:nvPr/>
              </p:nvSpPr>
              <p:spPr bwMode="auto">
                <a:xfrm>
                  <a:off x="7380288" y="3155950"/>
                  <a:ext cx="146050" cy="236538"/>
                </a:xfrm>
                <a:custGeom>
                  <a:avLst/>
                  <a:gdLst>
                    <a:gd name="T0" fmla="*/ 250 w 407"/>
                    <a:gd name="T1" fmla="*/ 31 h 657"/>
                    <a:gd name="T2" fmla="*/ 250 w 407"/>
                    <a:gd name="T3" fmla="*/ 31 h 657"/>
                    <a:gd name="T4" fmla="*/ 406 w 407"/>
                    <a:gd name="T5" fmla="*/ 656 h 657"/>
                    <a:gd name="T6" fmla="*/ 0 w 407"/>
                    <a:gd name="T7" fmla="*/ 344 h 657"/>
                    <a:gd name="T8" fmla="*/ 250 w 407"/>
                    <a:gd name="T9" fmla="*/ 31 h 657"/>
                  </a:gdLst>
                  <a:ahLst/>
                  <a:cxnLst>
                    <a:cxn ang="0">
                      <a:pos x="T0" y="T1"/>
                    </a:cxn>
                    <a:cxn ang="0">
                      <a:pos x="T2" y="T3"/>
                    </a:cxn>
                    <a:cxn ang="0">
                      <a:pos x="T4" y="T5"/>
                    </a:cxn>
                    <a:cxn ang="0">
                      <a:pos x="T6" y="T7"/>
                    </a:cxn>
                    <a:cxn ang="0">
                      <a:pos x="T8" y="T9"/>
                    </a:cxn>
                  </a:cxnLst>
                  <a:rect l="0" t="0" r="r" b="b"/>
                  <a:pathLst>
                    <a:path w="407" h="657">
                      <a:moveTo>
                        <a:pt x="250" y="31"/>
                      </a:moveTo>
                      <a:lnTo>
                        <a:pt x="250" y="31"/>
                      </a:lnTo>
                      <a:cubicBezTo>
                        <a:pt x="250" y="31"/>
                        <a:pt x="31" y="313"/>
                        <a:pt x="406" y="656"/>
                      </a:cubicBezTo>
                      <a:cubicBezTo>
                        <a:pt x="406" y="656"/>
                        <a:pt x="0" y="531"/>
                        <a:pt x="0" y="344"/>
                      </a:cubicBezTo>
                      <a:cubicBezTo>
                        <a:pt x="0" y="156"/>
                        <a:pt x="344" y="0"/>
                        <a:pt x="250" y="31"/>
                      </a:cubicBezTo>
                    </a:path>
                  </a:pathLst>
                </a:custGeom>
                <a:solidFill>
                  <a:srgbClr val="FDC80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22" name="Freeform 172">
                  <a:extLst>
                    <a:ext uri="{FF2B5EF4-FFF2-40B4-BE49-F238E27FC236}">
                      <a16:creationId xmlns:a16="http://schemas.microsoft.com/office/drawing/2014/main" id="{4E914CDD-ED88-9786-D2F4-57628018B8A3}"/>
                    </a:ext>
                  </a:extLst>
                </p:cNvPr>
                <p:cNvSpPr>
                  <a:spLocks noChangeArrowheads="1"/>
                </p:cNvSpPr>
                <p:nvPr/>
              </p:nvSpPr>
              <p:spPr bwMode="auto">
                <a:xfrm>
                  <a:off x="7605713" y="3155950"/>
                  <a:ext cx="134937" cy="134938"/>
                </a:xfrm>
                <a:custGeom>
                  <a:avLst/>
                  <a:gdLst>
                    <a:gd name="T0" fmla="*/ 344 w 376"/>
                    <a:gd name="T1" fmla="*/ 125 h 376"/>
                    <a:gd name="T2" fmla="*/ 344 w 376"/>
                    <a:gd name="T3" fmla="*/ 125 h 376"/>
                    <a:gd name="T4" fmla="*/ 187 w 376"/>
                    <a:gd name="T5" fmla="*/ 313 h 376"/>
                    <a:gd name="T6" fmla="*/ 31 w 376"/>
                    <a:gd name="T7" fmla="*/ 156 h 376"/>
                    <a:gd name="T8" fmla="*/ 219 w 376"/>
                    <a:gd name="T9" fmla="*/ 0 h 376"/>
                    <a:gd name="T10" fmla="*/ 344 w 376"/>
                    <a:gd name="T11" fmla="*/ 125 h 376"/>
                  </a:gdLst>
                  <a:ahLst/>
                  <a:cxnLst>
                    <a:cxn ang="0">
                      <a:pos x="T0" y="T1"/>
                    </a:cxn>
                    <a:cxn ang="0">
                      <a:pos x="T2" y="T3"/>
                    </a:cxn>
                    <a:cxn ang="0">
                      <a:pos x="T4" y="T5"/>
                    </a:cxn>
                    <a:cxn ang="0">
                      <a:pos x="T6" y="T7"/>
                    </a:cxn>
                    <a:cxn ang="0">
                      <a:pos x="T8" y="T9"/>
                    </a:cxn>
                    <a:cxn ang="0">
                      <a:pos x="T10" y="T11"/>
                    </a:cxn>
                  </a:cxnLst>
                  <a:rect l="0" t="0" r="r" b="b"/>
                  <a:pathLst>
                    <a:path w="376" h="376">
                      <a:moveTo>
                        <a:pt x="344" y="125"/>
                      </a:moveTo>
                      <a:lnTo>
                        <a:pt x="344" y="125"/>
                      </a:lnTo>
                      <a:cubicBezTo>
                        <a:pt x="375" y="188"/>
                        <a:pt x="250" y="313"/>
                        <a:pt x="187" y="313"/>
                      </a:cubicBezTo>
                      <a:cubicBezTo>
                        <a:pt x="31" y="375"/>
                        <a:pt x="0" y="281"/>
                        <a:pt x="31" y="156"/>
                      </a:cubicBezTo>
                      <a:cubicBezTo>
                        <a:pt x="62" y="63"/>
                        <a:pt x="156" y="31"/>
                        <a:pt x="219" y="0"/>
                      </a:cubicBezTo>
                      <a:cubicBezTo>
                        <a:pt x="281" y="0"/>
                        <a:pt x="344" y="125"/>
                        <a:pt x="344" y="125"/>
                      </a:cubicBezTo>
                    </a:path>
                  </a:pathLst>
                </a:custGeom>
                <a:solidFill>
                  <a:srgbClr val="9A613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23" name="Freeform 173">
                  <a:extLst>
                    <a:ext uri="{FF2B5EF4-FFF2-40B4-BE49-F238E27FC236}">
                      <a16:creationId xmlns:a16="http://schemas.microsoft.com/office/drawing/2014/main" id="{0A70815D-58CB-2308-7E0C-ED3E05D9AE03}"/>
                    </a:ext>
                  </a:extLst>
                </p:cNvPr>
                <p:cNvSpPr>
                  <a:spLocks noChangeArrowheads="1"/>
                </p:cNvSpPr>
                <p:nvPr/>
              </p:nvSpPr>
              <p:spPr bwMode="auto">
                <a:xfrm>
                  <a:off x="7559675" y="3279775"/>
                  <a:ext cx="203200" cy="90488"/>
                </a:xfrm>
                <a:custGeom>
                  <a:avLst/>
                  <a:gdLst>
                    <a:gd name="T0" fmla="*/ 0 w 563"/>
                    <a:gd name="T1" fmla="*/ 125 h 251"/>
                    <a:gd name="T2" fmla="*/ 0 w 563"/>
                    <a:gd name="T3" fmla="*/ 125 h 251"/>
                    <a:gd name="T4" fmla="*/ 344 w 563"/>
                    <a:gd name="T5" fmla="*/ 219 h 251"/>
                    <a:gd name="T6" fmla="*/ 437 w 563"/>
                    <a:gd name="T7" fmla="*/ 0 h 251"/>
                    <a:gd name="T8" fmla="*/ 281 w 563"/>
                    <a:gd name="T9" fmla="*/ 94 h 251"/>
                    <a:gd name="T10" fmla="*/ 0 w 563"/>
                    <a:gd name="T11" fmla="*/ 125 h 251"/>
                  </a:gdLst>
                  <a:ahLst/>
                  <a:cxnLst>
                    <a:cxn ang="0">
                      <a:pos x="T0" y="T1"/>
                    </a:cxn>
                    <a:cxn ang="0">
                      <a:pos x="T2" y="T3"/>
                    </a:cxn>
                    <a:cxn ang="0">
                      <a:pos x="T4" y="T5"/>
                    </a:cxn>
                    <a:cxn ang="0">
                      <a:pos x="T6" y="T7"/>
                    </a:cxn>
                    <a:cxn ang="0">
                      <a:pos x="T8" y="T9"/>
                    </a:cxn>
                    <a:cxn ang="0">
                      <a:pos x="T10" y="T11"/>
                    </a:cxn>
                  </a:cxnLst>
                  <a:rect l="0" t="0" r="r" b="b"/>
                  <a:pathLst>
                    <a:path w="563" h="251">
                      <a:moveTo>
                        <a:pt x="0" y="125"/>
                      </a:moveTo>
                      <a:lnTo>
                        <a:pt x="0" y="125"/>
                      </a:lnTo>
                      <a:cubicBezTo>
                        <a:pt x="0" y="125"/>
                        <a:pt x="156" y="250"/>
                        <a:pt x="344" y="219"/>
                      </a:cubicBezTo>
                      <a:cubicBezTo>
                        <a:pt x="562" y="187"/>
                        <a:pt x="437" y="0"/>
                        <a:pt x="437" y="0"/>
                      </a:cubicBezTo>
                      <a:cubicBezTo>
                        <a:pt x="281" y="94"/>
                        <a:pt x="281" y="94"/>
                        <a:pt x="281" y="94"/>
                      </a:cubicBezTo>
                      <a:cubicBezTo>
                        <a:pt x="281" y="94"/>
                        <a:pt x="156" y="187"/>
                        <a:pt x="0" y="125"/>
                      </a:cubicBezTo>
                    </a:path>
                  </a:pathLst>
                </a:custGeom>
                <a:solidFill>
                  <a:srgbClr val="FDC80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71" name="Group 370">
                <a:extLst>
                  <a:ext uri="{FF2B5EF4-FFF2-40B4-BE49-F238E27FC236}">
                    <a16:creationId xmlns:a16="http://schemas.microsoft.com/office/drawing/2014/main" id="{280749EE-E495-306D-CCBB-DE9ABC83EC1C}"/>
                  </a:ext>
                </a:extLst>
              </p:cNvPr>
              <p:cNvGrpSpPr/>
              <p:nvPr/>
            </p:nvGrpSpPr>
            <p:grpSpPr>
              <a:xfrm>
                <a:off x="187786" y="4806234"/>
                <a:ext cx="180571" cy="339406"/>
                <a:chOff x="8931029" y="3269150"/>
                <a:chExt cx="719373" cy="1413233"/>
              </a:xfrm>
            </p:grpSpPr>
            <p:grpSp>
              <p:nvGrpSpPr>
                <p:cNvPr id="400" name="Group 399">
                  <a:extLst>
                    <a:ext uri="{FF2B5EF4-FFF2-40B4-BE49-F238E27FC236}">
                      <a16:creationId xmlns:a16="http://schemas.microsoft.com/office/drawing/2014/main" id="{104CF6AD-BF58-62E2-D023-B8C694941E2C}"/>
                    </a:ext>
                  </a:extLst>
                </p:cNvPr>
                <p:cNvGrpSpPr/>
                <p:nvPr/>
              </p:nvGrpSpPr>
              <p:grpSpPr>
                <a:xfrm>
                  <a:off x="8931029" y="3270999"/>
                  <a:ext cx="719373" cy="1411384"/>
                  <a:chOff x="7245350" y="2941638"/>
                  <a:chExt cx="539750" cy="1057275"/>
                </a:xfrm>
              </p:grpSpPr>
              <p:sp>
                <p:nvSpPr>
                  <p:cNvPr id="402" name="Freeform 10">
                    <a:extLst>
                      <a:ext uri="{FF2B5EF4-FFF2-40B4-BE49-F238E27FC236}">
                        <a16:creationId xmlns:a16="http://schemas.microsoft.com/office/drawing/2014/main" id="{FAF693C2-C8DA-4CFC-EC8E-A2A58C7E48BF}"/>
                      </a:ext>
                    </a:extLst>
                  </p:cNvPr>
                  <p:cNvSpPr>
                    <a:spLocks noChangeArrowheads="1"/>
                  </p:cNvSpPr>
                  <p:nvPr/>
                </p:nvSpPr>
                <p:spPr bwMode="auto">
                  <a:xfrm>
                    <a:off x="7245350" y="3863975"/>
                    <a:ext cx="461963" cy="134938"/>
                  </a:xfrm>
                  <a:custGeom>
                    <a:avLst/>
                    <a:gdLst>
                      <a:gd name="T0" fmla="*/ 500 w 1282"/>
                      <a:gd name="T1" fmla="*/ 31 h 376"/>
                      <a:gd name="T2" fmla="*/ 500 w 1282"/>
                      <a:gd name="T3" fmla="*/ 31 h 376"/>
                      <a:gd name="T4" fmla="*/ 875 w 1282"/>
                      <a:gd name="T5" fmla="*/ 0 h 376"/>
                      <a:gd name="T6" fmla="*/ 1156 w 1282"/>
                      <a:gd name="T7" fmla="*/ 62 h 376"/>
                      <a:gd name="T8" fmla="*/ 1250 w 1282"/>
                      <a:gd name="T9" fmla="*/ 125 h 376"/>
                      <a:gd name="T10" fmla="*/ 1031 w 1282"/>
                      <a:gd name="T11" fmla="*/ 250 h 376"/>
                      <a:gd name="T12" fmla="*/ 781 w 1282"/>
                      <a:gd name="T13" fmla="*/ 312 h 376"/>
                      <a:gd name="T14" fmla="*/ 406 w 1282"/>
                      <a:gd name="T15" fmla="*/ 344 h 376"/>
                      <a:gd name="T16" fmla="*/ 250 w 1282"/>
                      <a:gd name="T17" fmla="*/ 312 h 376"/>
                      <a:gd name="T18" fmla="*/ 0 w 1282"/>
                      <a:gd name="T19" fmla="*/ 219 h 376"/>
                      <a:gd name="T20" fmla="*/ 125 w 1282"/>
                      <a:gd name="T21" fmla="*/ 156 h 376"/>
                      <a:gd name="T22" fmla="*/ 500 w 1282"/>
                      <a:gd name="T23" fmla="*/ 31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2" h="376">
                        <a:moveTo>
                          <a:pt x="500" y="31"/>
                        </a:moveTo>
                        <a:lnTo>
                          <a:pt x="500" y="31"/>
                        </a:lnTo>
                        <a:cubicBezTo>
                          <a:pt x="500" y="31"/>
                          <a:pt x="812" y="0"/>
                          <a:pt x="875" y="0"/>
                        </a:cubicBezTo>
                        <a:cubicBezTo>
                          <a:pt x="937" y="31"/>
                          <a:pt x="1094" y="62"/>
                          <a:pt x="1156" y="62"/>
                        </a:cubicBezTo>
                        <a:cubicBezTo>
                          <a:pt x="1187" y="94"/>
                          <a:pt x="1281" y="62"/>
                          <a:pt x="1250" y="125"/>
                        </a:cubicBezTo>
                        <a:cubicBezTo>
                          <a:pt x="1219" y="187"/>
                          <a:pt x="1094" y="219"/>
                          <a:pt x="1031" y="250"/>
                        </a:cubicBezTo>
                        <a:cubicBezTo>
                          <a:pt x="969" y="281"/>
                          <a:pt x="969" y="281"/>
                          <a:pt x="781" y="312"/>
                        </a:cubicBezTo>
                        <a:cubicBezTo>
                          <a:pt x="594" y="375"/>
                          <a:pt x="469" y="375"/>
                          <a:pt x="406" y="344"/>
                        </a:cubicBezTo>
                        <a:cubicBezTo>
                          <a:pt x="312" y="344"/>
                          <a:pt x="312" y="312"/>
                          <a:pt x="250" y="312"/>
                        </a:cubicBezTo>
                        <a:cubicBezTo>
                          <a:pt x="156" y="281"/>
                          <a:pt x="0" y="281"/>
                          <a:pt x="0" y="219"/>
                        </a:cubicBezTo>
                        <a:cubicBezTo>
                          <a:pt x="31" y="187"/>
                          <a:pt x="94" y="156"/>
                          <a:pt x="125" y="156"/>
                        </a:cubicBezTo>
                        <a:cubicBezTo>
                          <a:pt x="156" y="125"/>
                          <a:pt x="250" y="94"/>
                          <a:pt x="500" y="31"/>
                        </a:cubicBezTo>
                      </a:path>
                    </a:pathLst>
                  </a:custGeom>
                  <a:solidFill>
                    <a:srgbClr val="2F559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03" name="Freeform 161">
                    <a:extLst>
                      <a:ext uri="{FF2B5EF4-FFF2-40B4-BE49-F238E27FC236}">
                        <a16:creationId xmlns:a16="http://schemas.microsoft.com/office/drawing/2014/main" id="{94D6B906-1296-7B19-E14F-4DBFDA266805}"/>
                      </a:ext>
                    </a:extLst>
                  </p:cNvPr>
                  <p:cNvSpPr>
                    <a:spLocks noChangeArrowheads="1"/>
                  </p:cNvSpPr>
                  <p:nvPr/>
                </p:nvSpPr>
                <p:spPr bwMode="auto">
                  <a:xfrm>
                    <a:off x="7391400" y="3381375"/>
                    <a:ext cx="258763" cy="573088"/>
                  </a:xfrm>
                  <a:custGeom>
                    <a:avLst/>
                    <a:gdLst>
                      <a:gd name="T0" fmla="*/ 188 w 720"/>
                      <a:gd name="T1" fmla="*/ 156 h 1594"/>
                      <a:gd name="T2" fmla="*/ 188 w 720"/>
                      <a:gd name="T3" fmla="*/ 156 h 1594"/>
                      <a:gd name="T4" fmla="*/ 0 w 720"/>
                      <a:gd name="T5" fmla="*/ 1593 h 1594"/>
                      <a:gd name="T6" fmla="*/ 375 w 720"/>
                      <a:gd name="T7" fmla="*/ 688 h 1594"/>
                      <a:gd name="T8" fmla="*/ 469 w 720"/>
                      <a:gd name="T9" fmla="*/ 1530 h 1594"/>
                      <a:gd name="T10" fmla="*/ 625 w 720"/>
                      <a:gd name="T11" fmla="*/ 219 h 1594"/>
                      <a:gd name="T12" fmla="*/ 188 w 720"/>
                      <a:gd name="T13" fmla="*/ 156 h 1594"/>
                    </a:gdLst>
                    <a:ahLst/>
                    <a:cxnLst>
                      <a:cxn ang="0">
                        <a:pos x="T0" y="T1"/>
                      </a:cxn>
                      <a:cxn ang="0">
                        <a:pos x="T2" y="T3"/>
                      </a:cxn>
                      <a:cxn ang="0">
                        <a:pos x="T4" y="T5"/>
                      </a:cxn>
                      <a:cxn ang="0">
                        <a:pos x="T6" y="T7"/>
                      </a:cxn>
                      <a:cxn ang="0">
                        <a:pos x="T8" y="T9"/>
                      </a:cxn>
                      <a:cxn ang="0">
                        <a:pos x="T10" y="T11"/>
                      </a:cxn>
                      <a:cxn ang="0">
                        <a:pos x="T12" y="T13"/>
                      </a:cxn>
                    </a:cxnLst>
                    <a:rect l="0" t="0" r="r" b="b"/>
                    <a:pathLst>
                      <a:path w="720" h="1594">
                        <a:moveTo>
                          <a:pt x="188" y="156"/>
                        </a:moveTo>
                        <a:lnTo>
                          <a:pt x="188" y="156"/>
                        </a:lnTo>
                        <a:cubicBezTo>
                          <a:pt x="188" y="156"/>
                          <a:pt x="31" y="1249"/>
                          <a:pt x="0" y="1593"/>
                        </a:cubicBezTo>
                        <a:cubicBezTo>
                          <a:pt x="0" y="1593"/>
                          <a:pt x="281" y="875"/>
                          <a:pt x="375" y="688"/>
                        </a:cubicBezTo>
                        <a:cubicBezTo>
                          <a:pt x="375" y="688"/>
                          <a:pt x="438" y="1312"/>
                          <a:pt x="469" y="1530"/>
                        </a:cubicBezTo>
                        <a:cubicBezTo>
                          <a:pt x="469" y="1593"/>
                          <a:pt x="719" y="438"/>
                          <a:pt x="625" y="219"/>
                        </a:cubicBezTo>
                        <a:cubicBezTo>
                          <a:pt x="563" y="0"/>
                          <a:pt x="188" y="156"/>
                          <a:pt x="188" y="156"/>
                        </a:cubicBezTo>
                      </a:path>
                    </a:pathLst>
                  </a:custGeom>
                  <a:solidFill>
                    <a:srgbClr val="6A432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04" name="Freeform 162">
                    <a:extLst>
                      <a:ext uri="{FF2B5EF4-FFF2-40B4-BE49-F238E27FC236}">
                        <a16:creationId xmlns:a16="http://schemas.microsoft.com/office/drawing/2014/main" id="{1D9E7F3A-0ED5-EB5D-320D-2EE587F9382D}"/>
                      </a:ext>
                    </a:extLst>
                  </p:cNvPr>
                  <p:cNvSpPr>
                    <a:spLocks noChangeArrowheads="1"/>
                  </p:cNvSpPr>
                  <p:nvPr/>
                </p:nvSpPr>
                <p:spPr bwMode="auto">
                  <a:xfrm>
                    <a:off x="7402513" y="3403600"/>
                    <a:ext cx="236537" cy="292100"/>
                  </a:xfrm>
                  <a:custGeom>
                    <a:avLst/>
                    <a:gdLst>
                      <a:gd name="T0" fmla="*/ 125 w 658"/>
                      <a:gd name="T1" fmla="*/ 156 h 813"/>
                      <a:gd name="T2" fmla="*/ 125 w 658"/>
                      <a:gd name="T3" fmla="*/ 156 h 813"/>
                      <a:gd name="T4" fmla="*/ 32 w 658"/>
                      <a:gd name="T5" fmla="*/ 218 h 813"/>
                      <a:gd name="T6" fmla="*/ 0 w 658"/>
                      <a:gd name="T7" fmla="*/ 687 h 813"/>
                      <a:gd name="T8" fmla="*/ 657 w 658"/>
                      <a:gd name="T9" fmla="*/ 656 h 813"/>
                      <a:gd name="T10" fmla="*/ 625 w 658"/>
                      <a:gd name="T11" fmla="*/ 187 h 813"/>
                      <a:gd name="T12" fmla="*/ 125 w 658"/>
                      <a:gd name="T13" fmla="*/ 156 h 813"/>
                    </a:gdLst>
                    <a:ahLst/>
                    <a:cxnLst>
                      <a:cxn ang="0">
                        <a:pos x="T0" y="T1"/>
                      </a:cxn>
                      <a:cxn ang="0">
                        <a:pos x="T2" y="T3"/>
                      </a:cxn>
                      <a:cxn ang="0">
                        <a:pos x="T4" y="T5"/>
                      </a:cxn>
                      <a:cxn ang="0">
                        <a:pos x="T6" y="T7"/>
                      </a:cxn>
                      <a:cxn ang="0">
                        <a:pos x="T8" y="T9"/>
                      </a:cxn>
                      <a:cxn ang="0">
                        <a:pos x="T10" y="T11"/>
                      </a:cxn>
                      <a:cxn ang="0">
                        <a:pos x="T12" y="T13"/>
                      </a:cxn>
                    </a:cxnLst>
                    <a:rect l="0" t="0" r="r" b="b"/>
                    <a:pathLst>
                      <a:path w="658" h="813">
                        <a:moveTo>
                          <a:pt x="125" y="156"/>
                        </a:moveTo>
                        <a:lnTo>
                          <a:pt x="125" y="156"/>
                        </a:lnTo>
                        <a:cubicBezTo>
                          <a:pt x="125" y="156"/>
                          <a:pt x="94" y="0"/>
                          <a:pt x="32" y="218"/>
                        </a:cubicBezTo>
                        <a:cubicBezTo>
                          <a:pt x="0" y="312"/>
                          <a:pt x="0" y="531"/>
                          <a:pt x="0" y="687"/>
                        </a:cubicBezTo>
                        <a:cubicBezTo>
                          <a:pt x="0" y="687"/>
                          <a:pt x="407" y="812"/>
                          <a:pt x="657" y="656"/>
                        </a:cubicBezTo>
                        <a:cubicBezTo>
                          <a:pt x="625" y="187"/>
                          <a:pt x="625" y="187"/>
                          <a:pt x="625" y="187"/>
                        </a:cubicBezTo>
                        <a:lnTo>
                          <a:pt x="125" y="156"/>
                        </a:lnTo>
                      </a:path>
                    </a:pathLst>
                  </a:custGeom>
                  <a:solidFill>
                    <a:srgbClr val="B5521E"/>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05" name="Freeform 163">
                    <a:extLst>
                      <a:ext uri="{FF2B5EF4-FFF2-40B4-BE49-F238E27FC236}">
                        <a16:creationId xmlns:a16="http://schemas.microsoft.com/office/drawing/2014/main" id="{B059D792-DCF6-EBFF-A408-1AF7ED6416C6}"/>
                      </a:ext>
                    </a:extLst>
                  </p:cNvPr>
                  <p:cNvSpPr>
                    <a:spLocks noChangeArrowheads="1"/>
                  </p:cNvSpPr>
                  <p:nvPr/>
                </p:nvSpPr>
                <p:spPr bwMode="auto">
                  <a:xfrm>
                    <a:off x="7391400" y="3144838"/>
                    <a:ext cx="269875" cy="393700"/>
                  </a:xfrm>
                  <a:custGeom>
                    <a:avLst/>
                    <a:gdLst>
                      <a:gd name="T0" fmla="*/ 31 w 751"/>
                      <a:gd name="T1" fmla="*/ 750 h 1095"/>
                      <a:gd name="T2" fmla="*/ 31 w 751"/>
                      <a:gd name="T3" fmla="*/ 750 h 1095"/>
                      <a:gd name="T4" fmla="*/ 0 w 751"/>
                      <a:gd name="T5" fmla="*/ 1000 h 1095"/>
                      <a:gd name="T6" fmla="*/ 750 w 751"/>
                      <a:gd name="T7" fmla="*/ 969 h 1095"/>
                      <a:gd name="T8" fmla="*/ 594 w 751"/>
                      <a:gd name="T9" fmla="*/ 187 h 1095"/>
                      <a:gd name="T10" fmla="*/ 188 w 751"/>
                      <a:gd name="T11" fmla="*/ 94 h 1095"/>
                      <a:gd name="T12" fmla="*/ 31 w 751"/>
                      <a:gd name="T13" fmla="*/ 750 h 1095"/>
                    </a:gdLst>
                    <a:ahLst/>
                    <a:cxnLst>
                      <a:cxn ang="0">
                        <a:pos x="T0" y="T1"/>
                      </a:cxn>
                      <a:cxn ang="0">
                        <a:pos x="T2" y="T3"/>
                      </a:cxn>
                      <a:cxn ang="0">
                        <a:pos x="T4" y="T5"/>
                      </a:cxn>
                      <a:cxn ang="0">
                        <a:pos x="T6" y="T7"/>
                      </a:cxn>
                      <a:cxn ang="0">
                        <a:pos x="T8" y="T9"/>
                      </a:cxn>
                      <a:cxn ang="0">
                        <a:pos x="T10" y="T11"/>
                      </a:cxn>
                      <a:cxn ang="0">
                        <a:pos x="T12" y="T13"/>
                      </a:cxn>
                    </a:cxnLst>
                    <a:rect l="0" t="0" r="r" b="b"/>
                    <a:pathLst>
                      <a:path w="751" h="1095">
                        <a:moveTo>
                          <a:pt x="31" y="750"/>
                        </a:moveTo>
                        <a:lnTo>
                          <a:pt x="31" y="750"/>
                        </a:lnTo>
                        <a:cubicBezTo>
                          <a:pt x="31" y="875"/>
                          <a:pt x="0" y="937"/>
                          <a:pt x="0" y="1000"/>
                        </a:cubicBezTo>
                        <a:cubicBezTo>
                          <a:pt x="0" y="1000"/>
                          <a:pt x="531" y="1094"/>
                          <a:pt x="750" y="969"/>
                        </a:cubicBezTo>
                        <a:cubicBezTo>
                          <a:pt x="750" y="969"/>
                          <a:pt x="625" y="344"/>
                          <a:pt x="594" y="187"/>
                        </a:cubicBezTo>
                        <a:cubicBezTo>
                          <a:pt x="594" y="62"/>
                          <a:pt x="281" y="0"/>
                          <a:pt x="188" y="94"/>
                        </a:cubicBezTo>
                        <a:cubicBezTo>
                          <a:pt x="188" y="94"/>
                          <a:pt x="94" y="219"/>
                          <a:pt x="31" y="750"/>
                        </a:cubicBezTo>
                      </a:path>
                    </a:pathLst>
                  </a:custGeom>
                  <a:solidFill>
                    <a:srgbClr val="F1942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06" name="Freeform 164">
                    <a:extLst>
                      <a:ext uri="{FF2B5EF4-FFF2-40B4-BE49-F238E27FC236}">
                        <a16:creationId xmlns:a16="http://schemas.microsoft.com/office/drawing/2014/main" id="{3EB499F3-8707-932C-1EDE-AF0A47415366}"/>
                      </a:ext>
                    </a:extLst>
                  </p:cNvPr>
                  <p:cNvSpPr>
                    <a:spLocks noChangeArrowheads="1"/>
                  </p:cNvSpPr>
                  <p:nvPr/>
                </p:nvSpPr>
                <p:spPr bwMode="auto">
                  <a:xfrm>
                    <a:off x="7504113" y="3133725"/>
                    <a:ext cx="57150" cy="134938"/>
                  </a:xfrm>
                  <a:custGeom>
                    <a:avLst/>
                    <a:gdLst>
                      <a:gd name="T0" fmla="*/ 62 w 157"/>
                      <a:gd name="T1" fmla="*/ 0 h 376"/>
                      <a:gd name="T2" fmla="*/ 62 w 157"/>
                      <a:gd name="T3" fmla="*/ 0 h 376"/>
                      <a:gd name="T4" fmla="*/ 0 w 157"/>
                      <a:gd name="T5" fmla="*/ 125 h 376"/>
                      <a:gd name="T6" fmla="*/ 125 w 157"/>
                      <a:gd name="T7" fmla="*/ 343 h 376"/>
                      <a:gd name="T8" fmla="*/ 125 w 157"/>
                      <a:gd name="T9" fmla="*/ 0 h 376"/>
                      <a:gd name="T10" fmla="*/ 62 w 157"/>
                      <a:gd name="T11" fmla="*/ 0 h 376"/>
                    </a:gdLst>
                    <a:ahLst/>
                    <a:cxnLst>
                      <a:cxn ang="0">
                        <a:pos x="T0" y="T1"/>
                      </a:cxn>
                      <a:cxn ang="0">
                        <a:pos x="T2" y="T3"/>
                      </a:cxn>
                      <a:cxn ang="0">
                        <a:pos x="T4" y="T5"/>
                      </a:cxn>
                      <a:cxn ang="0">
                        <a:pos x="T6" y="T7"/>
                      </a:cxn>
                      <a:cxn ang="0">
                        <a:pos x="T8" y="T9"/>
                      </a:cxn>
                      <a:cxn ang="0">
                        <a:pos x="T10" y="T11"/>
                      </a:cxn>
                    </a:cxnLst>
                    <a:rect l="0" t="0" r="r" b="b"/>
                    <a:pathLst>
                      <a:path w="157" h="376">
                        <a:moveTo>
                          <a:pt x="62" y="0"/>
                        </a:moveTo>
                        <a:lnTo>
                          <a:pt x="62" y="0"/>
                        </a:lnTo>
                        <a:cubicBezTo>
                          <a:pt x="0" y="125"/>
                          <a:pt x="0" y="125"/>
                          <a:pt x="0" y="125"/>
                        </a:cubicBezTo>
                        <a:cubicBezTo>
                          <a:pt x="0" y="125"/>
                          <a:pt x="93" y="375"/>
                          <a:pt x="125" y="343"/>
                        </a:cubicBezTo>
                        <a:cubicBezTo>
                          <a:pt x="156" y="343"/>
                          <a:pt x="125" y="0"/>
                          <a:pt x="125" y="0"/>
                        </a:cubicBezTo>
                        <a:lnTo>
                          <a:pt x="62" y="0"/>
                        </a:lnTo>
                      </a:path>
                    </a:pathLst>
                  </a:custGeom>
                  <a:solidFill>
                    <a:srgbClr val="6A432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07" name="Freeform 165">
                    <a:extLst>
                      <a:ext uri="{FF2B5EF4-FFF2-40B4-BE49-F238E27FC236}">
                        <a16:creationId xmlns:a16="http://schemas.microsoft.com/office/drawing/2014/main" id="{BC657827-BEEF-765D-57FD-BECB274A61F4}"/>
                      </a:ext>
                    </a:extLst>
                  </p:cNvPr>
                  <p:cNvSpPr>
                    <a:spLocks noChangeArrowheads="1"/>
                  </p:cNvSpPr>
                  <p:nvPr/>
                </p:nvSpPr>
                <p:spPr bwMode="auto">
                  <a:xfrm>
                    <a:off x="7424738" y="2941638"/>
                    <a:ext cx="180975" cy="247650"/>
                  </a:xfrm>
                  <a:custGeom>
                    <a:avLst/>
                    <a:gdLst>
                      <a:gd name="T0" fmla="*/ 125 w 501"/>
                      <a:gd name="T1" fmla="*/ 125 h 689"/>
                      <a:gd name="T2" fmla="*/ 125 w 501"/>
                      <a:gd name="T3" fmla="*/ 125 h 689"/>
                      <a:gd name="T4" fmla="*/ 156 w 501"/>
                      <a:gd name="T5" fmla="*/ 500 h 689"/>
                      <a:gd name="T6" fmla="*/ 500 w 501"/>
                      <a:gd name="T7" fmla="*/ 375 h 689"/>
                      <a:gd name="T8" fmla="*/ 344 w 501"/>
                      <a:gd name="T9" fmla="*/ 63 h 689"/>
                      <a:gd name="T10" fmla="*/ 125 w 501"/>
                      <a:gd name="T11" fmla="*/ 125 h 689"/>
                    </a:gdLst>
                    <a:ahLst/>
                    <a:cxnLst>
                      <a:cxn ang="0">
                        <a:pos x="T0" y="T1"/>
                      </a:cxn>
                      <a:cxn ang="0">
                        <a:pos x="T2" y="T3"/>
                      </a:cxn>
                      <a:cxn ang="0">
                        <a:pos x="T4" y="T5"/>
                      </a:cxn>
                      <a:cxn ang="0">
                        <a:pos x="T6" y="T7"/>
                      </a:cxn>
                      <a:cxn ang="0">
                        <a:pos x="T8" y="T9"/>
                      </a:cxn>
                      <a:cxn ang="0">
                        <a:pos x="T10" y="T11"/>
                      </a:cxn>
                    </a:cxnLst>
                    <a:rect l="0" t="0" r="r" b="b"/>
                    <a:pathLst>
                      <a:path w="501" h="689">
                        <a:moveTo>
                          <a:pt x="125" y="125"/>
                        </a:moveTo>
                        <a:lnTo>
                          <a:pt x="125" y="125"/>
                        </a:lnTo>
                        <a:cubicBezTo>
                          <a:pt x="0" y="219"/>
                          <a:pt x="125" y="469"/>
                          <a:pt x="156" y="500"/>
                        </a:cubicBezTo>
                        <a:cubicBezTo>
                          <a:pt x="344" y="688"/>
                          <a:pt x="469" y="563"/>
                          <a:pt x="500" y="375"/>
                        </a:cubicBezTo>
                        <a:cubicBezTo>
                          <a:pt x="500" y="188"/>
                          <a:pt x="437" y="125"/>
                          <a:pt x="344" y="63"/>
                        </a:cubicBezTo>
                        <a:cubicBezTo>
                          <a:pt x="250" y="0"/>
                          <a:pt x="125" y="125"/>
                          <a:pt x="125" y="125"/>
                        </a:cubicBezTo>
                      </a:path>
                    </a:pathLst>
                  </a:custGeom>
                  <a:solidFill>
                    <a:srgbClr val="6A3A2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08" name="Freeform 170">
                    <a:extLst>
                      <a:ext uri="{FF2B5EF4-FFF2-40B4-BE49-F238E27FC236}">
                        <a16:creationId xmlns:a16="http://schemas.microsoft.com/office/drawing/2014/main" id="{6D000FC8-AB43-6870-931A-6A64F97B6ECF}"/>
                      </a:ext>
                    </a:extLst>
                  </p:cNvPr>
                  <p:cNvSpPr>
                    <a:spLocks noChangeArrowheads="1"/>
                  </p:cNvSpPr>
                  <p:nvPr/>
                </p:nvSpPr>
                <p:spPr bwMode="auto">
                  <a:xfrm>
                    <a:off x="7413625" y="3133725"/>
                    <a:ext cx="371475" cy="315913"/>
                  </a:xfrm>
                  <a:custGeom>
                    <a:avLst/>
                    <a:gdLst>
                      <a:gd name="T0" fmla="*/ 875 w 1032"/>
                      <a:gd name="T1" fmla="*/ 93 h 876"/>
                      <a:gd name="T2" fmla="*/ 875 w 1032"/>
                      <a:gd name="T3" fmla="*/ 93 h 876"/>
                      <a:gd name="T4" fmla="*/ 625 w 1032"/>
                      <a:gd name="T5" fmla="*/ 593 h 876"/>
                      <a:gd name="T6" fmla="*/ 125 w 1032"/>
                      <a:gd name="T7" fmla="*/ 843 h 876"/>
                      <a:gd name="T8" fmla="*/ 218 w 1032"/>
                      <a:gd name="T9" fmla="*/ 406 h 876"/>
                      <a:gd name="T10" fmla="*/ 625 w 1032"/>
                      <a:gd name="T11" fmla="*/ 31 h 876"/>
                      <a:gd name="T12" fmla="*/ 875 w 1032"/>
                      <a:gd name="T13" fmla="*/ 93 h 876"/>
                    </a:gdLst>
                    <a:ahLst/>
                    <a:cxnLst>
                      <a:cxn ang="0">
                        <a:pos x="T0" y="T1"/>
                      </a:cxn>
                      <a:cxn ang="0">
                        <a:pos x="T2" y="T3"/>
                      </a:cxn>
                      <a:cxn ang="0">
                        <a:pos x="T4" y="T5"/>
                      </a:cxn>
                      <a:cxn ang="0">
                        <a:pos x="T6" y="T7"/>
                      </a:cxn>
                      <a:cxn ang="0">
                        <a:pos x="T8" y="T9"/>
                      </a:cxn>
                      <a:cxn ang="0">
                        <a:pos x="T10" y="T11"/>
                      </a:cxn>
                      <a:cxn ang="0">
                        <a:pos x="T12" y="T13"/>
                      </a:cxn>
                    </a:cxnLst>
                    <a:rect l="0" t="0" r="r" b="b"/>
                    <a:pathLst>
                      <a:path w="1032" h="876">
                        <a:moveTo>
                          <a:pt x="875" y="93"/>
                        </a:moveTo>
                        <a:lnTo>
                          <a:pt x="875" y="93"/>
                        </a:lnTo>
                        <a:cubicBezTo>
                          <a:pt x="875" y="93"/>
                          <a:pt x="1031" y="281"/>
                          <a:pt x="625" y="593"/>
                        </a:cubicBezTo>
                        <a:cubicBezTo>
                          <a:pt x="218" y="875"/>
                          <a:pt x="250" y="875"/>
                          <a:pt x="125" y="843"/>
                        </a:cubicBezTo>
                        <a:cubicBezTo>
                          <a:pt x="31" y="812"/>
                          <a:pt x="0" y="562"/>
                          <a:pt x="218" y="406"/>
                        </a:cubicBezTo>
                        <a:cubicBezTo>
                          <a:pt x="468" y="218"/>
                          <a:pt x="500" y="62"/>
                          <a:pt x="625" y="31"/>
                        </a:cubicBezTo>
                        <a:cubicBezTo>
                          <a:pt x="750" y="0"/>
                          <a:pt x="843" y="31"/>
                          <a:pt x="875" y="93"/>
                        </a:cubicBezTo>
                      </a:path>
                    </a:pathLst>
                  </a:custGeom>
                  <a:solidFill>
                    <a:srgbClr val="FDC80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09" name="Freeform 171">
                    <a:extLst>
                      <a:ext uri="{FF2B5EF4-FFF2-40B4-BE49-F238E27FC236}">
                        <a16:creationId xmlns:a16="http://schemas.microsoft.com/office/drawing/2014/main" id="{37386A3C-BAE8-5DEA-9670-6016BF6807AC}"/>
                      </a:ext>
                    </a:extLst>
                  </p:cNvPr>
                  <p:cNvSpPr>
                    <a:spLocks noChangeArrowheads="1"/>
                  </p:cNvSpPr>
                  <p:nvPr/>
                </p:nvSpPr>
                <p:spPr bwMode="auto">
                  <a:xfrm>
                    <a:off x="7380288" y="3155950"/>
                    <a:ext cx="146050" cy="236538"/>
                  </a:xfrm>
                  <a:custGeom>
                    <a:avLst/>
                    <a:gdLst>
                      <a:gd name="T0" fmla="*/ 250 w 407"/>
                      <a:gd name="T1" fmla="*/ 31 h 657"/>
                      <a:gd name="T2" fmla="*/ 250 w 407"/>
                      <a:gd name="T3" fmla="*/ 31 h 657"/>
                      <a:gd name="T4" fmla="*/ 406 w 407"/>
                      <a:gd name="T5" fmla="*/ 656 h 657"/>
                      <a:gd name="T6" fmla="*/ 0 w 407"/>
                      <a:gd name="T7" fmla="*/ 344 h 657"/>
                      <a:gd name="T8" fmla="*/ 250 w 407"/>
                      <a:gd name="T9" fmla="*/ 31 h 657"/>
                    </a:gdLst>
                    <a:ahLst/>
                    <a:cxnLst>
                      <a:cxn ang="0">
                        <a:pos x="T0" y="T1"/>
                      </a:cxn>
                      <a:cxn ang="0">
                        <a:pos x="T2" y="T3"/>
                      </a:cxn>
                      <a:cxn ang="0">
                        <a:pos x="T4" y="T5"/>
                      </a:cxn>
                      <a:cxn ang="0">
                        <a:pos x="T6" y="T7"/>
                      </a:cxn>
                      <a:cxn ang="0">
                        <a:pos x="T8" y="T9"/>
                      </a:cxn>
                    </a:cxnLst>
                    <a:rect l="0" t="0" r="r" b="b"/>
                    <a:pathLst>
                      <a:path w="407" h="657">
                        <a:moveTo>
                          <a:pt x="250" y="31"/>
                        </a:moveTo>
                        <a:lnTo>
                          <a:pt x="250" y="31"/>
                        </a:lnTo>
                        <a:cubicBezTo>
                          <a:pt x="250" y="31"/>
                          <a:pt x="31" y="313"/>
                          <a:pt x="406" y="656"/>
                        </a:cubicBezTo>
                        <a:cubicBezTo>
                          <a:pt x="406" y="656"/>
                          <a:pt x="0" y="531"/>
                          <a:pt x="0" y="344"/>
                        </a:cubicBezTo>
                        <a:cubicBezTo>
                          <a:pt x="0" y="156"/>
                          <a:pt x="344" y="0"/>
                          <a:pt x="250" y="31"/>
                        </a:cubicBezTo>
                      </a:path>
                    </a:pathLst>
                  </a:custGeom>
                  <a:solidFill>
                    <a:srgbClr val="6A3A2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10" name="Freeform 172">
                    <a:extLst>
                      <a:ext uri="{FF2B5EF4-FFF2-40B4-BE49-F238E27FC236}">
                        <a16:creationId xmlns:a16="http://schemas.microsoft.com/office/drawing/2014/main" id="{C49C916E-2663-5212-EF45-FC9604A70275}"/>
                      </a:ext>
                    </a:extLst>
                  </p:cNvPr>
                  <p:cNvSpPr>
                    <a:spLocks noChangeArrowheads="1"/>
                  </p:cNvSpPr>
                  <p:nvPr/>
                </p:nvSpPr>
                <p:spPr bwMode="auto">
                  <a:xfrm>
                    <a:off x="7605713" y="3155950"/>
                    <a:ext cx="134937" cy="134938"/>
                  </a:xfrm>
                  <a:custGeom>
                    <a:avLst/>
                    <a:gdLst>
                      <a:gd name="T0" fmla="*/ 344 w 376"/>
                      <a:gd name="T1" fmla="*/ 125 h 376"/>
                      <a:gd name="T2" fmla="*/ 344 w 376"/>
                      <a:gd name="T3" fmla="*/ 125 h 376"/>
                      <a:gd name="T4" fmla="*/ 187 w 376"/>
                      <a:gd name="T5" fmla="*/ 313 h 376"/>
                      <a:gd name="T6" fmla="*/ 31 w 376"/>
                      <a:gd name="T7" fmla="*/ 156 h 376"/>
                      <a:gd name="T8" fmla="*/ 219 w 376"/>
                      <a:gd name="T9" fmla="*/ 0 h 376"/>
                      <a:gd name="T10" fmla="*/ 344 w 376"/>
                      <a:gd name="T11" fmla="*/ 125 h 376"/>
                    </a:gdLst>
                    <a:ahLst/>
                    <a:cxnLst>
                      <a:cxn ang="0">
                        <a:pos x="T0" y="T1"/>
                      </a:cxn>
                      <a:cxn ang="0">
                        <a:pos x="T2" y="T3"/>
                      </a:cxn>
                      <a:cxn ang="0">
                        <a:pos x="T4" y="T5"/>
                      </a:cxn>
                      <a:cxn ang="0">
                        <a:pos x="T6" y="T7"/>
                      </a:cxn>
                      <a:cxn ang="0">
                        <a:pos x="T8" y="T9"/>
                      </a:cxn>
                      <a:cxn ang="0">
                        <a:pos x="T10" y="T11"/>
                      </a:cxn>
                    </a:cxnLst>
                    <a:rect l="0" t="0" r="r" b="b"/>
                    <a:pathLst>
                      <a:path w="376" h="376">
                        <a:moveTo>
                          <a:pt x="344" y="125"/>
                        </a:moveTo>
                        <a:lnTo>
                          <a:pt x="344" y="125"/>
                        </a:lnTo>
                        <a:cubicBezTo>
                          <a:pt x="375" y="188"/>
                          <a:pt x="250" y="313"/>
                          <a:pt x="187" y="313"/>
                        </a:cubicBezTo>
                        <a:cubicBezTo>
                          <a:pt x="31" y="375"/>
                          <a:pt x="0" y="281"/>
                          <a:pt x="31" y="156"/>
                        </a:cubicBezTo>
                        <a:cubicBezTo>
                          <a:pt x="62" y="63"/>
                          <a:pt x="156" y="31"/>
                          <a:pt x="219" y="0"/>
                        </a:cubicBezTo>
                        <a:cubicBezTo>
                          <a:pt x="281" y="0"/>
                          <a:pt x="344" y="125"/>
                          <a:pt x="344" y="125"/>
                        </a:cubicBezTo>
                      </a:path>
                    </a:pathLst>
                  </a:custGeom>
                  <a:solidFill>
                    <a:srgbClr val="6A3A2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11" name="Freeform 173">
                    <a:extLst>
                      <a:ext uri="{FF2B5EF4-FFF2-40B4-BE49-F238E27FC236}">
                        <a16:creationId xmlns:a16="http://schemas.microsoft.com/office/drawing/2014/main" id="{26A56239-08D4-64EC-8278-C1A28F91CD30}"/>
                      </a:ext>
                    </a:extLst>
                  </p:cNvPr>
                  <p:cNvSpPr>
                    <a:spLocks noChangeArrowheads="1"/>
                  </p:cNvSpPr>
                  <p:nvPr/>
                </p:nvSpPr>
                <p:spPr bwMode="auto">
                  <a:xfrm>
                    <a:off x="7559675" y="3279775"/>
                    <a:ext cx="203200" cy="90488"/>
                  </a:xfrm>
                  <a:custGeom>
                    <a:avLst/>
                    <a:gdLst>
                      <a:gd name="T0" fmla="*/ 0 w 563"/>
                      <a:gd name="T1" fmla="*/ 125 h 251"/>
                      <a:gd name="T2" fmla="*/ 0 w 563"/>
                      <a:gd name="T3" fmla="*/ 125 h 251"/>
                      <a:gd name="T4" fmla="*/ 344 w 563"/>
                      <a:gd name="T5" fmla="*/ 219 h 251"/>
                      <a:gd name="T6" fmla="*/ 437 w 563"/>
                      <a:gd name="T7" fmla="*/ 0 h 251"/>
                      <a:gd name="T8" fmla="*/ 281 w 563"/>
                      <a:gd name="T9" fmla="*/ 94 h 251"/>
                      <a:gd name="T10" fmla="*/ 0 w 563"/>
                      <a:gd name="T11" fmla="*/ 125 h 251"/>
                    </a:gdLst>
                    <a:ahLst/>
                    <a:cxnLst>
                      <a:cxn ang="0">
                        <a:pos x="T0" y="T1"/>
                      </a:cxn>
                      <a:cxn ang="0">
                        <a:pos x="T2" y="T3"/>
                      </a:cxn>
                      <a:cxn ang="0">
                        <a:pos x="T4" y="T5"/>
                      </a:cxn>
                      <a:cxn ang="0">
                        <a:pos x="T6" y="T7"/>
                      </a:cxn>
                      <a:cxn ang="0">
                        <a:pos x="T8" y="T9"/>
                      </a:cxn>
                      <a:cxn ang="0">
                        <a:pos x="T10" y="T11"/>
                      </a:cxn>
                    </a:cxnLst>
                    <a:rect l="0" t="0" r="r" b="b"/>
                    <a:pathLst>
                      <a:path w="563" h="251">
                        <a:moveTo>
                          <a:pt x="0" y="125"/>
                        </a:moveTo>
                        <a:lnTo>
                          <a:pt x="0" y="125"/>
                        </a:lnTo>
                        <a:cubicBezTo>
                          <a:pt x="0" y="125"/>
                          <a:pt x="156" y="250"/>
                          <a:pt x="344" y="219"/>
                        </a:cubicBezTo>
                        <a:cubicBezTo>
                          <a:pt x="562" y="187"/>
                          <a:pt x="437" y="0"/>
                          <a:pt x="437" y="0"/>
                        </a:cubicBezTo>
                        <a:cubicBezTo>
                          <a:pt x="281" y="94"/>
                          <a:pt x="281" y="94"/>
                          <a:pt x="281" y="94"/>
                        </a:cubicBezTo>
                        <a:cubicBezTo>
                          <a:pt x="281" y="94"/>
                          <a:pt x="156" y="187"/>
                          <a:pt x="0" y="125"/>
                        </a:cubicBezTo>
                      </a:path>
                    </a:pathLst>
                  </a:custGeom>
                  <a:solidFill>
                    <a:srgbClr val="6A3A2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01" name="Freeform 97">
                  <a:extLst>
                    <a:ext uri="{FF2B5EF4-FFF2-40B4-BE49-F238E27FC236}">
                      <a16:creationId xmlns:a16="http://schemas.microsoft.com/office/drawing/2014/main" id="{0BE2C371-D892-7363-6DD9-0570E5AE4D89}"/>
                    </a:ext>
                  </a:extLst>
                </p:cNvPr>
                <p:cNvSpPr>
                  <a:spLocks noChangeArrowheads="1"/>
                </p:cNvSpPr>
                <p:nvPr/>
              </p:nvSpPr>
              <p:spPr bwMode="auto">
                <a:xfrm>
                  <a:off x="9130177" y="3269150"/>
                  <a:ext cx="281140" cy="274956"/>
                </a:xfrm>
                <a:custGeom>
                  <a:avLst/>
                  <a:gdLst>
                    <a:gd name="T0" fmla="*/ 344 w 532"/>
                    <a:gd name="T1" fmla="*/ 63 h 626"/>
                    <a:gd name="T2" fmla="*/ 344 w 532"/>
                    <a:gd name="T3" fmla="*/ 63 h 626"/>
                    <a:gd name="T4" fmla="*/ 531 w 532"/>
                    <a:gd name="T5" fmla="*/ 219 h 626"/>
                    <a:gd name="T6" fmla="*/ 250 w 532"/>
                    <a:gd name="T7" fmla="*/ 344 h 626"/>
                    <a:gd name="T8" fmla="*/ 344 w 532"/>
                    <a:gd name="T9" fmla="*/ 531 h 626"/>
                    <a:gd name="T10" fmla="*/ 125 w 532"/>
                    <a:gd name="T11" fmla="*/ 563 h 626"/>
                    <a:gd name="T12" fmla="*/ 344 w 532"/>
                    <a:gd name="T13" fmla="*/ 63 h 626"/>
                  </a:gdLst>
                  <a:ahLst/>
                  <a:cxnLst>
                    <a:cxn ang="0">
                      <a:pos x="T0" y="T1"/>
                    </a:cxn>
                    <a:cxn ang="0">
                      <a:pos x="T2" y="T3"/>
                    </a:cxn>
                    <a:cxn ang="0">
                      <a:pos x="T4" y="T5"/>
                    </a:cxn>
                    <a:cxn ang="0">
                      <a:pos x="T6" y="T7"/>
                    </a:cxn>
                    <a:cxn ang="0">
                      <a:pos x="T8" y="T9"/>
                    </a:cxn>
                    <a:cxn ang="0">
                      <a:pos x="T10" y="T11"/>
                    </a:cxn>
                    <a:cxn ang="0">
                      <a:pos x="T12" y="T13"/>
                    </a:cxn>
                  </a:cxnLst>
                  <a:rect l="0" t="0" r="r" b="b"/>
                  <a:pathLst>
                    <a:path w="532" h="626">
                      <a:moveTo>
                        <a:pt x="344" y="63"/>
                      </a:moveTo>
                      <a:lnTo>
                        <a:pt x="344" y="63"/>
                      </a:lnTo>
                      <a:cubicBezTo>
                        <a:pt x="344" y="63"/>
                        <a:pt x="500" y="63"/>
                        <a:pt x="531" y="219"/>
                      </a:cubicBezTo>
                      <a:cubicBezTo>
                        <a:pt x="531" y="219"/>
                        <a:pt x="406" y="344"/>
                        <a:pt x="250" y="344"/>
                      </a:cubicBezTo>
                      <a:cubicBezTo>
                        <a:pt x="250" y="344"/>
                        <a:pt x="281" y="500"/>
                        <a:pt x="344" y="531"/>
                      </a:cubicBezTo>
                      <a:cubicBezTo>
                        <a:pt x="406" y="594"/>
                        <a:pt x="281" y="625"/>
                        <a:pt x="125" y="563"/>
                      </a:cubicBezTo>
                      <a:cubicBezTo>
                        <a:pt x="0" y="531"/>
                        <a:pt x="0" y="0"/>
                        <a:pt x="344" y="63"/>
                      </a:cubicBezTo>
                    </a:path>
                  </a:pathLst>
                </a:custGeom>
                <a:solidFill>
                  <a:srgbClr val="201A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grpSp>
          <p:grpSp>
            <p:nvGrpSpPr>
              <p:cNvPr id="372" name="Group 371">
                <a:extLst>
                  <a:ext uri="{FF2B5EF4-FFF2-40B4-BE49-F238E27FC236}">
                    <a16:creationId xmlns:a16="http://schemas.microsoft.com/office/drawing/2014/main" id="{4B4FF7FB-F250-813C-08C6-36F95D427167}"/>
                  </a:ext>
                </a:extLst>
              </p:cNvPr>
              <p:cNvGrpSpPr/>
              <p:nvPr/>
            </p:nvGrpSpPr>
            <p:grpSpPr>
              <a:xfrm flipH="1">
                <a:off x="741653" y="4801112"/>
                <a:ext cx="180571" cy="349651"/>
                <a:chOff x="7245350" y="2908300"/>
                <a:chExt cx="539750" cy="1090613"/>
              </a:xfrm>
            </p:grpSpPr>
            <p:sp>
              <p:nvSpPr>
                <p:cNvPr id="388" name="Freeform 10">
                  <a:extLst>
                    <a:ext uri="{FF2B5EF4-FFF2-40B4-BE49-F238E27FC236}">
                      <a16:creationId xmlns:a16="http://schemas.microsoft.com/office/drawing/2014/main" id="{367BE740-1BB7-D983-86EB-D3D4DC407375}"/>
                    </a:ext>
                  </a:extLst>
                </p:cNvPr>
                <p:cNvSpPr>
                  <a:spLocks noChangeArrowheads="1"/>
                </p:cNvSpPr>
                <p:nvPr/>
              </p:nvSpPr>
              <p:spPr bwMode="auto">
                <a:xfrm>
                  <a:off x="7245350" y="3863975"/>
                  <a:ext cx="461963" cy="134938"/>
                </a:xfrm>
                <a:custGeom>
                  <a:avLst/>
                  <a:gdLst>
                    <a:gd name="T0" fmla="*/ 500 w 1282"/>
                    <a:gd name="T1" fmla="*/ 31 h 376"/>
                    <a:gd name="T2" fmla="*/ 500 w 1282"/>
                    <a:gd name="T3" fmla="*/ 31 h 376"/>
                    <a:gd name="T4" fmla="*/ 875 w 1282"/>
                    <a:gd name="T5" fmla="*/ 0 h 376"/>
                    <a:gd name="T6" fmla="*/ 1156 w 1282"/>
                    <a:gd name="T7" fmla="*/ 62 h 376"/>
                    <a:gd name="T8" fmla="*/ 1250 w 1282"/>
                    <a:gd name="T9" fmla="*/ 125 h 376"/>
                    <a:gd name="T10" fmla="*/ 1031 w 1282"/>
                    <a:gd name="T11" fmla="*/ 250 h 376"/>
                    <a:gd name="T12" fmla="*/ 781 w 1282"/>
                    <a:gd name="T13" fmla="*/ 312 h 376"/>
                    <a:gd name="T14" fmla="*/ 406 w 1282"/>
                    <a:gd name="T15" fmla="*/ 344 h 376"/>
                    <a:gd name="T16" fmla="*/ 250 w 1282"/>
                    <a:gd name="T17" fmla="*/ 312 h 376"/>
                    <a:gd name="T18" fmla="*/ 0 w 1282"/>
                    <a:gd name="T19" fmla="*/ 219 h 376"/>
                    <a:gd name="T20" fmla="*/ 125 w 1282"/>
                    <a:gd name="T21" fmla="*/ 156 h 376"/>
                    <a:gd name="T22" fmla="*/ 500 w 1282"/>
                    <a:gd name="T23" fmla="*/ 31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2" h="376">
                      <a:moveTo>
                        <a:pt x="500" y="31"/>
                      </a:moveTo>
                      <a:lnTo>
                        <a:pt x="500" y="31"/>
                      </a:lnTo>
                      <a:cubicBezTo>
                        <a:pt x="500" y="31"/>
                        <a:pt x="812" y="0"/>
                        <a:pt x="875" y="0"/>
                      </a:cubicBezTo>
                      <a:cubicBezTo>
                        <a:pt x="937" y="31"/>
                        <a:pt x="1094" y="62"/>
                        <a:pt x="1156" y="62"/>
                      </a:cubicBezTo>
                      <a:cubicBezTo>
                        <a:pt x="1187" y="94"/>
                        <a:pt x="1281" y="62"/>
                        <a:pt x="1250" y="125"/>
                      </a:cubicBezTo>
                      <a:cubicBezTo>
                        <a:pt x="1219" y="187"/>
                        <a:pt x="1094" y="219"/>
                        <a:pt x="1031" y="250"/>
                      </a:cubicBezTo>
                      <a:cubicBezTo>
                        <a:pt x="969" y="281"/>
                        <a:pt x="969" y="281"/>
                        <a:pt x="781" y="312"/>
                      </a:cubicBezTo>
                      <a:cubicBezTo>
                        <a:pt x="594" y="375"/>
                        <a:pt x="469" y="375"/>
                        <a:pt x="406" y="344"/>
                      </a:cubicBezTo>
                      <a:cubicBezTo>
                        <a:pt x="312" y="344"/>
                        <a:pt x="312" y="312"/>
                        <a:pt x="250" y="312"/>
                      </a:cubicBezTo>
                      <a:cubicBezTo>
                        <a:pt x="156" y="281"/>
                        <a:pt x="0" y="281"/>
                        <a:pt x="0" y="219"/>
                      </a:cubicBezTo>
                      <a:cubicBezTo>
                        <a:pt x="31" y="187"/>
                        <a:pt x="94" y="156"/>
                        <a:pt x="125" y="156"/>
                      </a:cubicBezTo>
                      <a:cubicBezTo>
                        <a:pt x="156" y="125"/>
                        <a:pt x="250" y="94"/>
                        <a:pt x="500" y="31"/>
                      </a:cubicBezTo>
                    </a:path>
                  </a:pathLst>
                </a:custGeom>
                <a:solidFill>
                  <a:srgbClr val="2F559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89" name="Freeform 161">
                  <a:extLst>
                    <a:ext uri="{FF2B5EF4-FFF2-40B4-BE49-F238E27FC236}">
                      <a16:creationId xmlns:a16="http://schemas.microsoft.com/office/drawing/2014/main" id="{E73414DB-6678-A91A-AC58-C418C95B62CF}"/>
                    </a:ext>
                  </a:extLst>
                </p:cNvPr>
                <p:cNvSpPr>
                  <a:spLocks noChangeArrowheads="1"/>
                </p:cNvSpPr>
                <p:nvPr/>
              </p:nvSpPr>
              <p:spPr bwMode="auto">
                <a:xfrm>
                  <a:off x="7391400" y="3381375"/>
                  <a:ext cx="258763" cy="573088"/>
                </a:xfrm>
                <a:custGeom>
                  <a:avLst/>
                  <a:gdLst>
                    <a:gd name="T0" fmla="*/ 188 w 720"/>
                    <a:gd name="T1" fmla="*/ 156 h 1594"/>
                    <a:gd name="T2" fmla="*/ 188 w 720"/>
                    <a:gd name="T3" fmla="*/ 156 h 1594"/>
                    <a:gd name="T4" fmla="*/ 0 w 720"/>
                    <a:gd name="T5" fmla="*/ 1593 h 1594"/>
                    <a:gd name="T6" fmla="*/ 375 w 720"/>
                    <a:gd name="T7" fmla="*/ 688 h 1594"/>
                    <a:gd name="T8" fmla="*/ 469 w 720"/>
                    <a:gd name="T9" fmla="*/ 1530 h 1594"/>
                    <a:gd name="T10" fmla="*/ 625 w 720"/>
                    <a:gd name="T11" fmla="*/ 219 h 1594"/>
                    <a:gd name="T12" fmla="*/ 188 w 720"/>
                    <a:gd name="T13" fmla="*/ 156 h 1594"/>
                  </a:gdLst>
                  <a:ahLst/>
                  <a:cxnLst>
                    <a:cxn ang="0">
                      <a:pos x="T0" y="T1"/>
                    </a:cxn>
                    <a:cxn ang="0">
                      <a:pos x="T2" y="T3"/>
                    </a:cxn>
                    <a:cxn ang="0">
                      <a:pos x="T4" y="T5"/>
                    </a:cxn>
                    <a:cxn ang="0">
                      <a:pos x="T6" y="T7"/>
                    </a:cxn>
                    <a:cxn ang="0">
                      <a:pos x="T8" y="T9"/>
                    </a:cxn>
                    <a:cxn ang="0">
                      <a:pos x="T10" y="T11"/>
                    </a:cxn>
                    <a:cxn ang="0">
                      <a:pos x="T12" y="T13"/>
                    </a:cxn>
                  </a:cxnLst>
                  <a:rect l="0" t="0" r="r" b="b"/>
                  <a:pathLst>
                    <a:path w="720" h="1594">
                      <a:moveTo>
                        <a:pt x="188" y="156"/>
                      </a:moveTo>
                      <a:lnTo>
                        <a:pt x="188" y="156"/>
                      </a:lnTo>
                      <a:cubicBezTo>
                        <a:pt x="188" y="156"/>
                        <a:pt x="31" y="1249"/>
                        <a:pt x="0" y="1593"/>
                      </a:cubicBezTo>
                      <a:cubicBezTo>
                        <a:pt x="0" y="1593"/>
                        <a:pt x="281" y="875"/>
                        <a:pt x="375" y="688"/>
                      </a:cubicBezTo>
                      <a:cubicBezTo>
                        <a:pt x="375" y="688"/>
                        <a:pt x="438" y="1312"/>
                        <a:pt x="469" y="1530"/>
                      </a:cubicBezTo>
                      <a:cubicBezTo>
                        <a:pt x="469" y="1593"/>
                        <a:pt x="719" y="438"/>
                        <a:pt x="625" y="219"/>
                      </a:cubicBezTo>
                      <a:cubicBezTo>
                        <a:pt x="563" y="0"/>
                        <a:pt x="188" y="156"/>
                        <a:pt x="188" y="156"/>
                      </a:cubicBezTo>
                    </a:path>
                  </a:pathLst>
                </a:custGeom>
                <a:solidFill>
                  <a:srgbClr val="9A613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90" name="Freeform 162">
                  <a:extLst>
                    <a:ext uri="{FF2B5EF4-FFF2-40B4-BE49-F238E27FC236}">
                      <a16:creationId xmlns:a16="http://schemas.microsoft.com/office/drawing/2014/main" id="{B90CFE0B-4FB0-C12B-BE88-48BAB185861D}"/>
                    </a:ext>
                  </a:extLst>
                </p:cNvPr>
                <p:cNvSpPr>
                  <a:spLocks noChangeArrowheads="1"/>
                </p:cNvSpPr>
                <p:nvPr/>
              </p:nvSpPr>
              <p:spPr bwMode="auto">
                <a:xfrm>
                  <a:off x="7402513" y="3403600"/>
                  <a:ext cx="236537" cy="292100"/>
                </a:xfrm>
                <a:custGeom>
                  <a:avLst/>
                  <a:gdLst>
                    <a:gd name="T0" fmla="*/ 125 w 658"/>
                    <a:gd name="T1" fmla="*/ 156 h 813"/>
                    <a:gd name="T2" fmla="*/ 125 w 658"/>
                    <a:gd name="T3" fmla="*/ 156 h 813"/>
                    <a:gd name="T4" fmla="*/ 32 w 658"/>
                    <a:gd name="T5" fmla="*/ 218 h 813"/>
                    <a:gd name="T6" fmla="*/ 0 w 658"/>
                    <a:gd name="T7" fmla="*/ 687 h 813"/>
                    <a:gd name="T8" fmla="*/ 657 w 658"/>
                    <a:gd name="T9" fmla="*/ 656 h 813"/>
                    <a:gd name="T10" fmla="*/ 625 w 658"/>
                    <a:gd name="T11" fmla="*/ 187 h 813"/>
                    <a:gd name="T12" fmla="*/ 125 w 658"/>
                    <a:gd name="T13" fmla="*/ 156 h 813"/>
                  </a:gdLst>
                  <a:ahLst/>
                  <a:cxnLst>
                    <a:cxn ang="0">
                      <a:pos x="T0" y="T1"/>
                    </a:cxn>
                    <a:cxn ang="0">
                      <a:pos x="T2" y="T3"/>
                    </a:cxn>
                    <a:cxn ang="0">
                      <a:pos x="T4" y="T5"/>
                    </a:cxn>
                    <a:cxn ang="0">
                      <a:pos x="T6" y="T7"/>
                    </a:cxn>
                    <a:cxn ang="0">
                      <a:pos x="T8" y="T9"/>
                    </a:cxn>
                    <a:cxn ang="0">
                      <a:pos x="T10" y="T11"/>
                    </a:cxn>
                    <a:cxn ang="0">
                      <a:pos x="T12" y="T13"/>
                    </a:cxn>
                  </a:cxnLst>
                  <a:rect l="0" t="0" r="r" b="b"/>
                  <a:pathLst>
                    <a:path w="658" h="813">
                      <a:moveTo>
                        <a:pt x="125" y="156"/>
                      </a:moveTo>
                      <a:lnTo>
                        <a:pt x="125" y="156"/>
                      </a:lnTo>
                      <a:cubicBezTo>
                        <a:pt x="125" y="156"/>
                        <a:pt x="94" y="0"/>
                        <a:pt x="32" y="218"/>
                      </a:cubicBezTo>
                      <a:cubicBezTo>
                        <a:pt x="0" y="312"/>
                        <a:pt x="0" y="531"/>
                        <a:pt x="0" y="687"/>
                      </a:cubicBezTo>
                      <a:cubicBezTo>
                        <a:pt x="0" y="687"/>
                        <a:pt x="407" y="812"/>
                        <a:pt x="657" y="656"/>
                      </a:cubicBezTo>
                      <a:cubicBezTo>
                        <a:pt x="625" y="187"/>
                        <a:pt x="625" y="187"/>
                        <a:pt x="625" y="187"/>
                      </a:cubicBezTo>
                      <a:lnTo>
                        <a:pt x="125" y="156"/>
                      </a:lnTo>
                    </a:path>
                  </a:pathLst>
                </a:custGeom>
                <a:solidFill>
                  <a:srgbClr val="FDC80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91" name="Freeform 163">
                  <a:extLst>
                    <a:ext uri="{FF2B5EF4-FFF2-40B4-BE49-F238E27FC236}">
                      <a16:creationId xmlns:a16="http://schemas.microsoft.com/office/drawing/2014/main" id="{6C04E650-96C8-408D-9337-CA5AD420E45F}"/>
                    </a:ext>
                  </a:extLst>
                </p:cNvPr>
                <p:cNvSpPr>
                  <a:spLocks noChangeArrowheads="1"/>
                </p:cNvSpPr>
                <p:nvPr/>
              </p:nvSpPr>
              <p:spPr bwMode="auto">
                <a:xfrm>
                  <a:off x="7391400" y="3144838"/>
                  <a:ext cx="269875" cy="393700"/>
                </a:xfrm>
                <a:custGeom>
                  <a:avLst/>
                  <a:gdLst>
                    <a:gd name="T0" fmla="*/ 31 w 751"/>
                    <a:gd name="T1" fmla="*/ 750 h 1095"/>
                    <a:gd name="T2" fmla="*/ 31 w 751"/>
                    <a:gd name="T3" fmla="*/ 750 h 1095"/>
                    <a:gd name="T4" fmla="*/ 0 w 751"/>
                    <a:gd name="T5" fmla="*/ 1000 h 1095"/>
                    <a:gd name="T6" fmla="*/ 750 w 751"/>
                    <a:gd name="T7" fmla="*/ 969 h 1095"/>
                    <a:gd name="T8" fmla="*/ 594 w 751"/>
                    <a:gd name="T9" fmla="*/ 187 h 1095"/>
                    <a:gd name="T10" fmla="*/ 188 w 751"/>
                    <a:gd name="T11" fmla="*/ 94 h 1095"/>
                    <a:gd name="T12" fmla="*/ 31 w 751"/>
                    <a:gd name="T13" fmla="*/ 750 h 1095"/>
                  </a:gdLst>
                  <a:ahLst/>
                  <a:cxnLst>
                    <a:cxn ang="0">
                      <a:pos x="T0" y="T1"/>
                    </a:cxn>
                    <a:cxn ang="0">
                      <a:pos x="T2" y="T3"/>
                    </a:cxn>
                    <a:cxn ang="0">
                      <a:pos x="T4" y="T5"/>
                    </a:cxn>
                    <a:cxn ang="0">
                      <a:pos x="T6" y="T7"/>
                    </a:cxn>
                    <a:cxn ang="0">
                      <a:pos x="T8" y="T9"/>
                    </a:cxn>
                    <a:cxn ang="0">
                      <a:pos x="T10" y="T11"/>
                    </a:cxn>
                    <a:cxn ang="0">
                      <a:pos x="T12" y="T13"/>
                    </a:cxn>
                  </a:cxnLst>
                  <a:rect l="0" t="0" r="r" b="b"/>
                  <a:pathLst>
                    <a:path w="751" h="1095">
                      <a:moveTo>
                        <a:pt x="31" y="750"/>
                      </a:moveTo>
                      <a:lnTo>
                        <a:pt x="31" y="750"/>
                      </a:lnTo>
                      <a:cubicBezTo>
                        <a:pt x="31" y="875"/>
                        <a:pt x="0" y="937"/>
                        <a:pt x="0" y="1000"/>
                      </a:cubicBezTo>
                      <a:cubicBezTo>
                        <a:pt x="0" y="1000"/>
                        <a:pt x="531" y="1094"/>
                        <a:pt x="750" y="969"/>
                      </a:cubicBezTo>
                      <a:cubicBezTo>
                        <a:pt x="750" y="969"/>
                        <a:pt x="625" y="344"/>
                        <a:pt x="594" y="187"/>
                      </a:cubicBezTo>
                      <a:cubicBezTo>
                        <a:pt x="594" y="62"/>
                        <a:pt x="281" y="0"/>
                        <a:pt x="188" y="94"/>
                      </a:cubicBezTo>
                      <a:cubicBezTo>
                        <a:pt x="188" y="94"/>
                        <a:pt x="94" y="219"/>
                        <a:pt x="31" y="750"/>
                      </a:cubicBezTo>
                    </a:path>
                  </a:pathLst>
                </a:custGeom>
                <a:solidFill>
                  <a:srgbClr val="B5521E"/>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92" name="Freeform 164">
                  <a:extLst>
                    <a:ext uri="{FF2B5EF4-FFF2-40B4-BE49-F238E27FC236}">
                      <a16:creationId xmlns:a16="http://schemas.microsoft.com/office/drawing/2014/main" id="{6D51726A-F3DE-B999-0B49-EFCAD650A904}"/>
                    </a:ext>
                  </a:extLst>
                </p:cNvPr>
                <p:cNvSpPr>
                  <a:spLocks noChangeArrowheads="1"/>
                </p:cNvSpPr>
                <p:nvPr/>
              </p:nvSpPr>
              <p:spPr bwMode="auto">
                <a:xfrm>
                  <a:off x="7504113" y="3133725"/>
                  <a:ext cx="57150" cy="134938"/>
                </a:xfrm>
                <a:custGeom>
                  <a:avLst/>
                  <a:gdLst>
                    <a:gd name="T0" fmla="*/ 62 w 157"/>
                    <a:gd name="T1" fmla="*/ 0 h 376"/>
                    <a:gd name="T2" fmla="*/ 62 w 157"/>
                    <a:gd name="T3" fmla="*/ 0 h 376"/>
                    <a:gd name="T4" fmla="*/ 0 w 157"/>
                    <a:gd name="T5" fmla="*/ 125 h 376"/>
                    <a:gd name="T6" fmla="*/ 125 w 157"/>
                    <a:gd name="T7" fmla="*/ 343 h 376"/>
                    <a:gd name="T8" fmla="*/ 125 w 157"/>
                    <a:gd name="T9" fmla="*/ 0 h 376"/>
                    <a:gd name="T10" fmla="*/ 62 w 157"/>
                    <a:gd name="T11" fmla="*/ 0 h 376"/>
                  </a:gdLst>
                  <a:ahLst/>
                  <a:cxnLst>
                    <a:cxn ang="0">
                      <a:pos x="T0" y="T1"/>
                    </a:cxn>
                    <a:cxn ang="0">
                      <a:pos x="T2" y="T3"/>
                    </a:cxn>
                    <a:cxn ang="0">
                      <a:pos x="T4" y="T5"/>
                    </a:cxn>
                    <a:cxn ang="0">
                      <a:pos x="T6" y="T7"/>
                    </a:cxn>
                    <a:cxn ang="0">
                      <a:pos x="T8" y="T9"/>
                    </a:cxn>
                    <a:cxn ang="0">
                      <a:pos x="T10" y="T11"/>
                    </a:cxn>
                  </a:cxnLst>
                  <a:rect l="0" t="0" r="r" b="b"/>
                  <a:pathLst>
                    <a:path w="157" h="376">
                      <a:moveTo>
                        <a:pt x="62" y="0"/>
                      </a:moveTo>
                      <a:lnTo>
                        <a:pt x="62" y="0"/>
                      </a:lnTo>
                      <a:cubicBezTo>
                        <a:pt x="0" y="125"/>
                        <a:pt x="0" y="125"/>
                        <a:pt x="0" y="125"/>
                      </a:cubicBezTo>
                      <a:cubicBezTo>
                        <a:pt x="0" y="125"/>
                        <a:pt x="93" y="375"/>
                        <a:pt x="125" y="343"/>
                      </a:cubicBezTo>
                      <a:cubicBezTo>
                        <a:pt x="156" y="343"/>
                        <a:pt x="125" y="0"/>
                        <a:pt x="125" y="0"/>
                      </a:cubicBezTo>
                      <a:lnTo>
                        <a:pt x="62" y="0"/>
                      </a:lnTo>
                    </a:path>
                  </a:pathLst>
                </a:custGeom>
                <a:solidFill>
                  <a:srgbClr val="6A432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93" name="Freeform 165">
                  <a:extLst>
                    <a:ext uri="{FF2B5EF4-FFF2-40B4-BE49-F238E27FC236}">
                      <a16:creationId xmlns:a16="http://schemas.microsoft.com/office/drawing/2014/main" id="{D7712347-6115-D1C1-4784-748F7E8BC4C0}"/>
                    </a:ext>
                  </a:extLst>
                </p:cNvPr>
                <p:cNvSpPr>
                  <a:spLocks noChangeArrowheads="1"/>
                </p:cNvSpPr>
                <p:nvPr/>
              </p:nvSpPr>
              <p:spPr bwMode="auto">
                <a:xfrm>
                  <a:off x="7424738" y="2941638"/>
                  <a:ext cx="180975" cy="247650"/>
                </a:xfrm>
                <a:custGeom>
                  <a:avLst/>
                  <a:gdLst>
                    <a:gd name="T0" fmla="*/ 125 w 501"/>
                    <a:gd name="T1" fmla="*/ 125 h 689"/>
                    <a:gd name="T2" fmla="*/ 125 w 501"/>
                    <a:gd name="T3" fmla="*/ 125 h 689"/>
                    <a:gd name="T4" fmla="*/ 156 w 501"/>
                    <a:gd name="T5" fmla="*/ 500 h 689"/>
                    <a:gd name="T6" fmla="*/ 500 w 501"/>
                    <a:gd name="T7" fmla="*/ 375 h 689"/>
                    <a:gd name="T8" fmla="*/ 344 w 501"/>
                    <a:gd name="T9" fmla="*/ 63 h 689"/>
                    <a:gd name="T10" fmla="*/ 125 w 501"/>
                    <a:gd name="T11" fmla="*/ 125 h 689"/>
                  </a:gdLst>
                  <a:ahLst/>
                  <a:cxnLst>
                    <a:cxn ang="0">
                      <a:pos x="T0" y="T1"/>
                    </a:cxn>
                    <a:cxn ang="0">
                      <a:pos x="T2" y="T3"/>
                    </a:cxn>
                    <a:cxn ang="0">
                      <a:pos x="T4" y="T5"/>
                    </a:cxn>
                    <a:cxn ang="0">
                      <a:pos x="T6" y="T7"/>
                    </a:cxn>
                    <a:cxn ang="0">
                      <a:pos x="T8" y="T9"/>
                    </a:cxn>
                    <a:cxn ang="0">
                      <a:pos x="T10" y="T11"/>
                    </a:cxn>
                  </a:cxnLst>
                  <a:rect l="0" t="0" r="r" b="b"/>
                  <a:pathLst>
                    <a:path w="501" h="689">
                      <a:moveTo>
                        <a:pt x="125" y="125"/>
                      </a:moveTo>
                      <a:lnTo>
                        <a:pt x="125" y="125"/>
                      </a:lnTo>
                      <a:cubicBezTo>
                        <a:pt x="0" y="219"/>
                        <a:pt x="125" y="469"/>
                        <a:pt x="156" y="500"/>
                      </a:cubicBezTo>
                      <a:cubicBezTo>
                        <a:pt x="344" y="688"/>
                        <a:pt x="469" y="563"/>
                        <a:pt x="500" y="375"/>
                      </a:cubicBezTo>
                      <a:cubicBezTo>
                        <a:pt x="500" y="188"/>
                        <a:pt x="437" y="125"/>
                        <a:pt x="344" y="63"/>
                      </a:cubicBezTo>
                      <a:cubicBezTo>
                        <a:pt x="250" y="0"/>
                        <a:pt x="125" y="125"/>
                        <a:pt x="125" y="125"/>
                      </a:cubicBezTo>
                    </a:path>
                  </a:pathLst>
                </a:custGeom>
                <a:solidFill>
                  <a:srgbClr val="9A613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94" name="Freeform 166">
                  <a:extLst>
                    <a:ext uri="{FF2B5EF4-FFF2-40B4-BE49-F238E27FC236}">
                      <a16:creationId xmlns:a16="http://schemas.microsoft.com/office/drawing/2014/main" id="{7E320256-00C8-1DA9-186D-1B0FCBCD803A}"/>
                    </a:ext>
                  </a:extLst>
                </p:cNvPr>
                <p:cNvSpPr>
                  <a:spLocks noChangeArrowheads="1"/>
                </p:cNvSpPr>
                <p:nvPr/>
              </p:nvSpPr>
              <p:spPr bwMode="auto">
                <a:xfrm>
                  <a:off x="7402513" y="2941638"/>
                  <a:ext cx="203200" cy="169862"/>
                </a:xfrm>
                <a:custGeom>
                  <a:avLst/>
                  <a:gdLst>
                    <a:gd name="T0" fmla="*/ 219 w 564"/>
                    <a:gd name="T1" fmla="*/ 469 h 470"/>
                    <a:gd name="T2" fmla="*/ 219 w 564"/>
                    <a:gd name="T3" fmla="*/ 469 h 470"/>
                    <a:gd name="T4" fmla="*/ 375 w 564"/>
                    <a:gd name="T5" fmla="*/ 32 h 470"/>
                    <a:gd name="T6" fmla="*/ 563 w 564"/>
                    <a:gd name="T7" fmla="*/ 219 h 470"/>
                    <a:gd name="T8" fmla="*/ 282 w 564"/>
                    <a:gd name="T9" fmla="*/ 344 h 470"/>
                    <a:gd name="T10" fmla="*/ 219 w 564"/>
                    <a:gd name="T11" fmla="*/ 469 h 470"/>
                  </a:gdLst>
                  <a:ahLst/>
                  <a:cxnLst>
                    <a:cxn ang="0">
                      <a:pos x="T0" y="T1"/>
                    </a:cxn>
                    <a:cxn ang="0">
                      <a:pos x="T2" y="T3"/>
                    </a:cxn>
                    <a:cxn ang="0">
                      <a:pos x="T4" y="T5"/>
                    </a:cxn>
                    <a:cxn ang="0">
                      <a:pos x="T6" y="T7"/>
                    </a:cxn>
                    <a:cxn ang="0">
                      <a:pos x="T8" y="T9"/>
                    </a:cxn>
                    <a:cxn ang="0">
                      <a:pos x="T10" y="T11"/>
                    </a:cxn>
                  </a:cxnLst>
                  <a:rect l="0" t="0" r="r" b="b"/>
                  <a:pathLst>
                    <a:path w="564" h="470">
                      <a:moveTo>
                        <a:pt x="219" y="469"/>
                      </a:moveTo>
                      <a:lnTo>
                        <a:pt x="219" y="469"/>
                      </a:lnTo>
                      <a:cubicBezTo>
                        <a:pt x="63" y="438"/>
                        <a:pt x="0" y="0"/>
                        <a:pt x="375" y="32"/>
                      </a:cubicBezTo>
                      <a:cubicBezTo>
                        <a:pt x="375" y="32"/>
                        <a:pt x="500" y="63"/>
                        <a:pt x="563" y="219"/>
                      </a:cubicBezTo>
                      <a:cubicBezTo>
                        <a:pt x="563" y="219"/>
                        <a:pt x="407" y="344"/>
                        <a:pt x="282" y="344"/>
                      </a:cubicBezTo>
                      <a:lnTo>
                        <a:pt x="219" y="469"/>
                      </a:lnTo>
                    </a:path>
                  </a:pathLst>
                </a:custGeom>
                <a:solidFill>
                  <a:srgbClr val="201A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95" name="Freeform 167">
                  <a:extLst>
                    <a:ext uri="{FF2B5EF4-FFF2-40B4-BE49-F238E27FC236}">
                      <a16:creationId xmlns:a16="http://schemas.microsoft.com/office/drawing/2014/main" id="{B6CF54E6-E3EA-163A-C3E6-D7CC802FAFE2}"/>
                    </a:ext>
                  </a:extLst>
                </p:cNvPr>
                <p:cNvSpPr>
                  <a:spLocks noChangeArrowheads="1"/>
                </p:cNvSpPr>
                <p:nvPr/>
              </p:nvSpPr>
              <p:spPr bwMode="auto">
                <a:xfrm>
                  <a:off x="7413625" y="2908300"/>
                  <a:ext cx="134938" cy="112713"/>
                </a:xfrm>
                <a:custGeom>
                  <a:avLst/>
                  <a:gdLst>
                    <a:gd name="T0" fmla="*/ 343 w 376"/>
                    <a:gd name="T1" fmla="*/ 93 h 313"/>
                    <a:gd name="T2" fmla="*/ 343 w 376"/>
                    <a:gd name="T3" fmla="*/ 93 h 313"/>
                    <a:gd name="T4" fmla="*/ 218 w 376"/>
                    <a:gd name="T5" fmla="*/ 281 h 313"/>
                    <a:gd name="T6" fmla="*/ 31 w 376"/>
                    <a:gd name="T7" fmla="*/ 218 h 313"/>
                    <a:gd name="T8" fmla="*/ 125 w 376"/>
                    <a:gd name="T9" fmla="*/ 62 h 313"/>
                    <a:gd name="T10" fmla="*/ 343 w 376"/>
                    <a:gd name="T11" fmla="*/ 93 h 313"/>
                  </a:gdLst>
                  <a:ahLst/>
                  <a:cxnLst>
                    <a:cxn ang="0">
                      <a:pos x="T0" y="T1"/>
                    </a:cxn>
                    <a:cxn ang="0">
                      <a:pos x="T2" y="T3"/>
                    </a:cxn>
                    <a:cxn ang="0">
                      <a:pos x="T4" y="T5"/>
                    </a:cxn>
                    <a:cxn ang="0">
                      <a:pos x="T6" y="T7"/>
                    </a:cxn>
                    <a:cxn ang="0">
                      <a:pos x="T8" y="T9"/>
                    </a:cxn>
                    <a:cxn ang="0">
                      <a:pos x="T10" y="T11"/>
                    </a:cxn>
                  </a:cxnLst>
                  <a:rect l="0" t="0" r="r" b="b"/>
                  <a:pathLst>
                    <a:path w="376" h="313">
                      <a:moveTo>
                        <a:pt x="343" y="93"/>
                      </a:moveTo>
                      <a:lnTo>
                        <a:pt x="343" y="93"/>
                      </a:lnTo>
                      <a:cubicBezTo>
                        <a:pt x="375" y="156"/>
                        <a:pt x="312" y="250"/>
                        <a:pt x="218" y="281"/>
                      </a:cubicBezTo>
                      <a:cubicBezTo>
                        <a:pt x="156" y="312"/>
                        <a:pt x="62" y="281"/>
                        <a:pt x="31" y="218"/>
                      </a:cubicBezTo>
                      <a:cubicBezTo>
                        <a:pt x="0" y="156"/>
                        <a:pt x="62" y="93"/>
                        <a:pt x="125" y="62"/>
                      </a:cubicBezTo>
                      <a:cubicBezTo>
                        <a:pt x="218" y="0"/>
                        <a:pt x="312" y="31"/>
                        <a:pt x="343" y="93"/>
                      </a:cubicBezTo>
                    </a:path>
                  </a:pathLst>
                </a:custGeom>
                <a:solidFill>
                  <a:srgbClr val="201A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96" name="Freeform 170">
                  <a:extLst>
                    <a:ext uri="{FF2B5EF4-FFF2-40B4-BE49-F238E27FC236}">
                      <a16:creationId xmlns:a16="http://schemas.microsoft.com/office/drawing/2014/main" id="{A6FE06CF-918F-F2C1-BC56-65CA5309DEF4}"/>
                    </a:ext>
                  </a:extLst>
                </p:cNvPr>
                <p:cNvSpPr>
                  <a:spLocks noChangeArrowheads="1"/>
                </p:cNvSpPr>
                <p:nvPr/>
              </p:nvSpPr>
              <p:spPr bwMode="auto">
                <a:xfrm>
                  <a:off x="7413625" y="3133725"/>
                  <a:ext cx="371475" cy="315913"/>
                </a:xfrm>
                <a:custGeom>
                  <a:avLst/>
                  <a:gdLst>
                    <a:gd name="T0" fmla="*/ 875 w 1032"/>
                    <a:gd name="T1" fmla="*/ 93 h 876"/>
                    <a:gd name="T2" fmla="*/ 875 w 1032"/>
                    <a:gd name="T3" fmla="*/ 93 h 876"/>
                    <a:gd name="T4" fmla="*/ 625 w 1032"/>
                    <a:gd name="T5" fmla="*/ 593 h 876"/>
                    <a:gd name="T6" fmla="*/ 125 w 1032"/>
                    <a:gd name="T7" fmla="*/ 843 h 876"/>
                    <a:gd name="T8" fmla="*/ 218 w 1032"/>
                    <a:gd name="T9" fmla="*/ 406 h 876"/>
                    <a:gd name="T10" fmla="*/ 625 w 1032"/>
                    <a:gd name="T11" fmla="*/ 31 h 876"/>
                    <a:gd name="T12" fmla="*/ 875 w 1032"/>
                    <a:gd name="T13" fmla="*/ 93 h 876"/>
                  </a:gdLst>
                  <a:ahLst/>
                  <a:cxnLst>
                    <a:cxn ang="0">
                      <a:pos x="T0" y="T1"/>
                    </a:cxn>
                    <a:cxn ang="0">
                      <a:pos x="T2" y="T3"/>
                    </a:cxn>
                    <a:cxn ang="0">
                      <a:pos x="T4" y="T5"/>
                    </a:cxn>
                    <a:cxn ang="0">
                      <a:pos x="T6" y="T7"/>
                    </a:cxn>
                    <a:cxn ang="0">
                      <a:pos x="T8" y="T9"/>
                    </a:cxn>
                    <a:cxn ang="0">
                      <a:pos x="T10" y="T11"/>
                    </a:cxn>
                    <a:cxn ang="0">
                      <a:pos x="T12" y="T13"/>
                    </a:cxn>
                  </a:cxnLst>
                  <a:rect l="0" t="0" r="r" b="b"/>
                  <a:pathLst>
                    <a:path w="1032" h="876">
                      <a:moveTo>
                        <a:pt x="875" y="93"/>
                      </a:moveTo>
                      <a:lnTo>
                        <a:pt x="875" y="93"/>
                      </a:lnTo>
                      <a:cubicBezTo>
                        <a:pt x="875" y="93"/>
                        <a:pt x="1031" y="281"/>
                        <a:pt x="625" y="593"/>
                      </a:cubicBezTo>
                      <a:cubicBezTo>
                        <a:pt x="218" y="875"/>
                        <a:pt x="250" y="875"/>
                        <a:pt x="125" y="843"/>
                      </a:cubicBezTo>
                      <a:cubicBezTo>
                        <a:pt x="31" y="812"/>
                        <a:pt x="0" y="562"/>
                        <a:pt x="218" y="406"/>
                      </a:cubicBezTo>
                      <a:cubicBezTo>
                        <a:pt x="468" y="218"/>
                        <a:pt x="500" y="62"/>
                        <a:pt x="625" y="31"/>
                      </a:cubicBezTo>
                      <a:cubicBezTo>
                        <a:pt x="750" y="0"/>
                        <a:pt x="843" y="31"/>
                        <a:pt x="875" y="93"/>
                      </a:cubicBezTo>
                    </a:path>
                  </a:pathLst>
                </a:custGeom>
                <a:solidFill>
                  <a:srgbClr val="F1942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97" name="Freeform 171">
                  <a:extLst>
                    <a:ext uri="{FF2B5EF4-FFF2-40B4-BE49-F238E27FC236}">
                      <a16:creationId xmlns:a16="http://schemas.microsoft.com/office/drawing/2014/main" id="{7840FF9E-ABBB-5B73-4FAA-738F1DE8B9F6}"/>
                    </a:ext>
                  </a:extLst>
                </p:cNvPr>
                <p:cNvSpPr>
                  <a:spLocks noChangeArrowheads="1"/>
                </p:cNvSpPr>
                <p:nvPr/>
              </p:nvSpPr>
              <p:spPr bwMode="auto">
                <a:xfrm>
                  <a:off x="7380288" y="3155950"/>
                  <a:ext cx="146050" cy="236538"/>
                </a:xfrm>
                <a:custGeom>
                  <a:avLst/>
                  <a:gdLst>
                    <a:gd name="T0" fmla="*/ 250 w 407"/>
                    <a:gd name="T1" fmla="*/ 31 h 657"/>
                    <a:gd name="T2" fmla="*/ 250 w 407"/>
                    <a:gd name="T3" fmla="*/ 31 h 657"/>
                    <a:gd name="T4" fmla="*/ 406 w 407"/>
                    <a:gd name="T5" fmla="*/ 656 h 657"/>
                    <a:gd name="T6" fmla="*/ 0 w 407"/>
                    <a:gd name="T7" fmla="*/ 344 h 657"/>
                    <a:gd name="T8" fmla="*/ 250 w 407"/>
                    <a:gd name="T9" fmla="*/ 31 h 657"/>
                  </a:gdLst>
                  <a:ahLst/>
                  <a:cxnLst>
                    <a:cxn ang="0">
                      <a:pos x="T0" y="T1"/>
                    </a:cxn>
                    <a:cxn ang="0">
                      <a:pos x="T2" y="T3"/>
                    </a:cxn>
                    <a:cxn ang="0">
                      <a:pos x="T4" y="T5"/>
                    </a:cxn>
                    <a:cxn ang="0">
                      <a:pos x="T6" y="T7"/>
                    </a:cxn>
                    <a:cxn ang="0">
                      <a:pos x="T8" y="T9"/>
                    </a:cxn>
                  </a:cxnLst>
                  <a:rect l="0" t="0" r="r" b="b"/>
                  <a:pathLst>
                    <a:path w="407" h="657">
                      <a:moveTo>
                        <a:pt x="250" y="31"/>
                      </a:moveTo>
                      <a:lnTo>
                        <a:pt x="250" y="31"/>
                      </a:lnTo>
                      <a:cubicBezTo>
                        <a:pt x="250" y="31"/>
                        <a:pt x="31" y="313"/>
                        <a:pt x="406" y="656"/>
                      </a:cubicBezTo>
                      <a:cubicBezTo>
                        <a:pt x="406" y="656"/>
                        <a:pt x="0" y="531"/>
                        <a:pt x="0" y="344"/>
                      </a:cubicBezTo>
                      <a:cubicBezTo>
                        <a:pt x="0" y="156"/>
                        <a:pt x="344" y="0"/>
                        <a:pt x="250" y="31"/>
                      </a:cubicBezTo>
                    </a:path>
                  </a:pathLst>
                </a:custGeom>
                <a:solidFill>
                  <a:srgbClr val="B5521E"/>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98" name="Freeform 172">
                  <a:extLst>
                    <a:ext uri="{FF2B5EF4-FFF2-40B4-BE49-F238E27FC236}">
                      <a16:creationId xmlns:a16="http://schemas.microsoft.com/office/drawing/2014/main" id="{BDF1F9FE-928A-9F02-F01E-854A298CFB7C}"/>
                    </a:ext>
                  </a:extLst>
                </p:cNvPr>
                <p:cNvSpPr>
                  <a:spLocks noChangeArrowheads="1"/>
                </p:cNvSpPr>
                <p:nvPr/>
              </p:nvSpPr>
              <p:spPr bwMode="auto">
                <a:xfrm>
                  <a:off x="7605713" y="3155950"/>
                  <a:ext cx="134937" cy="134938"/>
                </a:xfrm>
                <a:custGeom>
                  <a:avLst/>
                  <a:gdLst>
                    <a:gd name="T0" fmla="*/ 344 w 376"/>
                    <a:gd name="T1" fmla="*/ 125 h 376"/>
                    <a:gd name="T2" fmla="*/ 344 w 376"/>
                    <a:gd name="T3" fmla="*/ 125 h 376"/>
                    <a:gd name="T4" fmla="*/ 187 w 376"/>
                    <a:gd name="T5" fmla="*/ 313 h 376"/>
                    <a:gd name="T6" fmla="*/ 31 w 376"/>
                    <a:gd name="T7" fmla="*/ 156 h 376"/>
                    <a:gd name="T8" fmla="*/ 219 w 376"/>
                    <a:gd name="T9" fmla="*/ 0 h 376"/>
                    <a:gd name="T10" fmla="*/ 344 w 376"/>
                    <a:gd name="T11" fmla="*/ 125 h 376"/>
                  </a:gdLst>
                  <a:ahLst/>
                  <a:cxnLst>
                    <a:cxn ang="0">
                      <a:pos x="T0" y="T1"/>
                    </a:cxn>
                    <a:cxn ang="0">
                      <a:pos x="T2" y="T3"/>
                    </a:cxn>
                    <a:cxn ang="0">
                      <a:pos x="T4" y="T5"/>
                    </a:cxn>
                    <a:cxn ang="0">
                      <a:pos x="T6" y="T7"/>
                    </a:cxn>
                    <a:cxn ang="0">
                      <a:pos x="T8" y="T9"/>
                    </a:cxn>
                    <a:cxn ang="0">
                      <a:pos x="T10" y="T11"/>
                    </a:cxn>
                  </a:cxnLst>
                  <a:rect l="0" t="0" r="r" b="b"/>
                  <a:pathLst>
                    <a:path w="376" h="376">
                      <a:moveTo>
                        <a:pt x="344" y="125"/>
                      </a:moveTo>
                      <a:lnTo>
                        <a:pt x="344" y="125"/>
                      </a:lnTo>
                      <a:cubicBezTo>
                        <a:pt x="375" y="188"/>
                        <a:pt x="250" y="313"/>
                        <a:pt x="187" y="313"/>
                      </a:cubicBezTo>
                      <a:cubicBezTo>
                        <a:pt x="31" y="375"/>
                        <a:pt x="0" y="281"/>
                        <a:pt x="31" y="156"/>
                      </a:cubicBezTo>
                      <a:cubicBezTo>
                        <a:pt x="62" y="63"/>
                        <a:pt x="156" y="31"/>
                        <a:pt x="219" y="0"/>
                      </a:cubicBezTo>
                      <a:cubicBezTo>
                        <a:pt x="281" y="0"/>
                        <a:pt x="344" y="125"/>
                        <a:pt x="344" y="125"/>
                      </a:cubicBezTo>
                    </a:path>
                  </a:pathLst>
                </a:custGeom>
                <a:solidFill>
                  <a:srgbClr val="9A613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99" name="Freeform 173">
                  <a:extLst>
                    <a:ext uri="{FF2B5EF4-FFF2-40B4-BE49-F238E27FC236}">
                      <a16:creationId xmlns:a16="http://schemas.microsoft.com/office/drawing/2014/main" id="{D0274A33-0B7E-FFD3-A015-598D708FDAFD}"/>
                    </a:ext>
                  </a:extLst>
                </p:cNvPr>
                <p:cNvSpPr>
                  <a:spLocks noChangeArrowheads="1"/>
                </p:cNvSpPr>
                <p:nvPr/>
              </p:nvSpPr>
              <p:spPr bwMode="auto">
                <a:xfrm>
                  <a:off x="7559675" y="3279775"/>
                  <a:ext cx="203200" cy="90488"/>
                </a:xfrm>
                <a:custGeom>
                  <a:avLst/>
                  <a:gdLst>
                    <a:gd name="T0" fmla="*/ 0 w 563"/>
                    <a:gd name="T1" fmla="*/ 125 h 251"/>
                    <a:gd name="T2" fmla="*/ 0 w 563"/>
                    <a:gd name="T3" fmla="*/ 125 h 251"/>
                    <a:gd name="T4" fmla="*/ 344 w 563"/>
                    <a:gd name="T5" fmla="*/ 219 h 251"/>
                    <a:gd name="T6" fmla="*/ 437 w 563"/>
                    <a:gd name="T7" fmla="*/ 0 h 251"/>
                    <a:gd name="T8" fmla="*/ 281 w 563"/>
                    <a:gd name="T9" fmla="*/ 94 h 251"/>
                    <a:gd name="T10" fmla="*/ 0 w 563"/>
                    <a:gd name="T11" fmla="*/ 125 h 251"/>
                  </a:gdLst>
                  <a:ahLst/>
                  <a:cxnLst>
                    <a:cxn ang="0">
                      <a:pos x="T0" y="T1"/>
                    </a:cxn>
                    <a:cxn ang="0">
                      <a:pos x="T2" y="T3"/>
                    </a:cxn>
                    <a:cxn ang="0">
                      <a:pos x="T4" y="T5"/>
                    </a:cxn>
                    <a:cxn ang="0">
                      <a:pos x="T6" y="T7"/>
                    </a:cxn>
                    <a:cxn ang="0">
                      <a:pos x="T8" y="T9"/>
                    </a:cxn>
                    <a:cxn ang="0">
                      <a:pos x="T10" y="T11"/>
                    </a:cxn>
                  </a:cxnLst>
                  <a:rect l="0" t="0" r="r" b="b"/>
                  <a:pathLst>
                    <a:path w="563" h="251">
                      <a:moveTo>
                        <a:pt x="0" y="125"/>
                      </a:moveTo>
                      <a:lnTo>
                        <a:pt x="0" y="125"/>
                      </a:lnTo>
                      <a:cubicBezTo>
                        <a:pt x="0" y="125"/>
                        <a:pt x="156" y="250"/>
                        <a:pt x="344" y="219"/>
                      </a:cubicBezTo>
                      <a:cubicBezTo>
                        <a:pt x="562" y="187"/>
                        <a:pt x="437" y="0"/>
                        <a:pt x="437" y="0"/>
                      </a:cubicBezTo>
                      <a:cubicBezTo>
                        <a:pt x="281" y="94"/>
                        <a:pt x="281" y="94"/>
                        <a:pt x="281" y="94"/>
                      </a:cubicBezTo>
                      <a:cubicBezTo>
                        <a:pt x="281" y="94"/>
                        <a:pt x="156" y="187"/>
                        <a:pt x="0" y="125"/>
                      </a:cubicBezTo>
                    </a:path>
                  </a:pathLst>
                </a:custGeom>
                <a:solidFill>
                  <a:srgbClr val="B5521E"/>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73" name="Group 372">
                <a:extLst>
                  <a:ext uri="{FF2B5EF4-FFF2-40B4-BE49-F238E27FC236}">
                    <a16:creationId xmlns:a16="http://schemas.microsoft.com/office/drawing/2014/main" id="{92BBC30A-1299-4B08-F856-AD3CFC6918E3}"/>
                  </a:ext>
                </a:extLst>
              </p:cNvPr>
              <p:cNvGrpSpPr/>
              <p:nvPr/>
            </p:nvGrpSpPr>
            <p:grpSpPr>
              <a:xfrm>
                <a:off x="914986" y="4806456"/>
                <a:ext cx="180571" cy="338962"/>
                <a:chOff x="8281837" y="4798405"/>
                <a:chExt cx="688136" cy="1291750"/>
              </a:xfrm>
            </p:grpSpPr>
            <p:grpSp>
              <p:nvGrpSpPr>
                <p:cNvPr id="374" name="Group 373">
                  <a:extLst>
                    <a:ext uri="{FF2B5EF4-FFF2-40B4-BE49-F238E27FC236}">
                      <a16:creationId xmlns:a16="http://schemas.microsoft.com/office/drawing/2014/main" id="{42DD07F2-E37A-50B4-6B70-4F24BCEEFE12}"/>
                    </a:ext>
                  </a:extLst>
                </p:cNvPr>
                <p:cNvGrpSpPr/>
                <p:nvPr/>
              </p:nvGrpSpPr>
              <p:grpSpPr>
                <a:xfrm flipH="1">
                  <a:off x="8281837" y="4798405"/>
                  <a:ext cx="688136" cy="1291750"/>
                  <a:chOff x="7245350" y="2941638"/>
                  <a:chExt cx="539750" cy="1057275"/>
                </a:xfrm>
              </p:grpSpPr>
              <p:sp>
                <p:nvSpPr>
                  <p:cNvPr id="376" name="Freeform 10">
                    <a:extLst>
                      <a:ext uri="{FF2B5EF4-FFF2-40B4-BE49-F238E27FC236}">
                        <a16:creationId xmlns:a16="http://schemas.microsoft.com/office/drawing/2014/main" id="{8176AD33-9544-22DC-9206-B5433B4E54C9}"/>
                      </a:ext>
                    </a:extLst>
                  </p:cNvPr>
                  <p:cNvSpPr>
                    <a:spLocks noChangeArrowheads="1"/>
                  </p:cNvSpPr>
                  <p:nvPr/>
                </p:nvSpPr>
                <p:spPr bwMode="auto">
                  <a:xfrm>
                    <a:off x="7245350" y="3863975"/>
                    <a:ext cx="461963" cy="134938"/>
                  </a:xfrm>
                  <a:custGeom>
                    <a:avLst/>
                    <a:gdLst>
                      <a:gd name="T0" fmla="*/ 500 w 1282"/>
                      <a:gd name="T1" fmla="*/ 31 h 376"/>
                      <a:gd name="T2" fmla="*/ 500 w 1282"/>
                      <a:gd name="T3" fmla="*/ 31 h 376"/>
                      <a:gd name="T4" fmla="*/ 875 w 1282"/>
                      <a:gd name="T5" fmla="*/ 0 h 376"/>
                      <a:gd name="T6" fmla="*/ 1156 w 1282"/>
                      <a:gd name="T7" fmla="*/ 62 h 376"/>
                      <a:gd name="T8" fmla="*/ 1250 w 1282"/>
                      <a:gd name="T9" fmla="*/ 125 h 376"/>
                      <a:gd name="T10" fmla="*/ 1031 w 1282"/>
                      <a:gd name="T11" fmla="*/ 250 h 376"/>
                      <a:gd name="T12" fmla="*/ 781 w 1282"/>
                      <a:gd name="T13" fmla="*/ 312 h 376"/>
                      <a:gd name="T14" fmla="*/ 406 w 1282"/>
                      <a:gd name="T15" fmla="*/ 344 h 376"/>
                      <a:gd name="T16" fmla="*/ 250 w 1282"/>
                      <a:gd name="T17" fmla="*/ 312 h 376"/>
                      <a:gd name="T18" fmla="*/ 0 w 1282"/>
                      <a:gd name="T19" fmla="*/ 219 h 376"/>
                      <a:gd name="T20" fmla="*/ 125 w 1282"/>
                      <a:gd name="T21" fmla="*/ 156 h 376"/>
                      <a:gd name="T22" fmla="*/ 500 w 1282"/>
                      <a:gd name="T23" fmla="*/ 31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2" h="376">
                        <a:moveTo>
                          <a:pt x="500" y="31"/>
                        </a:moveTo>
                        <a:lnTo>
                          <a:pt x="500" y="31"/>
                        </a:lnTo>
                        <a:cubicBezTo>
                          <a:pt x="500" y="31"/>
                          <a:pt x="812" y="0"/>
                          <a:pt x="875" y="0"/>
                        </a:cubicBezTo>
                        <a:cubicBezTo>
                          <a:pt x="937" y="31"/>
                          <a:pt x="1094" y="62"/>
                          <a:pt x="1156" y="62"/>
                        </a:cubicBezTo>
                        <a:cubicBezTo>
                          <a:pt x="1187" y="94"/>
                          <a:pt x="1281" y="62"/>
                          <a:pt x="1250" y="125"/>
                        </a:cubicBezTo>
                        <a:cubicBezTo>
                          <a:pt x="1219" y="187"/>
                          <a:pt x="1094" y="219"/>
                          <a:pt x="1031" y="250"/>
                        </a:cubicBezTo>
                        <a:cubicBezTo>
                          <a:pt x="969" y="281"/>
                          <a:pt x="969" y="281"/>
                          <a:pt x="781" y="312"/>
                        </a:cubicBezTo>
                        <a:cubicBezTo>
                          <a:pt x="594" y="375"/>
                          <a:pt x="469" y="375"/>
                          <a:pt x="406" y="344"/>
                        </a:cubicBezTo>
                        <a:cubicBezTo>
                          <a:pt x="312" y="344"/>
                          <a:pt x="312" y="312"/>
                          <a:pt x="250" y="312"/>
                        </a:cubicBezTo>
                        <a:cubicBezTo>
                          <a:pt x="156" y="281"/>
                          <a:pt x="0" y="281"/>
                          <a:pt x="0" y="219"/>
                        </a:cubicBezTo>
                        <a:cubicBezTo>
                          <a:pt x="31" y="187"/>
                          <a:pt x="94" y="156"/>
                          <a:pt x="125" y="156"/>
                        </a:cubicBezTo>
                        <a:cubicBezTo>
                          <a:pt x="156" y="125"/>
                          <a:pt x="250" y="94"/>
                          <a:pt x="500" y="31"/>
                        </a:cubicBezTo>
                      </a:path>
                    </a:pathLst>
                  </a:custGeom>
                  <a:solidFill>
                    <a:srgbClr val="2F559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77" name="Freeform 161">
                    <a:extLst>
                      <a:ext uri="{FF2B5EF4-FFF2-40B4-BE49-F238E27FC236}">
                        <a16:creationId xmlns:a16="http://schemas.microsoft.com/office/drawing/2014/main" id="{D04A3D6E-B41F-321F-31CE-19A39EEEE55B}"/>
                      </a:ext>
                    </a:extLst>
                  </p:cNvPr>
                  <p:cNvSpPr>
                    <a:spLocks noChangeArrowheads="1"/>
                  </p:cNvSpPr>
                  <p:nvPr/>
                </p:nvSpPr>
                <p:spPr bwMode="auto">
                  <a:xfrm>
                    <a:off x="7391400" y="3381375"/>
                    <a:ext cx="258763" cy="573088"/>
                  </a:xfrm>
                  <a:custGeom>
                    <a:avLst/>
                    <a:gdLst>
                      <a:gd name="T0" fmla="*/ 188 w 720"/>
                      <a:gd name="T1" fmla="*/ 156 h 1594"/>
                      <a:gd name="T2" fmla="*/ 188 w 720"/>
                      <a:gd name="T3" fmla="*/ 156 h 1594"/>
                      <a:gd name="T4" fmla="*/ 0 w 720"/>
                      <a:gd name="T5" fmla="*/ 1593 h 1594"/>
                      <a:gd name="T6" fmla="*/ 375 w 720"/>
                      <a:gd name="T7" fmla="*/ 688 h 1594"/>
                      <a:gd name="T8" fmla="*/ 469 w 720"/>
                      <a:gd name="T9" fmla="*/ 1530 h 1594"/>
                      <a:gd name="T10" fmla="*/ 625 w 720"/>
                      <a:gd name="T11" fmla="*/ 219 h 1594"/>
                      <a:gd name="T12" fmla="*/ 188 w 720"/>
                      <a:gd name="T13" fmla="*/ 156 h 1594"/>
                    </a:gdLst>
                    <a:ahLst/>
                    <a:cxnLst>
                      <a:cxn ang="0">
                        <a:pos x="T0" y="T1"/>
                      </a:cxn>
                      <a:cxn ang="0">
                        <a:pos x="T2" y="T3"/>
                      </a:cxn>
                      <a:cxn ang="0">
                        <a:pos x="T4" y="T5"/>
                      </a:cxn>
                      <a:cxn ang="0">
                        <a:pos x="T6" y="T7"/>
                      </a:cxn>
                      <a:cxn ang="0">
                        <a:pos x="T8" y="T9"/>
                      </a:cxn>
                      <a:cxn ang="0">
                        <a:pos x="T10" y="T11"/>
                      </a:cxn>
                      <a:cxn ang="0">
                        <a:pos x="T12" y="T13"/>
                      </a:cxn>
                    </a:cxnLst>
                    <a:rect l="0" t="0" r="r" b="b"/>
                    <a:pathLst>
                      <a:path w="720" h="1594">
                        <a:moveTo>
                          <a:pt x="188" y="156"/>
                        </a:moveTo>
                        <a:lnTo>
                          <a:pt x="188" y="156"/>
                        </a:lnTo>
                        <a:cubicBezTo>
                          <a:pt x="188" y="156"/>
                          <a:pt x="31" y="1249"/>
                          <a:pt x="0" y="1593"/>
                        </a:cubicBezTo>
                        <a:cubicBezTo>
                          <a:pt x="0" y="1593"/>
                          <a:pt x="281" y="875"/>
                          <a:pt x="375" y="688"/>
                        </a:cubicBezTo>
                        <a:cubicBezTo>
                          <a:pt x="375" y="688"/>
                          <a:pt x="438" y="1312"/>
                          <a:pt x="469" y="1530"/>
                        </a:cubicBezTo>
                        <a:cubicBezTo>
                          <a:pt x="469" y="1593"/>
                          <a:pt x="719" y="438"/>
                          <a:pt x="625" y="219"/>
                        </a:cubicBezTo>
                        <a:cubicBezTo>
                          <a:pt x="563" y="0"/>
                          <a:pt x="188" y="156"/>
                          <a:pt x="188" y="156"/>
                        </a:cubicBezTo>
                      </a:path>
                    </a:pathLst>
                  </a:custGeom>
                  <a:solidFill>
                    <a:srgbClr val="F4B18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78" name="Freeform 162">
                    <a:extLst>
                      <a:ext uri="{FF2B5EF4-FFF2-40B4-BE49-F238E27FC236}">
                        <a16:creationId xmlns:a16="http://schemas.microsoft.com/office/drawing/2014/main" id="{8CBE0AE6-386A-261B-1A8E-82EE3D718283}"/>
                      </a:ext>
                    </a:extLst>
                  </p:cNvPr>
                  <p:cNvSpPr>
                    <a:spLocks noChangeArrowheads="1"/>
                  </p:cNvSpPr>
                  <p:nvPr/>
                </p:nvSpPr>
                <p:spPr bwMode="auto">
                  <a:xfrm>
                    <a:off x="7402513" y="3403600"/>
                    <a:ext cx="236537" cy="292100"/>
                  </a:xfrm>
                  <a:custGeom>
                    <a:avLst/>
                    <a:gdLst>
                      <a:gd name="T0" fmla="*/ 125 w 658"/>
                      <a:gd name="T1" fmla="*/ 156 h 813"/>
                      <a:gd name="T2" fmla="*/ 125 w 658"/>
                      <a:gd name="T3" fmla="*/ 156 h 813"/>
                      <a:gd name="T4" fmla="*/ 32 w 658"/>
                      <a:gd name="T5" fmla="*/ 218 h 813"/>
                      <a:gd name="T6" fmla="*/ 0 w 658"/>
                      <a:gd name="T7" fmla="*/ 687 h 813"/>
                      <a:gd name="T8" fmla="*/ 657 w 658"/>
                      <a:gd name="T9" fmla="*/ 656 h 813"/>
                      <a:gd name="T10" fmla="*/ 625 w 658"/>
                      <a:gd name="T11" fmla="*/ 187 h 813"/>
                      <a:gd name="T12" fmla="*/ 125 w 658"/>
                      <a:gd name="T13" fmla="*/ 156 h 813"/>
                    </a:gdLst>
                    <a:ahLst/>
                    <a:cxnLst>
                      <a:cxn ang="0">
                        <a:pos x="T0" y="T1"/>
                      </a:cxn>
                      <a:cxn ang="0">
                        <a:pos x="T2" y="T3"/>
                      </a:cxn>
                      <a:cxn ang="0">
                        <a:pos x="T4" y="T5"/>
                      </a:cxn>
                      <a:cxn ang="0">
                        <a:pos x="T6" y="T7"/>
                      </a:cxn>
                      <a:cxn ang="0">
                        <a:pos x="T8" y="T9"/>
                      </a:cxn>
                      <a:cxn ang="0">
                        <a:pos x="T10" y="T11"/>
                      </a:cxn>
                      <a:cxn ang="0">
                        <a:pos x="T12" y="T13"/>
                      </a:cxn>
                    </a:cxnLst>
                    <a:rect l="0" t="0" r="r" b="b"/>
                    <a:pathLst>
                      <a:path w="658" h="813">
                        <a:moveTo>
                          <a:pt x="125" y="156"/>
                        </a:moveTo>
                        <a:lnTo>
                          <a:pt x="125" y="156"/>
                        </a:lnTo>
                        <a:cubicBezTo>
                          <a:pt x="125" y="156"/>
                          <a:pt x="94" y="0"/>
                          <a:pt x="32" y="218"/>
                        </a:cubicBezTo>
                        <a:cubicBezTo>
                          <a:pt x="0" y="312"/>
                          <a:pt x="0" y="531"/>
                          <a:pt x="0" y="687"/>
                        </a:cubicBezTo>
                        <a:cubicBezTo>
                          <a:pt x="0" y="687"/>
                          <a:pt x="407" y="812"/>
                          <a:pt x="657" y="656"/>
                        </a:cubicBezTo>
                        <a:cubicBezTo>
                          <a:pt x="625" y="187"/>
                          <a:pt x="625" y="187"/>
                          <a:pt x="625" y="187"/>
                        </a:cubicBezTo>
                        <a:lnTo>
                          <a:pt x="125" y="156"/>
                        </a:lnTo>
                      </a:path>
                    </a:pathLst>
                  </a:custGeom>
                  <a:solidFill>
                    <a:srgbClr val="F1942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79" name="Freeform 163">
                    <a:extLst>
                      <a:ext uri="{FF2B5EF4-FFF2-40B4-BE49-F238E27FC236}">
                        <a16:creationId xmlns:a16="http://schemas.microsoft.com/office/drawing/2014/main" id="{01BD5F74-97B2-BFCC-6A39-C5C627B7CECA}"/>
                      </a:ext>
                    </a:extLst>
                  </p:cNvPr>
                  <p:cNvSpPr>
                    <a:spLocks noChangeArrowheads="1"/>
                  </p:cNvSpPr>
                  <p:nvPr/>
                </p:nvSpPr>
                <p:spPr bwMode="auto">
                  <a:xfrm>
                    <a:off x="7391400" y="3144838"/>
                    <a:ext cx="269875" cy="393700"/>
                  </a:xfrm>
                  <a:custGeom>
                    <a:avLst/>
                    <a:gdLst>
                      <a:gd name="T0" fmla="*/ 31 w 751"/>
                      <a:gd name="T1" fmla="*/ 750 h 1095"/>
                      <a:gd name="T2" fmla="*/ 31 w 751"/>
                      <a:gd name="T3" fmla="*/ 750 h 1095"/>
                      <a:gd name="T4" fmla="*/ 0 w 751"/>
                      <a:gd name="T5" fmla="*/ 1000 h 1095"/>
                      <a:gd name="T6" fmla="*/ 750 w 751"/>
                      <a:gd name="T7" fmla="*/ 969 h 1095"/>
                      <a:gd name="T8" fmla="*/ 594 w 751"/>
                      <a:gd name="T9" fmla="*/ 187 h 1095"/>
                      <a:gd name="T10" fmla="*/ 188 w 751"/>
                      <a:gd name="T11" fmla="*/ 94 h 1095"/>
                      <a:gd name="T12" fmla="*/ 31 w 751"/>
                      <a:gd name="T13" fmla="*/ 750 h 1095"/>
                    </a:gdLst>
                    <a:ahLst/>
                    <a:cxnLst>
                      <a:cxn ang="0">
                        <a:pos x="T0" y="T1"/>
                      </a:cxn>
                      <a:cxn ang="0">
                        <a:pos x="T2" y="T3"/>
                      </a:cxn>
                      <a:cxn ang="0">
                        <a:pos x="T4" y="T5"/>
                      </a:cxn>
                      <a:cxn ang="0">
                        <a:pos x="T6" y="T7"/>
                      </a:cxn>
                      <a:cxn ang="0">
                        <a:pos x="T8" y="T9"/>
                      </a:cxn>
                      <a:cxn ang="0">
                        <a:pos x="T10" y="T11"/>
                      </a:cxn>
                      <a:cxn ang="0">
                        <a:pos x="T12" y="T13"/>
                      </a:cxn>
                    </a:cxnLst>
                    <a:rect l="0" t="0" r="r" b="b"/>
                    <a:pathLst>
                      <a:path w="751" h="1095">
                        <a:moveTo>
                          <a:pt x="31" y="750"/>
                        </a:moveTo>
                        <a:lnTo>
                          <a:pt x="31" y="750"/>
                        </a:lnTo>
                        <a:cubicBezTo>
                          <a:pt x="31" y="875"/>
                          <a:pt x="0" y="937"/>
                          <a:pt x="0" y="1000"/>
                        </a:cubicBezTo>
                        <a:cubicBezTo>
                          <a:pt x="0" y="1000"/>
                          <a:pt x="531" y="1094"/>
                          <a:pt x="750" y="969"/>
                        </a:cubicBezTo>
                        <a:cubicBezTo>
                          <a:pt x="750" y="969"/>
                          <a:pt x="625" y="344"/>
                          <a:pt x="594" y="187"/>
                        </a:cubicBezTo>
                        <a:cubicBezTo>
                          <a:pt x="594" y="62"/>
                          <a:pt x="281" y="0"/>
                          <a:pt x="188" y="94"/>
                        </a:cubicBezTo>
                        <a:cubicBezTo>
                          <a:pt x="188" y="94"/>
                          <a:pt x="94" y="219"/>
                          <a:pt x="31" y="750"/>
                        </a:cubicBezTo>
                      </a:path>
                    </a:pathLst>
                  </a:custGeom>
                  <a:solidFill>
                    <a:srgbClr val="90C04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80" name="Freeform 164">
                    <a:extLst>
                      <a:ext uri="{FF2B5EF4-FFF2-40B4-BE49-F238E27FC236}">
                        <a16:creationId xmlns:a16="http://schemas.microsoft.com/office/drawing/2014/main" id="{0E050A4B-0FBC-511F-B054-0005F53708AF}"/>
                      </a:ext>
                    </a:extLst>
                  </p:cNvPr>
                  <p:cNvSpPr>
                    <a:spLocks noChangeArrowheads="1"/>
                  </p:cNvSpPr>
                  <p:nvPr/>
                </p:nvSpPr>
                <p:spPr bwMode="auto">
                  <a:xfrm>
                    <a:off x="7504113" y="3133725"/>
                    <a:ext cx="57150" cy="134938"/>
                  </a:xfrm>
                  <a:custGeom>
                    <a:avLst/>
                    <a:gdLst>
                      <a:gd name="T0" fmla="*/ 62 w 157"/>
                      <a:gd name="T1" fmla="*/ 0 h 376"/>
                      <a:gd name="T2" fmla="*/ 62 w 157"/>
                      <a:gd name="T3" fmla="*/ 0 h 376"/>
                      <a:gd name="T4" fmla="*/ 0 w 157"/>
                      <a:gd name="T5" fmla="*/ 125 h 376"/>
                      <a:gd name="T6" fmla="*/ 125 w 157"/>
                      <a:gd name="T7" fmla="*/ 343 h 376"/>
                      <a:gd name="T8" fmla="*/ 125 w 157"/>
                      <a:gd name="T9" fmla="*/ 0 h 376"/>
                      <a:gd name="T10" fmla="*/ 62 w 157"/>
                      <a:gd name="T11" fmla="*/ 0 h 376"/>
                    </a:gdLst>
                    <a:ahLst/>
                    <a:cxnLst>
                      <a:cxn ang="0">
                        <a:pos x="T0" y="T1"/>
                      </a:cxn>
                      <a:cxn ang="0">
                        <a:pos x="T2" y="T3"/>
                      </a:cxn>
                      <a:cxn ang="0">
                        <a:pos x="T4" y="T5"/>
                      </a:cxn>
                      <a:cxn ang="0">
                        <a:pos x="T6" y="T7"/>
                      </a:cxn>
                      <a:cxn ang="0">
                        <a:pos x="T8" y="T9"/>
                      </a:cxn>
                      <a:cxn ang="0">
                        <a:pos x="T10" y="T11"/>
                      </a:cxn>
                    </a:cxnLst>
                    <a:rect l="0" t="0" r="r" b="b"/>
                    <a:pathLst>
                      <a:path w="157" h="376">
                        <a:moveTo>
                          <a:pt x="62" y="0"/>
                        </a:moveTo>
                        <a:lnTo>
                          <a:pt x="62" y="0"/>
                        </a:lnTo>
                        <a:cubicBezTo>
                          <a:pt x="0" y="125"/>
                          <a:pt x="0" y="125"/>
                          <a:pt x="0" y="125"/>
                        </a:cubicBezTo>
                        <a:cubicBezTo>
                          <a:pt x="0" y="125"/>
                          <a:pt x="93" y="375"/>
                          <a:pt x="125" y="343"/>
                        </a:cubicBezTo>
                        <a:cubicBezTo>
                          <a:pt x="156" y="343"/>
                          <a:pt x="125" y="0"/>
                          <a:pt x="125" y="0"/>
                        </a:cubicBezTo>
                        <a:lnTo>
                          <a:pt x="62" y="0"/>
                        </a:lnTo>
                      </a:path>
                    </a:pathLst>
                  </a:custGeom>
                  <a:solidFill>
                    <a:srgbClr val="DCA77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81" name="Freeform 165">
                    <a:extLst>
                      <a:ext uri="{FF2B5EF4-FFF2-40B4-BE49-F238E27FC236}">
                        <a16:creationId xmlns:a16="http://schemas.microsoft.com/office/drawing/2014/main" id="{C24D0B2D-FAC4-60B4-0567-76320F9B4EFA}"/>
                      </a:ext>
                    </a:extLst>
                  </p:cNvPr>
                  <p:cNvSpPr>
                    <a:spLocks noChangeArrowheads="1"/>
                  </p:cNvSpPr>
                  <p:nvPr/>
                </p:nvSpPr>
                <p:spPr bwMode="auto">
                  <a:xfrm>
                    <a:off x="7424738" y="2941638"/>
                    <a:ext cx="180975" cy="247650"/>
                  </a:xfrm>
                  <a:custGeom>
                    <a:avLst/>
                    <a:gdLst>
                      <a:gd name="T0" fmla="*/ 125 w 501"/>
                      <a:gd name="T1" fmla="*/ 125 h 689"/>
                      <a:gd name="T2" fmla="*/ 125 w 501"/>
                      <a:gd name="T3" fmla="*/ 125 h 689"/>
                      <a:gd name="T4" fmla="*/ 156 w 501"/>
                      <a:gd name="T5" fmla="*/ 500 h 689"/>
                      <a:gd name="T6" fmla="*/ 500 w 501"/>
                      <a:gd name="T7" fmla="*/ 375 h 689"/>
                      <a:gd name="T8" fmla="*/ 344 w 501"/>
                      <a:gd name="T9" fmla="*/ 63 h 689"/>
                      <a:gd name="T10" fmla="*/ 125 w 501"/>
                      <a:gd name="T11" fmla="*/ 125 h 689"/>
                    </a:gdLst>
                    <a:ahLst/>
                    <a:cxnLst>
                      <a:cxn ang="0">
                        <a:pos x="T0" y="T1"/>
                      </a:cxn>
                      <a:cxn ang="0">
                        <a:pos x="T2" y="T3"/>
                      </a:cxn>
                      <a:cxn ang="0">
                        <a:pos x="T4" y="T5"/>
                      </a:cxn>
                      <a:cxn ang="0">
                        <a:pos x="T6" y="T7"/>
                      </a:cxn>
                      <a:cxn ang="0">
                        <a:pos x="T8" y="T9"/>
                      </a:cxn>
                      <a:cxn ang="0">
                        <a:pos x="T10" y="T11"/>
                      </a:cxn>
                    </a:cxnLst>
                    <a:rect l="0" t="0" r="r" b="b"/>
                    <a:pathLst>
                      <a:path w="501" h="689">
                        <a:moveTo>
                          <a:pt x="125" y="125"/>
                        </a:moveTo>
                        <a:lnTo>
                          <a:pt x="125" y="125"/>
                        </a:lnTo>
                        <a:cubicBezTo>
                          <a:pt x="0" y="219"/>
                          <a:pt x="125" y="469"/>
                          <a:pt x="156" y="500"/>
                        </a:cubicBezTo>
                        <a:cubicBezTo>
                          <a:pt x="344" y="688"/>
                          <a:pt x="469" y="563"/>
                          <a:pt x="500" y="375"/>
                        </a:cubicBezTo>
                        <a:cubicBezTo>
                          <a:pt x="500" y="188"/>
                          <a:pt x="437" y="125"/>
                          <a:pt x="344" y="63"/>
                        </a:cubicBezTo>
                        <a:cubicBezTo>
                          <a:pt x="250" y="0"/>
                          <a:pt x="125" y="125"/>
                          <a:pt x="125" y="125"/>
                        </a:cubicBezTo>
                      </a:path>
                    </a:pathLst>
                  </a:custGeom>
                  <a:solidFill>
                    <a:srgbClr val="F4B18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82" name="Freeform 166">
                    <a:extLst>
                      <a:ext uri="{FF2B5EF4-FFF2-40B4-BE49-F238E27FC236}">
                        <a16:creationId xmlns:a16="http://schemas.microsoft.com/office/drawing/2014/main" id="{40B544EF-C4FC-E533-12A7-BB391B933ACA}"/>
                      </a:ext>
                    </a:extLst>
                  </p:cNvPr>
                  <p:cNvSpPr>
                    <a:spLocks noChangeArrowheads="1"/>
                  </p:cNvSpPr>
                  <p:nvPr/>
                </p:nvSpPr>
                <p:spPr bwMode="auto">
                  <a:xfrm>
                    <a:off x="7402513" y="2941638"/>
                    <a:ext cx="203200" cy="169862"/>
                  </a:xfrm>
                  <a:custGeom>
                    <a:avLst/>
                    <a:gdLst>
                      <a:gd name="T0" fmla="*/ 219 w 564"/>
                      <a:gd name="T1" fmla="*/ 469 h 470"/>
                      <a:gd name="T2" fmla="*/ 219 w 564"/>
                      <a:gd name="T3" fmla="*/ 469 h 470"/>
                      <a:gd name="T4" fmla="*/ 375 w 564"/>
                      <a:gd name="T5" fmla="*/ 32 h 470"/>
                      <a:gd name="T6" fmla="*/ 563 w 564"/>
                      <a:gd name="T7" fmla="*/ 219 h 470"/>
                      <a:gd name="T8" fmla="*/ 282 w 564"/>
                      <a:gd name="T9" fmla="*/ 344 h 470"/>
                      <a:gd name="T10" fmla="*/ 219 w 564"/>
                      <a:gd name="T11" fmla="*/ 469 h 470"/>
                    </a:gdLst>
                    <a:ahLst/>
                    <a:cxnLst>
                      <a:cxn ang="0">
                        <a:pos x="T0" y="T1"/>
                      </a:cxn>
                      <a:cxn ang="0">
                        <a:pos x="T2" y="T3"/>
                      </a:cxn>
                      <a:cxn ang="0">
                        <a:pos x="T4" y="T5"/>
                      </a:cxn>
                      <a:cxn ang="0">
                        <a:pos x="T6" y="T7"/>
                      </a:cxn>
                      <a:cxn ang="0">
                        <a:pos x="T8" y="T9"/>
                      </a:cxn>
                      <a:cxn ang="0">
                        <a:pos x="T10" y="T11"/>
                      </a:cxn>
                    </a:cxnLst>
                    <a:rect l="0" t="0" r="r" b="b"/>
                    <a:pathLst>
                      <a:path w="564" h="470">
                        <a:moveTo>
                          <a:pt x="219" y="469"/>
                        </a:moveTo>
                        <a:lnTo>
                          <a:pt x="219" y="469"/>
                        </a:lnTo>
                        <a:cubicBezTo>
                          <a:pt x="63" y="438"/>
                          <a:pt x="0" y="0"/>
                          <a:pt x="375" y="32"/>
                        </a:cubicBezTo>
                        <a:cubicBezTo>
                          <a:pt x="375" y="32"/>
                          <a:pt x="500" y="63"/>
                          <a:pt x="563" y="219"/>
                        </a:cubicBezTo>
                        <a:cubicBezTo>
                          <a:pt x="563" y="219"/>
                          <a:pt x="407" y="344"/>
                          <a:pt x="282" y="344"/>
                        </a:cubicBezTo>
                        <a:lnTo>
                          <a:pt x="219" y="469"/>
                        </a:lnTo>
                      </a:path>
                    </a:pathLst>
                  </a:custGeom>
                  <a:solidFill>
                    <a:srgbClr val="201A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83" name="Freeform 169">
                    <a:extLst>
                      <a:ext uri="{FF2B5EF4-FFF2-40B4-BE49-F238E27FC236}">
                        <a16:creationId xmlns:a16="http://schemas.microsoft.com/office/drawing/2014/main" id="{35C9E5CF-F2F8-EFCD-D374-1B4E1A0B2785}"/>
                      </a:ext>
                    </a:extLst>
                  </p:cNvPr>
                  <p:cNvSpPr>
                    <a:spLocks noChangeArrowheads="1"/>
                  </p:cNvSpPr>
                  <p:nvPr/>
                </p:nvSpPr>
                <p:spPr bwMode="auto">
                  <a:xfrm>
                    <a:off x="7459663" y="3100388"/>
                    <a:ext cx="57150" cy="68262"/>
                  </a:xfrm>
                  <a:custGeom>
                    <a:avLst/>
                    <a:gdLst>
                      <a:gd name="T0" fmla="*/ 156 w 157"/>
                      <a:gd name="T1" fmla="*/ 94 h 188"/>
                      <a:gd name="T2" fmla="*/ 156 w 157"/>
                      <a:gd name="T3" fmla="*/ 94 h 188"/>
                      <a:gd name="T4" fmla="*/ 156 w 157"/>
                      <a:gd name="T5" fmla="*/ 94 h 188"/>
                      <a:gd name="T6" fmla="*/ 93 w 157"/>
                      <a:gd name="T7" fmla="*/ 156 h 188"/>
                      <a:gd name="T8" fmla="*/ 0 w 157"/>
                      <a:gd name="T9" fmla="*/ 94 h 188"/>
                      <a:gd name="T10" fmla="*/ 93 w 157"/>
                      <a:gd name="T11" fmla="*/ 31 h 188"/>
                      <a:gd name="T12" fmla="*/ 156 w 157"/>
                      <a:gd name="T13" fmla="*/ 94 h 188"/>
                      <a:gd name="T14" fmla="*/ 156 w 157"/>
                      <a:gd name="T15" fmla="*/ 94 h 188"/>
                      <a:gd name="T16" fmla="*/ 156 w 157"/>
                      <a:gd name="T17" fmla="*/ 94 h 188"/>
                      <a:gd name="T18" fmla="*/ 93 w 157"/>
                      <a:gd name="T19" fmla="*/ 0 h 188"/>
                      <a:gd name="T20" fmla="*/ 0 w 157"/>
                      <a:gd name="T21" fmla="*/ 94 h 188"/>
                      <a:gd name="T22" fmla="*/ 93 w 157"/>
                      <a:gd name="T23" fmla="*/ 187 h 188"/>
                      <a:gd name="T24" fmla="*/ 156 w 157"/>
                      <a:gd name="T25" fmla="*/ 94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7" h="188">
                        <a:moveTo>
                          <a:pt x="156" y="94"/>
                        </a:moveTo>
                        <a:lnTo>
                          <a:pt x="156" y="94"/>
                        </a:lnTo>
                        <a:lnTo>
                          <a:pt x="156" y="94"/>
                        </a:lnTo>
                        <a:cubicBezTo>
                          <a:pt x="156" y="125"/>
                          <a:pt x="125" y="156"/>
                          <a:pt x="93" y="156"/>
                        </a:cubicBezTo>
                        <a:cubicBezTo>
                          <a:pt x="31" y="156"/>
                          <a:pt x="0" y="125"/>
                          <a:pt x="0" y="94"/>
                        </a:cubicBezTo>
                        <a:cubicBezTo>
                          <a:pt x="0" y="62"/>
                          <a:pt x="31" y="31"/>
                          <a:pt x="93" y="31"/>
                        </a:cubicBezTo>
                        <a:cubicBezTo>
                          <a:pt x="125" y="31"/>
                          <a:pt x="156" y="62"/>
                          <a:pt x="156" y="94"/>
                        </a:cubicBezTo>
                        <a:lnTo>
                          <a:pt x="156" y="94"/>
                        </a:lnTo>
                        <a:lnTo>
                          <a:pt x="156" y="94"/>
                        </a:lnTo>
                        <a:cubicBezTo>
                          <a:pt x="156" y="31"/>
                          <a:pt x="125" y="0"/>
                          <a:pt x="93" y="0"/>
                        </a:cubicBezTo>
                        <a:cubicBezTo>
                          <a:pt x="31" y="0"/>
                          <a:pt x="0" y="31"/>
                          <a:pt x="0" y="94"/>
                        </a:cubicBezTo>
                        <a:cubicBezTo>
                          <a:pt x="0" y="156"/>
                          <a:pt x="31" y="187"/>
                          <a:pt x="93" y="187"/>
                        </a:cubicBezTo>
                        <a:cubicBezTo>
                          <a:pt x="125" y="187"/>
                          <a:pt x="156" y="156"/>
                          <a:pt x="156" y="94"/>
                        </a:cubicBezTo>
                      </a:path>
                    </a:pathLst>
                  </a:custGeom>
                  <a:solidFill>
                    <a:srgbClr val="A49C4A"/>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84" name="Freeform 170">
                    <a:extLst>
                      <a:ext uri="{FF2B5EF4-FFF2-40B4-BE49-F238E27FC236}">
                        <a16:creationId xmlns:a16="http://schemas.microsoft.com/office/drawing/2014/main" id="{7D51BE01-2347-E71B-604F-AF558C4125F0}"/>
                      </a:ext>
                    </a:extLst>
                  </p:cNvPr>
                  <p:cNvSpPr>
                    <a:spLocks noChangeArrowheads="1"/>
                  </p:cNvSpPr>
                  <p:nvPr/>
                </p:nvSpPr>
                <p:spPr bwMode="auto">
                  <a:xfrm>
                    <a:off x="7413625" y="3133725"/>
                    <a:ext cx="371475" cy="315913"/>
                  </a:xfrm>
                  <a:custGeom>
                    <a:avLst/>
                    <a:gdLst>
                      <a:gd name="T0" fmla="*/ 875 w 1032"/>
                      <a:gd name="T1" fmla="*/ 93 h 876"/>
                      <a:gd name="T2" fmla="*/ 875 w 1032"/>
                      <a:gd name="T3" fmla="*/ 93 h 876"/>
                      <a:gd name="T4" fmla="*/ 625 w 1032"/>
                      <a:gd name="T5" fmla="*/ 593 h 876"/>
                      <a:gd name="T6" fmla="*/ 125 w 1032"/>
                      <a:gd name="T7" fmla="*/ 843 h 876"/>
                      <a:gd name="T8" fmla="*/ 218 w 1032"/>
                      <a:gd name="T9" fmla="*/ 406 h 876"/>
                      <a:gd name="T10" fmla="*/ 625 w 1032"/>
                      <a:gd name="T11" fmla="*/ 31 h 876"/>
                      <a:gd name="T12" fmla="*/ 875 w 1032"/>
                      <a:gd name="T13" fmla="*/ 93 h 876"/>
                    </a:gdLst>
                    <a:ahLst/>
                    <a:cxnLst>
                      <a:cxn ang="0">
                        <a:pos x="T0" y="T1"/>
                      </a:cxn>
                      <a:cxn ang="0">
                        <a:pos x="T2" y="T3"/>
                      </a:cxn>
                      <a:cxn ang="0">
                        <a:pos x="T4" y="T5"/>
                      </a:cxn>
                      <a:cxn ang="0">
                        <a:pos x="T6" y="T7"/>
                      </a:cxn>
                      <a:cxn ang="0">
                        <a:pos x="T8" y="T9"/>
                      </a:cxn>
                      <a:cxn ang="0">
                        <a:pos x="T10" y="T11"/>
                      </a:cxn>
                      <a:cxn ang="0">
                        <a:pos x="T12" y="T13"/>
                      </a:cxn>
                    </a:cxnLst>
                    <a:rect l="0" t="0" r="r" b="b"/>
                    <a:pathLst>
                      <a:path w="1032" h="876">
                        <a:moveTo>
                          <a:pt x="875" y="93"/>
                        </a:moveTo>
                        <a:lnTo>
                          <a:pt x="875" y="93"/>
                        </a:lnTo>
                        <a:cubicBezTo>
                          <a:pt x="875" y="93"/>
                          <a:pt x="1031" y="281"/>
                          <a:pt x="625" y="593"/>
                        </a:cubicBezTo>
                        <a:cubicBezTo>
                          <a:pt x="218" y="875"/>
                          <a:pt x="250" y="875"/>
                          <a:pt x="125" y="843"/>
                        </a:cubicBezTo>
                        <a:cubicBezTo>
                          <a:pt x="31" y="812"/>
                          <a:pt x="0" y="562"/>
                          <a:pt x="218" y="406"/>
                        </a:cubicBezTo>
                        <a:cubicBezTo>
                          <a:pt x="468" y="218"/>
                          <a:pt x="500" y="62"/>
                          <a:pt x="625" y="31"/>
                        </a:cubicBezTo>
                        <a:cubicBezTo>
                          <a:pt x="750" y="0"/>
                          <a:pt x="843" y="31"/>
                          <a:pt x="875" y="93"/>
                        </a:cubicBezTo>
                      </a:path>
                    </a:pathLst>
                  </a:custGeom>
                  <a:solidFill>
                    <a:srgbClr val="FDC80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85" name="Freeform 171">
                    <a:extLst>
                      <a:ext uri="{FF2B5EF4-FFF2-40B4-BE49-F238E27FC236}">
                        <a16:creationId xmlns:a16="http://schemas.microsoft.com/office/drawing/2014/main" id="{51F58533-A8CF-30EE-08B0-28CACB7FBB99}"/>
                      </a:ext>
                    </a:extLst>
                  </p:cNvPr>
                  <p:cNvSpPr>
                    <a:spLocks noChangeArrowheads="1"/>
                  </p:cNvSpPr>
                  <p:nvPr/>
                </p:nvSpPr>
                <p:spPr bwMode="auto">
                  <a:xfrm>
                    <a:off x="7380288" y="3155950"/>
                    <a:ext cx="146050" cy="236538"/>
                  </a:xfrm>
                  <a:custGeom>
                    <a:avLst/>
                    <a:gdLst>
                      <a:gd name="T0" fmla="*/ 250 w 407"/>
                      <a:gd name="T1" fmla="*/ 31 h 657"/>
                      <a:gd name="T2" fmla="*/ 250 w 407"/>
                      <a:gd name="T3" fmla="*/ 31 h 657"/>
                      <a:gd name="T4" fmla="*/ 406 w 407"/>
                      <a:gd name="T5" fmla="*/ 656 h 657"/>
                      <a:gd name="T6" fmla="*/ 0 w 407"/>
                      <a:gd name="T7" fmla="*/ 344 h 657"/>
                      <a:gd name="T8" fmla="*/ 250 w 407"/>
                      <a:gd name="T9" fmla="*/ 31 h 657"/>
                    </a:gdLst>
                    <a:ahLst/>
                    <a:cxnLst>
                      <a:cxn ang="0">
                        <a:pos x="T0" y="T1"/>
                      </a:cxn>
                      <a:cxn ang="0">
                        <a:pos x="T2" y="T3"/>
                      </a:cxn>
                      <a:cxn ang="0">
                        <a:pos x="T4" y="T5"/>
                      </a:cxn>
                      <a:cxn ang="0">
                        <a:pos x="T6" y="T7"/>
                      </a:cxn>
                      <a:cxn ang="0">
                        <a:pos x="T8" y="T9"/>
                      </a:cxn>
                    </a:cxnLst>
                    <a:rect l="0" t="0" r="r" b="b"/>
                    <a:pathLst>
                      <a:path w="407" h="657">
                        <a:moveTo>
                          <a:pt x="250" y="31"/>
                        </a:moveTo>
                        <a:lnTo>
                          <a:pt x="250" y="31"/>
                        </a:lnTo>
                        <a:cubicBezTo>
                          <a:pt x="250" y="31"/>
                          <a:pt x="31" y="313"/>
                          <a:pt x="406" y="656"/>
                        </a:cubicBezTo>
                        <a:cubicBezTo>
                          <a:pt x="406" y="656"/>
                          <a:pt x="0" y="531"/>
                          <a:pt x="0" y="344"/>
                        </a:cubicBezTo>
                        <a:cubicBezTo>
                          <a:pt x="0" y="156"/>
                          <a:pt x="344" y="0"/>
                          <a:pt x="250" y="31"/>
                        </a:cubicBezTo>
                      </a:path>
                    </a:pathLst>
                  </a:custGeom>
                  <a:solidFill>
                    <a:srgbClr val="90C04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86" name="Freeform 172">
                    <a:extLst>
                      <a:ext uri="{FF2B5EF4-FFF2-40B4-BE49-F238E27FC236}">
                        <a16:creationId xmlns:a16="http://schemas.microsoft.com/office/drawing/2014/main" id="{CB4F061B-63A7-4D7D-953B-9245975E02D4}"/>
                      </a:ext>
                    </a:extLst>
                  </p:cNvPr>
                  <p:cNvSpPr>
                    <a:spLocks noChangeArrowheads="1"/>
                  </p:cNvSpPr>
                  <p:nvPr/>
                </p:nvSpPr>
                <p:spPr bwMode="auto">
                  <a:xfrm>
                    <a:off x="7605713" y="3155950"/>
                    <a:ext cx="134937" cy="134938"/>
                  </a:xfrm>
                  <a:custGeom>
                    <a:avLst/>
                    <a:gdLst>
                      <a:gd name="T0" fmla="*/ 344 w 376"/>
                      <a:gd name="T1" fmla="*/ 125 h 376"/>
                      <a:gd name="T2" fmla="*/ 344 w 376"/>
                      <a:gd name="T3" fmla="*/ 125 h 376"/>
                      <a:gd name="T4" fmla="*/ 187 w 376"/>
                      <a:gd name="T5" fmla="*/ 313 h 376"/>
                      <a:gd name="T6" fmla="*/ 31 w 376"/>
                      <a:gd name="T7" fmla="*/ 156 h 376"/>
                      <a:gd name="T8" fmla="*/ 219 w 376"/>
                      <a:gd name="T9" fmla="*/ 0 h 376"/>
                      <a:gd name="T10" fmla="*/ 344 w 376"/>
                      <a:gd name="T11" fmla="*/ 125 h 376"/>
                    </a:gdLst>
                    <a:ahLst/>
                    <a:cxnLst>
                      <a:cxn ang="0">
                        <a:pos x="T0" y="T1"/>
                      </a:cxn>
                      <a:cxn ang="0">
                        <a:pos x="T2" y="T3"/>
                      </a:cxn>
                      <a:cxn ang="0">
                        <a:pos x="T4" y="T5"/>
                      </a:cxn>
                      <a:cxn ang="0">
                        <a:pos x="T6" y="T7"/>
                      </a:cxn>
                      <a:cxn ang="0">
                        <a:pos x="T8" y="T9"/>
                      </a:cxn>
                      <a:cxn ang="0">
                        <a:pos x="T10" y="T11"/>
                      </a:cxn>
                    </a:cxnLst>
                    <a:rect l="0" t="0" r="r" b="b"/>
                    <a:pathLst>
                      <a:path w="376" h="376">
                        <a:moveTo>
                          <a:pt x="344" y="125"/>
                        </a:moveTo>
                        <a:lnTo>
                          <a:pt x="344" y="125"/>
                        </a:lnTo>
                        <a:cubicBezTo>
                          <a:pt x="375" y="188"/>
                          <a:pt x="250" y="313"/>
                          <a:pt x="187" y="313"/>
                        </a:cubicBezTo>
                        <a:cubicBezTo>
                          <a:pt x="31" y="375"/>
                          <a:pt x="0" y="281"/>
                          <a:pt x="31" y="156"/>
                        </a:cubicBezTo>
                        <a:cubicBezTo>
                          <a:pt x="62" y="63"/>
                          <a:pt x="156" y="31"/>
                          <a:pt x="219" y="0"/>
                        </a:cubicBezTo>
                        <a:cubicBezTo>
                          <a:pt x="281" y="0"/>
                          <a:pt x="344" y="125"/>
                          <a:pt x="344" y="125"/>
                        </a:cubicBezTo>
                      </a:path>
                    </a:pathLst>
                  </a:custGeom>
                  <a:solidFill>
                    <a:srgbClr val="CA956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87" name="Freeform 173">
                    <a:extLst>
                      <a:ext uri="{FF2B5EF4-FFF2-40B4-BE49-F238E27FC236}">
                        <a16:creationId xmlns:a16="http://schemas.microsoft.com/office/drawing/2014/main" id="{68124C5B-3C60-18C0-9C5E-690D59694D29}"/>
                      </a:ext>
                    </a:extLst>
                  </p:cNvPr>
                  <p:cNvSpPr>
                    <a:spLocks noChangeArrowheads="1"/>
                  </p:cNvSpPr>
                  <p:nvPr/>
                </p:nvSpPr>
                <p:spPr bwMode="auto">
                  <a:xfrm>
                    <a:off x="7559675" y="3279775"/>
                    <a:ext cx="203200" cy="90488"/>
                  </a:xfrm>
                  <a:custGeom>
                    <a:avLst/>
                    <a:gdLst>
                      <a:gd name="T0" fmla="*/ 0 w 563"/>
                      <a:gd name="T1" fmla="*/ 125 h 251"/>
                      <a:gd name="T2" fmla="*/ 0 w 563"/>
                      <a:gd name="T3" fmla="*/ 125 h 251"/>
                      <a:gd name="T4" fmla="*/ 344 w 563"/>
                      <a:gd name="T5" fmla="*/ 219 h 251"/>
                      <a:gd name="T6" fmla="*/ 437 w 563"/>
                      <a:gd name="T7" fmla="*/ 0 h 251"/>
                      <a:gd name="T8" fmla="*/ 281 w 563"/>
                      <a:gd name="T9" fmla="*/ 94 h 251"/>
                      <a:gd name="T10" fmla="*/ 0 w 563"/>
                      <a:gd name="T11" fmla="*/ 125 h 251"/>
                    </a:gdLst>
                    <a:ahLst/>
                    <a:cxnLst>
                      <a:cxn ang="0">
                        <a:pos x="T0" y="T1"/>
                      </a:cxn>
                      <a:cxn ang="0">
                        <a:pos x="T2" y="T3"/>
                      </a:cxn>
                      <a:cxn ang="0">
                        <a:pos x="T4" y="T5"/>
                      </a:cxn>
                      <a:cxn ang="0">
                        <a:pos x="T6" y="T7"/>
                      </a:cxn>
                      <a:cxn ang="0">
                        <a:pos x="T8" y="T9"/>
                      </a:cxn>
                      <a:cxn ang="0">
                        <a:pos x="T10" y="T11"/>
                      </a:cxn>
                    </a:cxnLst>
                    <a:rect l="0" t="0" r="r" b="b"/>
                    <a:pathLst>
                      <a:path w="563" h="251">
                        <a:moveTo>
                          <a:pt x="0" y="125"/>
                        </a:moveTo>
                        <a:lnTo>
                          <a:pt x="0" y="125"/>
                        </a:lnTo>
                        <a:cubicBezTo>
                          <a:pt x="0" y="125"/>
                          <a:pt x="156" y="250"/>
                          <a:pt x="344" y="219"/>
                        </a:cubicBezTo>
                        <a:cubicBezTo>
                          <a:pt x="562" y="187"/>
                          <a:pt x="437" y="0"/>
                          <a:pt x="437" y="0"/>
                        </a:cubicBezTo>
                        <a:cubicBezTo>
                          <a:pt x="281" y="94"/>
                          <a:pt x="281" y="94"/>
                          <a:pt x="281" y="94"/>
                        </a:cubicBezTo>
                        <a:cubicBezTo>
                          <a:pt x="281" y="94"/>
                          <a:pt x="156" y="187"/>
                          <a:pt x="0" y="125"/>
                        </a:cubicBezTo>
                      </a:path>
                    </a:pathLst>
                  </a:custGeom>
                  <a:solidFill>
                    <a:srgbClr val="90C04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75" name="Freeform 105">
                  <a:extLst>
                    <a:ext uri="{FF2B5EF4-FFF2-40B4-BE49-F238E27FC236}">
                      <a16:creationId xmlns:a16="http://schemas.microsoft.com/office/drawing/2014/main" id="{FB46DC42-004E-FB04-7226-96DBD7972FBE}"/>
                    </a:ext>
                  </a:extLst>
                </p:cNvPr>
                <p:cNvSpPr>
                  <a:spLocks noChangeArrowheads="1"/>
                </p:cNvSpPr>
                <p:nvPr/>
              </p:nvSpPr>
              <p:spPr bwMode="auto">
                <a:xfrm>
                  <a:off x="8591800" y="4838152"/>
                  <a:ext cx="199373" cy="290160"/>
                </a:xfrm>
                <a:custGeom>
                  <a:avLst/>
                  <a:gdLst>
                    <a:gd name="T0" fmla="*/ 155 w 438"/>
                    <a:gd name="T1" fmla="*/ 0 h 751"/>
                    <a:gd name="T2" fmla="*/ 155 w 438"/>
                    <a:gd name="T3" fmla="*/ 0 h 751"/>
                    <a:gd name="T4" fmla="*/ 343 w 438"/>
                    <a:gd name="T5" fmla="*/ 250 h 751"/>
                    <a:gd name="T6" fmla="*/ 374 w 438"/>
                    <a:gd name="T7" fmla="*/ 531 h 751"/>
                    <a:gd name="T8" fmla="*/ 374 w 438"/>
                    <a:gd name="T9" fmla="*/ 750 h 751"/>
                    <a:gd name="T10" fmla="*/ 249 w 438"/>
                    <a:gd name="T11" fmla="*/ 656 h 751"/>
                    <a:gd name="T12" fmla="*/ 124 w 438"/>
                    <a:gd name="T13" fmla="*/ 656 h 751"/>
                    <a:gd name="T14" fmla="*/ 94 w 438"/>
                    <a:gd name="T15" fmla="*/ 531 h 751"/>
                    <a:gd name="T16" fmla="*/ 94 w 438"/>
                    <a:gd name="T17" fmla="*/ 125 h 751"/>
                    <a:gd name="T18" fmla="*/ 155 w 438"/>
                    <a:gd name="T19" fmla="*/ 0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8" h="751">
                      <a:moveTo>
                        <a:pt x="155" y="0"/>
                      </a:moveTo>
                      <a:lnTo>
                        <a:pt x="155" y="0"/>
                      </a:lnTo>
                      <a:cubicBezTo>
                        <a:pt x="155" y="0"/>
                        <a:pt x="312" y="31"/>
                        <a:pt x="343" y="250"/>
                      </a:cubicBezTo>
                      <a:cubicBezTo>
                        <a:pt x="374" y="468"/>
                        <a:pt x="312" y="500"/>
                        <a:pt x="374" y="531"/>
                      </a:cubicBezTo>
                      <a:cubicBezTo>
                        <a:pt x="437" y="593"/>
                        <a:pt x="374" y="750"/>
                        <a:pt x="374" y="750"/>
                      </a:cubicBezTo>
                      <a:cubicBezTo>
                        <a:pt x="374" y="750"/>
                        <a:pt x="312" y="625"/>
                        <a:pt x="249" y="656"/>
                      </a:cubicBezTo>
                      <a:cubicBezTo>
                        <a:pt x="187" y="656"/>
                        <a:pt x="155" y="656"/>
                        <a:pt x="124" y="656"/>
                      </a:cubicBezTo>
                      <a:cubicBezTo>
                        <a:pt x="94" y="656"/>
                        <a:pt x="31" y="593"/>
                        <a:pt x="94" y="531"/>
                      </a:cubicBezTo>
                      <a:cubicBezTo>
                        <a:pt x="155" y="437"/>
                        <a:pt x="0" y="281"/>
                        <a:pt x="94" y="125"/>
                      </a:cubicBezTo>
                      <a:lnTo>
                        <a:pt x="155" y="0"/>
                      </a:lnTo>
                    </a:path>
                  </a:pathLst>
                </a:custGeom>
                <a:solidFill>
                  <a:srgbClr val="201A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grpSp>
        </p:grpSp>
        <p:sp>
          <p:nvSpPr>
            <p:cNvPr id="325" name="TextBox 324">
              <a:extLst>
                <a:ext uri="{FF2B5EF4-FFF2-40B4-BE49-F238E27FC236}">
                  <a16:creationId xmlns:a16="http://schemas.microsoft.com/office/drawing/2014/main" id="{902ABD06-AFD6-6818-D04C-68758F47D03C}"/>
                </a:ext>
              </a:extLst>
            </p:cNvPr>
            <p:cNvSpPr txBox="1"/>
            <p:nvPr/>
          </p:nvSpPr>
          <p:spPr>
            <a:xfrm>
              <a:off x="3473215" y="6789087"/>
              <a:ext cx="412941" cy="137695"/>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55%</a:t>
              </a:r>
            </a:p>
          </p:txBody>
        </p:sp>
        <p:sp>
          <p:nvSpPr>
            <p:cNvPr id="326" name="TextBox 325">
              <a:extLst>
                <a:ext uri="{FF2B5EF4-FFF2-40B4-BE49-F238E27FC236}">
                  <a16:creationId xmlns:a16="http://schemas.microsoft.com/office/drawing/2014/main" id="{63B197D2-2E99-8A99-112D-60FFE6981213}"/>
                </a:ext>
              </a:extLst>
            </p:cNvPr>
            <p:cNvSpPr txBox="1"/>
            <p:nvPr/>
          </p:nvSpPr>
          <p:spPr>
            <a:xfrm>
              <a:off x="1798680" y="6792125"/>
              <a:ext cx="412941" cy="137695"/>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81%</a:t>
              </a:r>
            </a:p>
          </p:txBody>
        </p:sp>
        <p:grpSp>
          <p:nvGrpSpPr>
            <p:cNvPr id="327" name="Group 326">
              <a:extLst>
                <a:ext uri="{FF2B5EF4-FFF2-40B4-BE49-F238E27FC236}">
                  <a16:creationId xmlns:a16="http://schemas.microsoft.com/office/drawing/2014/main" id="{4E432D28-7727-052F-854D-3A16ABCFDC19}"/>
                </a:ext>
              </a:extLst>
            </p:cNvPr>
            <p:cNvGrpSpPr/>
            <p:nvPr/>
          </p:nvGrpSpPr>
          <p:grpSpPr>
            <a:xfrm flipH="1">
              <a:off x="1364396" y="6626979"/>
              <a:ext cx="201002" cy="397143"/>
              <a:chOff x="7245350" y="2886076"/>
              <a:chExt cx="539750" cy="1112837"/>
            </a:xfrm>
          </p:grpSpPr>
          <p:sp>
            <p:nvSpPr>
              <p:cNvPr id="354" name="Freeform 10">
                <a:extLst>
                  <a:ext uri="{FF2B5EF4-FFF2-40B4-BE49-F238E27FC236}">
                    <a16:creationId xmlns:a16="http://schemas.microsoft.com/office/drawing/2014/main" id="{007C66D7-6CC8-FAD7-5E12-DCDC9F443B26}"/>
                  </a:ext>
                </a:extLst>
              </p:cNvPr>
              <p:cNvSpPr>
                <a:spLocks noChangeArrowheads="1"/>
              </p:cNvSpPr>
              <p:nvPr/>
            </p:nvSpPr>
            <p:spPr bwMode="auto">
              <a:xfrm>
                <a:off x="7245350" y="3863975"/>
                <a:ext cx="461963" cy="134938"/>
              </a:xfrm>
              <a:custGeom>
                <a:avLst/>
                <a:gdLst>
                  <a:gd name="T0" fmla="*/ 500 w 1282"/>
                  <a:gd name="T1" fmla="*/ 31 h 376"/>
                  <a:gd name="T2" fmla="*/ 500 w 1282"/>
                  <a:gd name="T3" fmla="*/ 31 h 376"/>
                  <a:gd name="T4" fmla="*/ 875 w 1282"/>
                  <a:gd name="T5" fmla="*/ 0 h 376"/>
                  <a:gd name="T6" fmla="*/ 1156 w 1282"/>
                  <a:gd name="T7" fmla="*/ 62 h 376"/>
                  <a:gd name="T8" fmla="*/ 1250 w 1282"/>
                  <a:gd name="T9" fmla="*/ 125 h 376"/>
                  <a:gd name="T10" fmla="*/ 1031 w 1282"/>
                  <a:gd name="T11" fmla="*/ 250 h 376"/>
                  <a:gd name="T12" fmla="*/ 781 w 1282"/>
                  <a:gd name="T13" fmla="*/ 312 h 376"/>
                  <a:gd name="T14" fmla="*/ 406 w 1282"/>
                  <a:gd name="T15" fmla="*/ 344 h 376"/>
                  <a:gd name="T16" fmla="*/ 250 w 1282"/>
                  <a:gd name="T17" fmla="*/ 312 h 376"/>
                  <a:gd name="T18" fmla="*/ 0 w 1282"/>
                  <a:gd name="T19" fmla="*/ 219 h 376"/>
                  <a:gd name="T20" fmla="*/ 125 w 1282"/>
                  <a:gd name="T21" fmla="*/ 156 h 376"/>
                  <a:gd name="T22" fmla="*/ 500 w 1282"/>
                  <a:gd name="T23" fmla="*/ 31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2" h="376">
                    <a:moveTo>
                      <a:pt x="500" y="31"/>
                    </a:moveTo>
                    <a:lnTo>
                      <a:pt x="500" y="31"/>
                    </a:lnTo>
                    <a:cubicBezTo>
                      <a:pt x="500" y="31"/>
                      <a:pt x="812" y="0"/>
                      <a:pt x="875" y="0"/>
                    </a:cubicBezTo>
                    <a:cubicBezTo>
                      <a:pt x="937" y="31"/>
                      <a:pt x="1094" y="62"/>
                      <a:pt x="1156" y="62"/>
                    </a:cubicBezTo>
                    <a:cubicBezTo>
                      <a:pt x="1187" y="94"/>
                      <a:pt x="1281" y="62"/>
                      <a:pt x="1250" y="125"/>
                    </a:cubicBezTo>
                    <a:cubicBezTo>
                      <a:pt x="1219" y="187"/>
                      <a:pt x="1094" y="219"/>
                      <a:pt x="1031" y="250"/>
                    </a:cubicBezTo>
                    <a:cubicBezTo>
                      <a:pt x="969" y="281"/>
                      <a:pt x="969" y="281"/>
                      <a:pt x="781" y="312"/>
                    </a:cubicBezTo>
                    <a:cubicBezTo>
                      <a:pt x="594" y="375"/>
                      <a:pt x="469" y="375"/>
                      <a:pt x="406" y="344"/>
                    </a:cubicBezTo>
                    <a:cubicBezTo>
                      <a:pt x="312" y="344"/>
                      <a:pt x="312" y="312"/>
                      <a:pt x="250" y="312"/>
                    </a:cubicBezTo>
                    <a:cubicBezTo>
                      <a:pt x="156" y="281"/>
                      <a:pt x="0" y="281"/>
                      <a:pt x="0" y="219"/>
                    </a:cubicBezTo>
                    <a:cubicBezTo>
                      <a:pt x="31" y="187"/>
                      <a:pt x="94" y="156"/>
                      <a:pt x="125" y="156"/>
                    </a:cubicBezTo>
                    <a:cubicBezTo>
                      <a:pt x="156" y="125"/>
                      <a:pt x="250" y="94"/>
                      <a:pt x="500" y="31"/>
                    </a:cubicBezTo>
                  </a:path>
                </a:pathLst>
              </a:custGeom>
              <a:solidFill>
                <a:srgbClr val="2F559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55" name="Freeform 161">
                <a:extLst>
                  <a:ext uri="{FF2B5EF4-FFF2-40B4-BE49-F238E27FC236}">
                    <a16:creationId xmlns:a16="http://schemas.microsoft.com/office/drawing/2014/main" id="{BFA2DBBA-2507-9994-1339-676574229FC1}"/>
                  </a:ext>
                </a:extLst>
              </p:cNvPr>
              <p:cNvSpPr>
                <a:spLocks noChangeArrowheads="1"/>
              </p:cNvSpPr>
              <p:nvPr/>
            </p:nvSpPr>
            <p:spPr bwMode="auto">
              <a:xfrm>
                <a:off x="7391400" y="3381375"/>
                <a:ext cx="258763" cy="573088"/>
              </a:xfrm>
              <a:custGeom>
                <a:avLst/>
                <a:gdLst>
                  <a:gd name="T0" fmla="*/ 188 w 720"/>
                  <a:gd name="T1" fmla="*/ 156 h 1594"/>
                  <a:gd name="T2" fmla="*/ 188 w 720"/>
                  <a:gd name="T3" fmla="*/ 156 h 1594"/>
                  <a:gd name="T4" fmla="*/ 0 w 720"/>
                  <a:gd name="T5" fmla="*/ 1593 h 1594"/>
                  <a:gd name="T6" fmla="*/ 375 w 720"/>
                  <a:gd name="T7" fmla="*/ 688 h 1594"/>
                  <a:gd name="T8" fmla="*/ 469 w 720"/>
                  <a:gd name="T9" fmla="*/ 1530 h 1594"/>
                  <a:gd name="T10" fmla="*/ 625 w 720"/>
                  <a:gd name="T11" fmla="*/ 219 h 1594"/>
                  <a:gd name="T12" fmla="*/ 188 w 720"/>
                  <a:gd name="T13" fmla="*/ 156 h 1594"/>
                </a:gdLst>
                <a:ahLst/>
                <a:cxnLst>
                  <a:cxn ang="0">
                    <a:pos x="T0" y="T1"/>
                  </a:cxn>
                  <a:cxn ang="0">
                    <a:pos x="T2" y="T3"/>
                  </a:cxn>
                  <a:cxn ang="0">
                    <a:pos x="T4" y="T5"/>
                  </a:cxn>
                  <a:cxn ang="0">
                    <a:pos x="T6" y="T7"/>
                  </a:cxn>
                  <a:cxn ang="0">
                    <a:pos x="T8" y="T9"/>
                  </a:cxn>
                  <a:cxn ang="0">
                    <a:pos x="T10" y="T11"/>
                  </a:cxn>
                  <a:cxn ang="0">
                    <a:pos x="T12" y="T13"/>
                  </a:cxn>
                </a:cxnLst>
                <a:rect l="0" t="0" r="r" b="b"/>
                <a:pathLst>
                  <a:path w="720" h="1594">
                    <a:moveTo>
                      <a:pt x="188" y="156"/>
                    </a:moveTo>
                    <a:lnTo>
                      <a:pt x="188" y="156"/>
                    </a:lnTo>
                    <a:cubicBezTo>
                      <a:pt x="188" y="156"/>
                      <a:pt x="31" y="1249"/>
                      <a:pt x="0" y="1593"/>
                    </a:cubicBezTo>
                    <a:cubicBezTo>
                      <a:pt x="0" y="1593"/>
                      <a:pt x="281" y="875"/>
                      <a:pt x="375" y="688"/>
                    </a:cubicBezTo>
                    <a:cubicBezTo>
                      <a:pt x="375" y="688"/>
                      <a:pt x="438" y="1312"/>
                      <a:pt x="469" y="1530"/>
                    </a:cubicBezTo>
                    <a:cubicBezTo>
                      <a:pt x="469" y="1593"/>
                      <a:pt x="719" y="438"/>
                      <a:pt x="625" y="219"/>
                    </a:cubicBezTo>
                    <a:cubicBezTo>
                      <a:pt x="563" y="0"/>
                      <a:pt x="188" y="156"/>
                      <a:pt x="188" y="156"/>
                    </a:cubicBezTo>
                  </a:path>
                </a:pathLst>
              </a:custGeom>
              <a:solidFill>
                <a:srgbClr val="6A432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56" name="Freeform 162">
                <a:extLst>
                  <a:ext uri="{FF2B5EF4-FFF2-40B4-BE49-F238E27FC236}">
                    <a16:creationId xmlns:a16="http://schemas.microsoft.com/office/drawing/2014/main" id="{B0139254-F19C-C2EE-CE29-515EC4197CC9}"/>
                  </a:ext>
                </a:extLst>
              </p:cNvPr>
              <p:cNvSpPr>
                <a:spLocks noChangeArrowheads="1"/>
              </p:cNvSpPr>
              <p:nvPr/>
            </p:nvSpPr>
            <p:spPr bwMode="auto">
              <a:xfrm>
                <a:off x="7402513" y="3403600"/>
                <a:ext cx="236537" cy="292100"/>
              </a:xfrm>
              <a:custGeom>
                <a:avLst/>
                <a:gdLst>
                  <a:gd name="T0" fmla="*/ 125 w 658"/>
                  <a:gd name="T1" fmla="*/ 156 h 813"/>
                  <a:gd name="T2" fmla="*/ 125 w 658"/>
                  <a:gd name="T3" fmla="*/ 156 h 813"/>
                  <a:gd name="T4" fmla="*/ 32 w 658"/>
                  <a:gd name="T5" fmla="*/ 218 h 813"/>
                  <a:gd name="T6" fmla="*/ 0 w 658"/>
                  <a:gd name="T7" fmla="*/ 687 h 813"/>
                  <a:gd name="T8" fmla="*/ 657 w 658"/>
                  <a:gd name="T9" fmla="*/ 656 h 813"/>
                  <a:gd name="T10" fmla="*/ 625 w 658"/>
                  <a:gd name="T11" fmla="*/ 187 h 813"/>
                  <a:gd name="T12" fmla="*/ 125 w 658"/>
                  <a:gd name="T13" fmla="*/ 156 h 813"/>
                </a:gdLst>
                <a:ahLst/>
                <a:cxnLst>
                  <a:cxn ang="0">
                    <a:pos x="T0" y="T1"/>
                  </a:cxn>
                  <a:cxn ang="0">
                    <a:pos x="T2" y="T3"/>
                  </a:cxn>
                  <a:cxn ang="0">
                    <a:pos x="T4" y="T5"/>
                  </a:cxn>
                  <a:cxn ang="0">
                    <a:pos x="T6" y="T7"/>
                  </a:cxn>
                  <a:cxn ang="0">
                    <a:pos x="T8" y="T9"/>
                  </a:cxn>
                  <a:cxn ang="0">
                    <a:pos x="T10" y="T11"/>
                  </a:cxn>
                  <a:cxn ang="0">
                    <a:pos x="T12" y="T13"/>
                  </a:cxn>
                </a:cxnLst>
                <a:rect l="0" t="0" r="r" b="b"/>
                <a:pathLst>
                  <a:path w="658" h="813">
                    <a:moveTo>
                      <a:pt x="125" y="156"/>
                    </a:moveTo>
                    <a:lnTo>
                      <a:pt x="125" y="156"/>
                    </a:lnTo>
                    <a:cubicBezTo>
                      <a:pt x="125" y="156"/>
                      <a:pt x="94" y="0"/>
                      <a:pt x="32" y="218"/>
                    </a:cubicBezTo>
                    <a:cubicBezTo>
                      <a:pt x="0" y="312"/>
                      <a:pt x="0" y="531"/>
                      <a:pt x="0" y="687"/>
                    </a:cubicBezTo>
                    <a:cubicBezTo>
                      <a:pt x="0" y="687"/>
                      <a:pt x="407" y="812"/>
                      <a:pt x="657" y="656"/>
                    </a:cubicBezTo>
                    <a:cubicBezTo>
                      <a:pt x="625" y="187"/>
                      <a:pt x="625" y="187"/>
                      <a:pt x="625" y="187"/>
                    </a:cubicBezTo>
                    <a:lnTo>
                      <a:pt x="125" y="156"/>
                    </a:lnTo>
                  </a:path>
                </a:pathLst>
              </a:custGeom>
              <a:solidFill>
                <a:srgbClr val="F1942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57" name="Freeform 163">
                <a:extLst>
                  <a:ext uri="{FF2B5EF4-FFF2-40B4-BE49-F238E27FC236}">
                    <a16:creationId xmlns:a16="http://schemas.microsoft.com/office/drawing/2014/main" id="{EFE7521E-0633-E85F-B0BF-AB4F1F5FDB93}"/>
                  </a:ext>
                </a:extLst>
              </p:cNvPr>
              <p:cNvSpPr>
                <a:spLocks noChangeArrowheads="1"/>
              </p:cNvSpPr>
              <p:nvPr/>
            </p:nvSpPr>
            <p:spPr bwMode="auto">
              <a:xfrm>
                <a:off x="7391400" y="3144838"/>
                <a:ext cx="269875" cy="393700"/>
              </a:xfrm>
              <a:custGeom>
                <a:avLst/>
                <a:gdLst>
                  <a:gd name="T0" fmla="*/ 31 w 751"/>
                  <a:gd name="T1" fmla="*/ 750 h 1095"/>
                  <a:gd name="T2" fmla="*/ 31 w 751"/>
                  <a:gd name="T3" fmla="*/ 750 h 1095"/>
                  <a:gd name="T4" fmla="*/ 0 w 751"/>
                  <a:gd name="T5" fmla="*/ 1000 h 1095"/>
                  <a:gd name="T6" fmla="*/ 750 w 751"/>
                  <a:gd name="T7" fmla="*/ 969 h 1095"/>
                  <a:gd name="T8" fmla="*/ 594 w 751"/>
                  <a:gd name="T9" fmla="*/ 187 h 1095"/>
                  <a:gd name="T10" fmla="*/ 188 w 751"/>
                  <a:gd name="T11" fmla="*/ 94 h 1095"/>
                  <a:gd name="T12" fmla="*/ 31 w 751"/>
                  <a:gd name="T13" fmla="*/ 750 h 1095"/>
                </a:gdLst>
                <a:ahLst/>
                <a:cxnLst>
                  <a:cxn ang="0">
                    <a:pos x="T0" y="T1"/>
                  </a:cxn>
                  <a:cxn ang="0">
                    <a:pos x="T2" y="T3"/>
                  </a:cxn>
                  <a:cxn ang="0">
                    <a:pos x="T4" y="T5"/>
                  </a:cxn>
                  <a:cxn ang="0">
                    <a:pos x="T6" y="T7"/>
                  </a:cxn>
                  <a:cxn ang="0">
                    <a:pos x="T8" y="T9"/>
                  </a:cxn>
                  <a:cxn ang="0">
                    <a:pos x="T10" y="T11"/>
                  </a:cxn>
                  <a:cxn ang="0">
                    <a:pos x="T12" y="T13"/>
                  </a:cxn>
                </a:cxnLst>
                <a:rect l="0" t="0" r="r" b="b"/>
                <a:pathLst>
                  <a:path w="751" h="1095">
                    <a:moveTo>
                      <a:pt x="31" y="750"/>
                    </a:moveTo>
                    <a:lnTo>
                      <a:pt x="31" y="750"/>
                    </a:lnTo>
                    <a:cubicBezTo>
                      <a:pt x="31" y="875"/>
                      <a:pt x="0" y="937"/>
                      <a:pt x="0" y="1000"/>
                    </a:cubicBezTo>
                    <a:cubicBezTo>
                      <a:pt x="0" y="1000"/>
                      <a:pt x="531" y="1094"/>
                      <a:pt x="750" y="969"/>
                    </a:cubicBezTo>
                    <a:cubicBezTo>
                      <a:pt x="750" y="969"/>
                      <a:pt x="625" y="344"/>
                      <a:pt x="594" y="187"/>
                    </a:cubicBezTo>
                    <a:cubicBezTo>
                      <a:pt x="594" y="62"/>
                      <a:pt x="281" y="0"/>
                      <a:pt x="188" y="94"/>
                    </a:cubicBezTo>
                    <a:cubicBezTo>
                      <a:pt x="188" y="94"/>
                      <a:pt x="94" y="219"/>
                      <a:pt x="31" y="750"/>
                    </a:cubicBezTo>
                  </a:path>
                </a:pathLst>
              </a:custGeom>
              <a:solidFill>
                <a:srgbClr val="FDC80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58" name="Freeform 164">
                <a:extLst>
                  <a:ext uri="{FF2B5EF4-FFF2-40B4-BE49-F238E27FC236}">
                    <a16:creationId xmlns:a16="http://schemas.microsoft.com/office/drawing/2014/main" id="{780A551F-9068-F57D-522C-77B83BEB17BD}"/>
                  </a:ext>
                </a:extLst>
              </p:cNvPr>
              <p:cNvSpPr>
                <a:spLocks noChangeArrowheads="1"/>
              </p:cNvSpPr>
              <p:nvPr/>
            </p:nvSpPr>
            <p:spPr bwMode="auto">
              <a:xfrm>
                <a:off x="7504113" y="3133725"/>
                <a:ext cx="57150" cy="134938"/>
              </a:xfrm>
              <a:custGeom>
                <a:avLst/>
                <a:gdLst>
                  <a:gd name="T0" fmla="*/ 62 w 157"/>
                  <a:gd name="T1" fmla="*/ 0 h 376"/>
                  <a:gd name="T2" fmla="*/ 62 w 157"/>
                  <a:gd name="T3" fmla="*/ 0 h 376"/>
                  <a:gd name="T4" fmla="*/ 0 w 157"/>
                  <a:gd name="T5" fmla="*/ 125 h 376"/>
                  <a:gd name="T6" fmla="*/ 125 w 157"/>
                  <a:gd name="T7" fmla="*/ 343 h 376"/>
                  <a:gd name="T8" fmla="*/ 125 w 157"/>
                  <a:gd name="T9" fmla="*/ 0 h 376"/>
                  <a:gd name="T10" fmla="*/ 62 w 157"/>
                  <a:gd name="T11" fmla="*/ 0 h 376"/>
                </a:gdLst>
                <a:ahLst/>
                <a:cxnLst>
                  <a:cxn ang="0">
                    <a:pos x="T0" y="T1"/>
                  </a:cxn>
                  <a:cxn ang="0">
                    <a:pos x="T2" y="T3"/>
                  </a:cxn>
                  <a:cxn ang="0">
                    <a:pos x="T4" y="T5"/>
                  </a:cxn>
                  <a:cxn ang="0">
                    <a:pos x="T6" y="T7"/>
                  </a:cxn>
                  <a:cxn ang="0">
                    <a:pos x="T8" y="T9"/>
                  </a:cxn>
                  <a:cxn ang="0">
                    <a:pos x="T10" y="T11"/>
                  </a:cxn>
                </a:cxnLst>
                <a:rect l="0" t="0" r="r" b="b"/>
                <a:pathLst>
                  <a:path w="157" h="376">
                    <a:moveTo>
                      <a:pt x="62" y="0"/>
                    </a:moveTo>
                    <a:lnTo>
                      <a:pt x="62" y="0"/>
                    </a:lnTo>
                    <a:cubicBezTo>
                      <a:pt x="0" y="125"/>
                      <a:pt x="0" y="125"/>
                      <a:pt x="0" y="125"/>
                    </a:cubicBezTo>
                    <a:cubicBezTo>
                      <a:pt x="0" y="125"/>
                      <a:pt x="93" y="375"/>
                      <a:pt x="125" y="343"/>
                    </a:cubicBezTo>
                    <a:cubicBezTo>
                      <a:pt x="156" y="343"/>
                      <a:pt x="125" y="0"/>
                      <a:pt x="125" y="0"/>
                    </a:cubicBezTo>
                    <a:lnTo>
                      <a:pt x="62" y="0"/>
                    </a:lnTo>
                  </a:path>
                </a:pathLst>
              </a:custGeom>
              <a:solidFill>
                <a:srgbClr val="6A432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59" name="Freeform 165">
                <a:extLst>
                  <a:ext uri="{FF2B5EF4-FFF2-40B4-BE49-F238E27FC236}">
                    <a16:creationId xmlns:a16="http://schemas.microsoft.com/office/drawing/2014/main" id="{8F437D9F-2295-E5CC-7356-236094512F8D}"/>
                  </a:ext>
                </a:extLst>
              </p:cNvPr>
              <p:cNvSpPr>
                <a:spLocks noChangeArrowheads="1"/>
              </p:cNvSpPr>
              <p:nvPr/>
            </p:nvSpPr>
            <p:spPr bwMode="auto">
              <a:xfrm>
                <a:off x="7424738" y="2941638"/>
                <a:ext cx="180975" cy="247650"/>
              </a:xfrm>
              <a:custGeom>
                <a:avLst/>
                <a:gdLst>
                  <a:gd name="T0" fmla="*/ 125 w 501"/>
                  <a:gd name="T1" fmla="*/ 125 h 689"/>
                  <a:gd name="T2" fmla="*/ 125 w 501"/>
                  <a:gd name="T3" fmla="*/ 125 h 689"/>
                  <a:gd name="T4" fmla="*/ 156 w 501"/>
                  <a:gd name="T5" fmla="*/ 500 h 689"/>
                  <a:gd name="T6" fmla="*/ 500 w 501"/>
                  <a:gd name="T7" fmla="*/ 375 h 689"/>
                  <a:gd name="T8" fmla="*/ 344 w 501"/>
                  <a:gd name="T9" fmla="*/ 63 h 689"/>
                  <a:gd name="T10" fmla="*/ 125 w 501"/>
                  <a:gd name="T11" fmla="*/ 125 h 689"/>
                </a:gdLst>
                <a:ahLst/>
                <a:cxnLst>
                  <a:cxn ang="0">
                    <a:pos x="T0" y="T1"/>
                  </a:cxn>
                  <a:cxn ang="0">
                    <a:pos x="T2" y="T3"/>
                  </a:cxn>
                  <a:cxn ang="0">
                    <a:pos x="T4" y="T5"/>
                  </a:cxn>
                  <a:cxn ang="0">
                    <a:pos x="T6" y="T7"/>
                  </a:cxn>
                  <a:cxn ang="0">
                    <a:pos x="T8" y="T9"/>
                  </a:cxn>
                  <a:cxn ang="0">
                    <a:pos x="T10" y="T11"/>
                  </a:cxn>
                </a:cxnLst>
                <a:rect l="0" t="0" r="r" b="b"/>
                <a:pathLst>
                  <a:path w="501" h="689">
                    <a:moveTo>
                      <a:pt x="125" y="125"/>
                    </a:moveTo>
                    <a:lnTo>
                      <a:pt x="125" y="125"/>
                    </a:lnTo>
                    <a:cubicBezTo>
                      <a:pt x="0" y="219"/>
                      <a:pt x="125" y="469"/>
                      <a:pt x="156" y="500"/>
                    </a:cubicBezTo>
                    <a:cubicBezTo>
                      <a:pt x="344" y="688"/>
                      <a:pt x="469" y="563"/>
                      <a:pt x="500" y="375"/>
                    </a:cubicBezTo>
                    <a:cubicBezTo>
                      <a:pt x="500" y="188"/>
                      <a:pt x="437" y="125"/>
                      <a:pt x="344" y="63"/>
                    </a:cubicBezTo>
                    <a:cubicBezTo>
                      <a:pt x="250" y="0"/>
                      <a:pt x="125" y="125"/>
                      <a:pt x="125" y="125"/>
                    </a:cubicBezTo>
                  </a:path>
                </a:pathLst>
              </a:custGeom>
              <a:solidFill>
                <a:srgbClr val="6A3A2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60" name="Freeform 166">
                <a:extLst>
                  <a:ext uri="{FF2B5EF4-FFF2-40B4-BE49-F238E27FC236}">
                    <a16:creationId xmlns:a16="http://schemas.microsoft.com/office/drawing/2014/main" id="{7BA4D968-E01D-5E39-6754-DD076BB29357}"/>
                  </a:ext>
                </a:extLst>
              </p:cNvPr>
              <p:cNvSpPr>
                <a:spLocks noChangeArrowheads="1"/>
              </p:cNvSpPr>
              <p:nvPr/>
            </p:nvSpPr>
            <p:spPr bwMode="auto">
              <a:xfrm>
                <a:off x="7402513" y="2941638"/>
                <a:ext cx="203200" cy="169862"/>
              </a:xfrm>
              <a:custGeom>
                <a:avLst/>
                <a:gdLst>
                  <a:gd name="T0" fmla="*/ 219 w 564"/>
                  <a:gd name="T1" fmla="*/ 469 h 470"/>
                  <a:gd name="T2" fmla="*/ 219 w 564"/>
                  <a:gd name="T3" fmla="*/ 469 h 470"/>
                  <a:gd name="T4" fmla="*/ 375 w 564"/>
                  <a:gd name="T5" fmla="*/ 32 h 470"/>
                  <a:gd name="T6" fmla="*/ 563 w 564"/>
                  <a:gd name="T7" fmla="*/ 219 h 470"/>
                  <a:gd name="T8" fmla="*/ 282 w 564"/>
                  <a:gd name="T9" fmla="*/ 344 h 470"/>
                  <a:gd name="T10" fmla="*/ 219 w 564"/>
                  <a:gd name="T11" fmla="*/ 469 h 470"/>
                </a:gdLst>
                <a:ahLst/>
                <a:cxnLst>
                  <a:cxn ang="0">
                    <a:pos x="T0" y="T1"/>
                  </a:cxn>
                  <a:cxn ang="0">
                    <a:pos x="T2" y="T3"/>
                  </a:cxn>
                  <a:cxn ang="0">
                    <a:pos x="T4" y="T5"/>
                  </a:cxn>
                  <a:cxn ang="0">
                    <a:pos x="T6" y="T7"/>
                  </a:cxn>
                  <a:cxn ang="0">
                    <a:pos x="T8" y="T9"/>
                  </a:cxn>
                  <a:cxn ang="0">
                    <a:pos x="T10" y="T11"/>
                  </a:cxn>
                </a:cxnLst>
                <a:rect l="0" t="0" r="r" b="b"/>
                <a:pathLst>
                  <a:path w="564" h="470">
                    <a:moveTo>
                      <a:pt x="219" y="469"/>
                    </a:moveTo>
                    <a:lnTo>
                      <a:pt x="219" y="469"/>
                    </a:lnTo>
                    <a:cubicBezTo>
                      <a:pt x="63" y="438"/>
                      <a:pt x="0" y="0"/>
                      <a:pt x="375" y="32"/>
                    </a:cubicBezTo>
                    <a:cubicBezTo>
                      <a:pt x="375" y="32"/>
                      <a:pt x="500" y="63"/>
                      <a:pt x="563" y="219"/>
                    </a:cubicBezTo>
                    <a:cubicBezTo>
                      <a:pt x="563" y="219"/>
                      <a:pt x="407" y="344"/>
                      <a:pt x="282" y="344"/>
                    </a:cubicBezTo>
                    <a:lnTo>
                      <a:pt x="219" y="469"/>
                    </a:lnTo>
                  </a:path>
                </a:pathLst>
              </a:custGeom>
              <a:solidFill>
                <a:srgbClr val="201A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61" name="Freeform 167">
                <a:extLst>
                  <a:ext uri="{FF2B5EF4-FFF2-40B4-BE49-F238E27FC236}">
                    <a16:creationId xmlns:a16="http://schemas.microsoft.com/office/drawing/2014/main" id="{6A564E88-AB13-2915-361B-76B2DB531E5F}"/>
                  </a:ext>
                </a:extLst>
              </p:cNvPr>
              <p:cNvSpPr>
                <a:spLocks noChangeArrowheads="1"/>
              </p:cNvSpPr>
              <p:nvPr/>
            </p:nvSpPr>
            <p:spPr bwMode="auto">
              <a:xfrm>
                <a:off x="7413625" y="2908300"/>
                <a:ext cx="134938" cy="112713"/>
              </a:xfrm>
              <a:custGeom>
                <a:avLst/>
                <a:gdLst>
                  <a:gd name="T0" fmla="*/ 343 w 376"/>
                  <a:gd name="T1" fmla="*/ 93 h 313"/>
                  <a:gd name="T2" fmla="*/ 343 w 376"/>
                  <a:gd name="T3" fmla="*/ 93 h 313"/>
                  <a:gd name="T4" fmla="*/ 218 w 376"/>
                  <a:gd name="T5" fmla="*/ 281 h 313"/>
                  <a:gd name="T6" fmla="*/ 31 w 376"/>
                  <a:gd name="T7" fmla="*/ 218 h 313"/>
                  <a:gd name="T8" fmla="*/ 125 w 376"/>
                  <a:gd name="T9" fmla="*/ 62 h 313"/>
                  <a:gd name="T10" fmla="*/ 343 w 376"/>
                  <a:gd name="T11" fmla="*/ 93 h 313"/>
                </a:gdLst>
                <a:ahLst/>
                <a:cxnLst>
                  <a:cxn ang="0">
                    <a:pos x="T0" y="T1"/>
                  </a:cxn>
                  <a:cxn ang="0">
                    <a:pos x="T2" y="T3"/>
                  </a:cxn>
                  <a:cxn ang="0">
                    <a:pos x="T4" y="T5"/>
                  </a:cxn>
                  <a:cxn ang="0">
                    <a:pos x="T6" y="T7"/>
                  </a:cxn>
                  <a:cxn ang="0">
                    <a:pos x="T8" y="T9"/>
                  </a:cxn>
                  <a:cxn ang="0">
                    <a:pos x="T10" y="T11"/>
                  </a:cxn>
                </a:cxnLst>
                <a:rect l="0" t="0" r="r" b="b"/>
                <a:pathLst>
                  <a:path w="376" h="313">
                    <a:moveTo>
                      <a:pt x="343" y="93"/>
                    </a:moveTo>
                    <a:lnTo>
                      <a:pt x="343" y="93"/>
                    </a:lnTo>
                    <a:cubicBezTo>
                      <a:pt x="375" y="156"/>
                      <a:pt x="312" y="250"/>
                      <a:pt x="218" y="281"/>
                    </a:cubicBezTo>
                    <a:cubicBezTo>
                      <a:pt x="156" y="312"/>
                      <a:pt x="62" y="281"/>
                      <a:pt x="31" y="218"/>
                    </a:cubicBezTo>
                    <a:cubicBezTo>
                      <a:pt x="0" y="156"/>
                      <a:pt x="62" y="93"/>
                      <a:pt x="125" y="62"/>
                    </a:cubicBezTo>
                    <a:cubicBezTo>
                      <a:pt x="218" y="0"/>
                      <a:pt x="312" y="31"/>
                      <a:pt x="343" y="93"/>
                    </a:cubicBezTo>
                  </a:path>
                </a:pathLst>
              </a:custGeom>
              <a:solidFill>
                <a:srgbClr val="201A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62" name="Freeform 168">
                <a:extLst>
                  <a:ext uri="{FF2B5EF4-FFF2-40B4-BE49-F238E27FC236}">
                    <a16:creationId xmlns:a16="http://schemas.microsoft.com/office/drawing/2014/main" id="{261AA6BE-4EE5-FBB1-88CA-1BF6CB54D98D}"/>
                  </a:ext>
                </a:extLst>
              </p:cNvPr>
              <p:cNvSpPr>
                <a:spLocks noChangeArrowheads="1"/>
              </p:cNvSpPr>
              <p:nvPr/>
            </p:nvSpPr>
            <p:spPr bwMode="auto">
              <a:xfrm>
                <a:off x="7413624" y="2886076"/>
                <a:ext cx="90488" cy="79375"/>
              </a:xfrm>
              <a:custGeom>
                <a:avLst/>
                <a:gdLst>
                  <a:gd name="T0" fmla="*/ 250 w 251"/>
                  <a:gd name="T1" fmla="*/ 63 h 220"/>
                  <a:gd name="T2" fmla="*/ 250 w 251"/>
                  <a:gd name="T3" fmla="*/ 63 h 220"/>
                  <a:gd name="T4" fmla="*/ 156 w 251"/>
                  <a:gd name="T5" fmla="*/ 188 h 220"/>
                  <a:gd name="T6" fmla="*/ 0 w 251"/>
                  <a:gd name="T7" fmla="*/ 156 h 220"/>
                  <a:gd name="T8" fmla="*/ 93 w 251"/>
                  <a:gd name="T9" fmla="*/ 0 h 220"/>
                  <a:gd name="T10" fmla="*/ 250 w 251"/>
                  <a:gd name="T11" fmla="*/ 63 h 220"/>
                </a:gdLst>
                <a:ahLst/>
                <a:cxnLst>
                  <a:cxn ang="0">
                    <a:pos x="T0" y="T1"/>
                  </a:cxn>
                  <a:cxn ang="0">
                    <a:pos x="T2" y="T3"/>
                  </a:cxn>
                  <a:cxn ang="0">
                    <a:pos x="T4" y="T5"/>
                  </a:cxn>
                  <a:cxn ang="0">
                    <a:pos x="T6" y="T7"/>
                  </a:cxn>
                  <a:cxn ang="0">
                    <a:pos x="T8" y="T9"/>
                  </a:cxn>
                  <a:cxn ang="0">
                    <a:pos x="T10" y="T11"/>
                  </a:cxn>
                </a:cxnLst>
                <a:rect l="0" t="0" r="r" b="b"/>
                <a:pathLst>
                  <a:path w="251" h="220">
                    <a:moveTo>
                      <a:pt x="250" y="63"/>
                    </a:moveTo>
                    <a:lnTo>
                      <a:pt x="250" y="63"/>
                    </a:lnTo>
                    <a:cubicBezTo>
                      <a:pt x="250" y="94"/>
                      <a:pt x="218" y="156"/>
                      <a:pt x="156" y="188"/>
                    </a:cubicBezTo>
                    <a:cubicBezTo>
                      <a:pt x="93" y="219"/>
                      <a:pt x="31" y="188"/>
                      <a:pt x="0" y="156"/>
                    </a:cubicBezTo>
                    <a:cubicBezTo>
                      <a:pt x="0" y="94"/>
                      <a:pt x="31" y="31"/>
                      <a:pt x="93" y="0"/>
                    </a:cubicBezTo>
                    <a:cubicBezTo>
                      <a:pt x="156" y="0"/>
                      <a:pt x="218" y="0"/>
                      <a:pt x="250" y="63"/>
                    </a:cubicBezTo>
                  </a:path>
                </a:pathLst>
              </a:custGeom>
              <a:solidFill>
                <a:srgbClr val="201A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63" name="Freeform 169">
                <a:extLst>
                  <a:ext uri="{FF2B5EF4-FFF2-40B4-BE49-F238E27FC236}">
                    <a16:creationId xmlns:a16="http://schemas.microsoft.com/office/drawing/2014/main" id="{20C68670-C3D0-B571-1753-5ACDD13BF00E}"/>
                  </a:ext>
                </a:extLst>
              </p:cNvPr>
              <p:cNvSpPr>
                <a:spLocks noChangeArrowheads="1"/>
              </p:cNvSpPr>
              <p:nvPr/>
            </p:nvSpPr>
            <p:spPr bwMode="auto">
              <a:xfrm>
                <a:off x="7459664" y="3100388"/>
                <a:ext cx="57150" cy="68262"/>
              </a:xfrm>
              <a:custGeom>
                <a:avLst/>
                <a:gdLst>
                  <a:gd name="T0" fmla="*/ 156 w 157"/>
                  <a:gd name="T1" fmla="*/ 94 h 188"/>
                  <a:gd name="T2" fmla="*/ 156 w 157"/>
                  <a:gd name="T3" fmla="*/ 94 h 188"/>
                  <a:gd name="T4" fmla="*/ 156 w 157"/>
                  <a:gd name="T5" fmla="*/ 94 h 188"/>
                  <a:gd name="T6" fmla="*/ 93 w 157"/>
                  <a:gd name="T7" fmla="*/ 156 h 188"/>
                  <a:gd name="T8" fmla="*/ 0 w 157"/>
                  <a:gd name="T9" fmla="*/ 94 h 188"/>
                  <a:gd name="T10" fmla="*/ 93 w 157"/>
                  <a:gd name="T11" fmla="*/ 31 h 188"/>
                  <a:gd name="T12" fmla="*/ 156 w 157"/>
                  <a:gd name="T13" fmla="*/ 94 h 188"/>
                  <a:gd name="T14" fmla="*/ 156 w 157"/>
                  <a:gd name="T15" fmla="*/ 94 h 188"/>
                  <a:gd name="T16" fmla="*/ 156 w 157"/>
                  <a:gd name="T17" fmla="*/ 94 h 188"/>
                  <a:gd name="T18" fmla="*/ 93 w 157"/>
                  <a:gd name="T19" fmla="*/ 0 h 188"/>
                  <a:gd name="T20" fmla="*/ 0 w 157"/>
                  <a:gd name="T21" fmla="*/ 94 h 188"/>
                  <a:gd name="T22" fmla="*/ 93 w 157"/>
                  <a:gd name="T23" fmla="*/ 187 h 188"/>
                  <a:gd name="T24" fmla="*/ 156 w 157"/>
                  <a:gd name="T25" fmla="*/ 94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7" h="188">
                    <a:moveTo>
                      <a:pt x="156" y="94"/>
                    </a:moveTo>
                    <a:lnTo>
                      <a:pt x="156" y="94"/>
                    </a:lnTo>
                    <a:lnTo>
                      <a:pt x="156" y="94"/>
                    </a:lnTo>
                    <a:cubicBezTo>
                      <a:pt x="156" y="125"/>
                      <a:pt x="125" y="156"/>
                      <a:pt x="93" y="156"/>
                    </a:cubicBezTo>
                    <a:cubicBezTo>
                      <a:pt x="31" y="156"/>
                      <a:pt x="0" y="125"/>
                      <a:pt x="0" y="94"/>
                    </a:cubicBezTo>
                    <a:cubicBezTo>
                      <a:pt x="0" y="62"/>
                      <a:pt x="31" y="31"/>
                      <a:pt x="93" y="31"/>
                    </a:cubicBezTo>
                    <a:cubicBezTo>
                      <a:pt x="125" y="31"/>
                      <a:pt x="156" y="62"/>
                      <a:pt x="156" y="94"/>
                    </a:cubicBezTo>
                    <a:lnTo>
                      <a:pt x="156" y="94"/>
                    </a:lnTo>
                    <a:lnTo>
                      <a:pt x="156" y="94"/>
                    </a:lnTo>
                    <a:cubicBezTo>
                      <a:pt x="156" y="31"/>
                      <a:pt x="125" y="0"/>
                      <a:pt x="93" y="0"/>
                    </a:cubicBezTo>
                    <a:cubicBezTo>
                      <a:pt x="31" y="0"/>
                      <a:pt x="0" y="31"/>
                      <a:pt x="0" y="94"/>
                    </a:cubicBezTo>
                    <a:cubicBezTo>
                      <a:pt x="0" y="156"/>
                      <a:pt x="31" y="187"/>
                      <a:pt x="93" y="187"/>
                    </a:cubicBezTo>
                    <a:cubicBezTo>
                      <a:pt x="125" y="187"/>
                      <a:pt x="156" y="156"/>
                      <a:pt x="156" y="94"/>
                    </a:cubicBezTo>
                  </a:path>
                </a:pathLst>
              </a:custGeom>
              <a:solidFill>
                <a:srgbClr val="A49C4A"/>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64" name="Freeform 170">
                <a:extLst>
                  <a:ext uri="{FF2B5EF4-FFF2-40B4-BE49-F238E27FC236}">
                    <a16:creationId xmlns:a16="http://schemas.microsoft.com/office/drawing/2014/main" id="{53D1879B-1A5F-DCF1-9A5C-D563084AB2CD}"/>
                  </a:ext>
                </a:extLst>
              </p:cNvPr>
              <p:cNvSpPr>
                <a:spLocks noChangeArrowheads="1"/>
              </p:cNvSpPr>
              <p:nvPr/>
            </p:nvSpPr>
            <p:spPr bwMode="auto">
              <a:xfrm>
                <a:off x="7413625" y="3133725"/>
                <a:ext cx="371475" cy="315913"/>
              </a:xfrm>
              <a:custGeom>
                <a:avLst/>
                <a:gdLst>
                  <a:gd name="T0" fmla="*/ 875 w 1032"/>
                  <a:gd name="T1" fmla="*/ 93 h 876"/>
                  <a:gd name="T2" fmla="*/ 875 w 1032"/>
                  <a:gd name="T3" fmla="*/ 93 h 876"/>
                  <a:gd name="T4" fmla="*/ 625 w 1032"/>
                  <a:gd name="T5" fmla="*/ 593 h 876"/>
                  <a:gd name="T6" fmla="*/ 125 w 1032"/>
                  <a:gd name="T7" fmla="*/ 843 h 876"/>
                  <a:gd name="T8" fmla="*/ 218 w 1032"/>
                  <a:gd name="T9" fmla="*/ 406 h 876"/>
                  <a:gd name="T10" fmla="*/ 625 w 1032"/>
                  <a:gd name="T11" fmla="*/ 31 h 876"/>
                  <a:gd name="T12" fmla="*/ 875 w 1032"/>
                  <a:gd name="T13" fmla="*/ 93 h 876"/>
                </a:gdLst>
                <a:ahLst/>
                <a:cxnLst>
                  <a:cxn ang="0">
                    <a:pos x="T0" y="T1"/>
                  </a:cxn>
                  <a:cxn ang="0">
                    <a:pos x="T2" y="T3"/>
                  </a:cxn>
                  <a:cxn ang="0">
                    <a:pos x="T4" y="T5"/>
                  </a:cxn>
                  <a:cxn ang="0">
                    <a:pos x="T6" y="T7"/>
                  </a:cxn>
                  <a:cxn ang="0">
                    <a:pos x="T8" y="T9"/>
                  </a:cxn>
                  <a:cxn ang="0">
                    <a:pos x="T10" y="T11"/>
                  </a:cxn>
                  <a:cxn ang="0">
                    <a:pos x="T12" y="T13"/>
                  </a:cxn>
                </a:cxnLst>
                <a:rect l="0" t="0" r="r" b="b"/>
                <a:pathLst>
                  <a:path w="1032" h="876">
                    <a:moveTo>
                      <a:pt x="875" y="93"/>
                    </a:moveTo>
                    <a:lnTo>
                      <a:pt x="875" y="93"/>
                    </a:lnTo>
                    <a:cubicBezTo>
                      <a:pt x="875" y="93"/>
                      <a:pt x="1031" y="281"/>
                      <a:pt x="625" y="593"/>
                    </a:cubicBezTo>
                    <a:cubicBezTo>
                      <a:pt x="218" y="875"/>
                      <a:pt x="250" y="875"/>
                      <a:pt x="125" y="843"/>
                    </a:cubicBezTo>
                    <a:cubicBezTo>
                      <a:pt x="31" y="812"/>
                      <a:pt x="0" y="562"/>
                      <a:pt x="218" y="406"/>
                    </a:cubicBezTo>
                    <a:cubicBezTo>
                      <a:pt x="468" y="218"/>
                      <a:pt x="500" y="62"/>
                      <a:pt x="625" y="31"/>
                    </a:cubicBezTo>
                    <a:cubicBezTo>
                      <a:pt x="750" y="0"/>
                      <a:pt x="843" y="31"/>
                      <a:pt x="875" y="93"/>
                    </a:cubicBezTo>
                  </a:path>
                </a:pathLst>
              </a:custGeom>
              <a:solidFill>
                <a:srgbClr val="ED7D3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65" name="Freeform 171">
                <a:extLst>
                  <a:ext uri="{FF2B5EF4-FFF2-40B4-BE49-F238E27FC236}">
                    <a16:creationId xmlns:a16="http://schemas.microsoft.com/office/drawing/2014/main" id="{AD39495D-F4C0-35E0-1ABE-968C888E787D}"/>
                  </a:ext>
                </a:extLst>
              </p:cNvPr>
              <p:cNvSpPr>
                <a:spLocks noChangeArrowheads="1"/>
              </p:cNvSpPr>
              <p:nvPr/>
            </p:nvSpPr>
            <p:spPr bwMode="auto">
              <a:xfrm>
                <a:off x="7380288" y="3155950"/>
                <a:ext cx="146050" cy="236538"/>
              </a:xfrm>
              <a:custGeom>
                <a:avLst/>
                <a:gdLst>
                  <a:gd name="T0" fmla="*/ 250 w 407"/>
                  <a:gd name="T1" fmla="*/ 31 h 657"/>
                  <a:gd name="T2" fmla="*/ 250 w 407"/>
                  <a:gd name="T3" fmla="*/ 31 h 657"/>
                  <a:gd name="T4" fmla="*/ 406 w 407"/>
                  <a:gd name="T5" fmla="*/ 656 h 657"/>
                  <a:gd name="T6" fmla="*/ 0 w 407"/>
                  <a:gd name="T7" fmla="*/ 344 h 657"/>
                  <a:gd name="T8" fmla="*/ 250 w 407"/>
                  <a:gd name="T9" fmla="*/ 31 h 657"/>
                </a:gdLst>
                <a:ahLst/>
                <a:cxnLst>
                  <a:cxn ang="0">
                    <a:pos x="T0" y="T1"/>
                  </a:cxn>
                  <a:cxn ang="0">
                    <a:pos x="T2" y="T3"/>
                  </a:cxn>
                  <a:cxn ang="0">
                    <a:pos x="T4" y="T5"/>
                  </a:cxn>
                  <a:cxn ang="0">
                    <a:pos x="T6" y="T7"/>
                  </a:cxn>
                  <a:cxn ang="0">
                    <a:pos x="T8" y="T9"/>
                  </a:cxn>
                </a:cxnLst>
                <a:rect l="0" t="0" r="r" b="b"/>
                <a:pathLst>
                  <a:path w="407" h="657">
                    <a:moveTo>
                      <a:pt x="250" y="31"/>
                    </a:moveTo>
                    <a:lnTo>
                      <a:pt x="250" y="31"/>
                    </a:lnTo>
                    <a:cubicBezTo>
                      <a:pt x="250" y="31"/>
                      <a:pt x="31" y="313"/>
                      <a:pt x="406" y="656"/>
                    </a:cubicBezTo>
                    <a:cubicBezTo>
                      <a:pt x="406" y="656"/>
                      <a:pt x="0" y="531"/>
                      <a:pt x="0" y="344"/>
                    </a:cubicBezTo>
                    <a:cubicBezTo>
                      <a:pt x="0" y="156"/>
                      <a:pt x="344" y="0"/>
                      <a:pt x="250" y="31"/>
                    </a:cubicBezTo>
                  </a:path>
                </a:pathLst>
              </a:custGeom>
              <a:solidFill>
                <a:srgbClr val="FDC80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66" name="Freeform 172">
                <a:extLst>
                  <a:ext uri="{FF2B5EF4-FFF2-40B4-BE49-F238E27FC236}">
                    <a16:creationId xmlns:a16="http://schemas.microsoft.com/office/drawing/2014/main" id="{BB8B9E21-1EB0-4A7D-A532-B715F4D4B190}"/>
                  </a:ext>
                </a:extLst>
              </p:cNvPr>
              <p:cNvSpPr>
                <a:spLocks noChangeArrowheads="1"/>
              </p:cNvSpPr>
              <p:nvPr/>
            </p:nvSpPr>
            <p:spPr bwMode="auto">
              <a:xfrm>
                <a:off x="7605713" y="3155950"/>
                <a:ext cx="134937" cy="134938"/>
              </a:xfrm>
              <a:custGeom>
                <a:avLst/>
                <a:gdLst>
                  <a:gd name="T0" fmla="*/ 344 w 376"/>
                  <a:gd name="T1" fmla="*/ 125 h 376"/>
                  <a:gd name="T2" fmla="*/ 344 w 376"/>
                  <a:gd name="T3" fmla="*/ 125 h 376"/>
                  <a:gd name="T4" fmla="*/ 187 w 376"/>
                  <a:gd name="T5" fmla="*/ 313 h 376"/>
                  <a:gd name="T6" fmla="*/ 31 w 376"/>
                  <a:gd name="T7" fmla="*/ 156 h 376"/>
                  <a:gd name="T8" fmla="*/ 219 w 376"/>
                  <a:gd name="T9" fmla="*/ 0 h 376"/>
                  <a:gd name="T10" fmla="*/ 344 w 376"/>
                  <a:gd name="T11" fmla="*/ 125 h 376"/>
                </a:gdLst>
                <a:ahLst/>
                <a:cxnLst>
                  <a:cxn ang="0">
                    <a:pos x="T0" y="T1"/>
                  </a:cxn>
                  <a:cxn ang="0">
                    <a:pos x="T2" y="T3"/>
                  </a:cxn>
                  <a:cxn ang="0">
                    <a:pos x="T4" y="T5"/>
                  </a:cxn>
                  <a:cxn ang="0">
                    <a:pos x="T6" y="T7"/>
                  </a:cxn>
                  <a:cxn ang="0">
                    <a:pos x="T8" y="T9"/>
                  </a:cxn>
                  <a:cxn ang="0">
                    <a:pos x="T10" y="T11"/>
                  </a:cxn>
                </a:cxnLst>
                <a:rect l="0" t="0" r="r" b="b"/>
                <a:pathLst>
                  <a:path w="376" h="376">
                    <a:moveTo>
                      <a:pt x="344" y="125"/>
                    </a:moveTo>
                    <a:lnTo>
                      <a:pt x="344" y="125"/>
                    </a:lnTo>
                    <a:cubicBezTo>
                      <a:pt x="375" y="188"/>
                      <a:pt x="250" y="313"/>
                      <a:pt x="187" y="313"/>
                    </a:cubicBezTo>
                    <a:cubicBezTo>
                      <a:pt x="31" y="375"/>
                      <a:pt x="0" y="281"/>
                      <a:pt x="31" y="156"/>
                    </a:cubicBezTo>
                    <a:cubicBezTo>
                      <a:pt x="62" y="63"/>
                      <a:pt x="156" y="31"/>
                      <a:pt x="219" y="0"/>
                    </a:cubicBezTo>
                    <a:cubicBezTo>
                      <a:pt x="281" y="0"/>
                      <a:pt x="344" y="125"/>
                      <a:pt x="344" y="125"/>
                    </a:cubicBezTo>
                  </a:path>
                </a:pathLst>
              </a:custGeom>
              <a:solidFill>
                <a:srgbClr val="9A613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67" name="Freeform 173">
                <a:extLst>
                  <a:ext uri="{FF2B5EF4-FFF2-40B4-BE49-F238E27FC236}">
                    <a16:creationId xmlns:a16="http://schemas.microsoft.com/office/drawing/2014/main" id="{5597DAEF-176B-2FF2-C6E9-608EAF1A849D}"/>
                  </a:ext>
                </a:extLst>
              </p:cNvPr>
              <p:cNvSpPr>
                <a:spLocks noChangeArrowheads="1"/>
              </p:cNvSpPr>
              <p:nvPr/>
            </p:nvSpPr>
            <p:spPr bwMode="auto">
              <a:xfrm>
                <a:off x="7559675" y="3279775"/>
                <a:ext cx="203200" cy="90488"/>
              </a:xfrm>
              <a:custGeom>
                <a:avLst/>
                <a:gdLst>
                  <a:gd name="T0" fmla="*/ 0 w 563"/>
                  <a:gd name="T1" fmla="*/ 125 h 251"/>
                  <a:gd name="T2" fmla="*/ 0 w 563"/>
                  <a:gd name="T3" fmla="*/ 125 h 251"/>
                  <a:gd name="T4" fmla="*/ 344 w 563"/>
                  <a:gd name="T5" fmla="*/ 219 h 251"/>
                  <a:gd name="T6" fmla="*/ 437 w 563"/>
                  <a:gd name="T7" fmla="*/ 0 h 251"/>
                  <a:gd name="T8" fmla="*/ 281 w 563"/>
                  <a:gd name="T9" fmla="*/ 94 h 251"/>
                  <a:gd name="T10" fmla="*/ 0 w 563"/>
                  <a:gd name="T11" fmla="*/ 125 h 251"/>
                </a:gdLst>
                <a:ahLst/>
                <a:cxnLst>
                  <a:cxn ang="0">
                    <a:pos x="T0" y="T1"/>
                  </a:cxn>
                  <a:cxn ang="0">
                    <a:pos x="T2" y="T3"/>
                  </a:cxn>
                  <a:cxn ang="0">
                    <a:pos x="T4" y="T5"/>
                  </a:cxn>
                  <a:cxn ang="0">
                    <a:pos x="T6" y="T7"/>
                  </a:cxn>
                  <a:cxn ang="0">
                    <a:pos x="T8" y="T9"/>
                  </a:cxn>
                  <a:cxn ang="0">
                    <a:pos x="T10" y="T11"/>
                  </a:cxn>
                </a:cxnLst>
                <a:rect l="0" t="0" r="r" b="b"/>
                <a:pathLst>
                  <a:path w="563" h="251">
                    <a:moveTo>
                      <a:pt x="0" y="125"/>
                    </a:moveTo>
                    <a:lnTo>
                      <a:pt x="0" y="125"/>
                    </a:lnTo>
                    <a:cubicBezTo>
                      <a:pt x="0" y="125"/>
                      <a:pt x="156" y="250"/>
                      <a:pt x="344" y="219"/>
                    </a:cubicBezTo>
                    <a:cubicBezTo>
                      <a:pt x="562" y="187"/>
                      <a:pt x="437" y="0"/>
                      <a:pt x="437" y="0"/>
                    </a:cubicBezTo>
                    <a:cubicBezTo>
                      <a:pt x="281" y="94"/>
                      <a:pt x="281" y="94"/>
                      <a:pt x="281" y="94"/>
                    </a:cubicBezTo>
                    <a:cubicBezTo>
                      <a:pt x="281" y="94"/>
                      <a:pt x="156" y="187"/>
                      <a:pt x="0" y="125"/>
                    </a:cubicBezTo>
                  </a:path>
                </a:pathLst>
              </a:custGeom>
              <a:solidFill>
                <a:srgbClr val="FDC80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28" name="Group 327">
              <a:extLst>
                <a:ext uri="{FF2B5EF4-FFF2-40B4-BE49-F238E27FC236}">
                  <a16:creationId xmlns:a16="http://schemas.microsoft.com/office/drawing/2014/main" id="{55835B30-C846-D5D8-7F18-6E9F3586F036}"/>
                </a:ext>
              </a:extLst>
            </p:cNvPr>
            <p:cNvGrpSpPr/>
            <p:nvPr/>
          </p:nvGrpSpPr>
          <p:grpSpPr>
            <a:xfrm>
              <a:off x="1585616" y="6640371"/>
              <a:ext cx="201002" cy="389213"/>
              <a:chOff x="7245350" y="2908300"/>
              <a:chExt cx="539750" cy="1090613"/>
            </a:xfrm>
          </p:grpSpPr>
          <p:sp>
            <p:nvSpPr>
              <p:cNvPr id="342" name="Freeform 10">
                <a:extLst>
                  <a:ext uri="{FF2B5EF4-FFF2-40B4-BE49-F238E27FC236}">
                    <a16:creationId xmlns:a16="http://schemas.microsoft.com/office/drawing/2014/main" id="{449AB5A2-4959-104A-DBC7-DDA7D32590FC}"/>
                  </a:ext>
                </a:extLst>
              </p:cNvPr>
              <p:cNvSpPr>
                <a:spLocks noChangeArrowheads="1"/>
              </p:cNvSpPr>
              <p:nvPr/>
            </p:nvSpPr>
            <p:spPr bwMode="auto">
              <a:xfrm>
                <a:off x="7245350" y="3863975"/>
                <a:ext cx="461963" cy="134938"/>
              </a:xfrm>
              <a:custGeom>
                <a:avLst/>
                <a:gdLst>
                  <a:gd name="T0" fmla="*/ 500 w 1282"/>
                  <a:gd name="T1" fmla="*/ 31 h 376"/>
                  <a:gd name="T2" fmla="*/ 500 w 1282"/>
                  <a:gd name="T3" fmla="*/ 31 h 376"/>
                  <a:gd name="T4" fmla="*/ 875 w 1282"/>
                  <a:gd name="T5" fmla="*/ 0 h 376"/>
                  <a:gd name="T6" fmla="*/ 1156 w 1282"/>
                  <a:gd name="T7" fmla="*/ 62 h 376"/>
                  <a:gd name="T8" fmla="*/ 1250 w 1282"/>
                  <a:gd name="T9" fmla="*/ 125 h 376"/>
                  <a:gd name="T10" fmla="*/ 1031 w 1282"/>
                  <a:gd name="T11" fmla="*/ 250 h 376"/>
                  <a:gd name="T12" fmla="*/ 781 w 1282"/>
                  <a:gd name="T13" fmla="*/ 312 h 376"/>
                  <a:gd name="T14" fmla="*/ 406 w 1282"/>
                  <a:gd name="T15" fmla="*/ 344 h 376"/>
                  <a:gd name="T16" fmla="*/ 250 w 1282"/>
                  <a:gd name="T17" fmla="*/ 312 h 376"/>
                  <a:gd name="T18" fmla="*/ 0 w 1282"/>
                  <a:gd name="T19" fmla="*/ 219 h 376"/>
                  <a:gd name="T20" fmla="*/ 125 w 1282"/>
                  <a:gd name="T21" fmla="*/ 156 h 376"/>
                  <a:gd name="T22" fmla="*/ 500 w 1282"/>
                  <a:gd name="T23" fmla="*/ 31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2" h="376">
                    <a:moveTo>
                      <a:pt x="500" y="31"/>
                    </a:moveTo>
                    <a:lnTo>
                      <a:pt x="500" y="31"/>
                    </a:lnTo>
                    <a:cubicBezTo>
                      <a:pt x="500" y="31"/>
                      <a:pt x="812" y="0"/>
                      <a:pt x="875" y="0"/>
                    </a:cubicBezTo>
                    <a:cubicBezTo>
                      <a:pt x="937" y="31"/>
                      <a:pt x="1094" y="62"/>
                      <a:pt x="1156" y="62"/>
                    </a:cubicBezTo>
                    <a:cubicBezTo>
                      <a:pt x="1187" y="94"/>
                      <a:pt x="1281" y="62"/>
                      <a:pt x="1250" y="125"/>
                    </a:cubicBezTo>
                    <a:cubicBezTo>
                      <a:pt x="1219" y="187"/>
                      <a:pt x="1094" y="219"/>
                      <a:pt x="1031" y="250"/>
                    </a:cubicBezTo>
                    <a:cubicBezTo>
                      <a:pt x="969" y="281"/>
                      <a:pt x="969" y="281"/>
                      <a:pt x="781" y="312"/>
                    </a:cubicBezTo>
                    <a:cubicBezTo>
                      <a:pt x="594" y="375"/>
                      <a:pt x="469" y="375"/>
                      <a:pt x="406" y="344"/>
                    </a:cubicBezTo>
                    <a:cubicBezTo>
                      <a:pt x="312" y="344"/>
                      <a:pt x="312" y="312"/>
                      <a:pt x="250" y="312"/>
                    </a:cubicBezTo>
                    <a:cubicBezTo>
                      <a:pt x="156" y="281"/>
                      <a:pt x="0" y="281"/>
                      <a:pt x="0" y="219"/>
                    </a:cubicBezTo>
                    <a:cubicBezTo>
                      <a:pt x="31" y="187"/>
                      <a:pt x="94" y="156"/>
                      <a:pt x="125" y="156"/>
                    </a:cubicBezTo>
                    <a:cubicBezTo>
                      <a:pt x="156" y="125"/>
                      <a:pt x="250" y="94"/>
                      <a:pt x="500" y="31"/>
                    </a:cubicBezTo>
                  </a:path>
                </a:pathLst>
              </a:custGeom>
              <a:solidFill>
                <a:srgbClr val="2F559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43" name="Freeform 161">
                <a:extLst>
                  <a:ext uri="{FF2B5EF4-FFF2-40B4-BE49-F238E27FC236}">
                    <a16:creationId xmlns:a16="http://schemas.microsoft.com/office/drawing/2014/main" id="{2EE7A80E-6014-7602-561F-81254C45A972}"/>
                  </a:ext>
                </a:extLst>
              </p:cNvPr>
              <p:cNvSpPr>
                <a:spLocks noChangeArrowheads="1"/>
              </p:cNvSpPr>
              <p:nvPr/>
            </p:nvSpPr>
            <p:spPr bwMode="auto">
              <a:xfrm>
                <a:off x="7391400" y="3381375"/>
                <a:ext cx="258763" cy="573088"/>
              </a:xfrm>
              <a:custGeom>
                <a:avLst/>
                <a:gdLst>
                  <a:gd name="T0" fmla="*/ 188 w 720"/>
                  <a:gd name="T1" fmla="*/ 156 h 1594"/>
                  <a:gd name="T2" fmla="*/ 188 w 720"/>
                  <a:gd name="T3" fmla="*/ 156 h 1594"/>
                  <a:gd name="T4" fmla="*/ 0 w 720"/>
                  <a:gd name="T5" fmla="*/ 1593 h 1594"/>
                  <a:gd name="T6" fmla="*/ 375 w 720"/>
                  <a:gd name="T7" fmla="*/ 688 h 1594"/>
                  <a:gd name="T8" fmla="*/ 469 w 720"/>
                  <a:gd name="T9" fmla="*/ 1530 h 1594"/>
                  <a:gd name="T10" fmla="*/ 625 w 720"/>
                  <a:gd name="T11" fmla="*/ 219 h 1594"/>
                  <a:gd name="T12" fmla="*/ 188 w 720"/>
                  <a:gd name="T13" fmla="*/ 156 h 1594"/>
                </a:gdLst>
                <a:ahLst/>
                <a:cxnLst>
                  <a:cxn ang="0">
                    <a:pos x="T0" y="T1"/>
                  </a:cxn>
                  <a:cxn ang="0">
                    <a:pos x="T2" y="T3"/>
                  </a:cxn>
                  <a:cxn ang="0">
                    <a:pos x="T4" y="T5"/>
                  </a:cxn>
                  <a:cxn ang="0">
                    <a:pos x="T6" y="T7"/>
                  </a:cxn>
                  <a:cxn ang="0">
                    <a:pos x="T8" y="T9"/>
                  </a:cxn>
                  <a:cxn ang="0">
                    <a:pos x="T10" y="T11"/>
                  </a:cxn>
                  <a:cxn ang="0">
                    <a:pos x="T12" y="T13"/>
                  </a:cxn>
                </a:cxnLst>
                <a:rect l="0" t="0" r="r" b="b"/>
                <a:pathLst>
                  <a:path w="720" h="1594">
                    <a:moveTo>
                      <a:pt x="188" y="156"/>
                    </a:moveTo>
                    <a:lnTo>
                      <a:pt x="188" y="156"/>
                    </a:lnTo>
                    <a:cubicBezTo>
                      <a:pt x="188" y="156"/>
                      <a:pt x="31" y="1249"/>
                      <a:pt x="0" y="1593"/>
                    </a:cubicBezTo>
                    <a:cubicBezTo>
                      <a:pt x="0" y="1593"/>
                      <a:pt x="281" y="875"/>
                      <a:pt x="375" y="688"/>
                    </a:cubicBezTo>
                    <a:cubicBezTo>
                      <a:pt x="375" y="688"/>
                      <a:pt x="438" y="1312"/>
                      <a:pt x="469" y="1530"/>
                    </a:cubicBezTo>
                    <a:cubicBezTo>
                      <a:pt x="469" y="1593"/>
                      <a:pt x="719" y="438"/>
                      <a:pt x="625" y="219"/>
                    </a:cubicBezTo>
                    <a:cubicBezTo>
                      <a:pt x="563" y="0"/>
                      <a:pt x="188" y="156"/>
                      <a:pt x="188" y="156"/>
                    </a:cubicBezTo>
                  </a:path>
                </a:pathLst>
              </a:custGeom>
              <a:solidFill>
                <a:srgbClr val="9A613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44" name="Freeform 162">
                <a:extLst>
                  <a:ext uri="{FF2B5EF4-FFF2-40B4-BE49-F238E27FC236}">
                    <a16:creationId xmlns:a16="http://schemas.microsoft.com/office/drawing/2014/main" id="{092FF8F1-C924-0F82-37B9-2832B32FF60C}"/>
                  </a:ext>
                </a:extLst>
              </p:cNvPr>
              <p:cNvSpPr>
                <a:spLocks noChangeArrowheads="1"/>
              </p:cNvSpPr>
              <p:nvPr/>
            </p:nvSpPr>
            <p:spPr bwMode="auto">
              <a:xfrm>
                <a:off x="7402513" y="3403600"/>
                <a:ext cx="236537" cy="292100"/>
              </a:xfrm>
              <a:custGeom>
                <a:avLst/>
                <a:gdLst>
                  <a:gd name="T0" fmla="*/ 125 w 658"/>
                  <a:gd name="T1" fmla="*/ 156 h 813"/>
                  <a:gd name="T2" fmla="*/ 125 w 658"/>
                  <a:gd name="T3" fmla="*/ 156 h 813"/>
                  <a:gd name="T4" fmla="*/ 32 w 658"/>
                  <a:gd name="T5" fmla="*/ 218 h 813"/>
                  <a:gd name="T6" fmla="*/ 0 w 658"/>
                  <a:gd name="T7" fmla="*/ 687 h 813"/>
                  <a:gd name="T8" fmla="*/ 657 w 658"/>
                  <a:gd name="T9" fmla="*/ 656 h 813"/>
                  <a:gd name="T10" fmla="*/ 625 w 658"/>
                  <a:gd name="T11" fmla="*/ 187 h 813"/>
                  <a:gd name="T12" fmla="*/ 125 w 658"/>
                  <a:gd name="T13" fmla="*/ 156 h 813"/>
                </a:gdLst>
                <a:ahLst/>
                <a:cxnLst>
                  <a:cxn ang="0">
                    <a:pos x="T0" y="T1"/>
                  </a:cxn>
                  <a:cxn ang="0">
                    <a:pos x="T2" y="T3"/>
                  </a:cxn>
                  <a:cxn ang="0">
                    <a:pos x="T4" y="T5"/>
                  </a:cxn>
                  <a:cxn ang="0">
                    <a:pos x="T6" y="T7"/>
                  </a:cxn>
                  <a:cxn ang="0">
                    <a:pos x="T8" y="T9"/>
                  </a:cxn>
                  <a:cxn ang="0">
                    <a:pos x="T10" y="T11"/>
                  </a:cxn>
                  <a:cxn ang="0">
                    <a:pos x="T12" y="T13"/>
                  </a:cxn>
                </a:cxnLst>
                <a:rect l="0" t="0" r="r" b="b"/>
                <a:pathLst>
                  <a:path w="658" h="813">
                    <a:moveTo>
                      <a:pt x="125" y="156"/>
                    </a:moveTo>
                    <a:lnTo>
                      <a:pt x="125" y="156"/>
                    </a:lnTo>
                    <a:cubicBezTo>
                      <a:pt x="125" y="156"/>
                      <a:pt x="94" y="0"/>
                      <a:pt x="32" y="218"/>
                    </a:cubicBezTo>
                    <a:cubicBezTo>
                      <a:pt x="0" y="312"/>
                      <a:pt x="0" y="531"/>
                      <a:pt x="0" y="687"/>
                    </a:cubicBezTo>
                    <a:cubicBezTo>
                      <a:pt x="0" y="687"/>
                      <a:pt x="407" y="812"/>
                      <a:pt x="657" y="656"/>
                    </a:cubicBezTo>
                    <a:cubicBezTo>
                      <a:pt x="625" y="187"/>
                      <a:pt x="625" y="187"/>
                      <a:pt x="625" y="187"/>
                    </a:cubicBezTo>
                    <a:lnTo>
                      <a:pt x="125" y="156"/>
                    </a:lnTo>
                  </a:path>
                </a:pathLst>
              </a:custGeom>
              <a:solidFill>
                <a:srgbClr val="90C04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45" name="Freeform 163">
                <a:extLst>
                  <a:ext uri="{FF2B5EF4-FFF2-40B4-BE49-F238E27FC236}">
                    <a16:creationId xmlns:a16="http://schemas.microsoft.com/office/drawing/2014/main" id="{B39EB664-A120-5176-910F-48459044AC20}"/>
                  </a:ext>
                </a:extLst>
              </p:cNvPr>
              <p:cNvSpPr>
                <a:spLocks noChangeArrowheads="1"/>
              </p:cNvSpPr>
              <p:nvPr/>
            </p:nvSpPr>
            <p:spPr bwMode="auto">
              <a:xfrm>
                <a:off x="7391400" y="3144838"/>
                <a:ext cx="269875" cy="393700"/>
              </a:xfrm>
              <a:custGeom>
                <a:avLst/>
                <a:gdLst>
                  <a:gd name="T0" fmla="*/ 31 w 751"/>
                  <a:gd name="T1" fmla="*/ 750 h 1095"/>
                  <a:gd name="T2" fmla="*/ 31 w 751"/>
                  <a:gd name="T3" fmla="*/ 750 h 1095"/>
                  <a:gd name="T4" fmla="*/ 0 w 751"/>
                  <a:gd name="T5" fmla="*/ 1000 h 1095"/>
                  <a:gd name="T6" fmla="*/ 750 w 751"/>
                  <a:gd name="T7" fmla="*/ 969 h 1095"/>
                  <a:gd name="T8" fmla="*/ 594 w 751"/>
                  <a:gd name="T9" fmla="*/ 187 h 1095"/>
                  <a:gd name="T10" fmla="*/ 188 w 751"/>
                  <a:gd name="T11" fmla="*/ 94 h 1095"/>
                  <a:gd name="T12" fmla="*/ 31 w 751"/>
                  <a:gd name="T13" fmla="*/ 750 h 1095"/>
                </a:gdLst>
                <a:ahLst/>
                <a:cxnLst>
                  <a:cxn ang="0">
                    <a:pos x="T0" y="T1"/>
                  </a:cxn>
                  <a:cxn ang="0">
                    <a:pos x="T2" y="T3"/>
                  </a:cxn>
                  <a:cxn ang="0">
                    <a:pos x="T4" y="T5"/>
                  </a:cxn>
                  <a:cxn ang="0">
                    <a:pos x="T6" y="T7"/>
                  </a:cxn>
                  <a:cxn ang="0">
                    <a:pos x="T8" y="T9"/>
                  </a:cxn>
                  <a:cxn ang="0">
                    <a:pos x="T10" y="T11"/>
                  </a:cxn>
                  <a:cxn ang="0">
                    <a:pos x="T12" y="T13"/>
                  </a:cxn>
                </a:cxnLst>
                <a:rect l="0" t="0" r="r" b="b"/>
                <a:pathLst>
                  <a:path w="751" h="1095">
                    <a:moveTo>
                      <a:pt x="31" y="750"/>
                    </a:moveTo>
                    <a:lnTo>
                      <a:pt x="31" y="750"/>
                    </a:lnTo>
                    <a:cubicBezTo>
                      <a:pt x="31" y="875"/>
                      <a:pt x="0" y="937"/>
                      <a:pt x="0" y="1000"/>
                    </a:cubicBezTo>
                    <a:cubicBezTo>
                      <a:pt x="0" y="1000"/>
                      <a:pt x="531" y="1094"/>
                      <a:pt x="750" y="969"/>
                    </a:cubicBezTo>
                    <a:cubicBezTo>
                      <a:pt x="750" y="969"/>
                      <a:pt x="625" y="344"/>
                      <a:pt x="594" y="187"/>
                    </a:cubicBezTo>
                    <a:cubicBezTo>
                      <a:pt x="594" y="62"/>
                      <a:pt x="281" y="0"/>
                      <a:pt x="188" y="94"/>
                    </a:cubicBezTo>
                    <a:cubicBezTo>
                      <a:pt x="188" y="94"/>
                      <a:pt x="94" y="219"/>
                      <a:pt x="31" y="750"/>
                    </a:cubicBezTo>
                  </a:path>
                </a:pathLst>
              </a:custGeom>
              <a:solidFill>
                <a:srgbClr val="FDC80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46" name="Freeform 164">
                <a:extLst>
                  <a:ext uri="{FF2B5EF4-FFF2-40B4-BE49-F238E27FC236}">
                    <a16:creationId xmlns:a16="http://schemas.microsoft.com/office/drawing/2014/main" id="{03C3BF96-14D7-E51D-E4BE-134CF2626595}"/>
                  </a:ext>
                </a:extLst>
              </p:cNvPr>
              <p:cNvSpPr>
                <a:spLocks noChangeArrowheads="1"/>
              </p:cNvSpPr>
              <p:nvPr/>
            </p:nvSpPr>
            <p:spPr bwMode="auto">
              <a:xfrm>
                <a:off x="7504113" y="3133725"/>
                <a:ext cx="57150" cy="134938"/>
              </a:xfrm>
              <a:custGeom>
                <a:avLst/>
                <a:gdLst>
                  <a:gd name="T0" fmla="*/ 62 w 157"/>
                  <a:gd name="T1" fmla="*/ 0 h 376"/>
                  <a:gd name="T2" fmla="*/ 62 w 157"/>
                  <a:gd name="T3" fmla="*/ 0 h 376"/>
                  <a:gd name="T4" fmla="*/ 0 w 157"/>
                  <a:gd name="T5" fmla="*/ 125 h 376"/>
                  <a:gd name="T6" fmla="*/ 125 w 157"/>
                  <a:gd name="T7" fmla="*/ 343 h 376"/>
                  <a:gd name="T8" fmla="*/ 125 w 157"/>
                  <a:gd name="T9" fmla="*/ 0 h 376"/>
                  <a:gd name="T10" fmla="*/ 62 w 157"/>
                  <a:gd name="T11" fmla="*/ 0 h 376"/>
                </a:gdLst>
                <a:ahLst/>
                <a:cxnLst>
                  <a:cxn ang="0">
                    <a:pos x="T0" y="T1"/>
                  </a:cxn>
                  <a:cxn ang="0">
                    <a:pos x="T2" y="T3"/>
                  </a:cxn>
                  <a:cxn ang="0">
                    <a:pos x="T4" y="T5"/>
                  </a:cxn>
                  <a:cxn ang="0">
                    <a:pos x="T6" y="T7"/>
                  </a:cxn>
                  <a:cxn ang="0">
                    <a:pos x="T8" y="T9"/>
                  </a:cxn>
                  <a:cxn ang="0">
                    <a:pos x="T10" y="T11"/>
                  </a:cxn>
                </a:cxnLst>
                <a:rect l="0" t="0" r="r" b="b"/>
                <a:pathLst>
                  <a:path w="157" h="376">
                    <a:moveTo>
                      <a:pt x="62" y="0"/>
                    </a:moveTo>
                    <a:lnTo>
                      <a:pt x="62" y="0"/>
                    </a:lnTo>
                    <a:cubicBezTo>
                      <a:pt x="0" y="125"/>
                      <a:pt x="0" y="125"/>
                      <a:pt x="0" y="125"/>
                    </a:cubicBezTo>
                    <a:cubicBezTo>
                      <a:pt x="0" y="125"/>
                      <a:pt x="93" y="375"/>
                      <a:pt x="125" y="343"/>
                    </a:cubicBezTo>
                    <a:cubicBezTo>
                      <a:pt x="156" y="343"/>
                      <a:pt x="125" y="0"/>
                      <a:pt x="125" y="0"/>
                    </a:cubicBezTo>
                    <a:lnTo>
                      <a:pt x="62" y="0"/>
                    </a:lnTo>
                  </a:path>
                </a:pathLst>
              </a:custGeom>
              <a:solidFill>
                <a:srgbClr val="6A432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47" name="Freeform 165">
                <a:extLst>
                  <a:ext uri="{FF2B5EF4-FFF2-40B4-BE49-F238E27FC236}">
                    <a16:creationId xmlns:a16="http://schemas.microsoft.com/office/drawing/2014/main" id="{0CDE8FEB-3294-AE88-1657-4DEB74683357}"/>
                  </a:ext>
                </a:extLst>
              </p:cNvPr>
              <p:cNvSpPr>
                <a:spLocks noChangeArrowheads="1"/>
              </p:cNvSpPr>
              <p:nvPr/>
            </p:nvSpPr>
            <p:spPr bwMode="auto">
              <a:xfrm>
                <a:off x="7424738" y="2941638"/>
                <a:ext cx="180975" cy="247650"/>
              </a:xfrm>
              <a:custGeom>
                <a:avLst/>
                <a:gdLst>
                  <a:gd name="T0" fmla="*/ 125 w 501"/>
                  <a:gd name="T1" fmla="*/ 125 h 689"/>
                  <a:gd name="T2" fmla="*/ 125 w 501"/>
                  <a:gd name="T3" fmla="*/ 125 h 689"/>
                  <a:gd name="T4" fmla="*/ 156 w 501"/>
                  <a:gd name="T5" fmla="*/ 500 h 689"/>
                  <a:gd name="T6" fmla="*/ 500 w 501"/>
                  <a:gd name="T7" fmla="*/ 375 h 689"/>
                  <a:gd name="T8" fmla="*/ 344 w 501"/>
                  <a:gd name="T9" fmla="*/ 63 h 689"/>
                  <a:gd name="T10" fmla="*/ 125 w 501"/>
                  <a:gd name="T11" fmla="*/ 125 h 689"/>
                </a:gdLst>
                <a:ahLst/>
                <a:cxnLst>
                  <a:cxn ang="0">
                    <a:pos x="T0" y="T1"/>
                  </a:cxn>
                  <a:cxn ang="0">
                    <a:pos x="T2" y="T3"/>
                  </a:cxn>
                  <a:cxn ang="0">
                    <a:pos x="T4" y="T5"/>
                  </a:cxn>
                  <a:cxn ang="0">
                    <a:pos x="T6" y="T7"/>
                  </a:cxn>
                  <a:cxn ang="0">
                    <a:pos x="T8" y="T9"/>
                  </a:cxn>
                  <a:cxn ang="0">
                    <a:pos x="T10" y="T11"/>
                  </a:cxn>
                </a:cxnLst>
                <a:rect l="0" t="0" r="r" b="b"/>
                <a:pathLst>
                  <a:path w="501" h="689">
                    <a:moveTo>
                      <a:pt x="125" y="125"/>
                    </a:moveTo>
                    <a:lnTo>
                      <a:pt x="125" y="125"/>
                    </a:lnTo>
                    <a:cubicBezTo>
                      <a:pt x="0" y="219"/>
                      <a:pt x="125" y="469"/>
                      <a:pt x="156" y="500"/>
                    </a:cubicBezTo>
                    <a:cubicBezTo>
                      <a:pt x="344" y="688"/>
                      <a:pt x="469" y="563"/>
                      <a:pt x="500" y="375"/>
                    </a:cubicBezTo>
                    <a:cubicBezTo>
                      <a:pt x="500" y="188"/>
                      <a:pt x="437" y="125"/>
                      <a:pt x="344" y="63"/>
                    </a:cubicBezTo>
                    <a:cubicBezTo>
                      <a:pt x="250" y="0"/>
                      <a:pt x="125" y="125"/>
                      <a:pt x="125" y="125"/>
                    </a:cubicBezTo>
                  </a:path>
                </a:pathLst>
              </a:custGeom>
              <a:solidFill>
                <a:srgbClr val="9A613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48" name="Freeform 166">
                <a:extLst>
                  <a:ext uri="{FF2B5EF4-FFF2-40B4-BE49-F238E27FC236}">
                    <a16:creationId xmlns:a16="http://schemas.microsoft.com/office/drawing/2014/main" id="{3CEBA562-E97A-A082-5180-55F1DEA180CD}"/>
                  </a:ext>
                </a:extLst>
              </p:cNvPr>
              <p:cNvSpPr>
                <a:spLocks noChangeArrowheads="1"/>
              </p:cNvSpPr>
              <p:nvPr/>
            </p:nvSpPr>
            <p:spPr bwMode="auto">
              <a:xfrm>
                <a:off x="7402513" y="2941638"/>
                <a:ext cx="203200" cy="169862"/>
              </a:xfrm>
              <a:custGeom>
                <a:avLst/>
                <a:gdLst>
                  <a:gd name="T0" fmla="*/ 219 w 564"/>
                  <a:gd name="T1" fmla="*/ 469 h 470"/>
                  <a:gd name="T2" fmla="*/ 219 w 564"/>
                  <a:gd name="T3" fmla="*/ 469 h 470"/>
                  <a:gd name="T4" fmla="*/ 375 w 564"/>
                  <a:gd name="T5" fmla="*/ 32 h 470"/>
                  <a:gd name="T6" fmla="*/ 563 w 564"/>
                  <a:gd name="T7" fmla="*/ 219 h 470"/>
                  <a:gd name="T8" fmla="*/ 282 w 564"/>
                  <a:gd name="T9" fmla="*/ 344 h 470"/>
                  <a:gd name="T10" fmla="*/ 219 w 564"/>
                  <a:gd name="T11" fmla="*/ 469 h 470"/>
                </a:gdLst>
                <a:ahLst/>
                <a:cxnLst>
                  <a:cxn ang="0">
                    <a:pos x="T0" y="T1"/>
                  </a:cxn>
                  <a:cxn ang="0">
                    <a:pos x="T2" y="T3"/>
                  </a:cxn>
                  <a:cxn ang="0">
                    <a:pos x="T4" y="T5"/>
                  </a:cxn>
                  <a:cxn ang="0">
                    <a:pos x="T6" y="T7"/>
                  </a:cxn>
                  <a:cxn ang="0">
                    <a:pos x="T8" y="T9"/>
                  </a:cxn>
                  <a:cxn ang="0">
                    <a:pos x="T10" y="T11"/>
                  </a:cxn>
                </a:cxnLst>
                <a:rect l="0" t="0" r="r" b="b"/>
                <a:pathLst>
                  <a:path w="564" h="470">
                    <a:moveTo>
                      <a:pt x="219" y="469"/>
                    </a:moveTo>
                    <a:lnTo>
                      <a:pt x="219" y="469"/>
                    </a:lnTo>
                    <a:cubicBezTo>
                      <a:pt x="63" y="438"/>
                      <a:pt x="0" y="0"/>
                      <a:pt x="375" y="32"/>
                    </a:cubicBezTo>
                    <a:cubicBezTo>
                      <a:pt x="375" y="32"/>
                      <a:pt x="500" y="63"/>
                      <a:pt x="563" y="219"/>
                    </a:cubicBezTo>
                    <a:cubicBezTo>
                      <a:pt x="563" y="219"/>
                      <a:pt x="407" y="344"/>
                      <a:pt x="282" y="344"/>
                    </a:cubicBezTo>
                    <a:lnTo>
                      <a:pt x="219" y="469"/>
                    </a:lnTo>
                  </a:path>
                </a:pathLst>
              </a:custGeom>
              <a:solidFill>
                <a:srgbClr val="201A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49" name="Freeform 167">
                <a:extLst>
                  <a:ext uri="{FF2B5EF4-FFF2-40B4-BE49-F238E27FC236}">
                    <a16:creationId xmlns:a16="http://schemas.microsoft.com/office/drawing/2014/main" id="{9EBC8EA5-1E67-3C68-6942-D5580F91C5D5}"/>
                  </a:ext>
                </a:extLst>
              </p:cNvPr>
              <p:cNvSpPr>
                <a:spLocks noChangeArrowheads="1"/>
              </p:cNvSpPr>
              <p:nvPr/>
            </p:nvSpPr>
            <p:spPr bwMode="auto">
              <a:xfrm>
                <a:off x="7413625" y="2908300"/>
                <a:ext cx="134938" cy="112713"/>
              </a:xfrm>
              <a:custGeom>
                <a:avLst/>
                <a:gdLst>
                  <a:gd name="T0" fmla="*/ 343 w 376"/>
                  <a:gd name="T1" fmla="*/ 93 h 313"/>
                  <a:gd name="T2" fmla="*/ 343 w 376"/>
                  <a:gd name="T3" fmla="*/ 93 h 313"/>
                  <a:gd name="T4" fmla="*/ 218 w 376"/>
                  <a:gd name="T5" fmla="*/ 281 h 313"/>
                  <a:gd name="T6" fmla="*/ 31 w 376"/>
                  <a:gd name="T7" fmla="*/ 218 h 313"/>
                  <a:gd name="T8" fmla="*/ 125 w 376"/>
                  <a:gd name="T9" fmla="*/ 62 h 313"/>
                  <a:gd name="T10" fmla="*/ 343 w 376"/>
                  <a:gd name="T11" fmla="*/ 93 h 313"/>
                </a:gdLst>
                <a:ahLst/>
                <a:cxnLst>
                  <a:cxn ang="0">
                    <a:pos x="T0" y="T1"/>
                  </a:cxn>
                  <a:cxn ang="0">
                    <a:pos x="T2" y="T3"/>
                  </a:cxn>
                  <a:cxn ang="0">
                    <a:pos x="T4" y="T5"/>
                  </a:cxn>
                  <a:cxn ang="0">
                    <a:pos x="T6" y="T7"/>
                  </a:cxn>
                  <a:cxn ang="0">
                    <a:pos x="T8" y="T9"/>
                  </a:cxn>
                  <a:cxn ang="0">
                    <a:pos x="T10" y="T11"/>
                  </a:cxn>
                </a:cxnLst>
                <a:rect l="0" t="0" r="r" b="b"/>
                <a:pathLst>
                  <a:path w="376" h="313">
                    <a:moveTo>
                      <a:pt x="343" y="93"/>
                    </a:moveTo>
                    <a:lnTo>
                      <a:pt x="343" y="93"/>
                    </a:lnTo>
                    <a:cubicBezTo>
                      <a:pt x="375" y="156"/>
                      <a:pt x="312" y="250"/>
                      <a:pt x="218" y="281"/>
                    </a:cubicBezTo>
                    <a:cubicBezTo>
                      <a:pt x="156" y="312"/>
                      <a:pt x="62" y="281"/>
                      <a:pt x="31" y="218"/>
                    </a:cubicBezTo>
                    <a:cubicBezTo>
                      <a:pt x="0" y="156"/>
                      <a:pt x="62" y="93"/>
                      <a:pt x="125" y="62"/>
                    </a:cubicBezTo>
                    <a:cubicBezTo>
                      <a:pt x="218" y="0"/>
                      <a:pt x="312" y="31"/>
                      <a:pt x="343" y="93"/>
                    </a:cubicBezTo>
                  </a:path>
                </a:pathLst>
              </a:custGeom>
              <a:solidFill>
                <a:srgbClr val="201A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50" name="Freeform 170">
                <a:extLst>
                  <a:ext uri="{FF2B5EF4-FFF2-40B4-BE49-F238E27FC236}">
                    <a16:creationId xmlns:a16="http://schemas.microsoft.com/office/drawing/2014/main" id="{71DE3A1F-18FC-829C-B646-F5F057FA9249}"/>
                  </a:ext>
                </a:extLst>
              </p:cNvPr>
              <p:cNvSpPr>
                <a:spLocks noChangeArrowheads="1"/>
              </p:cNvSpPr>
              <p:nvPr/>
            </p:nvSpPr>
            <p:spPr bwMode="auto">
              <a:xfrm>
                <a:off x="7413625" y="3133725"/>
                <a:ext cx="371475" cy="315913"/>
              </a:xfrm>
              <a:custGeom>
                <a:avLst/>
                <a:gdLst>
                  <a:gd name="T0" fmla="*/ 875 w 1032"/>
                  <a:gd name="T1" fmla="*/ 93 h 876"/>
                  <a:gd name="T2" fmla="*/ 875 w 1032"/>
                  <a:gd name="T3" fmla="*/ 93 h 876"/>
                  <a:gd name="T4" fmla="*/ 625 w 1032"/>
                  <a:gd name="T5" fmla="*/ 593 h 876"/>
                  <a:gd name="T6" fmla="*/ 125 w 1032"/>
                  <a:gd name="T7" fmla="*/ 843 h 876"/>
                  <a:gd name="T8" fmla="*/ 218 w 1032"/>
                  <a:gd name="T9" fmla="*/ 406 h 876"/>
                  <a:gd name="T10" fmla="*/ 625 w 1032"/>
                  <a:gd name="T11" fmla="*/ 31 h 876"/>
                  <a:gd name="T12" fmla="*/ 875 w 1032"/>
                  <a:gd name="T13" fmla="*/ 93 h 876"/>
                </a:gdLst>
                <a:ahLst/>
                <a:cxnLst>
                  <a:cxn ang="0">
                    <a:pos x="T0" y="T1"/>
                  </a:cxn>
                  <a:cxn ang="0">
                    <a:pos x="T2" y="T3"/>
                  </a:cxn>
                  <a:cxn ang="0">
                    <a:pos x="T4" y="T5"/>
                  </a:cxn>
                  <a:cxn ang="0">
                    <a:pos x="T6" y="T7"/>
                  </a:cxn>
                  <a:cxn ang="0">
                    <a:pos x="T8" y="T9"/>
                  </a:cxn>
                  <a:cxn ang="0">
                    <a:pos x="T10" y="T11"/>
                  </a:cxn>
                  <a:cxn ang="0">
                    <a:pos x="T12" y="T13"/>
                  </a:cxn>
                </a:cxnLst>
                <a:rect l="0" t="0" r="r" b="b"/>
                <a:pathLst>
                  <a:path w="1032" h="876">
                    <a:moveTo>
                      <a:pt x="875" y="93"/>
                    </a:moveTo>
                    <a:lnTo>
                      <a:pt x="875" y="93"/>
                    </a:lnTo>
                    <a:cubicBezTo>
                      <a:pt x="875" y="93"/>
                      <a:pt x="1031" y="281"/>
                      <a:pt x="625" y="593"/>
                    </a:cubicBezTo>
                    <a:cubicBezTo>
                      <a:pt x="218" y="875"/>
                      <a:pt x="250" y="875"/>
                      <a:pt x="125" y="843"/>
                    </a:cubicBezTo>
                    <a:cubicBezTo>
                      <a:pt x="31" y="812"/>
                      <a:pt x="0" y="562"/>
                      <a:pt x="218" y="406"/>
                    </a:cubicBezTo>
                    <a:cubicBezTo>
                      <a:pt x="468" y="218"/>
                      <a:pt x="500" y="62"/>
                      <a:pt x="625" y="31"/>
                    </a:cubicBezTo>
                    <a:cubicBezTo>
                      <a:pt x="750" y="0"/>
                      <a:pt x="843" y="31"/>
                      <a:pt x="875" y="93"/>
                    </a:cubicBezTo>
                  </a:path>
                </a:pathLst>
              </a:custGeom>
              <a:solidFill>
                <a:srgbClr val="90C04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51" name="Freeform 171">
                <a:extLst>
                  <a:ext uri="{FF2B5EF4-FFF2-40B4-BE49-F238E27FC236}">
                    <a16:creationId xmlns:a16="http://schemas.microsoft.com/office/drawing/2014/main" id="{1577633C-F137-E749-9459-75CA3B181DB0}"/>
                  </a:ext>
                </a:extLst>
              </p:cNvPr>
              <p:cNvSpPr>
                <a:spLocks noChangeArrowheads="1"/>
              </p:cNvSpPr>
              <p:nvPr/>
            </p:nvSpPr>
            <p:spPr bwMode="auto">
              <a:xfrm>
                <a:off x="7380288" y="3155950"/>
                <a:ext cx="146050" cy="236538"/>
              </a:xfrm>
              <a:custGeom>
                <a:avLst/>
                <a:gdLst>
                  <a:gd name="T0" fmla="*/ 250 w 407"/>
                  <a:gd name="T1" fmla="*/ 31 h 657"/>
                  <a:gd name="T2" fmla="*/ 250 w 407"/>
                  <a:gd name="T3" fmla="*/ 31 h 657"/>
                  <a:gd name="T4" fmla="*/ 406 w 407"/>
                  <a:gd name="T5" fmla="*/ 656 h 657"/>
                  <a:gd name="T6" fmla="*/ 0 w 407"/>
                  <a:gd name="T7" fmla="*/ 344 h 657"/>
                  <a:gd name="T8" fmla="*/ 250 w 407"/>
                  <a:gd name="T9" fmla="*/ 31 h 657"/>
                </a:gdLst>
                <a:ahLst/>
                <a:cxnLst>
                  <a:cxn ang="0">
                    <a:pos x="T0" y="T1"/>
                  </a:cxn>
                  <a:cxn ang="0">
                    <a:pos x="T2" y="T3"/>
                  </a:cxn>
                  <a:cxn ang="0">
                    <a:pos x="T4" y="T5"/>
                  </a:cxn>
                  <a:cxn ang="0">
                    <a:pos x="T6" y="T7"/>
                  </a:cxn>
                  <a:cxn ang="0">
                    <a:pos x="T8" y="T9"/>
                  </a:cxn>
                </a:cxnLst>
                <a:rect l="0" t="0" r="r" b="b"/>
                <a:pathLst>
                  <a:path w="407" h="657">
                    <a:moveTo>
                      <a:pt x="250" y="31"/>
                    </a:moveTo>
                    <a:lnTo>
                      <a:pt x="250" y="31"/>
                    </a:lnTo>
                    <a:cubicBezTo>
                      <a:pt x="250" y="31"/>
                      <a:pt x="31" y="313"/>
                      <a:pt x="406" y="656"/>
                    </a:cubicBezTo>
                    <a:cubicBezTo>
                      <a:pt x="406" y="656"/>
                      <a:pt x="0" y="531"/>
                      <a:pt x="0" y="344"/>
                    </a:cubicBezTo>
                    <a:cubicBezTo>
                      <a:pt x="0" y="156"/>
                      <a:pt x="344" y="0"/>
                      <a:pt x="250" y="31"/>
                    </a:cubicBezTo>
                  </a:path>
                </a:pathLst>
              </a:custGeom>
              <a:solidFill>
                <a:srgbClr val="FDC80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52" name="Freeform 172">
                <a:extLst>
                  <a:ext uri="{FF2B5EF4-FFF2-40B4-BE49-F238E27FC236}">
                    <a16:creationId xmlns:a16="http://schemas.microsoft.com/office/drawing/2014/main" id="{B6800775-06CA-F9A1-E04C-B25B96259B34}"/>
                  </a:ext>
                </a:extLst>
              </p:cNvPr>
              <p:cNvSpPr>
                <a:spLocks noChangeArrowheads="1"/>
              </p:cNvSpPr>
              <p:nvPr/>
            </p:nvSpPr>
            <p:spPr bwMode="auto">
              <a:xfrm>
                <a:off x="7605713" y="3155950"/>
                <a:ext cx="134937" cy="134938"/>
              </a:xfrm>
              <a:custGeom>
                <a:avLst/>
                <a:gdLst>
                  <a:gd name="T0" fmla="*/ 344 w 376"/>
                  <a:gd name="T1" fmla="*/ 125 h 376"/>
                  <a:gd name="T2" fmla="*/ 344 w 376"/>
                  <a:gd name="T3" fmla="*/ 125 h 376"/>
                  <a:gd name="T4" fmla="*/ 187 w 376"/>
                  <a:gd name="T5" fmla="*/ 313 h 376"/>
                  <a:gd name="T6" fmla="*/ 31 w 376"/>
                  <a:gd name="T7" fmla="*/ 156 h 376"/>
                  <a:gd name="T8" fmla="*/ 219 w 376"/>
                  <a:gd name="T9" fmla="*/ 0 h 376"/>
                  <a:gd name="T10" fmla="*/ 344 w 376"/>
                  <a:gd name="T11" fmla="*/ 125 h 376"/>
                </a:gdLst>
                <a:ahLst/>
                <a:cxnLst>
                  <a:cxn ang="0">
                    <a:pos x="T0" y="T1"/>
                  </a:cxn>
                  <a:cxn ang="0">
                    <a:pos x="T2" y="T3"/>
                  </a:cxn>
                  <a:cxn ang="0">
                    <a:pos x="T4" y="T5"/>
                  </a:cxn>
                  <a:cxn ang="0">
                    <a:pos x="T6" y="T7"/>
                  </a:cxn>
                  <a:cxn ang="0">
                    <a:pos x="T8" y="T9"/>
                  </a:cxn>
                  <a:cxn ang="0">
                    <a:pos x="T10" y="T11"/>
                  </a:cxn>
                </a:cxnLst>
                <a:rect l="0" t="0" r="r" b="b"/>
                <a:pathLst>
                  <a:path w="376" h="376">
                    <a:moveTo>
                      <a:pt x="344" y="125"/>
                    </a:moveTo>
                    <a:lnTo>
                      <a:pt x="344" y="125"/>
                    </a:lnTo>
                    <a:cubicBezTo>
                      <a:pt x="375" y="188"/>
                      <a:pt x="250" y="313"/>
                      <a:pt x="187" y="313"/>
                    </a:cubicBezTo>
                    <a:cubicBezTo>
                      <a:pt x="31" y="375"/>
                      <a:pt x="0" y="281"/>
                      <a:pt x="31" y="156"/>
                    </a:cubicBezTo>
                    <a:cubicBezTo>
                      <a:pt x="62" y="63"/>
                      <a:pt x="156" y="31"/>
                      <a:pt x="219" y="0"/>
                    </a:cubicBezTo>
                    <a:cubicBezTo>
                      <a:pt x="281" y="0"/>
                      <a:pt x="344" y="125"/>
                      <a:pt x="344" y="125"/>
                    </a:cubicBezTo>
                  </a:path>
                </a:pathLst>
              </a:custGeom>
              <a:solidFill>
                <a:srgbClr val="9A613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53" name="Freeform 173">
                <a:extLst>
                  <a:ext uri="{FF2B5EF4-FFF2-40B4-BE49-F238E27FC236}">
                    <a16:creationId xmlns:a16="http://schemas.microsoft.com/office/drawing/2014/main" id="{41C33BE3-8839-81B5-1E13-EBB4FB4099F7}"/>
                  </a:ext>
                </a:extLst>
              </p:cNvPr>
              <p:cNvSpPr>
                <a:spLocks noChangeArrowheads="1"/>
              </p:cNvSpPr>
              <p:nvPr/>
            </p:nvSpPr>
            <p:spPr bwMode="auto">
              <a:xfrm>
                <a:off x="7559675" y="3279775"/>
                <a:ext cx="203200" cy="90488"/>
              </a:xfrm>
              <a:custGeom>
                <a:avLst/>
                <a:gdLst>
                  <a:gd name="T0" fmla="*/ 0 w 563"/>
                  <a:gd name="T1" fmla="*/ 125 h 251"/>
                  <a:gd name="T2" fmla="*/ 0 w 563"/>
                  <a:gd name="T3" fmla="*/ 125 h 251"/>
                  <a:gd name="T4" fmla="*/ 344 w 563"/>
                  <a:gd name="T5" fmla="*/ 219 h 251"/>
                  <a:gd name="T6" fmla="*/ 437 w 563"/>
                  <a:gd name="T7" fmla="*/ 0 h 251"/>
                  <a:gd name="T8" fmla="*/ 281 w 563"/>
                  <a:gd name="T9" fmla="*/ 94 h 251"/>
                  <a:gd name="T10" fmla="*/ 0 w 563"/>
                  <a:gd name="T11" fmla="*/ 125 h 251"/>
                </a:gdLst>
                <a:ahLst/>
                <a:cxnLst>
                  <a:cxn ang="0">
                    <a:pos x="T0" y="T1"/>
                  </a:cxn>
                  <a:cxn ang="0">
                    <a:pos x="T2" y="T3"/>
                  </a:cxn>
                  <a:cxn ang="0">
                    <a:pos x="T4" y="T5"/>
                  </a:cxn>
                  <a:cxn ang="0">
                    <a:pos x="T6" y="T7"/>
                  </a:cxn>
                  <a:cxn ang="0">
                    <a:pos x="T8" y="T9"/>
                  </a:cxn>
                  <a:cxn ang="0">
                    <a:pos x="T10" y="T11"/>
                  </a:cxn>
                </a:cxnLst>
                <a:rect l="0" t="0" r="r" b="b"/>
                <a:pathLst>
                  <a:path w="563" h="251">
                    <a:moveTo>
                      <a:pt x="0" y="125"/>
                    </a:moveTo>
                    <a:lnTo>
                      <a:pt x="0" y="125"/>
                    </a:lnTo>
                    <a:cubicBezTo>
                      <a:pt x="0" y="125"/>
                      <a:pt x="156" y="250"/>
                      <a:pt x="344" y="219"/>
                    </a:cubicBezTo>
                    <a:cubicBezTo>
                      <a:pt x="562" y="187"/>
                      <a:pt x="437" y="0"/>
                      <a:pt x="437" y="0"/>
                    </a:cubicBezTo>
                    <a:cubicBezTo>
                      <a:pt x="281" y="94"/>
                      <a:pt x="281" y="94"/>
                      <a:pt x="281" y="94"/>
                    </a:cubicBezTo>
                    <a:cubicBezTo>
                      <a:pt x="281" y="94"/>
                      <a:pt x="156" y="187"/>
                      <a:pt x="0" y="125"/>
                    </a:cubicBezTo>
                  </a:path>
                </a:pathLst>
              </a:custGeom>
              <a:solidFill>
                <a:srgbClr val="FDC80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29" name="Group 328">
              <a:extLst>
                <a:ext uri="{FF2B5EF4-FFF2-40B4-BE49-F238E27FC236}">
                  <a16:creationId xmlns:a16="http://schemas.microsoft.com/office/drawing/2014/main" id="{97F54A92-7CFB-08A9-8C9D-0F2430C8F186}"/>
                </a:ext>
              </a:extLst>
            </p:cNvPr>
            <p:cNvGrpSpPr/>
            <p:nvPr/>
          </p:nvGrpSpPr>
          <p:grpSpPr>
            <a:xfrm>
              <a:off x="1171450" y="6646072"/>
              <a:ext cx="201002" cy="377809"/>
              <a:chOff x="8931029" y="3269150"/>
              <a:chExt cx="719373" cy="1413233"/>
            </a:xfrm>
          </p:grpSpPr>
          <p:grpSp>
            <p:nvGrpSpPr>
              <p:cNvPr id="330" name="Group 329">
                <a:extLst>
                  <a:ext uri="{FF2B5EF4-FFF2-40B4-BE49-F238E27FC236}">
                    <a16:creationId xmlns:a16="http://schemas.microsoft.com/office/drawing/2014/main" id="{AEE12F70-BF10-FBBB-A2C6-C83E5ABE8575}"/>
                  </a:ext>
                </a:extLst>
              </p:cNvPr>
              <p:cNvGrpSpPr/>
              <p:nvPr/>
            </p:nvGrpSpPr>
            <p:grpSpPr>
              <a:xfrm>
                <a:off x="8931029" y="3270999"/>
                <a:ext cx="719373" cy="1411384"/>
                <a:chOff x="7245350" y="2941638"/>
                <a:chExt cx="539750" cy="1057275"/>
              </a:xfrm>
            </p:grpSpPr>
            <p:sp>
              <p:nvSpPr>
                <p:cNvPr id="332" name="Freeform 10">
                  <a:extLst>
                    <a:ext uri="{FF2B5EF4-FFF2-40B4-BE49-F238E27FC236}">
                      <a16:creationId xmlns:a16="http://schemas.microsoft.com/office/drawing/2014/main" id="{0926B48E-59C5-4CD9-8085-31FCFDDEAC7E}"/>
                    </a:ext>
                  </a:extLst>
                </p:cNvPr>
                <p:cNvSpPr>
                  <a:spLocks noChangeArrowheads="1"/>
                </p:cNvSpPr>
                <p:nvPr/>
              </p:nvSpPr>
              <p:spPr bwMode="auto">
                <a:xfrm>
                  <a:off x="7245350" y="3863975"/>
                  <a:ext cx="461963" cy="134938"/>
                </a:xfrm>
                <a:custGeom>
                  <a:avLst/>
                  <a:gdLst>
                    <a:gd name="T0" fmla="*/ 500 w 1282"/>
                    <a:gd name="T1" fmla="*/ 31 h 376"/>
                    <a:gd name="T2" fmla="*/ 500 w 1282"/>
                    <a:gd name="T3" fmla="*/ 31 h 376"/>
                    <a:gd name="T4" fmla="*/ 875 w 1282"/>
                    <a:gd name="T5" fmla="*/ 0 h 376"/>
                    <a:gd name="T6" fmla="*/ 1156 w 1282"/>
                    <a:gd name="T7" fmla="*/ 62 h 376"/>
                    <a:gd name="T8" fmla="*/ 1250 w 1282"/>
                    <a:gd name="T9" fmla="*/ 125 h 376"/>
                    <a:gd name="T10" fmla="*/ 1031 w 1282"/>
                    <a:gd name="T11" fmla="*/ 250 h 376"/>
                    <a:gd name="T12" fmla="*/ 781 w 1282"/>
                    <a:gd name="T13" fmla="*/ 312 h 376"/>
                    <a:gd name="T14" fmla="*/ 406 w 1282"/>
                    <a:gd name="T15" fmla="*/ 344 h 376"/>
                    <a:gd name="T16" fmla="*/ 250 w 1282"/>
                    <a:gd name="T17" fmla="*/ 312 h 376"/>
                    <a:gd name="T18" fmla="*/ 0 w 1282"/>
                    <a:gd name="T19" fmla="*/ 219 h 376"/>
                    <a:gd name="T20" fmla="*/ 125 w 1282"/>
                    <a:gd name="T21" fmla="*/ 156 h 376"/>
                    <a:gd name="T22" fmla="*/ 500 w 1282"/>
                    <a:gd name="T23" fmla="*/ 31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2" h="376">
                      <a:moveTo>
                        <a:pt x="500" y="31"/>
                      </a:moveTo>
                      <a:lnTo>
                        <a:pt x="500" y="31"/>
                      </a:lnTo>
                      <a:cubicBezTo>
                        <a:pt x="500" y="31"/>
                        <a:pt x="812" y="0"/>
                        <a:pt x="875" y="0"/>
                      </a:cubicBezTo>
                      <a:cubicBezTo>
                        <a:pt x="937" y="31"/>
                        <a:pt x="1094" y="62"/>
                        <a:pt x="1156" y="62"/>
                      </a:cubicBezTo>
                      <a:cubicBezTo>
                        <a:pt x="1187" y="94"/>
                        <a:pt x="1281" y="62"/>
                        <a:pt x="1250" y="125"/>
                      </a:cubicBezTo>
                      <a:cubicBezTo>
                        <a:pt x="1219" y="187"/>
                        <a:pt x="1094" y="219"/>
                        <a:pt x="1031" y="250"/>
                      </a:cubicBezTo>
                      <a:cubicBezTo>
                        <a:pt x="969" y="281"/>
                        <a:pt x="969" y="281"/>
                        <a:pt x="781" y="312"/>
                      </a:cubicBezTo>
                      <a:cubicBezTo>
                        <a:pt x="594" y="375"/>
                        <a:pt x="469" y="375"/>
                        <a:pt x="406" y="344"/>
                      </a:cubicBezTo>
                      <a:cubicBezTo>
                        <a:pt x="312" y="344"/>
                        <a:pt x="312" y="312"/>
                        <a:pt x="250" y="312"/>
                      </a:cubicBezTo>
                      <a:cubicBezTo>
                        <a:pt x="156" y="281"/>
                        <a:pt x="0" y="281"/>
                        <a:pt x="0" y="219"/>
                      </a:cubicBezTo>
                      <a:cubicBezTo>
                        <a:pt x="31" y="187"/>
                        <a:pt x="94" y="156"/>
                        <a:pt x="125" y="156"/>
                      </a:cubicBezTo>
                      <a:cubicBezTo>
                        <a:pt x="156" y="125"/>
                        <a:pt x="250" y="94"/>
                        <a:pt x="500" y="31"/>
                      </a:cubicBezTo>
                    </a:path>
                  </a:pathLst>
                </a:custGeom>
                <a:solidFill>
                  <a:srgbClr val="2F559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33" name="Freeform 161">
                  <a:extLst>
                    <a:ext uri="{FF2B5EF4-FFF2-40B4-BE49-F238E27FC236}">
                      <a16:creationId xmlns:a16="http://schemas.microsoft.com/office/drawing/2014/main" id="{D1AD79F6-1CED-867E-1E3D-08D497831085}"/>
                    </a:ext>
                  </a:extLst>
                </p:cNvPr>
                <p:cNvSpPr>
                  <a:spLocks noChangeArrowheads="1"/>
                </p:cNvSpPr>
                <p:nvPr/>
              </p:nvSpPr>
              <p:spPr bwMode="auto">
                <a:xfrm>
                  <a:off x="7391400" y="3381375"/>
                  <a:ext cx="258763" cy="573088"/>
                </a:xfrm>
                <a:custGeom>
                  <a:avLst/>
                  <a:gdLst>
                    <a:gd name="T0" fmla="*/ 188 w 720"/>
                    <a:gd name="T1" fmla="*/ 156 h 1594"/>
                    <a:gd name="T2" fmla="*/ 188 w 720"/>
                    <a:gd name="T3" fmla="*/ 156 h 1594"/>
                    <a:gd name="T4" fmla="*/ 0 w 720"/>
                    <a:gd name="T5" fmla="*/ 1593 h 1594"/>
                    <a:gd name="T6" fmla="*/ 375 w 720"/>
                    <a:gd name="T7" fmla="*/ 688 h 1594"/>
                    <a:gd name="T8" fmla="*/ 469 w 720"/>
                    <a:gd name="T9" fmla="*/ 1530 h 1594"/>
                    <a:gd name="T10" fmla="*/ 625 w 720"/>
                    <a:gd name="T11" fmla="*/ 219 h 1594"/>
                    <a:gd name="T12" fmla="*/ 188 w 720"/>
                    <a:gd name="T13" fmla="*/ 156 h 1594"/>
                  </a:gdLst>
                  <a:ahLst/>
                  <a:cxnLst>
                    <a:cxn ang="0">
                      <a:pos x="T0" y="T1"/>
                    </a:cxn>
                    <a:cxn ang="0">
                      <a:pos x="T2" y="T3"/>
                    </a:cxn>
                    <a:cxn ang="0">
                      <a:pos x="T4" y="T5"/>
                    </a:cxn>
                    <a:cxn ang="0">
                      <a:pos x="T6" y="T7"/>
                    </a:cxn>
                    <a:cxn ang="0">
                      <a:pos x="T8" y="T9"/>
                    </a:cxn>
                    <a:cxn ang="0">
                      <a:pos x="T10" y="T11"/>
                    </a:cxn>
                    <a:cxn ang="0">
                      <a:pos x="T12" y="T13"/>
                    </a:cxn>
                  </a:cxnLst>
                  <a:rect l="0" t="0" r="r" b="b"/>
                  <a:pathLst>
                    <a:path w="720" h="1594">
                      <a:moveTo>
                        <a:pt x="188" y="156"/>
                      </a:moveTo>
                      <a:lnTo>
                        <a:pt x="188" y="156"/>
                      </a:lnTo>
                      <a:cubicBezTo>
                        <a:pt x="188" y="156"/>
                        <a:pt x="31" y="1249"/>
                        <a:pt x="0" y="1593"/>
                      </a:cubicBezTo>
                      <a:cubicBezTo>
                        <a:pt x="0" y="1593"/>
                        <a:pt x="281" y="875"/>
                        <a:pt x="375" y="688"/>
                      </a:cubicBezTo>
                      <a:cubicBezTo>
                        <a:pt x="375" y="688"/>
                        <a:pt x="438" y="1312"/>
                        <a:pt x="469" y="1530"/>
                      </a:cubicBezTo>
                      <a:cubicBezTo>
                        <a:pt x="469" y="1593"/>
                        <a:pt x="719" y="438"/>
                        <a:pt x="625" y="219"/>
                      </a:cubicBezTo>
                      <a:cubicBezTo>
                        <a:pt x="563" y="0"/>
                        <a:pt x="188" y="156"/>
                        <a:pt x="188" y="156"/>
                      </a:cubicBezTo>
                    </a:path>
                  </a:pathLst>
                </a:custGeom>
                <a:solidFill>
                  <a:srgbClr val="6A432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34" name="Freeform 162">
                  <a:extLst>
                    <a:ext uri="{FF2B5EF4-FFF2-40B4-BE49-F238E27FC236}">
                      <a16:creationId xmlns:a16="http://schemas.microsoft.com/office/drawing/2014/main" id="{CE5F384B-C775-4F78-382E-CE56E7B973F2}"/>
                    </a:ext>
                  </a:extLst>
                </p:cNvPr>
                <p:cNvSpPr>
                  <a:spLocks noChangeArrowheads="1"/>
                </p:cNvSpPr>
                <p:nvPr/>
              </p:nvSpPr>
              <p:spPr bwMode="auto">
                <a:xfrm>
                  <a:off x="7402513" y="3403600"/>
                  <a:ext cx="236537" cy="292100"/>
                </a:xfrm>
                <a:custGeom>
                  <a:avLst/>
                  <a:gdLst>
                    <a:gd name="T0" fmla="*/ 125 w 658"/>
                    <a:gd name="T1" fmla="*/ 156 h 813"/>
                    <a:gd name="T2" fmla="*/ 125 w 658"/>
                    <a:gd name="T3" fmla="*/ 156 h 813"/>
                    <a:gd name="T4" fmla="*/ 32 w 658"/>
                    <a:gd name="T5" fmla="*/ 218 h 813"/>
                    <a:gd name="T6" fmla="*/ 0 w 658"/>
                    <a:gd name="T7" fmla="*/ 687 h 813"/>
                    <a:gd name="T8" fmla="*/ 657 w 658"/>
                    <a:gd name="T9" fmla="*/ 656 h 813"/>
                    <a:gd name="T10" fmla="*/ 625 w 658"/>
                    <a:gd name="T11" fmla="*/ 187 h 813"/>
                    <a:gd name="T12" fmla="*/ 125 w 658"/>
                    <a:gd name="T13" fmla="*/ 156 h 813"/>
                  </a:gdLst>
                  <a:ahLst/>
                  <a:cxnLst>
                    <a:cxn ang="0">
                      <a:pos x="T0" y="T1"/>
                    </a:cxn>
                    <a:cxn ang="0">
                      <a:pos x="T2" y="T3"/>
                    </a:cxn>
                    <a:cxn ang="0">
                      <a:pos x="T4" y="T5"/>
                    </a:cxn>
                    <a:cxn ang="0">
                      <a:pos x="T6" y="T7"/>
                    </a:cxn>
                    <a:cxn ang="0">
                      <a:pos x="T8" y="T9"/>
                    </a:cxn>
                    <a:cxn ang="0">
                      <a:pos x="T10" y="T11"/>
                    </a:cxn>
                    <a:cxn ang="0">
                      <a:pos x="T12" y="T13"/>
                    </a:cxn>
                  </a:cxnLst>
                  <a:rect l="0" t="0" r="r" b="b"/>
                  <a:pathLst>
                    <a:path w="658" h="813">
                      <a:moveTo>
                        <a:pt x="125" y="156"/>
                      </a:moveTo>
                      <a:lnTo>
                        <a:pt x="125" y="156"/>
                      </a:lnTo>
                      <a:cubicBezTo>
                        <a:pt x="125" y="156"/>
                        <a:pt x="94" y="0"/>
                        <a:pt x="32" y="218"/>
                      </a:cubicBezTo>
                      <a:cubicBezTo>
                        <a:pt x="0" y="312"/>
                        <a:pt x="0" y="531"/>
                        <a:pt x="0" y="687"/>
                      </a:cubicBezTo>
                      <a:cubicBezTo>
                        <a:pt x="0" y="687"/>
                        <a:pt x="407" y="812"/>
                        <a:pt x="657" y="656"/>
                      </a:cubicBezTo>
                      <a:cubicBezTo>
                        <a:pt x="625" y="187"/>
                        <a:pt x="625" y="187"/>
                        <a:pt x="625" y="187"/>
                      </a:cubicBezTo>
                      <a:lnTo>
                        <a:pt x="125" y="156"/>
                      </a:lnTo>
                    </a:path>
                  </a:pathLst>
                </a:custGeom>
                <a:solidFill>
                  <a:srgbClr val="B5521E"/>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35" name="Freeform 163">
                  <a:extLst>
                    <a:ext uri="{FF2B5EF4-FFF2-40B4-BE49-F238E27FC236}">
                      <a16:creationId xmlns:a16="http://schemas.microsoft.com/office/drawing/2014/main" id="{4B21EA56-6619-0515-0806-DEABEFFD7CFF}"/>
                    </a:ext>
                  </a:extLst>
                </p:cNvPr>
                <p:cNvSpPr>
                  <a:spLocks noChangeArrowheads="1"/>
                </p:cNvSpPr>
                <p:nvPr/>
              </p:nvSpPr>
              <p:spPr bwMode="auto">
                <a:xfrm>
                  <a:off x="7391400" y="3144838"/>
                  <a:ext cx="269875" cy="393700"/>
                </a:xfrm>
                <a:custGeom>
                  <a:avLst/>
                  <a:gdLst>
                    <a:gd name="T0" fmla="*/ 31 w 751"/>
                    <a:gd name="T1" fmla="*/ 750 h 1095"/>
                    <a:gd name="T2" fmla="*/ 31 w 751"/>
                    <a:gd name="T3" fmla="*/ 750 h 1095"/>
                    <a:gd name="T4" fmla="*/ 0 w 751"/>
                    <a:gd name="T5" fmla="*/ 1000 h 1095"/>
                    <a:gd name="T6" fmla="*/ 750 w 751"/>
                    <a:gd name="T7" fmla="*/ 969 h 1095"/>
                    <a:gd name="T8" fmla="*/ 594 w 751"/>
                    <a:gd name="T9" fmla="*/ 187 h 1095"/>
                    <a:gd name="T10" fmla="*/ 188 w 751"/>
                    <a:gd name="T11" fmla="*/ 94 h 1095"/>
                    <a:gd name="T12" fmla="*/ 31 w 751"/>
                    <a:gd name="T13" fmla="*/ 750 h 1095"/>
                  </a:gdLst>
                  <a:ahLst/>
                  <a:cxnLst>
                    <a:cxn ang="0">
                      <a:pos x="T0" y="T1"/>
                    </a:cxn>
                    <a:cxn ang="0">
                      <a:pos x="T2" y="T3"/>
                    </a:cxn>
                    <a:cxn ang="0">
                      <a:pos x="T4" y="T5"/>
                    </a:cxn>
                    <a:cxn ang="0">
                      <a:pos x="T6" y="T7"/>
                    </a:cxn>
                    <a:cxn ang="0">
                      <a:pos x="T8" y="T9"/>
                    </a:cxn>
                    <a:cxn ang="0">
                      <a:pos x="T10" y="T11"/>
                    </a:cxn>
                    <a:cxn ang="0">
                      <a:pos x="T12" y="T13"/>
                    </a:cxn>
                  </a:cxnLst>
                  <a:rect l="0" t="0" r="r" b="b"/>
                  <a:pathLst>
                    <a:path w="751" h="1095">
                      <a:moveTo>
                        <a:pt x="31" y="750"/>
                      </a:moveTo>
                      <a:lnTo>
                        <a:pt x="31" y="750"/>
                      </a:lnTo>
                      <a:cubicBezTo>
                        <a:pt x="31" y="875"/>
                        <a:pt x="0" y="937"/>
                        <a:pt x="0" y="1000"/>
                      </a:cubicBezTo>
                      <a:cubicBezTo>
                        <a:pt x="0" y="1000"/>
                        <a:pt x="531" y="1094"/>
                        <a:pt x="750" y="969"/>
                      </a:cubicBezTo>
                      <a:cubicBezTo>
                        <a:pt x="750" y="969"/>
                        <a:pt x="625" y="344"/>
                        <a:pt x="594" y="187"/>
                      </a:cubicBezTo>
                      <a:cubicBezTo>
                        <a:pt x="594" y="62"/>
                        <a:pt x="281" y="0"/>
                        <a:pt x="188" y="94"/>
                      </a:cubicBezTo>
                      <a:cubicBezTo>
                        <a:pt x="188" y="94"/>
                        <a:pt x="94" y="219"/>
                        <a:pt x="31" y="750"/>
                      </a:cubicBezTo>
                    </a:path>
                  </a:pathLst>
                </a:custGeom>
                <a:solidFill>
                  <a:srgbClr val="F1942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36" name="Freeform 164">
                  <a:extLst>
                    <a:ext uri="{FF2B5EF4-FFF2-40B4-BE49-F238E27FC236}">
                      <a16:creationId xmlns:a16="http://schemas.microsoft.com/office/drawing/2014/main" id="{3FB99B55-B819-A75A-4CB8-79EA5C1A75FD}"/>
                    </a:ext>
                  </a:extLst>
                </p:cNvPr>
                <p:cNvSpPr>
                  <a:spLocks noChangeArrowheads="1"/>
                </p:cNvSpPr>
                <p:nvPr/>
              </p:nvSpPr>
              <p:spPr bwMode="auto">
                <a:xfrm>
                  <a:off x="7504113" y="3133725"/>
                  <a:ext cx="57150" cy="134938"/>
                </a:xfrm>
                <a:custGeom>
                  <a:avLst/>
                  <a:gdLst>
                    <a:gd name="T0" fmla="*/ 62 w 157"/>
                    <a:gd name="T1" fmla="*/ 0 h 376"/>
                    <a:gd name="T2" fmla="*/ 62 w 157"/>
                    <a:gd name="T3" fmla="*/ 0 h 376"/>
                    <a:gd name="T4" fmla="*/ 0 w 157"/>
                    <a:gd name="T5" fmla="*/ 125 h 376"/>
                    <a:gd name="T6" fmla="*/ 125 w 157"/>
                    <a:gd name="T7" fmla="*/ 343 h 376"/>
                    <a:gd name="T8" fmla="*/ 125 w 157"/>
                    <a:gd name="T9" fmla="*/ 0 h 376"/>
                    <a:gd name="T10" fmla="*/ 62 w 157"/>
                    <a:gd name="T11" fmla="*/ 0 h 376"/>
                  </a:gdLst>
                  <a:ahLst/>
                  <a:cxnLst>
                    <a:cxn ang="0">
                      <a:pos x="T0" y="T1"/>
                    </a:cxn>
                    <a:cxn ang="0">
                      <a:pos x="T2" y="T3"/>
                    </a:cxn>
                    <a:cxn ang="0">
                      <a:pos x="T4" y="T5"/>
                    </a:cxn>
                    <a:cxn ang="0">
                      <a:pos x="T6" y="T7"/>
                    </a:cxn>
                    <a:cxn ang="0">
                      <a:pos x="T8" y="T9"/>
                    </a:cxn>
                    <a:cxn ang="0">
                      <a:pos x="T10" y="T11"/>
                    </a:cxn>
                  </a:cxnLst>
                  <a:rect l="0" t="0" r="r" b="b"/>
                  <a:pathLst>
                    <a:path w="157" h="376">
                      <a:moveTo>
                        <a:pt x="62" y="0"/>
                      </a:moveTo>
                      <a:lnTo>
                        <a:pt x="62" y="0"/>
                      </a:lnTo>
                      <a:cubicBezTo>
                        <a:pt x="0" y="125"/>
                        <a:pt x="0" y="125"/>
                        <a:pt x="0" y="125"/>
                      </a:cubicBezTo>
                      <a:cubicBezTo>
                        <a:pt x="0" y="125"/>
                        <a:pt x="93" y="375"/>
                        <a:pt x="125" y="343"/>
                      </a:cubicBezTo>
                      <a:cubicBezTo>
                        <a:pt x="156" y="343"/>
                        <a:pt x="125" y="0"/>
                        <a:pt x="125" y="0"/>
                      </a:cubicBezTo>
                      <a:lnTo>
                        <a:pt x="62" y="0"/>
                      </a:lnTo>
                    </a:path>
                  </a:pathLst>
                </a:custGeom>
                <a:solidFill>
                  <a:srgbClr val="6A432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37" name="Freeform 165">
                  <a:extLst>
                    <a:ext uri="{FF2B5EF4-FFF2-40B4-BE49-F238E27FC236}">
                      <a16:creationId xmlns:a16="http://schemas.microsoft.com/office/drawing/2014/main" id="{0EBA4532-2229-5A34-05D4-BE236F6505B7}"/>
                    </a:ext>
                  </a:extLst>
                </p:cNvPr>
                <p:cNvSpPr>
                  <a:spLocks noChangeArrowheads="1"/>
                </p:cNvSpPr>
                <p:nvPr/>
              </p:nvSpPr>
              <p:spPr bwMode="auto">
                <a:xfrm>
                  <a:off x="7424738" y="2941638"/>
                  <a:ext cx="180975" cy="247650"/>
                </a:xfrm>
                <a:custGeom>
                  <a:avLst/>
                  <a:gdLst>
                    <a:gd name="T0" fmla="*/ 125 w 501"/>
                    <a:gd name="T1" fmla="*/ 125 h 689"/>
                    <a:gd name="T2" fmla="*/ 125 w 501"/>
                    <a:gd name="T3" fmla="*/ 125 h 689"/>
                    <a:gd name="T4" fmla="*/ 156 w 501"/>
                    <a:gd name="T5" fmla="*/ 500 h 689"/>
                    <a:gd name="T6" fmla="*/ 500 w 501"/>
                    <a:gd name="T7" fmla="*/ 375 h 689"/>
                    <a:gd name="T8" fmla="*/ 344 w 501"/>
                    <a:gd name="T9" fmla="*/ 63 h 689"/>
                    <a:gd name="T10" fmla="*/ 125 w 501"/>
                    <a:gd name="T11" fmla="*/ 125 h 689"/>
                  </a:gdLst>
                  <a:ahLst/>
                  <a:cxnLst>
                    <a:cxn ang="0">
                      <a:pos x="T0" y="T1"/>
                    </a:cxn>
                    <a:cxn ang="0">
                      <a:pos x="T2" y="T3"/>
                    </a:cxn>
                    <a:cxn ang="0">
                      <a:pos x="T4" y="T5"/>
                    </a:cxn>
                    <a:cxn ang="0">
                      <a:pos x="T6" y="T7"/>
                    </a:cxn>
                    <a:cxn ang="0">
                      <a:pos x="T8" y="T9"/>
                    </a:cxn>
                    <a:cxn ang="0">
                      <a:pos x="T10" y="T11"/>
                    </a:cxn>
                  </a:cxnLst>
                  <a:rect l="0" t="0" r="r" b="b"/>
                  <a:pathLst>
                    <a:path w="501" h="689">
                      <a:moveTo>
                        <a:pt x="125" y="125"/>
                      </a:moveTo>
                      <a:lnTo>
                        <a:pt x="125" y="125"/>
                      </a:lnTo>
                      <a:cubicBezTo>
                        <a:pt x="0" y="219"/>
                        <a:pt x="125" y="469"/>
                        <a:pt x="156" y="500"/>
                      </a:cubicBezTo>
                      <a:cubicBezTo>
                        <a:pt x="344" y="688"/>
                        <a:pt x="469" y="563"/>
                        <a:pt x="500" y="375"/>
                      </a:cubicBezTo>
                      <a:cubicBezTo>
                        <a:pt x="500" y="188"/>
                        <a:pt x="437" y="125"/>
                        <a:pt x="344" y="63"/>
                      </a:cubicBezTo>
                      <a:cubicBezTo>
                        <a:pt x="250" y="0"/>
                        <a:pt x="125" y="125"/>
                        <a:pt x="125" y="125"/>
                      </a:cubicBezTo>
                    </a:path>
                  </a:pathLst>
                </a:custGeom>
                <a:solidFill>
                  <a:srgbClr val="6A3A2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38" name="Freeform 170">
                  <a:extLst>
                    <a:ext uri="{FF2B5EF4-FFF2-40B4-BE49-F238E27FC236}">
                      <a16:creationId xmlns:a16="http://schemas.microsoft.com/office/drawing/2014/main" id="{8EF5F6C3-5FC3-734F-3358-C5883EF98B27}"/>
                    </a:ext>
                  </a:extLst>
                </p:cNvPr>
                <p:cNvSpPr>
                  <a:spLocks noChangeArrowheads="1"/>
                </p:cNvSpPr>
                <p:nvPr/>
              </p:nvSpPr>
              <p:spPr bwMode="auto">
                <a:xfrm>
                  <a:off x="7413625" y="3133725"/>
                  <a:ext cx="371475" cy="315913"/>
                </a:xfrm>
                <a:custGeom>
                  <a:avLst/>
                  <a:gdLst>
                    <a:gd name="T0" fmla="*/ 875 w 1032"/>
                    <a:gd name="T1" fmla="*/ 93 h 876"/>
                    <a:gd name="T2" fmla="*/ 875 w 1032"/>
                    <a:gd name="T3" fmla="*/ 93 h 876"/>
                    <a:gd name="T4" fmla="*/ 625 w 1032"/>
                    <a:gd name="T5" fmla="*/ 593 h 876"/>
                    <a:gd name="T6" fmla="*/ 125 w 1032"/>
                    <a:gd name="T7" fmla="*/ 843 h 876"/>
                    <a:gd name="T8" fmla="*/ 218 w 1032"/>
                    <a:gd name="T9" fmla="*/ 406 h 876"/>
                    <a:gd name="T10" fmla="*/ 625 w 1032"/>
                    <a:gd name="T11" fmla="*/ 31 h 876"/>
                    <a:gd name="T12" fmla="*/ 875 w 1032"/>
                    <a:gd name="T13" fmla="*/ 93 h 876"/>
                  </a:gdLst>
                  <a:ahLst/>
                  <a:cxnLst>
                    <a:cxn ang="0">
                      <a:pos x="T0" y="T1"/>
                    </a:cxn>
                    <a:cxn ang="0">
                      <a:pos x="T2" y="T3"/>
                    </a:cxn>
                    <a:cxn ang="0">
                      <a:pos x="T4" y="T5"/>
                    </a:cxn>
                    <a:cxn ang="0">
                      <a:pos x="T6" y="T7"/>
                    </a:cxn>
                    <a:cxn ang="0">
                      <a:pos x="T8" y="T9"/>
                    </a:cxn>
                    <a:cxn ang="0">
                      <a:pos x="T10" y="T11"/>
                    </a:cxn>
                    <a:cxn ang="0">
                      <a:pos x="T12" y="T13"/>
                    </a:cxn>
                  </a:cxnLst>
                  <a:rect l="0" t="0" r="r" b="b"/>
                  <a:pathLst>
                    <a:path w="1032" h="876">
                      <a:moveTo>
                        <a:pt x="875" y="93"/>
                      </a:moveTo>
                      <a:lnTo>
                        <a:pt x="875" y="93"/>
                      </a:lnTo>
                      <a:cubicBezTo>
                        <a:pt x="875" y="93"/>
                        <a:pt x="1031" y="281"/>
                        <a:pt x="625" y="593"/>
                      </a:cubicBezTo>
                      <a:cubicBezTo>
                        <a:pt x="218" y="875"/>
                        <a:pt x="250" y="875"/>
                        <a:pt x="125" y="843"/>
                      </a:cubicBezTo>
                      <a:cubicBezTo>
                        <a:pt x="31" y="812"/>
                        <a:pt x="0" y="562"/>
                        <a:pt x="218" y="406"/>
                      </a:cubicBezTo>
                      <a:cubicBezTo>
                        <a:pt x="468" y="218"/>
                        <a:pt x="500" y="62"/>
                        <a:pt x="625" y="31"/>
                      </a:cubicBezTo>
                      <a:cubicBezTo>
                        <a:pt x="750" y="0"/>
                        <a:pt x="843" y="31"/>
                        <a:pt x="875" y="93"/>
                      </a:cubicBezTo>
                    </a:path>
                  </a:pathLst>
                </a:custGeom>
                <a:solidFill>
                  <a:srgbClr val="FDC80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39" name="Freeform 171">
                  <a:extLst>
                    <a:ext uri="{FF2B5EF4-FFF2-40B4-BE49-F238E27FC236}">
                      <a16:creationId xmlns:a16="http://schemas.microsoft.com/office/drawing/2014/main" id="{670EDA24-5ACA-9F42-1375-32044AD6BA31}"/>
                    </a:ext>
                  </a:extLst>
                </p:cNvPr>
                <p:cNvSpPr>
                  <a:spLocks noChangeArrowheads="1"/>
                </p:cNvSpPr>
                <p:nvPr/>
              </p:nvSpPr>
              <p:spPr bwMode="auto">
                <a:xfrm>
                  <a:off x="7380288" y="3155950"/>
                  <a:ext cx="146050" cy="236538"/>
                </a:xfrm>
                <a:custGeom>
                  <a:avLst/>
                  <a:gdLst>
                    <a:gd name="T0" fmla="*/ 250 w 407"/>
                    <a:gd name="T1" fmla="*/ 31 h 657"/>
                    <a:gd name="T2" fmla="*/ 250 w 407"/>
                    <a:gd name="T3" fmla="*/ 31 h 657"/>
                    <a:gd name="T4" fmla="*/ 406 w 407"/>
                    <a:gd name="T5" fmla="*/ 656 h 657"/>
                    <a:gd name="T6" fmla="*/ 0 w 407"/>
                    <a:gd name="T7" fmla="*/ 344 h 657"/>
                    <a:gd name="T8" fmla="*/ 250 w 407"/>
                    <a:gd name="T9" fmla="*/ 31 h 657"/>
                  </a:gdLst>
                  <a:ahLst/>
                  <a:cxnLst>
                    <a:cxn ang="0">
                      <a:pos x="T0" y="T1"/>
                    </a:cxn>
                    <a:cxn ang="0">
                      <a:pos x="T2" y="T3"/>
                    </a:cxn>
                    <a:cxn ang="0">
                      <a:pos x="T4" y="T5"/>
                    </a:cxn>
                    <a:cxn ang="0">
                      <a:pos x="T6" y="T7"/>
                    </a:cxn>
                    <a:cxn ang="0">
                      <a:pos x="T8" y="T9"/>
                    </a:cxn>
                  </a:cxnLst>
                  <a:rect l="0" t="0" r="r" b="b"/>
                  <a:pathLst>
                    <a:path w="407" h="657">
                      <a:moveTo>
                        <a:pt x="250" y="31"/>
                      </a:moveTo>
                      <a:lnTo>
                        <a:pt x="250" y="31"/>
                      </a:lnTo>
                      <a:cubicBezTo>
                        <a:pt x="250" y="31"/>
                        <a:pt x="31" y="313"/>
                        <a:pt x="406" y="656"/>
                      </a:cubicBezTo>
                      <a:cubicBezTo>
                        <a:pt x="406" y="656"/>
                        <a:pt x="0" y="531"/>
                        <a:pt x="0" y="344"/>
                      </a:cubicBezTo>
                      <a:cubicBezTo>
                        <a:pt x="0" y="156"/>
                        <a:pt x="344" y="0"/>
                        <a:pt x="250" y="31"/>
                      </a:cubicBezTo>
                    </a:path>
                  </a:pathLst>
                </a:custGeom>
                <a:solidFill>
                  <a:srgbClr val="6A3A2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40" name="Freeform 172">
                  <a:extLst>
                    <a:ext uri="{FF2B5EF4-FFF2-40B4-BE49-F238E27FC236}">
                      <a16:creationId xmlns:a16="http://schemas.microsoft.com/office/drawing/2014/main" id="{002E21C9-E9E8-AD3F-9F0B-50985CE88D6E}"/>
                    </a:ext>
                  </a:extLst>
                </p:cNvPr>
                <p:cNvSpPr>
                  <a:spLocks noChangeArrowheads="1"/>
                </p:cNvSpPr>
                <p:nvPr/>
              </p:nvSpPr>
              <p:spPr bwMode="auto">
                <a:xfrm>
                  <a:off x="7605713" y="3155950"/>
                  <a:ext cx="134937" cy="134938"/>
                </a:xfrm>
                <a:custGeom>
                  <a:avLst/>
                  <a:gdLst>
                    <a:gd name="T0" fmla="*/ 344 w 376"/>
                    <a:gd name="T1" fmla="*/ 125 h 376"/>
                    <a:gd name="T2" fmla="*/ 344 w 376"/>
                    <a:gd name="T3" fmla="*/ 125 h 376"/>
                    <a:gd name="T4" fmla="*/ 187 w 376"/>
                    <a:gd name="T5" fmla="*/ 313 h 376"/>
                    <a:gd name="T6" fmla="*/ 31 w 376"/>
                    <a:gd name="T7" fmla="*/ 156 h 376"/>
                    <a:gd name="T8" fmla="*/ 219 w 376"/>
                    <a:gd name="T9" fmla="*/ 0 h 376"/>
                    <a:gd name="T10" fmla="*/ 344 w 376"/>
                    <a:gd name="T11" fmla="*/ 125 h 376"/>
                  </a:gdLst>
                  <a:ahLst/>
                  <a:cxnLst>
                    <a:cxn ang="0">
                      <a:pos x="T0" y="T1"/>
                    </a:cxn>
                    <a:cxn ang="0">
                      <a:pos x="T2" y="T3"/>
                    </a:cxn>
                    <a:cxn ang="0">
                      <a:pos x="T4" y="T5"/>
                    </a:cxn>
                    <a:cxn ang="0">
                      <a:pos x="T6" y="T7"/>
                    </a:cxn>
                    <a:cxn ang="0">
                      <a:pos x="T8" y="T9"/>
                    </a:cxn>
                    <a:cxn ang="0">
                      <a:pos x="T10" y="T11"/>
                    </a:cxn>
                  </a:cxnLst>
                  <a:rect l="0" t="0" r="r" b="b"/>
                  <a:pathLst>
                    <a:path w="376" h="376">
                      <a:moveTo>
                        <a:pt x="344" y="125"/>
                      </a:moveTo>
                      <a:lnTo>
                        <a:pt x="344" y="125"/>
                      </a:lnTo>
                      <a:cubicBezTo>
                        <a:pt x="375" y="188"/>
                        <a:pt x="250" y="313"/>
                        <a:pt x="187" y="313"/>
                      </a:cubicBezTo>
                      <a:cubicBezTo>
                        <a:pt x="31" y="375"/>
                        <a:pt x="0" y="281"/>
                        <a:pt x="31" y="156"/>
                      </a:cubicBezTo>
                      <a:cubicBezTo>
                        <a:pt x="62" y="63"/>
                        <a:pt x="156" y="31"/>
                        <a:pt x="219" y="0"/>
                      </a:cubicBezTo>
                      <a:cubicBezTo>
                        <a:pt x="281" y="0"/>
                        <a:pt x="344" y="125"/>
                        <a:pt x="344" y="125"/>
                      </a:cubicBezTo>
                    </a:path>
                  </a:pathLst>
                </a:custGeom>
                <a:solidFill>
                  <a:srgbClr val="6A3A2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41" name="Freeform 173">
                  <a:extLst>
                    <a:ext uri="{FF2B5EF4-FFF2-40B4-BE49-F238E27FC236}">
                      <a16:creationId xmlns:a16="http://schemas.microsoft.com/office/drawing/2014/main" id="{5F7BA491-D52B-482D-B5FC-C7C3AC0519BA}"/>
                    </a:ext>
                  </a:extLst>
                </p:cNvPr>
                <p:cNvSpPr>
                  <a:spLocks noChangeArrowheads="1"/>
                </p:cNvSpPr>
                <p:nvPr/>
              </p:nvSpPr>
              <p:spPr bwMode="auto">
                <a:xfrm>
                  <a:off x="7559675" y="3279775"/>
                  <a:ext cx="203200" cy="90488"/>
                </a:xfrm>
                <a:custGeom>
                  <a:avLst/>
                  <a:gdLst>
                    <a:gd name="T0" fmla="*/ 0 w 563"/>
                    <a:gd name="T1" fmla="*/ 125 h 251"/>
                    <a:gd name="T2" fmla="*/ 0 w 563"/>
                    <a:gd name="T3" fmla="*/ 125 h 251"/>
                    <a:gd name="T4" fmla="*/ 344 w 563"/>
                    <a:gd name="T5" fmla="*/ 219 h 251"/>
                    <a:gd name="T6" fmla="*/ 437 w 563"/>
                    <a:gd name="T7" fmla="*/ 0 h 251"/>
                    <a:gd name="T8" fmla="*/ 281 w 563"/>
                    <a:gd name="T9" fmla="*/ 94 h 251"/>
                    <a:gd name="T10" fmla="*/ 0 w 563"/>
                    <a:gd name="T11" fmla="*/ 125 h 251"/>
                  </a:gdLst>
                  <a:ahLst/>
                  <a:cxnLst>
                    <a:cxn ang="0">
                      <a:pos x="T0" y="T1"/>
                    </a:cxn>
                    <a:cxn ang="0">
                      <a:pos x="T2" y="T3"/>
                    </a:cxn>
                    <a:cxn ang="0">
                      <a:pos x="T4" y="T5"/>
                    </a:cxn>
                    <a:cxn ang="0">
                      <a:pos x="T6" y="T7"/>
                    </a:cxn>
                    <a:cxn ang="0">
                      <a:pos x="T8" y="T9"/>
                    </a:cxn>
                    <a:cxn ang="0">
                      <a:pos x="T10" y="T11"/>
                    </a:cxn>
                  </a:cxnLst>
                  <a:rect l="0" t="0" r="r" b="b"/>
                  <a:pathLst>
                    <a:path w="563" h="251">
                      <a:moveTo>
                        <a:pt x="0" y="125"/>
                      </a:moveTo>
                      <a:lnTo>
                        <a:pt x="0" y="125"/>
                      </a:lnTo>
                      <a:cubicBezTo>
                        <a:pt x="0" y="125"/>
                        <a:pt x="156" y="250"/>
                        <a:pt x="344" y="219"/>
                      </a:cubicBezTo>
                      <a:cubicBezTo>
                        <a:pt x="562" y="187"/>
                        <a:pt x="437" y="0"/>
                        <a:pt x="437" y="0"/>
                      </a:cubicBezTo>
                      <a:cubicBezTo>
                        <a:pt x="281" y="94"/>
                        <a:pt x="281" y="94"/>
                        <a:pt x="281" y="94"/>
                      </a:cubicBezTo>
                      <a:cubicBezTo>
                        <a:pt x="281" y="94"/>
                        <a:pt x="156" y="187"/>
                        <a:pt x="0" y="125"/>
                      </a:cubicBezTo>
                    </a:path>
                  </a:pathLst>
                </a:custGeom>
                <a:solidFill>
                  <a:srgbClr val="6A3A2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31" name="Freeform 97">
                <a:extLst>
                  <a:ext uri="{FF2B5EF4-FFF2-40B4-BE49-F238E27FC236}">
                    <a16:creationId xmlns:a16="http://schemas.microsoft.com/office/drawing/2014/main" id="{F8184DD7-CE28-88A6-1373-E2F4B758D8F1}"/>
                  </a:ext>
                </a:extLst>
              </p:cNvPr>
              <p:cNvSpPr>
                <a:spLocks noChangeArrowheads="1"/>
              </p:cNvSpPr>
              <p:nvPr/>
            </p:nvSpPr>
            <p:spPr bwMode="auto">
              <a:xfrm>
                <a:off x="9130177" y="3269150"/>
                <a:ext cx="281140" cy="274956"/>
              </a:xfrm>
              <a:custGeom>
                <a:avLst/>
                <a:gdLst>
                  <a:gd name="T0" fmla="*/ 344 w 532"/>
                  <a:gd name="T1" fmla="*/ 63 h 626"/>
                  <a:gd name="T2" fmla="*/ 344 w 532"/>
                  <a:gd name="T3" fmla="*/ 63 h 626"/>
                  <a:gd name="T4" fmla="*/ 531 w 532"/>
                  <a:gd name="T5" fmla="*/ 219 h 626"/>
                  <a:gd name="T6" fmla="*/ 250 w 532"/>
                  <a:gd name="T7" fmla="*/ 344 h 626"/>
                  <a:gd name="T8" fmla="*/ 344 w 532"/>
                  <a:gd name="T9" fmla="*/ 531 h 626"/>
                  <a:gd name="T10" fmla="*/ 125 w 532"/>
                  <a:gd name="T11" fmla="*/ 563 h 626"/>
                  <a:gd name="T12" fmla="*/ 344 w 532"/>
                  <a:gd name="T13" fmla="*/ 63 h 626"/>
                </a:gdLst>
                <a:ahLst/>
                <a:cxnLst>
                  <a:cxn ang="0">
                    <a:pos x="T0" y="T1"/>
                  </a:cxn>
                  <a:cxn ang="0">
                    <a:pos x="T2" y="T3"/>
                  </a:cxn>
                  <a:cxn ang="0">
                    <a:pos x="T4" y="T5"/>
                  </a:cxn>
                  <a:cxn ang="0">
                    <a:pos x="T6" y="T7"/>
                  </a:cxn>
                  <a:cxn ang="0">
                    <a:pos x="T8" y="T9"/>
                  </a:cxn>
                  <a:cxn ang="0">
                    <a:pos x="T10" y="T11"/>
                  </a:cxn>
                  <a:cxn ang="0">
                    <a:pos x="T12" y="T13"/>
                  </a:cxn>
                </a:cxnLst>
                <a:rect l="0" t="0" r="r" b="b"/>
                <a:pathLst>
                  <a:path w="532" h="626">
                    <a:moveTo>
                      <a:pt x="344" y="63"/>
                    </a:moveTo>
                    <a:lnTo>
                      <a:pt x="344" y="63"/>
                    </a:lnTo>
                    <a:cubicBezTo>
                      <a:pt x="344" y="63"/>
                      <a:pt x="500" y="63"/>
                      <a:pt x="531" y="219"/>
                    </a:cubicBezTo>
                    <a:cubicBezTo>
                      <a:pt x="531" y="219"/>
                      <a:pt x="406" y="344"/>
                      <a:pt x="250" y="344"/>
                    </a:cubicBezTo>
                    <a:cubicBezTo>
                      <a:pt x="250" y="344"/>
                      <a:pt x="281" y="500"/>
                      <a:pt x="344" y="531"/>
                    </a:cubicBezTo>
                    <a:cubicBezTo>
                      <a:pt x="406" y="594"/>
                      <a:pt x="281" y="625"/>
                      <a:pt x="125" y="563"/>
                    </a:cubicBezTo>
                    <a:cubicBezTo>
                      <a:pt x="0" y="531"/>
                      <a:pt x="0" y="0"/>
                      <a:pt x="344" y="63"/>
                    </a:cubicBezTo>
                  </a:path>
                </a:pathLst>
              </a:custGeom>
              <a:solidFill>
                <a:srgbClr val="201A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grpSp>
      </p:grpSp>
      <p:grpSp>
        <p:nvGrpSpPr>
          <p:cNvPr id="502" name="Group 501">
            <a:extLst>
              <a:ext uri="{FF2B5EF4-FFF2-40B4-BE49-F238E27FC236}">
                <a16:creationId xmlns:a16="http://schemas.microsoft.com/office/drawing/2014/main" id="{F2287061-785D-52C5-AB5A-6CF210B4E302}"/>
              </a:ext>
            </a:extLst>
          </p:cNvPr>
          <p:cNvGrpSpPr/>
          <p:nvPr/>
        </p:nvGrpSpPr>
        <p:grpSpPr>
          <a:xfrm>
            <a:off x="2696236" y="4727317"/>
            <a:ext cx="6944979" cy="1863172"/>
            <a:chOff x="105487" y="6313926"/>
            <a:chExt cx="4437151" cy="754050"/>
          </a:xfrm>
        </p:grpSpPr>
        <p:sp>
          <p:nvSpPr>
            <p:cNvPr id="503" name="TextBox 502">
              <a:extLst>
                <a:ext uri="{FF2B5EF4-FFF2-40B4-BE49-F238E27FC236}">
                  <a16:creationId xmlns:a16="http://schemas.microsoft.com/office/drawing/2014/main" id="{A4D5ECD9-8116-A036-220B-CCD49ABCFBA7}"/>
                </a:ext>
              </a:extLst>
            </p:cNvPr>
            <p:cNvSpPr txBox="1"/>
            <p:nvPr/>
          </p:nvSpPr>
          <p:spPr>
            <a:xfrm>
              <a:off x="105487" y="6313926"/>
              <a:ext cx="4437151" cy="149473"/>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29% more patients </a:t>
              </a:r>
              <a:r>
                <a:rPr lang="en-US" dirty="0">
                  <a:latin typeface="Arial" panose="020B0604020202020204" pitchFamily="34" charset="0"/>
                  <a:cs typeface="Arial" panose="020B0604020202020204" pitchFamily="34" charset="0"/>
                </a:rPr>
                <a:t>attending their postpartum visit</a:t>
              </a:r>
            </a:p>
          </p:txBody>
        </p:sp>
        <p:sp>
          <p:nvSpPr>
            <p:cNvPr id="504" name="Rectangle 503">
              <a:extLst>
                <a:ext uri="{FF2B5EF4-FFF2-40B4-BE49-F238E27FC236}">
                  <a16:creationId xmlns:a16="http://schemas.microsoft.com/office/drawing/2014/main" id="{52D01A04-1017-FCFB-26D4-19A91BA0195C}"/>
                </a:ext>
              </a:extLst>
            </p:cNvPr>
            <p:cNvSpPr>
              <a:spLocks/>
            </p:cNvSpPr>
            <p:nvPr/>
          </p:nvSpPr>
          <p:spPr>
            <a:xfrm>
              <a:off x="121755" y="6583344"/>
              <a:ext cx="2120213" cy="484632"/>
            </a:xfrm>
            <a:prstGeom prst="rect">
              <a:avLst/>
            </a:prstGeom>
            <a:solidFill>
              <a:schemeClr val="accent6">
                <a:lumMod val="20000"/>
                <a:lumOff val="80000"/>
                <a:alpha val="45098"/>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5" name="Group 504">
              <a:extLst>
                <a:ext uri="{FF2B5EF4-FFF2-40B4-BE49-F238E27FC236}">
                  <a16:creationId xmlns:a16="http://schemas.microsoft.com/office/drawing/2014/main" id="{2412C9B0-F096-5A81-B6A8-964FF0A74851}"/>
                </a:ext>
              </a:extLst>
            </p:cNvPr>
            <p:cNvGrpSpPr/>
            <p:nvPr/>
          </p:nvGrpSpPr>
          <p:grpSpPr>
            <a:xfrm flipH="1">
              <a:off x="340332" y="6624854"/>
              <a:ext cx="201002" cy="397143"/>
              <a:chOff x="7245350" y="2886076"/>
              <a:chExt cx="539750" cy="1112837"/>
            </a:xfrm>
          </p:grpSpPr>
          <p:sp>
            <p:nvSpPr>
              <p:cNvPr id="674" name="Freeform 10">
                <a:extLst>
                  <a:ext uri="{FF2B5EF4-FFF2-40B4-BE49-F238E27FC236}">
                    <a16:creationId xmlns:a16="http://schemas.microsoft.com/office/drawing/2014/main" id="{81B1DCF6-3456-FEC7-69E1-E38A424144D1}"/>
                  </a:ext>
                </a:extLst>
              </p:cNvPr>
              <p:cNvSpPr>
                <a:spLocks noChangeArrowheads="1"/>
              </p:cNvSpPr>
              <p:nvPr/>
            </p:nvSpPr>
            <p:spPr bwMode="auto">
              <a:xfrm>
                <a:off x="7245350" y="3863975"/>
                <a:ext cx="461963" cy="134938"/>
              </a:xfrm>
              <a:custGeom>
                <a:avLst/>
                <a:gdLst>
                  <a:gd name="T0" fmla="*/ 500 w 1282"/>
                  <a:gd name="T1" fmla="*/ 31 h 376"/>
                  <a:gd name="T2" fmla="*/ 500 w 1282"/>
                  <a:gd name="T3" fmla="*/ 31 h 376"/>
                  <a:gd name="T4" fmla="*/ 875 w 1282"/>
                  <a:gd name="T5" fmla="*/ 0 h 376"/>
                  <a:gd name="T6" fmla="*/ 1156 w 1282"/>
                  <a:gd name="T7" fmla="*/ 62 h 376"/>
                  <a:gd name="T8" fmla="*/ 1250 w 1282"/>
                  <a:gd name="T9" fmla="*/ 125 h 376"/>
                  <a:gd name="T10" fmla="*/ 1031 w 1282"/>
                  <a:gd name="T11" fmla="*/ 250 h 376"/>
                  <a:gd name="T12" fmla="*/ 781 w 1282"/>
                  <a:gd name="T13" fmla="*/ 312 h 376"/>
                  <a:gd name="T14" fmla="*/ 406 w 1282"/>
                  <a:gd name="T15" fmla="*/ 344 h 376"/>
                  <a:gd name="T16" fmla="*/ 250 w 1282"/>
                  <a:gd name="T17" fmla="*/ 312 h 376"/>
                  <a:gd name="T18" fmla="*/ 0 w 1282"/>
                  <a:gd name="T19" fmla="*/ 219 h 376"/>
                  <a:gd name="T20" fmla="*/ 125 w 1282"/>
                  <a:gd name="T21" fmla="*/ 156 h 376"/>
                  <a:gd name="T22" fmla="*/ 500 w 1282"/>
                  <a:gd name="T23" fmla="*/ 31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2" h="376">
                    <a:moveTo>
                      <a:pt x="500" y="31"/>
                    </a:moveTo>
                    <a:lnTo>
                      <a:pt x="500" y="31"/>
                    </a:lnTo>
                    <a:cubicBezTo>
                      <a:pt x="500" y="31"/>
                      <a:pt x="812" y="0"/>
                      <a:pt x="875" y="0"/>
                    </a:cubicBezTo>
                    <a:cubicBezTo>
                      <a:pt x="937" y="31"/>
                      <a:pt x="1094" y="62"/>
                      <a:pt x="1156" y="62"/>
                    </a:cubicBezTo>
                    <a:cubicBezTo>
                      <a:pt x="1187" y="94"/>
                      <a:pt x="1281" y="62"/>
                      <a:pt x="1250" y="125"/>
                    </a:cubicBezTo>
                    <a:cubicBezTo>
                      <a:pt x="1219" y="187"/>
                      <a:pt x="1094" y="219"/>
                      <a:pt x="1031" y="250"/>
                    </a:cubicBezTo>
                    <a:cubicBezTo>
                      <a:pt x="969" y="281"/>
                      <a:pt x="969" y="281"/>
                      <a:pt x="781" y="312"/>
                    </a:cubicBezTo>
                    <a:cubicBezTo>
                      <a:pt x="594" y="375"/>
                      <a:pt x="469" y="375"/>
                      <a:pt x="406" y="344"/>
                    </a:cubicBezTo>
                    <a:cubicBezTo>
                      <a:pt x="312" y="344"/>
                      <a:pt x="312" y="312"/>
                      <a:pt x="250" y="312"/>
                    </a:cubicBezTo>
                    <a:cubicBezTo>
                      <a:pt x="156" y="281"/>
                      <a:pt x="0" y="281"/>
                      <a:pt x="0" y="219"/>
                    </a:cubicBezTo>
                    <a:cubicBezTo>
                      <a:pt x="31" y="187"/>
                      <a:pt x="94" y="156"/>
                      <a:pt x="125" y="156"/>
                    </a:cubicBezTo>
                    <a:cubicBezTo>
                      <a:pt x="156" y="125"/>
                      <a:pt x="250" y="94"/>
                      <a:pt x="500" y="31"/>
                    </a:cubicBezTo>
                  </a:path>
                </a:pathLst>
              </a:custGeom>
              <a:solidFill>
                <a:srgbClr val="2F559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75" name="Freeform 161">
                <a:extLst>
                  <a:ext uri="{FF2B5EF4-FFF2-40B4-BE49-F238E27FC236}">
                    <a16:creationId xmlns:a16="http://schemas.microsoft.com/office/drawing/2014/main" id="{B8D8C80B-E6AD-D5B3-5300-D6CBD1FCF032}"/>
                  </a:ext>
                </a:extLst>
              </p:cNvPr>
              <p:cNvSpPr>
                <a:spLocks noChangeArrowheads="1"/>
              </p:cNvSpPr>
              <p:nvPr/>
            </p:nvSpPr>
            <p:spPr bwMode="auto">
              <a:xfrm>
                <a:off x="7391400" y="3381375"/>
                <a:ext cx="258763" cy="573088"/>
              </a:xfrm>
              <a:custGeom>
                <a:avLst/>
                <a:gdLst>
                  <a:gd name="T0" fmla="*/ 188 w 720"/>
                  <a:gd name="T1" fmla="*/ 156 h 1594"/>
                  <a:gd name="T2" fmla="*/ 188 w 720"/>
                  <a:gd name="T3" fmla="*/ 156 h 1594"/>
                  <a:gd name="T4" fmla="*/ 0 w 720"/>
                  <a:gd name="T5" fmla="*/ 1593 h 1594"/>
                  <a:gd name="T6" fmla="*/ 375 w 720"/>
                  <a:gd name="T7" fmla="*/ 688 h 1594"/>
                  <a:gd name="T8" fmla="*/ 469 w 720"/>
                  <a:gd name="T9" fmla="*/ 1530 h 1594"/>
                  <a:gd name="T10" fmla="*/ 625 w 720"/>
                  <a:gd name="T11" fmla="*/ 219 h 1594"/>
                  <a:gd name="T12" fmla="*/ 188 w 720"/>
                  <a:gd name="T13" fmla="*/ 156 h 1594"/>
                </a:gdLst>
                <a:ahLst/>
                <a:cxnLst>
                  <a:cxn ang="0">
                    <a:pos x="T0" y="T1"/>
                  </a:cxn>
                  <a:cxn ang="0">
                    <a:pos x="T2" y="T3"/>
                  </a:cxn>
                  <a:cxn ang="0">
                    <a:pos x="T4" y="T5"/>
                  </a:cxn>
                  <a:cxn ang="0">
                    <a:pos x="T6" y="T7"/>
                  </a:cxn>
                  <a:cxn ang="0">
                    <a:pos x="T8" y="T9"/>
                  </a:cxn>
                  <a:cxn ang="0">
                    <a:pos x="T10" y="T11"/>
                  </a:cxn>
                  <a:cxn ang="0">
                    <a:pos x="T12" y="T13"/>
                  </a:cxn>
                </a:cxnLst>
                <a:rect l="0" t="0" r="r" b="b"/>
                <a:pathLst>
                  <a:path w="720" h="1594">
                    <a:moveTo>
                      <a:pt x="188" y="156"/>
                    </a:moveTo>
                    <a:lnTo>
                      <a:pt x="188" y="156"/>
                    </a:lnTo>
                    <a:cubicBezTo>
                      <a:pt x="188" y="156"/>
                      <a:pt x="31" y="1249"/>
                      <a:pt x="0" y="1593"/>
                    </a:cubicBezTo>
                    <a:cubicBezTo>
                      <a:pt x="0" y="1593"/>
                      <a:pt x="281" y="875"/>
                      <a:pt x="375" y="688"/>
                    </a:cubicBezTo>
                    <a:cubicBezTo>
                      <a:pt x="375" y="688"/>
                      <a:pt x="438" y="1312"/>
                      <a:pt x="469" y="1530"/>
                    </a:cubicBezTo>
                    <a:cubicBezTo>
                      <a:pt x="469" y="1593"/>
                      <a:pt x="719" y="438"/>
                      <a:pt x="625" y="219"/>
                    </a:cubicBezTo>
                    <a:cubicBezTo>
                      <a:pt x="563" y="0"/>
                      <a:pt x="188" y="156"/>
                      <a:pt x="188" y="156"/>
                    </a:cubicBezTo>
                  </a:path>
                </a:pathLst>
              </a:custGeom>
              <a:solidFill>
                <a:srgbClr val="6A432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76" name="Freeform 162">
                <a:extLst>
                  <a:ext uri="{FF2B5EF4-FFF2-40B4-BE49-F238E27FC236}">
                    <a16:creationId xmlns:a16="http://schemas.microsoft.com/office/drawing/2014/main" id="{17EDE0C5-5EC6-4264-791A-2A98C9AC4F7C}"/>
                  </a:ext>
                </a:extLst>
              </p:cNvPr>
              <p:cNvSpPr>
                <a:spLocks noChangeArrowheads="1"/>
              </p:cNvSpPr>
              <p:nvPr/>
            </p:nvSpPr>
            <p:spPr bwMode="auto">
              <a:xfrm>
                <a:off x="7402513" y="3403600"/>
                <a:ext cx="236537" cy="292100"/>
              </a:xfrm>
              <a:custGeom>
                <a:avLst/>
                <a:gdLst>
                  <a:gd name="T0" fmla="*/ 125 w 658"/>
                  <a:gd name="T1" fmla="*/ 156 h 813"/>
                  <a:gd name="T2" fmla="*/ 125 w 658"/>
                  <a:gd name="T3" fmla="*/ 156 h 813"/>
                  <a:gd name="T4" fmla="*/ 32 w 658"/>
                  <a:gd name="T5" fmla="*/ 218 h 813"/>
                  <a:gd name="T6" fmla="*/ 0 w 658"/>
                  <a:gd name="T7" fmla="*/ 687 h 813"/>
                  <a:gd name="T8" fmla="*/ 657 w 658"/>
                  <a:gd name="T9" fmla="*/ 656 h 813"/>
                  <a:gd name="T10" fmla="*/ 625 w 658"/>
                  <a:gd name="T11" fmla="*/ 187 h 813"/>
                  <a:gd name="T12" fmla="*/ 125 w 658"/>
                  <a:gd name="T13" fmla="*/ 156 h 813"/>
                </a:gdLst>
                <a:ahLst/>
                <a:cxnLst>
                  <a:cxn ang="0">
                    <a:pos x="T0" y="T1"/>
                  </a:cxn>
                  <a:cxn ang="0">
                    <a:pos x="T2" y="T3"/>
                  </a:cxn>
                  <a:cxn ang="0">
                    <a:pos x="T4" y="T5"/>
                  </a:cxn>
                  <a:cxn ang="0">
                    <a:pos x="T6" y="T7"/>
                  </a:cxn>
                  <a:cxn ang="0">
                    <a:pos x="T8" y="T9"/>
                  </a:cxn>
                  <a:cxn ang="0">
                    <a:pos x="T10" y="T11"/>
                  </a:cxn>
                  <a:cxn ang="0">
                    <a:pos x="T12" y="T13"/>
                  </a:cxn>
                </a:cxnLst>
                <a:rect l="0" t="0" r="r" b="b"/>
                <a:pathLst>
                  <a:path w="658" h="813">
                    <a:moveTo>
                      <a:pt x="125" y="156"/>
                    </a:moveTo>
                    <a:lnTo>
                      <a:pt x="125" y="156"/>
                    </a:lnTo>
                    <a:cubicBezTo>
                      <a:pt x="125" y="156"/>
                      <a:pt x="94" y="0"/>
                      <a:pt x="32" y="218"/>
                    </a:cubicBezTo>
                    <a:cubicBezTo>
                      <a:pt x="0" y="312"/>
                      <a:pt x="0" y="531"/>
                      <a:pt x="0" y="687"/>
                    </a:cubicBezTo>
                    <a:cubicBezTo>
                      <a:pt x="0" y="687"/>
                      <a:pt x="407" y="812"/>
                      <a:pt x="657" y="656"/>
                    </a:cubicBezTo>
                    <a:cubicBezTo>
                      <a:pt x="625" y="187"/>
                      <a:pt x="625" y="187"/>
                      <a:pt x="625" y="187"/>
                    </a:cubicBezTo>
                    <a:lnTo>
                      <a:pt x="125" y="156"/>
                    </a:lnTo>
                  </a:path>
                </a:pathLst>
              </a:custGeom>
              <a:solidFill>
                <a:srgbClr val="F1942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77" name="Freeform 163">
                <a:extLst>
                  <a:ext uri="{FF2B5EF4-FFF2-40B4-BE49-F238E27FC236}">
                    <a16:creationId xmlns:a16="http://schemas.microsoft.com/office/drawing/2014/main" id="{2D11B348-CC5C-AAF5-895F-F1C352534ED6}"/>
                  </a:ext>
                </a:extLst>
              </p:cNvPr>
              <p:cNvSpPr>
                <a:spLocks noChangeArrowheads="1"/>
              </p:cNvSpPr>
              <p:nvPr/>
            </p:nvSpPr>
            <p:spPr bwMode="auto">
              <a:xfrm>
                <a:off x="7391400" y="3144838"/>
                <a:ext cx="269875" cy="393700"/>
              </a:xfrm>
              <a:custGeom>
                <a:avLst/>
                <a:gdLst>
                  <a:gd name="T0" fmla="*/ 31 w 751"/>
                  <a:gd name="T1" fmla="*/ 750 h 1095"/>
                  <a:gd name="T2" fmla="*/ 31 w 751"/>
                  <a:gd name="T3" fmla="*/ 750 h 1095"/>
                  <a:gd name="T4" fmla="*/ 0 w 751"/>
                  <a:gd name="T5" fmla="*/ 1000 h 1095"/>
                  <a:gd name="T6" fmla="*/ 750 w 751"/>
                  <a:gd name="T7" fmla="*/ 969 h 1095"/>
                  <a:gd name="T8" fmla="*/ 594 w 751"/>
                  <a:gd name="T9" fmla="*/ 187 h 1095"/>
                  <a:gd name="T10" fmla="*/ 188 w 751"/>
                  <a:gd name="T11" fmla="*/ 94 h 1095"/>
                  <a:gd name="T12" fmla="*/ 31 w 751"/>
                  <a:gd name="T13" fmla="*/ 750 h 1095"/>
                </a:gdLst>
                <a:ahLst/>
                <a:cxnLst>
                  <a:cxn ang="0">
                    <a:pos x="T0" y="T1"/>
                  </a:cxn>
                  <a:cxn ang="0">
                    <a:pos x="T2" y="T3"/>
                  </a:cxn>
                  <a:cxn ang="0">
                    <a:pos x="T4" y="T5"/>
                  </a:cxn>
                  <a:cxn ang="0">
                    <a:pos x="T6" y="T7"/>
                  </a:cxn>
                  <a:cxn ang="0">
                    <a:pos x="T8" y="T9"/>
                  </a:cxn>
                  <a:cxn ang="0">
                    <a:pos x="T10" y="T11"/>
                  </a:cxn>
                  <a:cxn ang="0">
                    <a:pos x="T12" y="T13"/>
                  </a:cxn>
                </a:cxnLst>
                <a:rect l="0" t="0" r="r" b="b"/>
                <a:pathLst>
                  <a:path w="751" h="1095">
                    <a:moveTo>
                      <a:pt x="31" y="750"/>
                    </a:moveTo>
                    <a:lnTo>
                      <a:pt x="31" y="750"/>
                    </a:lnTo>
                    <a:cubicBezTo>
                      <a:pt x="31" y="875"/>
                      <a:pt x="0" y="937"/>
                      <a:pt x="0" y="1000"/>
                    </a:cubicBezTo>
                    <a:cubicBezTo>
                      <a:pt x="0" y="1000"/>
                      <a:pt x="531" y="1094"/>
                      <a:pt x="750" y="969"/>
                    </a:cubicBezTo>
                    <a:cubicBezTo>
                      <a:pt x="750" y="969"/>
                      <a:pt x="625" y="344"/>
                      <a:pt x="594" y="187"/>
                    </a:cubicBezTo>
                    <a:cubicBezTo>
                      <a:pt x="594" y="62"/>
                      <a:pt x="281" y="0"/>
                      <a:pt x="188" y="94"/>
                    </a:cubicBezTo>
                    <a:cubicBezTo>
                      <a:pt x="188" y="94"/>
                      <a:pt x="94" y="219"/>
                      <a:pt x="31" y="750"/>
                    </a:cubicBezTo>
                  </a:path>
                </a:pathLst>
              </a:custGeom>
              <a:solidFill>
                <a:srgbClr val="FDC80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78" name="Freeform 164">
                <a:extLst>
                  <a:ext uri="{FF2B5EF4-FFF2-40B4-BE49-F238E27FC236}">
                    <a16:creationId xmlns:a16="http://schemas.microsoft.com/office/drawing/2014/main" id="{CF805792-7C61-0F87-067B-D718B47F382A}"/>
                  </a:ext>
                </a:extLst>
              </p:cNvPr>
              <p:cNvSpPr>
                <a:spLocks noChangeArrowheads="1"/>
              </p:cNvSpPr>
              <p:nvPr/>
            </p:nvSpPr>
            <p:spPr bwMode="auto">
              <a:xfrm>
                <a:off x="7504113" y="3133725"/>
                <a:ext cx="57150" cy="134938"/>
              </a:xfrm>
              <a:custGeom>
                <a:avLst/>
                <a:gdLst>
                  <a:gd name="T0" fmla="*/ 62 w 157"/>
                  <a:gd name="T1" fmla="*/ 0 h 376"/>
                  <a:gd name="T2" fmla="*/ 62 w 157"/>
                  <a:gd name="T3" fmla="*/ 0 h 376"/>
                  <a:gd name="T4" fmla="*/ 0 w 157"/>
                  <a:gd name="T5" fmla="*/ 125 h 376"/>
                  <a:gd name="T6" fmla="*/ 125 w 157"/>
                  <a:gd name="T7" fmla="*/ 343 h 376"/>
                  <a:gd name="T8" fmla="*/ 125 w 157"/>
                  <a:gd name="T9" fmla="*/ 0 h 376"/>
                  <a:gd name="T10" fmla="*/ 62 w 157"/>
                  <a:gd name="T11" fmla="*/ 0 h 376"/>
                </a:gdLst>
                <a:ahLst/>
                <a:cxnLst>
                  <a:cxn ang="0">
                    <a:pos x="T0" y="T1"/>
                  </a:cxn>
                  <a:cxn ang="0">
                    <a:pos x="T2" y="T3"/>
                  </a:cxn>
                  <a:cxn ang="0">
                    <a:pos x="T4" y="T5"/>
                  </a:cxn>
                  <a:cxn ang="0">
                    <a:pos x="T6" y="T7"/>
                  </a:cxn>
                  <a:cxn ang="0">
                    <a:pos x="T8" y="T9"/>
                  </a:cxn>
                  <a:cxn ang="0">
                    <a:pos x="T10" y="T11"/>
                  </a:cxn>
                </a:cxnLst>
                <a:rect l="0" t="0" r="r" b="b"/>
                <a:pathLst>
                  <a:path w="157" h="376">
                    <a:moveTo>
                      <a:pt x="62" y="0"/>
                    </a:moveTo>
                    <a:lnTo>
                      <a:pt x="62" y="0"/>
                    </a:lnTo>
                    <a:cubicBezTo>
                      <a:pt x="0" y="125"/>
                      <a:pt x="0" y="125"/>
                      <a:pt x="0" y="125"/>
                    </a:cubicBezTo>
                    <a:cubicBezTo>
                      <a:pt x="0" y="125"/>
                      <a:pt x="93" y="375"/>
                      <a:pt x="125" y="343"/>
                    </a:cubicBezTo>
                    <a:cubicBezTo>
                      <a:pt x="156" y="343"/>
                      <a:pt x="125" y="0"/>
                      <a:pt x="125" y="0"/>
                    </a:cubicBezTo>
                    <a:lnTo>
                      <a:pt x="62" y="0"/>
                    </a:lnTo>
                  </a:path>
                </a:pathLst>
              </a:custGeom>
              <a:solidFill>
                <a:srgbClr val="6A432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79" name="Freeform 165">
                <a:extLst>
                  <a:ext uri="{FF2B5EF4-FFF2-40B4-BE49-F238E27FC236}">
                    <a16:creationId xmlns:a16="http://schemas.microsoft.com/office/drawing/2014/main" id="{D4E46626-6029-C6A6-A8CE-93C745990708}"/>
                  </a:ext>
                </a:extLst>
              </p:cNvPr>
              <p:cNvSpPr>
                <a:spLocks noChangeArrowheads="1"/>
              </p:cNvSpPr>
              <p:nvPr/>
            </p:nvSpPr>
            <p:spPr bwMode="auto">
              <a:xfrm>
                <a:off x="7424738" y="2941638"/>
                <a:ext cx="180975" cy="247650"/>
              </a:xfrm>
              <a:custGeom>
                <a:avLst/>
                <a:gdLst>
                  <a:gd name="T0" fmla="*/ 125 w 501"/>
                  <a:gd name="T1" fmla="*/ 125 h 689"/>
                  <a:gd name="T2" fmla="*/ 125 w 501"/>
                  <a:gd name="T3" fmla="*/ 125 h 689"/>
                  <a:gd name="T4" fmla="*/ 156 w 501"/>
                  <a:gd name="T5" fmla="*/ 500 h 689"/>
                  <a:gd name="T6" fmla="*/ 500 w 501"/>
                  <a:gd name="T7" fmla="*/ 375 h 689"/>
                  <a:gd name="T8" fmla="*/ 344 w 501"/>
                  <a:gd name="T9" fmla="*/ 63 h 689"/>
                  <a:gd name="T10" fmla="*/ 125 w 501"/>
                  <a:gd name="T11" fmla="*/ 125 h 689"/>
                </a:gdLst>
                <a:ahLst/>
                <a:cxnLst>
                  <a:cxn ang="0">
                    <a:pos x="T0" y="T1"/>
                  </a:cxn>
                  <a:cxn ang="0">
                    <a:pos x="T2" y="T3"/>
                  </a:cxn>
                  <a:cxn ang="0">
                    <a:pos x="T4" y="T5"/>
                  </a:cxn>
                  <a:cxn ang="0">
                    <a:pos x="T6" y="T7"/>
                  </a:cxn>
                  <a:cxn ang="0">
                    <a:pos x="T8" y="T9"/>
                  </a:cxn>
                  <a:cxn ang="0">
                    <a:pos x="T10" y="T11"/>
                  </a:cxn>
                </a:cxnLst>
                <a:rect l="0" t="0" r="r" b="b"/>
                <a:pathLst>
                  <a:path w="501" h="689">
                    <a:moveTo>
                      <a:pt x="125" y="125"/>
                    </a:moveTo>
                    <a:lnTo>
                      <a:pt x="125" y="125"/>
                    </a:lnTo>
                    <a:cubicBezTo>
                      <a:pt x="0" y="219"/>
                      <a:pt x="125" y="469"/>
                      <a:pt x="156" y="500"/>
                    </a:cubicBezTo>
                    <a:cubicBezTo>
                      <a:pt x="344" y="688"/>
                      <a:pt x="469" y="563"/>
                      <a:pt x="500" y="375"/>
                    </a:cubicBezTo>
                    <a:cubicBezTo>
                      <a:pt x="500" y="188"/>
                      <a:pt x="437" y="125"/>
                      <a:pt x="344" y="63"/>
                    </a:cubicBezTo>
                    <a:cubicBezTo>
                      <a:pt x="250" y="0"/>
                      <a:pt x="125" y="125"/>
                      <a:pt x="125" y="125"/>
                    </a:cubicBezTo>
                  </a:path>
                </a:pathLst>
              </a:custGeom>
              <a:solidFill>
                <a:srgbClr val="6A3A2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80" name="Freeform 166">
                <a:extLst>
                  <a:ext uri="{FF2B5EF4-FFF2-40B4-BE49-F238E27FC236}">
                    <a16:creationId xmlns:a16="http://schemas.microsoft.com/office/drawing/2014/main" id="{A90AF045-AE42-A61E-0434-74FC089D9A50}"/>
                  </a:ext>
                </a:extLst>
              </p:cNvPr>
              <p:cNvSpPr>
                <a:spLocks noChangeArrowheads="1"/>
              </p:cNvSpPr>
              <p:nvPr/>
            </p:nvSpPr>
            <p:spPr bwMode="auto">
              <a:xfrm>
                <a:off x="7402513" y="2941638"/>
                <a:ext cx="203200" cy="169862"/>
              </a:xfrm>
              <a:custGeom>
                <a:avLst/>
                <a:gdLst>
                  <a:gd name="T0" fmla="*/ 219 w 564"/>
                  <a:gd name="T1" fmla="*/ 469 h 470"/>
                  <a:gd name="T2" fmla="*/ 219 w 564"/>
                  <a:gd name="T3" fmla="*/ 469 h 470"/>
                  <a:gd name="T4" fmla="*/ 375 w 564"/>
                  <a:gd name="T5" fmla="*/ 32 h 470"/>
                  <a:gd name="T6" fmla="*/ 563 w 564"/>
                  <a:gd name="T7" fmla="*/ 219 h 470"/>
                  <a:gd name="T8" fmla="*/ 282 w 564"/>
                  <a:gd name="T9" fmla="*/ 344 h 470"/>
                  <a:gd name="T10" fmla="*/ 219 w 564"/>
                  <a:gd name="T11" fmla="*/ 469 h 470"/>
                </a:gdLst>
                <a:ahLst/>
                <a:cxnLst>
                  <a:cxn ang="0">
                    <a:pos x="T0" y="T1"/>
                  </a:cxn>
                  <a:cxn ang="0">
                    <a:pos x="T2" y="T3"/>
                  </a:cxn>
                  <a:cxn ang="0">
                    <a:pos x="T4" y="T5"/>
                  </a:cxn>
                  <a:cxn ang="0">
                    <a:pos x="T6" y="T7"/>
                  </a:cxn>
                  <a:cxn ang="0">
                    <a:pos x="T8" y="T9"/>
                  </a:cxn>
                  <a:cxn ang="0">
                    <a:pos x="T10" y="T11"/>
                  </a:cxn>
                </a:cxnLst>
                <a:rect l="0" t="0" r="r" b="b"/>
                <a:pathLst>
                  <a:path w="564" h="470">
                    <a:moveTo>
                      <a:pt x="219" y="469"/>
                    </a:moveTo>
                    <a:lnTo>
                      <a:pt x="219" y="469"/>
                    </a:lnTo>
                    <a:cubicBezTo>
                      <a:pt x="63" y="438"/>
                      <a:pt x="0" y="0"/>
                      <a:pt x="375" y="32"/>
                    </a:cubicBezTo>
                    <a:cubicBezTo>
                      <a:pt x="375" y="32"/>
                      <a:pt x="500" y="63"/>
                      <a:pt x="563" y="219"/>
                    </a:cubicBezTo>
                    <a:cubicBezTo>
                      <a:pt x="563" y="219"/>
                      <a:pt x="407" y="344"/>
                      <a:pt x="282" y="344"/>
                    </a:cubicBezTo>
                    <a:lnTo>
                      <a:pt x="219" y="469"/>
                    </a:lnTo>
                  </a:path>
                </a:pathLst>
              </a:custGeom>
              <a:solidFill>
                <a:srgbClr val="201A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81" name="Freeform 167">
                <a:extLst>
                  <a:ext uri="{FF2B5EF4-FFF2-40B4-BE49-F238E27FC236}">
                    <a16:creationId xmlns:a16="http://schemas.microsoft.com/office/drawing/2014/main" id="{F8B930EB-C9FC-B554-2481-B99B9FA8CFD5}"/>
                  </a:ext>
                </a:extLst>
              </p:cNvPr>
              <p:cNvSpPr>
                <a:spLocks noChangeArrowheads="1"/>
              </p:cNvSpPr>
              <p:nvPr/>
            </p:nvSpPr>
            <p:spPr bwMode="auto">
              <a:xfrm>
                <a:off x="7413625" y="2908300"/>
                <a:ext cx="134938" cy="112713"/>
              </a:xfrm>
              <a:custGeom>
                <a:avLst/>
                <a:gdLst>
                  <a:gd name="T0" fmla="*/ 343 w 376"/>
                  <a:gd name="T1" fmla="*/ 93 h 313"/>
                  <a:gd name="T2" fmla="*/ 343 w 376"/>
                  <a:gd name="T3" fmla="*/ 93 h 313"/>
                  <a:gd name="T4" fmla="*/ 218 w 376"/>
                  <a:gd name="T5" fmla="*/ 281 h 313"/>
                  <a:gd name="T6" fmla="*/ 31 w 376"/>
                  <a:gd name="T7" fmla="*/ 218 h 313"/>
                  <a:gd name="T8" fmla="*/ 125 w 376"/>
                  <a:gd name="T9" fmla="*/ 62 h 313"/>
                  <a:gd name="T10" fmla="*/ 343 w 376"/>
                  <a:gd name="T11" fmla="*/ 93 h 313"/>
                </a:gdLst>
                <a:ahLst/>
                <a:cxnLst>
                  <a:cxn ang="0">
                    <a:pos x="T0" y="T1"/>
                  </a:cxn>
                  <a:cxn ang="0">
                    <a:pos x="T2" y="T3"/>
                  </a:cxn>
                  <a:cxn ang="0">
                    <a:pos x="T4" y="T5"/>
                  </a:cxn>
                  <a:cxn ang="0">
                    <a:pos x="T6" y="T7"/>
                  </a:cxn>
                  <a:cxn ang="0">
                    <a:pos x="T8" y="T9"/>
                  </a:cxn>
                  <a:cxn ang="0">
                    <a:pos x="T10" y="T11"/>
                  </a:cxn>
                </a:cxnLst>
                <a:rect l="0" t="0" r="r" b="b"/>
                <a:pathLst>
                  <a:path w="376" h="313">
                    <a:moveTo>
                      <a:pt x="343" y="93"/>
                    </a:moveTo>
                    <a:lnTo>
                      <a:pt x="343" y="93"/>
                    </a:lnTo>
                    <a:cubicBezTo>
                      <a:pt x="375" y="156"/>
                      <a:pt x="312" y="250"/>
                      <a:pt x="218" y="281"/>
                    </a:cubicBezTo>
                    <a:cubicBezTo>
                      <a:pt x="156" y="312"/>
                      <a:pt x="62" y="281"/>
                      <a:pt x="31" y="218"/>
                    </a:cubicBezTo>
                    <a:cubicBezTo>
                      <a:pt x="0" y="156"/>
                      <a:pt x="62" y="93"/>
                      <a:pt x="125" y="62"/>
                    </a:cubicBezTo>
                    <a:cubicBezTo>
                      <a:pt x="218" y="0"/>
                      <a:pt x="312" y="31"/>
                      <a:pt x="343" y="93"/>
                    </a:cubicBezTo>
                  </a:path>
                </a:pathLst>
              </a:custGeom>
              <a:solidFill>
                <a:srgbClr val="201A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82" name="Freeform 168">
                <a:extLst>
                  <a:ext uri="{FF2B5EF4-FFF2-40B4-BE49-F238E27FC236}">
                    <a16:creationId xmlns:a16="http://schemas.microsoft.com/office/drawing/2014/main" id="{822EA8F0-E906-D943-2BDB-44D038869430}"/>
                  </a:ext>
                </a:extLst>
              </p:cNvPr>
              <p:cNvSpPr>
                <a:spLocks noChangeArrowheads="1"/>
              </p:cNvSpPr>
              <p:nvPr/>
            </p:nvSpPr>
            <p:spPr bwMode="auto">
              <a:xfrm>
                <a:off x="7413624" y="2886076"/>
                <a:ext cx="90488" cy="79375"/>
              </a:xfrm>
              <a:custGeom>
                <a:avLst/>
                <a:gdLst>
                  <a:gd name="T0" fmla="*/ 250 w 251"/>
                  <a:gd name="T1" fmla="*/ 63 h 220"/>
                  <a:gd name="T2" fmla="*/ 250 w 251"/>
                  <a:gd name="T3" fmla="*/ 63 h 220"/>
                  <a:gd name="T4" fmla="*/ 156 w 251"/>
                  <a:gd name="T5" fmla="*/ 188 h 220"/>
                  <a:gd name="T6" fmla="*/ 0 w 251"/>
                  <a:gd name="T7" fmla="*/ 156 h 220"/>
                  <a:gd name="T8" fmla="*/ 93 w 251"/>
                  <a:gd name="T9" fmla="*/ 0 h 220"/>
                  <a:gd name="T10" fmla="*/ 250 w 251"/>
                  <a:gd name="T11" fmla="*/ 63 h 220"/>
                </a:gdLst>
                <a:ahLst/>
                <a:cxnLst>
                  <a:cxn ang="0">
                    <a:pos x="T0" y="T1"/>
                  </a:cxn>
                  <a:cxn ang="0">
                    <a:pos x="T2" y="T3"/>
                  </a:cxn>
                  <a:cxn ang="0">
                    <a:pos x="T4" y="T5"/>
                  </a:cxn>
                  <a:cxn ang="0">
                    <a:pos x="T6" y="T7"/>
                  </a:cxn>
                  <a:cxn ang="0">
                    <a:pos x="T8" y="T9"/>
                  </a:cxn>
                  <a:cxn ang="0">
                    <a:pos x="T10" y="T11"/>
                  </a:cxn>
                </a:cxnLst>
                <a:rect l="0" t="0" r="r" b="b"/>
                <a:pathLst>
                  <a:path w="251" h="220">
                    <a:moveTo>
                      <a:pt x="250" y="63"/>
                    </a:moveTo>
                    <a:lnTo>
                      <a:pt x="250" y="63"/>
                    </a:lnTo>
                    <a:cubicBezTo>
                      <a:pt x="250" y="94"/>
                      <a:pt x="218" y="156"/>
                      <a:pt x="156" y="188"/>
                    </a:cubicBezTo>
                    <a:cubicBezTo>
                      <a:pt x="93" y="219"/>
                      <a:pt x="31" y="188"/>
                      <a:pt x="0" y="156"/>
                    </a:cubicBezTo>
                    <a:cubicBezTo>
                      <a:pt x="0" y="94"/>
                      <a:pt x="31" y="31"/>
                      <a:pt x="93" y="0"/>
                    </a:cubicBezTo>
                    <a:cubicBezTo>
                      <a:pt x="156" y="0"/>
                      <a:pt x="218" y="0"/>
                      <a:pt x="250" y="63"/>
                    </a:cubicBezTo>
                  </a:path>
                </a:pathLst>
              </a:custGeom>
              <a:solidFill>
                <a:srgbClr val="201A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83" name="Freeform 169">
                <a:extLst>
                  <a:ext uri="{FF2B5EF4-FFF2-40B4-BE49-F238E27FC236}">
                    <a16:creationId xmlns:a16="http://schemas.microsoft.com/office/drawing/2014/main" id="{722D6179-03D1-253A-97F0-FE65E266047A}"/>
                  </a:ext>
                </a:extLst>
              </p:cNvPr>
              <p:cNvSpPr>
                <a:spLocks noChangeArrowheads="1"/>
              </p:cNvSpPr>
              <p:nvPr/>
            </p:nvSpPr>
            <p:spPr bwMode="auto">
              <a:xfrm>
                <a:off x="7459664" y="3100388"/>
                <a:ext cx="57150" cy="68262"/>
              </a:xfrm>
              <a:custGeom>
                <a:avLst/>
                <a:gdLst>
                  <a:gd name="T0" fmla="*/ 156 w 157"/>
                  <a:gd name="T1" fmla="*/ 94 h 188"/>
                  <a:gd name="T2" fmla="*/ 156 w 157"/>
                  <a:gd name="T3" fmla="*/ 94 h 188"/>
                  <a:gd name="T4" fmla="*/ 156 w 157"/>
                  <a:gd name="T5" fmla="*/ 94 h 188"/>
                  <a:gd name="T6" fmla="*/ 93 w 157"/>
                  <a:gd name="T7" fmla="*/ 156 h 188"/>
                  <a:gd name="T8" fmla="*/ 0 w 157"/>
                  <a:gd name="T9" fmla="*/ 94 h 188"/>
                  <a:gd name="T10" fmla="*/ 93 w 157"/>
                  <a:gd name="T11" fmla="*/ 31 h 188"/>
                  <a:gd name="T12" fmla="*/ 156 w 157"/>
                  <a:gd name="T13" fmla="*/ 94 h 188"/>
                  <a:gd name="T14" fmla="*/ 156 w 157"/>
                  <a:gd name="T15" fmla="*/ 94 h 188"/>
                  <a:gd name="T16" fmla="*/ 156 w 157"/>
                  <a:gd name="T17" fmla="*/ 94 h 188"/>
                  <a:gd name="T18" fmla="*/ 93 w 157"/>
                  <a:gd name="T19" fmla="*/ 0 h 188"/>
                  <a:gd name="T20" fmla="*/ 0 w 157"/>
                  <a:gd name="T21" fmla="*/ 94 h 188"/>
                  <a:gd name="T22" fmla="*/ 93 w 157"/>
                  <a:gd name="T23" fmla="*/ 187 h 188"/>
                  <a:gd name="T24" fmla="*/ 156 w 157"/>
                  <a:gd name="T25" fmla="*/ 94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7" h="188">
                    <a:moveTo>
                      <a:pt x="156" y="94"/>
                    </a:moveTo>
                    <a:lnTo>
                      <a:pt x="156" y="94"/>
                    </a:lnTo>
                    <a:lnTo>
                      <a:pt x="156" y="94"/>
                    </a:lnTo>
                    <a:cubicBezTo>
                      <a:pt x="156" y="125"/>
                      <a:pt x="125" y="156"/>
                      <a:pt x="93" y="156"/>
                    </a:cubicBezTo>
                    <a:cubicBezTo>
                      <a:pt x="31" y="156"/>
                      <a:pt x="0" y="125"/>
                      <a:pt x="0" y="94"/>
                    </a:cubicBezTo>
                    <a:cubicBezTo>
                      <a:pt x="0" y="62"/>
                      <a:pt x="31" y="31"/>
                      <a:pt x="93" y="31"/>
                    </a:cubicBezTo>
                    <a:cubicBezTo>
                      <a:pt x="125" y="31"/>
                      <a:pt x="156" y="62"/>
                      <a:pt x="156" y="94"/>
                    </a:cubicBezTo>
                    <a:lnTo>
                      <a:pt x="156" y="94"/>
                    </a:lnTo>
                    <a:lnTo>
                      <a:pt x="156" y="94"/>
                    </a:lnTo>
                    <a:cubicBezTo>
                      <a:pt x="156" y="31"/>
                      <a:pt x="125" y="0"/>
                      <a:pt x="93" y="0"/>
                    </a:cubicBezTo>
                    <a:cubicBezTo>
                      <a:pt x="31" y="0"/>
                      <a:pt x="0" y="31"/>
                      <a:pt x="0" y="94"/>
                    </a:cubicBezTo>
                    <a:cubicBezTo>
                      <a:pt x="0" y="156"/>
                      <a:pt x="31" y="187"/>
                      <a:pt x="93" y="187"/>
                    </a:cubicBezTo>
                    <a:cubicBezTo>
                      <a:pt x="125" y="187"/>
                      <a:pt x="156" y="156"/>
                      <a:pt x="156" y="94"/>
                    </a:cubicBezTo>
                  </a:path>
                </a:pathLst>
              </a:custGeom>
              <a:solidFill>
                <a:srgbClr val="A49C4A"/>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84" name="Freeform 170">
                <a:extLst>
                  <a:ext uri="{FF2B5EF4-FFF2-40B4-BE49-F238E27FC236}">
                    <a16:creationId xmlns:a16="http://schemas.microsoft.com/office/drawing/2014/main" id="{F4C32C68-686B-CD56-9E9C-471E516BAA36}"/>
                  </a:ext>
                </a:extLst>
              </p:cNvPr>
              <p:cNvSpPr>
                <a:spLocks noChangeArrowheads="1"/>
              </p:cNvSpPr>
              <p:nvPr/>
            </p:nvSpPr>
            <p:spPr bwMode="auto">
              <a:xfrm>
                <a:off x="7413625" y="3133725"/>
                <a:ext cx="371475" cy="315913"/>
              </a:xfrm>
              <a:custGeom>
                <a:avLst/>
                <a:gdLst>
                  <a:gd name="T0" fmla="*/ 875 w 1032"/>
                  <a:gd name="T1" fmla="*/ 93 h 876"/>
                  <a:gd name="T2" fmla="*/ 875 w 1032"/>
                  <a:gd name="T3" fmla="*/ 93 h 876"/>
                  <a:gd name="T4" fmla="*/ 625 w 1032"/>
                  <a:gd name="T5" fmla="*/ 593 h 876"/>
                  <a:gd name="T6" fmla="*/ 125 w 1032"/>
                  <a:gd name="T7" fmla="*/ 843 h 876"/>
                  <a:gd name="T8" fmla="*/ 218 w 1032"/>
                  <a:gd name="T9" fmla="*/ 406 h 876"/>
                  <a:gd name="T10" fmla="*/ 625 w 1032"/>
                  <a:gd name="T11" fmla="*/ 31 h 876"/>
                  <a:gd name="T12" fmla="*/ 875 w 1032"/>
                  <a:gd name="T13" fmla="*/ 93 h 876"/>
                </a:gdLst>
                <a:ahLst/>
                <a:cxnLst>
                  <a:cxn ang="0">
                    <a:pos x="T0" y="T1"/>
                  </a:cxn>
                  <a:cxn ang="0">
                    <a:pos x="T2" y="T3"/>
                  </a:cxn>
                  <a:cxn ang="0">
                    <a:pos x="T4" y="T5"/>
                  </a:cxn>
                  <a:cxn ang="0">
                    <a:pos x="T6" y="T7"/>
                  </a:cxn>
                  <a:cxn ang="0">
                    <a:pos x="T8" y="T9"/>
                  </a:cxn>
                  <a:cxn ang="0">
                    <a:pos x="T10" y="T11"/>
                  </a:cxn>
                  <a:cxn ang="0">
                    <a:pos x="T12" y="T13"/>
                  </a:cxn>
                </a:cxnLst>
                <a:rect l="0" t="0" r="r" b="b"/>
                <a:pathLst>
                  <a:path w="1032" h="876">
                    <a:moveTo>
                      <a:pt x="875" y="93"/>
                    </a:moveTo>
                    <a:lnTo>
                      <a:pt x="875" y="93"/>
                    </a:lnTo>
                    <a:cubicBezTo>
                      <a:pt x="875" y="93"/>
                      <a:pt x="1031" y="281"/>
                      <a:pt x="625" y="593"/>
                    </a:cubicBezTo>
                    <a:cubicBezTo>
                      <a:pt x="218" y="875"/>
                      <a:pt x="250" y="875"/>
                      <a:pt x="125" y="843"/>
                    </a:cubicBezTo>
                    <a:cubicBezTo>
                      <a:pt x="31" y="812"/>
                      <a:pt x="0" y="562"/>
                      <a:pt x="218" y="406"/>
                    </a:cubicBezTo>
                    <a:cubicBezTo>
                      <a:pt x="468" y="218"/>
                      <a:pt x="500" y="62"/>
                      <a:pt x="625" y="31"/>
                    </a:cubicBezTo>
                    <a:cubicBezTo>
                      <a:pt x="750" y="0"/>
                      <a:pt x="843" y="31"/>
                      <a:pt x="875" y="93"/>
                    </a:cubicBezTo>
                  </a:path>
                </a:pathLst>
              </a:custGeom>
              <a:solidFill>
                <a:srgbClr val="ED7D3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85" name="Freeform 171">
                <a:extLst>
                  <a:ext uri="{FF2B5EF4-FFF2-40B4-BE49-F238E27FC236}">
                    <a16:creationId xmlns:a16="http://schemas.microsoft.com/office/drawing/2014/main" id="{1FFDD020-F21A-A289-CB58-E4115497E1DC}"/>
                  </a:ext>
                </a:extLst>
              </p:cNvPr>
              <p:cNvSpPr>
                <a:spLocks noChangeArrowheads="1"/>
              </p:cNvSpPr>
              <p:nvPr/>
            </p:nvSpPr>
            <p:spPr bwMode="auto">
              <a:xfrm>
                <a:off x="7380288" y="3155950"/>
                <a:ext cx="146050" cy="236538"/>
              </a:xfrm>
              <a:custGeom>
                <a:avLst/>
                <a:gdLst>
                  <a:gd name="T0" fmla="*/ 250 w 407"/>
                  <a:gd name="T1" fmla="*/ 31 h 657"/>
                  <a:gd name="T2" fmla="*/ 250 w 407"/>
                  <a:gd name="T3" fmla="*/ 31 h 657"/>
                  <a:gd name="T4" fmla="*/ 406 w 407"/>
                  <a:gd name="T5" fmla="*/ 656 h 657"/>
                  <a:gd name="T6" fmla="*/ 0 w 407"/>
                  <a:gd name="T7" fmla="*/ 344 h 657"/>
                  <a:gd name="T8" fmla="*/ 250 w 407"/>
                  <a:gd name="T9" fmla="*/ 31 h 657"/>
                </a:gdLst>
                <a:ahLst/>
                <a:cxnLst>
                  <a:cxn ang="0">
                    <a:pos x="T0" y="T1"/>
                  </a:cxn>
                  <a:cxn ang="0">
                    <a:pos x="T2" y="T3"/>
                  </a:cxn>
                  <a:cxn ang="0">
                    <a:pos x="T4" y="T5"/>
                  </a:cxn>
                  <a:cxn ang="0">
                    <a:pos x="T6" y="T7"/>
                  </a:cxn>
                  <a:cxn ang="0">
                    <a:pos x="T8" y="T9"/>
                  </a:cxn>
                </a:cxnLst>
                <a:rect l="0" t="0" r="r" b="b"/>
                <a:pathLst>
                  <a:path w="407" h="657">
                    <a:moveTo>
                      <a:pt x="250" y="31"/>
                    </a:moveTo>
                    <a:lnTo>
                      <a:pt x="250" y="31"/>
                    </a:lnTo>
                    <a:cubicBezTo>
                      <a:pt x="250" y="31"/>
                      <a:pt x="31" y="313"/>
                      <a:pt x="406" y="656"/>
                    </a:cubicBezTo>
                    <a:cubicBezTo>
                      <a:pt x="406" y="656"/>
                      <a:pt x="0" y="531"/>
                      <a:pt x="0" y="344"/>
                    </a:cubicBezTo>
                    <a:cubicBezTo>
                      <a:pt x="0" y="156"/>
                      <a:pt x="344" y="0"/>
                      <a:pt x="250" y="31"/>
                    </a:cubicBezTo>
                  </a:path>
                </a:pathLst>
              </a:custGeom>
              <a:solidFill>
                <a:srgbClr val="FDC80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86" name="Freeform 172">
                <a:extLst>
                  <a:ext uri="{FF2B5EF4-FFF2-40B4-BE49-F238E27FC236}">
                    <a16:creationId xmlns:a16="http://schemas.microsoft.com/office/drawing/2014/main" id="{C3A7920E-0311-E594-3398-85460733E74A}"/>
                  </a:ext>
                </a:extLst>
              </p:cNvPr>
              <p:cNvSpPr>
                <a:spLocks noChangeArrowheads="1"/>
              </p:cNvSpPr>
              <p:nvPr/>
            </p:nvSpPr>
            <p:spPr bwMode="auto">
              <a:xfrm>
                <a:off x="7605713" y="3155950"/>
                <a:ext cx="134937" cy="134938"/>
              </a:xfrm>
              <a:custGeom>
                <a:avLst/>
                <a:gdLst>
                  <a:gd name="T0" fmla="*/ 344 w 376"/>
                  <a:gd name="T1" fmla="*/ 125 h 376"/>
                  <a:gd name="T2" fmla="*/ 344 w 376"/>
                  <a:gd name="T3" fmla="*/ 125 h 376"/>
                  <a:gd name="T4" fmla="*/ 187 w 376"/>
                  <a:gd name="T5" fmla="*/ 313 h 376"/>
                  <a:gd name="T6" fmla="*/ 31 w 376"/>
                  <a:gd name="T7" fmla="*/ 156 h 376"/>
                  <a:gd name="T8" fmla="*/ 219 w 376"/>
                  <a:gd name="T9" fmla="*/ 0 h 376"/>
                  <a:gd name="T10" fmla="*/ 344 w 376"/>
                  <a:gd name="T11" fmla="*/ 125 h 376"/>
                </a:gdLst>
                <a:ahLst/>
                <a:cxnLst>
                  <a:cxn ang="0">
                    <a:pos x="T0" y="T1"/>
                  </a:cxn>
                  <a:cxn ang="0">
                    <a:pos x="T2" y="T3"/>
                  </a:cxn>
                  <a:cxn ang="0">
                    <a:pos x="T4" y="T5"/>
                  </a:cxn>
                  <a:cxn ang="0">
                    <a:pos x="T6" y="T7"/>
                  </a:cxn>
                  <a:cxn ang="0">
                    <a:pos x="T8" y="T9"/>
                  </a:cxn>
                  <a:cxn ang="0">
                    <a:pos x="T10" y="T11"/>
                  </a:cxn>
                </a:cxnLst>
                <a:rect l="0" t="0" r="r" b="b"/>
                <a:pathLst>
                  <a:path w="376" h="376">
                    <a:moveTo>
                      <a:pt x="344" y="125"/>
                    </a:moveTo>
                    <a:lnTo>
                      <a:pt x="344" y="125"/>
                    </a:lnTo>
                    <a:cubicBezTo>
                      <a:pt x="375" y="188"/>
                      <a:pt x="250" y="313"/>
                      <a:pt x="187" y="313"/>
                    </a:cubicBezTo>
                    <a:cubicBezTo>
                      <a:pt x="31" y="375"/>
                      <a:pt x="0" y="281"/>
                      <a:pt x="31" y="156"/>
                    </a:cubicBezTo>
                    <a:cubicBezTo>
                      <a:pt x="62" y="63"/>
                      <a:pt x="156" y="31"/>
                      <a:pt x="219" y="0"/>
                    </a:cubicBezTo>
                    <a:cubicBezTo>
                      <a:pt x="281" y="0"/>
                      <a:pt x="344" y="125"/>
                      <a:pt x="344" y="125"/>
                    </a:cubicBezTo>
                  </a:path>
                </a:pathLst>
              </a:custGeom>
              <a:solidFill>
                <a:srgbClr val="9A613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87" name="Freeform 173">
                <a:extLst>
                  <a:ext uri="{FF2B5EF4-FFF2-40B4-BE49-F238E27FC236}">
                    <a16:creationId xmlns:a16="http://schemas.microsoft.com/office/drawing/2014/main" id="{0819C672-8133-2361-ACC9-9CFE7E2F75CE}"/>
                  </a:ext>
                </a:extLst>
              </p:cNvPr>
              <p:cNvSpPr>
                <a:spLocks noChangeArrowheads="1"/>
              </p:cNvSpPr>
              <p:nvPr/>
            </p:nvSpPr>
            <p:spPr bwMode="auto">
              <a:xfrm>
                <a:off x="7559675" y="3279775"/>
                <a:ext cx="203200" cy="90488"/>
              </a:xfrm>
              <a:custGeom>
                <a:avLst/>
                <a:gdLst>
                  <a:gd name="T0" fmla="*/ 0 w 563"/>
                  <a:gd name="T1" fmla="*/ 125 h 251"/>
                  <a:gd name="T2" fmla="*/ 0 w 563"/>
                  <a:gd name="T3" fmla="*/ 125 h 251"/>
                  <a:gd name="T4" fmla="*/ 344 w 563"/>
                  <a:gd name="T5" fmla="*/ 219 h 251"/>
                  <a:gd name="T6" fmla="*/ 437 w 563"/>
                  <a:gd name="T7" fmla="*/ 0 h 251"/>
                  <a:gd name="T8" fmla="*/ 281 w 563"/>
                  <a:gd name="T9" fmla="*/ 94 h 251"/>
                  <a:gd name="T10" fmla="*/ 0 w 563"/>
                  <a:gd name="T11" fmla="*/ 125 h 251"/>
                </a:gdLst>
                <a:ahLst/>
                <a:cxnLst>
                  <a:cxn ang="0">
                    <a:pos x="T0" y="T1"/>
                  </a:cxn>
                  <a:cxn ang="0">
                    <a:pos x="T2" y="T3"/>
                  </a:cxn>
                  <a:cxn ang="0">
                    <a:pos x="T4" y="T5"/>
                  </a:cxn>
                  <a:cxn ang="0">
                    <a:pos x="T6" y="T7"/>
                  </a:cxn>
                  <a:cxn ang="0">
                    <a:pos x="T8" y="T9"/>
                  </a:cxn>
                  <a:cxn ang="0">
                    <a:pos x="T10" y="T11"/>
                  </a:cxn>
                </a:cxnLst>
                <a:rect l="0" t="0" r="r" b="b"/>
                <a:pathLst>
                  <a:path w="563" h="251">
                    <a:moveTo>
                      <a:pt x="0" y="125"/>
                    </a:moveTo>
                    <a:lnTo>
                      <a:pt x="0" y="125"/>
                    </a:lnTo>
                    <a:cubicBezTo>
                      <a:pt x="0" y="125"/>
                      <a:pt x="156" y="250"/>
                      <a:pt x="344" y="219"/>
                    </a:cubicBezTo>
                    <a:cubicBezTo>
                      <a:pt x="562" y="187"/>
                      <a:pt x="437" y="0"/>
                      <a:pt x="437" y="0"/>
                    </a:cubicBezTo>
                    <a:cubicBezTo>
                      <a:pt x="281" y="94"/>
                      <a:pt x="281" y="94"/>
                      <a:pt x="281" y="94"/>
                    </a:cubicBezTo>
                    <a:cubicBezTo>
                      <a:pt x="281" y="94"/>
                      <a:pt x="156" y="187"/>
                      <a:pt x="0" y="125"/>
                    </a:cubicBezTo>
                  </a:path>
                </a:pathLst>
              </a:custGeom>
              <a:solidFill>
                <a:srgbClr val="FDC80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06" name="Group 505">
              <a:extLst>
                <a:ext uri="{FF2B5EF4-FFF2-40B4-BE49-F238E27FC236}">
                  <a16:creationId xmlns:a16="http://schemas.microsoft.com/office/drawing/2014/main" id="{B16BEFDF-3467-8AB9-5D30-24931A93B4B5}"/>
                </a:ext>
              </a:extLst>
            </p:cNvPr>
            <p:cNvGrpSpPr/>
            <p:nvPr/>
          </p:nvGrpSpPr>
          <p:grpSpPr>
            <a:xfrm>
              <a:off x="561552" y="6638246"/>
              <a:ext cx="201002" cy="389213"/>
              <a:chOff x="7245350" y="2908300"/>
              <a:chExt cx="539750" cy="1090613"/>
            </a:xfrm>
          </p:grpSpPr>
          <p:sp>
            <p:nvSpPr>
              <p:cNvPr id="662" name="Freeform 10">
                <a:extLst>
                  <a:ext uri="{FF2B5EF4-FFF2-40B4-BE49-F238E27FC236}">
                    <a16:creationId xmlns:a16="http://schemas.microsoft.com/office/drawing/2014/main" id="{00C1150C-902E-51D9-752F-A805BA21EB7D}"/>
                  </a:ext>
                </a:extLst>
              </p:cNvPr>
              <p:cNvSpPr>
                <a:spLocks noChangeArrowheads="1"/>
              </p:cNvSpPr>
              <p:nvPr/>
            </p:nvSpPr>
            <p:spPr bwMode="auto">
              <a:xfrm>
                <a:off x="7245350" y="3863975"/>
                <a:ext cx="461963" cy="134938"/>
              </a:xfrm>
              <a:custGeom>
                <a:avLst/>
                <a:gdLst>
                  <a:gd name="T0" fmla="*/ 500 w 1282"/>
                  <a:gd name="T1" fmla="*/ 31 h 376"/>
                  <a:gd name="T2" fmla="*/ 500 w 1282"/>
                  <a:gd name="T3" fmla="*/ 31 h 376"/>
                  <a:gd name="T4" fmla="*/ 875 w 1282"/>
                  <a:gd name="T5" fmla="*/ 0 h 376"/>
                  <a:gd name="T6" fmla="*/ 1156 w 1282"/>
                  <a:gd name="T7" fmla="*/ 62 h 376"/>
                  <a:gd name="T8" fmla="*/ 1250 w 1282"/>
                  <a:gd name="T9" fmla="*/ 125 h 376"/>
                  <a:gd name="T10" fmla="*/ 1031 w 1282"/>
                  <a:gd name="T11" fmla="*/ 250 h 376"/>
                  <a:gd name="T12" fmla="*/ 781 w 1282"/>
                  <a:gd name="T13" fmla="*/ 312 h 376"/>
                  <a:gd name="T14" fmla="*/ 406 w 1282"/>
                  <a:gd name="T15" fmla="*/ 344 h 376"/>
                  <a:gd name="T16" fmla="*/ 250 w 1282"/>
                  <a:gd name="T17" fmla="*/ 312 h 376"/>
                  <a:gd name="T18" fmla="*/ 0 w 1282"/>
                  <a:gd name="T19" fmla="*/ 219 h 376"/>
                  <a:gd name="T20" fmla="*/ 125 w 1282"/>
                  <a:gd name="T21" fmla="*/ 156 h 376"/>
                  <a:gd name="T22" fmla="*/ 500 w 1282"/>
                  <a:gd name="T23" fmla="*/ 31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2" h="376">
                    <a:moveTo>
                      <a:pt x="500" y="31"/>
                    </a:moveTo>
                    <a:lnTo>
                      <a:pt x="500" y="31"/>
                    </a:lnTo>
                    <a:cubicBezTo>
                      <a:pt x="500" y="31"/>
                      <a:pt x="812" y="0"/>
                      <a:pt x="875" y="0"/>
                    </a:cubicBezTo>
                    <a:cubicBezTo>
                      <a:pt x="937" y="31"/>
                      <a:pt x="1094" y="62"/>
                      <a:pt x="1156" y="62"/>
                    </a:cubicBezTo>
                    <a:cubicBezTo>
                      <a:pt x="1187" y="94"/>
                      <a:pt x="1281" y="62"/>
                      <a:pt x="1250" y="125"/>
                    </a:cubicBezTo>
                    <a:cubicBezTo>
                      <a:pt x="1219" y="187"/>
                      <a:pt x="1094" y="219"/>
                      <a:pt x="1031" y="250"/>
                    </a:cubicBezTo>
                    <a:cubicBezTo>
                      <a:pt x="969" y="281"/>
                      <a:pt x="969" y="281"/>
                      <a:pt x="781" y="312"/>
                    </a:cubicBezTo>
                    <a:cubicBezTo>
                      <a:pt x="594" y="375"/>
                      <a:pt x="469" y="375"/>
                      <a:pt x="406" y="344"/>
                    </a:cubicBezTo>
                    <a:cubicBezTo>
                      <a:pt x="312" y="344"/>
                      <a:pt x="312" y="312"/>
                      <a:pt x="250" y="312"/>
                    </a:cubicBezTo>
                    <a:cubicBezTo>
                      <a:pt x="156" y="281"/>
                      <a:pt x="0" y="281"/>
                      <a:pt x="0" y="219"/>
                    </a:cubicBezTo>
                    <a:cubicBezTo>
                      <a:pt x="31" y="187"/>
                      <a:pt x="94" y="156"/>
                      <a:pt x="125" y="156"/>
                    </a:cubicBezTo>
                    <a:cubicBezTo>
                      <a:pt x="156" y="125"/>
                      <a:pt x="250" y="94"/>
                      <a:pt x="500" y="31"/>
                    </a:cubicBezTo>
                  </a:path>
                </a:pathLst>
              </a:custGeom>
              <a:solidFill>
                <a:srgbClr val="2F559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63" name="Freeform 161">
                <a:extLst>
                  <a:ext uri="{FF2B5EF4-FFF2-40B4-BE49-F238E27FC236}">
                    <a16:creationId xmlns:a16="http://schemas.microsoft.com/office/drawing/2014/main" id="{2E5660DA-FDF2-AF69-E4E6-D1311AD58187}"/>
                  </a:ext>
                </a:extLst>
              </p:cNvPr>
              <p:cNvSpPr>
                <a:spLocks noChangeArrowheads="1"/>
              </p:cNvSpPr>
              <p:nvPr/>
            </p:nvSpPr>
            <p:spPr bwMode="auto">
              <a:xfrm>
                <a:off x="7391400" y="3381375"/>
                <a:ext cx="258763" cy="573088"/>
              </a:xfrm>
              <a:custGeom>
                <a:avLst/>
                <a:gdLst>
                  <a:gd name="T0" fmla="*/ 188 w 720"/>
                  <a:gd name="T1" fmla="*/ 156 h 1594"/>
                  <a:gd name="T2" fmla="*/ 188 w 720"/>
                  <a:gd name="T3" fmla="*/ 156 h 1594"/>
                  <a:gd name="T4" fmla="*/ 0 w 720"/>
                  <a:gd name="T5" fmla="*/ 1593 h 1594"/>
                  <a:gd name="T6" fmla="*/ 375 w 720"/>
                  <a:gd name="T7" fmla="*/ 688 h 1594"/>
                  <a:gd name="T8" fmla="*/ 469 w 720"/>
                  <a:gd name="T9" fmla="*/ 1530 h 1594"/>
                  <a:gd name="T10" fmla="*/ 625 w 720"/>
                  <a:gd name="T11" fmla="*/ 219 h 1594"/>
                  <a:gd name="T12" fmla="*/ 188 w 720"/>
                  <a:gd name="T13" fmla="*/ 156 h 1594"/>
                </a:gdLst>
                <a:ahLst/>
                <a:cxnLst>
                  <a:cxn ang="0">
                    <a:pos x="T0" y="T1"/>
                  </a:cxn>
                  <a:cxn ang="0">
                    <a:pos x="T2" y="T3"/>
                  </a:cxn>
                  <a:cxn ang="0">
                    <a:pos x="T4" y="T5"/>
                  </a:cxn>
                  <a:cxn ang="0">
                    <a:pos x="T6" y="T7"/>
                  </a:cxn>
                  <a:cxn ang="0">
                    <a:pos x="T8" y="T9"/>
                  </a:cxn>
                  <a:cxn ang="0">
                    <a:pos x="T10" y="T11"/>
                  </a:cxn>
                  <a:cxn ang="0">
                    <a:pos x="T12" y="T13"/>
                  </a:cxn>
                </a:cxnLst>
                <a:rect l="0" t="0" r="r" b="b"/>
                <a:pathLst>
                  <a:path w="720" h="1594">
                    <a:moveTo>
                      <a:pt x="188" y="156"/>
                    </a:moveTo>
                    <a:lnTo>
                      <a:pt x="188" y="156"/>
                    </a:lnTo>
                    <a:cubicBezTo>
                      <a:pt x="188" y="156"/>
                      <a:pt x="31" y="1249"/>
                      <a:pt x="0" y="1593"/>
                    </a:cubicBezTo>
                    <a:cubicBezTo>
                      <a:pt x="0" y="1593"/>
                      <a:pt x="281" y="875"/>
                      <a:pt x="375" y="688"/>
                    </a:cubicBezTo>
                    <a:cubicBezTo>
                      <a:pt x="375" y="688"/>
                      <a:pt x="438" y="1312"/>
                      <a:pt x="469" y="1530"/>
                    </a:cubicBezTo>
                    <a:cubicBezTo>
                      <a:pt x="469" y="1593"/>
                      <a:pt x="719" y="438"/>
                      <a:pt x="625" y="219"/>
                    </a:cubicBezTo>
                    <a:cubicBezTo>
                      <a:pt x="563" y="0"/>
                      <a:pt x="188" y="156"/>
                      <a:pt x="188" y="156"/>
                    </a:cubicBezTo>
                  </a:path>
                </a:pathLst>
              </a:custGeom>
              <a:solidFill>
                <a:srgbClr val="9A613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64" name="Freeform 162">
                <a:extLst>
                  <a:ext uri="{FF2B5EF4-FFF2-40B4-BE49-F238E27FC236}">
                    <a16:creationId xmlns:a16="http://schemas.microsoft.com/office/drawing/2014/main" id="{6D9C58F4-E479-4BAA-6C34-DE0FFBE6FA19}"/>
                  </a:ext>
                </a:extLst>
              </p:cNvPr>
              <p:cNvSpPr>
                <a:spLocks noChangeArrowheads="1"/>
              </p:cNvSpPr>
              <p:nvPr/>
            </p:nvSpPr>
            <p:spPr bwMode="auto">
              <a:xfrm>
                <a:off x="7402513" y="3403600"/>
                <a:ext cx="236537" cy="292100"/>
              </a:xfrm>
              <a:custGeom>
                <a:avLst/>
                <a:gdLst>
                  <a:gd name="T0" fmla="*/ 125 w 658"/>
                  <a:gd name="T1" fmla="*/ 156 h 813"/>
                  <a:gd name="T2" fmla="*/ 125 w 658"/>
                  <a:gd name="T3" fmla="*/ 156 h 813"/>
                  <a:gd name="T4" fmla="*/ 32 w 658"/>
                  <a:gd name="T5" fmla="*/ 218 h 813"/>
                  <a:gd name="T6" fmla="*/ 0 w 658"/>
                  <a:gd name="T7" fmla="*/ 687 h 813"/>
                  <a:gd name="T8" fmla="*/ 657 w 658"/>
                  <a:gd name="T9" fmla="*/ 656 h 813"/>
                  <a:gd name="T10" fmla="*/ 625 w 658"/>
                  <a:gd name="T11" fmla="*/ 187 h 813"/>
                  <a:gd name="T12" fmla="*/ 125 w 658"/>
                  <a:gd name="T13" fmla="*/ 156 h 813"/>
                </a:gdLst>
                <a:ahLst/>
                <a:cxnLst>
                  <a:cxn ang="0">
                    <a:pos x="T0" y="T1"/>
                  </a:cxn>
                  <a:cxn ang="0">
                    <a:pos x="T2" y="T3"/>
                  </a:cxn>
                  <a:cxn ang="0">
                    <a:pos x="T4" y="T5"/>
                  </a:cxn>
                  <a:cxn ang="0">
                    <a:pos x="T6" y="T7"/>
                  </a:cxn>
                  <a:cxn ang="0">
                    <a:pos x="T8" y="T9"/>
                  </a:cxn>
                  <a:cxn ang="0">
                    <a:pos x="T10" y="T11"/>
                  </a:cxn>
                  <a:cxn ang="0">
                    <a:pos x="T12" y="T13"/>
                  </a:cxn>
                </a:cxnLst>
                <a:rect l="0" t="0" r="r" b="b"/>
                <a:pathLst>
                  <a:path w="658" h="813">
                    <a:moveTo>
                      <a:pt x="125" y="156"/>
                    </a:moveTo>
                    <a:lnTo>
                      <a:pt x="125" y="156"/>
                    </a:lnTo>
                    <a:cubicBezTo>
                      <a:pt x="125" y="156"/>
                      <a:pt x="94" y="0"/>
                      <a:pt x="32" y="218"/>
                    </a:cubicBezTo>
                    <a:cubicBezTo>
                      <a:pt x="0" y="312"/>
                      <a:pt x="0" y="531"/>
                      <a:pt x="0" y="687"/>
                    </a:cubicBezTo>
                    <a:cubicBezTo>
                      <a:pt x="0" y="687"/>
                      <a:pt x="407" y="812"/>
                      <a:pt x="657" y="656"/>
                    </a:cubicBezTo>
                    <a:cubicBezTo>
                      <a:pt x="625" y="187"/>
                      <a:pt x="625" y="187"/>
                      <a:pt x="625" y="187"/>
                    </a:cubicBezTo>
                    <a:lnTo>
                      <a:pt x="125" y="156"/>
                    </a:lnTo>
                  </a:path>
                </a:pathLst>
              </a:custGeom>
              <a:solidFill>
                <a:srgbClr val="90C04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65" name="Freeform 163">
                <a:extLst>
                  <a:ext uri="{FF2B5EF4-FFF2-40B4-BE49-F238E27FC236}">
                    <a16:creationId xmlns:a16="http://schemas.microsoft.com/office/drawing/2014/main" id="{F9F47DE5-4D81-FCF0-2F0D-5126D05449DF}"/>
                  </a:ext>
                </a:extLst>
              </p:cNvPr>
              <p:cNvSpPr>
                <a:spLocks noChangeArrowheads="1"/>
              </p:cNvSpPr>
              <p:nvPr/>
            </p:nvSpPr>
            <p:spPr bwMode="auto">
              <a:xfrm>
                <a:off x="7391400" y="3144838"/>
                <a:ext cx="269875" cy="393700"/>
              </a:xfrm>
              <a:custGeom>
                <a:avLst/>
                <a:gdLst>
                  <a:gd name="T0" fmla="*/ 31 w 751"/>
                  <a:gd name="T1" fmla="*/ 750 h 1095"/>
                  <a:gd name="T2" fmla="*/ 31 w 751"/>
                  <a:gd name="T3" fmla="*/ 750 h 1095"/>
                  <a:gd name="T4" fmla="*/ 0 w 751"/>
                  <a:gd name="T5" fmla="*/ 1000 h 1095"/>
                  <a:gd name="T6" fmla="*/ 750 w 751"/>
                  <a:gd name="T7" fmla="*/ 969 h 1095"/>
                  <a:gd name="T8" fmla="*/ 594 w 751"/>
                  <a:gd name="T9" fmla="*/ 187 h 1095"/>
                  <a:gd name="T10" fmla="*/ 188 w 751"/>
                  <a:gd name="T11" fmla="*/ 94 h 1095"/>
                  <a:gd name="T12" fmla="*/ 31 w 751"/>
                  <a:gd name="T13" fmla="*/ 750 h 1095"/>
                </a:gdLst>
                <a:ahLst/>
                <a:cxnLst>
                  <a:cxn ang="0">
                    <a:pos x="T0" y="T1"/>
                  </a:cxn>
                  <a:cxn ang="0">
                    <a:pos x="T2" y="T3"/>
                  </a:cxn>
                  <a:cxn ang="0">
                    <a:pos x="T4" y="T5"/>
                  </a:cxn>
                  <a:cxn ang="0">
                    <a:pos x="T6" y="T7"/>
                  </a:cxn>
                  <a:cxn ang="0">
                    <a:pos x="T8" y="T9"/>
                  </a:cxn>
                  <a:cxn ang="0">
                    <a:pos x="T10" y="T11"/>
                  </a:cxn>
                  <a:cxn ang="0">
                    <a:pos x="T12" y="T13"/>
                  </a:cxn>
                </a:cxnLst>
                <a:rect l="0" t="0" r="r" b="b"/>
                <a:pathLst>
                  <a:path w="751" h="1095">
                    <a:moveTo>
                      <a:pt x="31" y="750"/>
                    </a:moveTo>
                    <a:lnTo>
                      <a:pt x="31" y="750"/>
                    </a:lnTo>
                    <a:cubicBezTo>
                      <a:pt x="31" y="875"/>
                      <a:pt x="0" y="937"/>
                      <a:pt x="0" y="1000"/>
                    </a:cubicBezTo>
                    <a:cubicBezTo>
                      <a:pt x="0" y="1000"/>
                      <a:pt x="531" y="1094"/>
                      <a:pt x="750" y="969"/>
                    </a:cubicBezTo>
                    <a:cubicBezTo>
                      <a:pt x="750" y="969"/>
                      <a:pt x="625" y="344"/>
                      <a:pt x="594" y="187"/>
                    </a:cubicBezTo>
                    <a:cubicBezTo>
                      <a:pt x="594" y="62"/>
                      <a:pt x="281" y="0"/>
                      <a:pt x="188" y="94"/>
                    </a:cubicBezTo>
                    <a:cubicBezTo>
                      <a:pt x="188" y="94"/>
                      <a:pt x="94" y="219"/>
                      <a:pt x="31" y="750"/>
                    </a:cubicBezTo>
                  </a:path>
                </a:pathLst>
              </a:custGeom>
              <a:solidFill>
                <a:srgbClr val="FDC80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66" name="Freeform 164">
                <a:extLst>
                  <a:ext uri="{FF2B5EF4-FFF2-40B4-BE49-F238E27FC236}">
                    <a16:creationId xmlns:a16="http://schemas.microsoft.com/office/drawing/2014/main" id="{ECBD69C5-D81F-3B91-F314-9DBEEA5AB3F5}"/>
                  </a:ext>
                </a:extLst>
              </p:cNvPr>
              <p:cNvSpPr>
                <a:spLocks noChangeArrowheads="1"/>
              </p:cNvSpPr>
              <p:nvPr/>
            </p:nvSpPr>
            <p:spPr bwMode="auto">
              <a:xfrm>
                <a:off x="7504113" y="3133725"/>
                <a:ext cx="57150" cy="134938"/>
              </a:xfrm>
              <a:custGeom>
                <a:avLst/>
                <a:gdLst>
                  <a:gd name="T0" fmla="*/ 62 w 157"/>
                  <a:gd name="T1" fmla="*/ 0 h 376"/>
                  <a:gd name="T2" fmla="*/ 62 w 157"/>
                  <a:gd name="T3" fmla="*/ 0 h 376"/>
                  <a:gd name="T4" fmla="*/ 0 w 157"/>
                  <a:gd name="T5" fmla="*/ 125 h 376"/>
                  <a:gd name="T6" fmla="*/ 125 w 157"/>
                  <a:gd name="T7" fmla="*/ 343 h 376"/>
                  <a:gd name="T8" fmla="*/ 125 w 157"/>
                  <a:gd name="T9" fmla="*/ 0 h 376"/>
                  <a:gd name="T10" fmla="*/ 62 w 157"/>
                  <a:gd name="T11" fmla="*/ 0 h 376"/>
                </a:gdLst>
                <a:ahLst/>
                <a:cxnLst>
                  <a:cxn ang="0">
                    <a:pos x="T0" y="T1"/>
                  </a:cxn>
                  <a:cxn ang="0">
                    <a:pos x="T2" y="T3"/>
                  </a:cxn>
                  <a:cxn ang="0">
                    <a:pos x="T4" y="T5"/>
                  </a:cxn>
                  <a:cxn ang="0">
                    <a:pos x="T6" y="T7"/>
                  </a:cxn>
                  <a:cxn ang="0">
                    <a:pos x="T8" y="T9"/>
                  </a:cxn>
                  <a:cxn ang="0">
                    <a:pos x="T10" y="T11"/>
                  </a:cxn>
                </a:cxnLst>
                <a:rect l="0" t="0" r="r" b="b"/>
                <a:pathLst>
                  <a:path w="157" h="376">
                    <a:moveTo>
                      <a:pt x="62" y="0"/>
                    </a:moveTo>
                    <a:lnTo>
                      <a:pt x="62" y="0"/>
                    </a:lnTo>
                    <a:cubicBezTo>
                      <a:pt x="0" y="125"/>
                      <a:pt x="0" y="125"/>
                      <a:pt x="0" y="125"/>
                    </a:cubicBezTo>
                    <a:cubicBezTo>
                      <a:pt x="0" y="125"/>
                      <a:pt x="93" y="375"/>
                      <a:pt x="125" y="343"/>
                    </a:cubicBezTo>
                    <a:cubicBezTo>
                      <a:pt x="156" y="343"/>
                      <a:pt x="125" y="0"/>
                      <a:pt x="125" y="0"/>
                    </a:cubicBezTo>
                    <a:lnTo>
                      <a:pt x="62" y="0"/>
                    </a:lnTo>
                  </a:path>
                </a:pathLst>
              </a:custGeom>
              <a:solidFill>
                <a:srgbClr val="6A432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67" name="Freeform 165">
                <a:extLst>
                  <a:ext uri="{FF2B5EF4-FFF2-40B4-BE49-F238E27FC236}">
                    <a16:creationId xmlns:a16="http://schemas.microsoft.com/office/drawing/2014/main" id="{71E94BA8-4E19-40F8-7FF3-EF638052D0B0}"/>
                  </a:ext>
                </a:extLst>
              </p:cNvPr>
              <p:cNvSpPr>
                <a:spLocks noChangeArrowheads="1"/>
              </p:cNvSpPr>
              <p:nvPr/>
            </p:nvSpPr>
            <p:spPr bwMode="auto">
              <a:xfrm>
                <a:off x="7424738" y="2941638"/>
                <a:ext cx="180975" cy="247650"/>
              </a:xfrm>
              <a:custGeom>
                <a:avLst/>
                <a:gdLst>
                  <a:gd name="T0" fmla="*/ 125 w 501"/>
                  <a:gd name="T1" fmla="*/ 125 h 689"/>
                  <a:gd name="T2" fmla="*/ 125 w 501"/>
                  <a:gd name="T3" fmla="*/ 125 h 689"/>
                  <a:gd name="T4" fmla="*/ 156 w 501"/>
                  <a:gd name="T5" fmla="*/ 500 h 689"/>
                  <a:gd name="T6" fmla="*/ 500 w 501"/>
                  <a:gd name="T7" fmla="*/ 375 h 689"/>
                  <a:gd name="T8" fmla="*/ 344 w 501"/>
                  <a:gd name="T9" fmla="*/ 63 h 689"/>
                  <a:gd name="T10" fmla="*/ 125 w 501"/>
                  <a:gd name="T11" fmla="*/ 125 h 689"/>
                </a:gdLst>
                <a:ahLst/>
                <a:cxnLst>
                  <a:cxn ang="0">
                    <a:pos x="T0" y="T1"/>
                  </a:cxn>
                  <a:cxn ang="0">
                    <a:pos x="T2" y="T3"/>
                  </a:cxn>
                  <a:cxn ang="0">
                    <a:pos x="T4" y="T5"/>
                  </a:cxn>
                  <a:cxn ang="0">
                    <a:pos x="T6" y="T7"/>
                  </a:cxn>
                  <a:cxn ang="0">
                    <a:pos x="T8" y="T9"/>
                  </a:cxn>
                  <a:cxn ang="0">
                    <a:pos x="T10" y="T11"/>
                  </a:cxn>
                </a:cxnLst>
                <a:rect l="0" t="0" r="r" b="b"/>
                <a:pathLst>
                  <a:path w="501" h="689">
                    <a:moveTo>
                      <a:pt x="125" y="125"/>
                    </a:moveTo>
                    <a:lnTo>
                      <a:pt x="125" y="125"/>
                    </a:lnTo>
                    <a:cubicBezTo>
                      <a:pt x="0" y="219"/>
                      <a:pt x="125" y="469"/>
                      <a:pt x="156" y="500"/>
                    </a:cubicBezTo>
                    <a:cubicBezTo>
                      <a:pt x="344" y="688"/>
                      <a:pt x="469" y="563"/>
                      <a:pt x="500" y="375"/>
                    </a:cubicBezTo>
                    <a:cubicBezTo>
                      <a:pt x="500" y="188"/>
                      <a:pt x="437" y="125"/>
                      <a:pt x="344" y="63"/>
                    </a:cubicBezTo>
                    <a:cubicBezTo>
                      <a:pt x="250" y="0"/>
                      <a:pt x="125" y="125"/>
                      <a:pt x="125" y="125"/>
                    </a:cubicBezTo>
                  </a:path>
                </a:pathLst>
              </a:custGeom>
              <a:solidFill>
                <a:srgbClr val="9A613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68" name="Freeform 166">
                <a:extLst>
                  <a:ext uri="{FF2B5EF4-FFF2-40B4-BE49-F238E27FC236}">
                    <a16:creationId xmlns:a16="http://schemas.microsoft.com/office/drawing/2014/main" id="{E7DC52F5-1C7A-F5BF-5644-5BC5B934BAF9}"/>
                  </a:ext>
                </a:extLst>
              </p:cNvPr>
              <p:cNvSpPr>
                <a:spLocks noChangeArrowheads="1"/>
              </p:cNvSpPr>
              <p:nvPr/>
            </p:nvSpPr>
            <p:spPr bwMode="auto">
              <a:xfrm>
                <a:off x="7402513" y="2941638"/>
                <a:ext cx="203200" cy="169862"/>
              </a:xfrm>
              <a:custGeom>
                <a:avLst/>
                <a:gdLst>
                  <a:gd name="T0" fmla="*/ 219 w 564"/>
                  <a:gd name="T1" fmla="*/ 469 h 470"/>
                  <a:gd name="T2" fmla="*/ 219 w 564"/>
                  <a:gd name="T3" fmla="*/ 469 h 470"/>
                  <a:gd name="T4" fmla="*/ 375 w 564"/>
                  <a:gd name="T5" fmla="*/ 32 h 470"/>
                  <a:gd name="T6" fmla="*/ 563 w 564"/>
                  <a:gd name="T7" fmla="*/ 219 h 470"/>
                  <a:gd name="T8" fmla="*/ 282 w 564"/>
                  <a:gd name="T9" fmla="*/ 344 h 470"/>
                  <a:gd name="T10" fmla="*/ 219 w 564"/>
                  <a:gd name="T11" fmla="*/ 469 h 470"/>
                </a:gdLst>
                <a:ahLst/>
                <a:cxnLst>
                  <a:cxn ang="0">
                    <a:pos x="T0" y="T1"/>
                  </a:cxn>
                  <a:cxn ang="0">
                    <a:pos x="T2" y="T3"/>
                  </a:cxn>
                  <a:cxn ang="0">
                    <a:pos x="T4" y="T5"/>
                  </a:cxn>
                  <a:cxn ang="0">
                    <a:pos x="T6" y="T7"/>
                  </a:cxn>
                  <a:cxn ang="0">
                    <a:pos x="T8" y="T9"/>
                  </a:cxn>
                  <a:cxn ang="0">
                    <a:pos x="T10" y="T11"/>
                  </a:cxn>
                </a:cxnLst>
                <a:rect l="0" t="0" r="r" b="b"/>
                <a:pathLst>
                  <a:path w="564" h="470">
                    <a:moveTo>
                      <a:pt x="219" y="469"/>
                    </a:moveTo>
                    <a:lnTo>
                      <a:pt x="219" y="469"/>
                    </a:lnTo>
                    <a:cubicBezTo>
                      <a:pt x="63" y="438"/>
                      <a:pt x="0" y="0"/>
                      <a:pt x="375" y="32"/>
                    </a:cubicBezTo>
                    <a:cubicBezTo>
                      <a:pt x="375" y="32"/>
                      <a:pt x="500" y="63"/>
                      <a:pt x="563" y="219"/>
                    </a:cubicBezTo>
                    <a:cubicBezTo>
                      <a:pt x="563" y="219"/>
                      <a:pt x="407" y="344"/>
                      <a:pt x="282" y="344"/>
                    </a:cubicBezTo>
                    <a:lnTo>
                      <a:pt x="219" y="469"/>
                    </a:lnTo>
                  </a:path>
                </a:pathLst>
              </a:custGeom>
              <a:solidFill>
                <a:srgbClr val="201A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69" name="Freeform 167">
                <a:extLst>
                  <a:ext uri="{FF2B5EF4-FFF2-40B4-BE49-F238E27FC236}">
                    <a16:creationId xmlns:a16="http://schemas.microsoft.com/office/drawing/2014/main" id="{D904B158-F34D-4C25-B7DC-812977C96A00}"/>
                  </a:ext>
                </a:extLst>
              </p:cNvPr>
              <p:cNvSpPr>
                <a:spLocks noChangeArrowheads="1"/>
              </p:cNvSpPr>
              <p:nvPr/>
            </p:nvSpPr>
            <p:spPr bwMode="auto">
              <a:xfrm>
                <a:off x="7413625" y="2908300"/>
                <a:ext cx="134938" cy="112713"/>
              </a:xfrm>
              <a:custGeom>
                <a:avLst/>
                <a:gdLst>
                  <a:gd name="T0" fmla="*/ 343 w 376"/>
                  <a:gd name="T1" fmla="*/ 93 h 313"/>
                  <a:gd name="T2" fmla="*/ 343 w 376"/>
                  <a:gd name="T3" fmla="*/ 93 h 313"/>
                  <a:gd name="T4" fmla="*/ 218 w 376"/>
                  <a:gd name="T5" fmla="*/ 281 h 313"/>
                  <a:gd name="T6" fmla="*/ 31 w 376"/>
                  <a:gd name="T7" fmla="*/ 218 h 313"/>
                  <a:gd name="T8" fmla="*/ 125 w 376"/>
                  <a:gd name="T9" fmla="*/ 62 h 313"/>
                  <a:gd name="T10" fmla="*/ 343 w 376"/>
                  <a:gd name="T11" fmla="*/ 93 h 313"/>
                </a:gdLst>
                <a:ahLst/>
                <a:cxnLst>
                  <a:cxn ang="0">
                    <a:pos x="T0" y="T1"/>
                  </a:cxn>
                  <a:cxn ang="0">
                    <a:pos x="T2" y="T3"/>
                  </a:cxn>
                  <a:cxn ang="0">
                    <a:pos x="T4" y="T5"/>
                  </a:cxn>
                  <a:cxn ang="0">
                    <a:pos x="T6" y="T7"/>
                  </a:cxn>
                  <a:cxn ang="0">
                    <a:pos x="T8" y="T9"/>
                  </a:cxn>
                  <a:cxn ang="0">
                    <a:pos x="T10" y="T11"/>
                  </a:cxn>
                </a:cxnLst>
                <a:rect l="0" t="0" r="r" b="b"/>
                <a:pathLst>
                  <a:path w="376" h="313">
                    <a:moveTo>
                      <a:pt x="343" y="93"/>
                    </a:moveTo>
                    <a:lnTo>
                      <a:pt x="343" y="93"/>
                    </a:lnTo>
                    <a:cubicBezTo>
                      <a:pt x="375" y="156"/>
                      <a:pt x="312" y="250"/>
                      <a:pt x="218" y="281"/>
                    </a:cubicBezTo>
                    <a:cubicBezTo>
                      <a:pt x="156" y="312"/>
                      <a:pt x="62" y="281"/>
                      <a:pt x="31" y="218"/>
                    </a:cubicBezTo>
                    <a:cubicBezTo>
                      <a:pt x="0" y="156"/>
                      <a:pt x="62" y="93"/>
                      <a:pt x="125" y="62"/>
                    </a:cubicBezTo>
                    <a:cubicBezTo>
                      <a:pt x="218" y="0"/>
                      <a:pt x="312" y="31"/>
                      <a:pt x="343" y="93"/>
                    </a:cubicBezTo>
                  </a:path>
                </a:pathLst>
              </a:custGeom>
              <a:solidFill>
                <a:srgbClr val="201A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70" name="Freeform 170">
                <a:extLst>
                  <a:ext uri="{FF2B5EF4-FFF2-40B4-BE49-F238E27FC236}">
                    <a16:creationId xmlns:a16="http://schemas.microsoft.com/office/drawing/2014/main" id="{8EF153E9-B1A8-B45C-224D-CDC1C438ADE3}"/>
                  </a:ext>
                </a:extLst>
              </p:cNvPr>
              <p:cNvSpPr>
                <a:spLocks noChangeArrowheads="1"/>
              </p:cNvSpPr>
              <p:nvPr/>
            </p:nvSpPr>
            <p:spPr bwMode="auto">
              <a:xfrm>
                <a:off x="7413625" y="3133725"/>
                <a:ext cx="371475" cy="315913"/>
              </a:xfrm>
              <a:custGeom>
                <a:avLst/>
                <a:gdLst>
                  <a:gd name="T0" fmla="*/ 875 w 1032"/>
                  <a:gd name="T1" fmla="*/ 93 h 876"/>
                  <a:gd name="T2" fmla="*/ 875 w 1032"/>
                  <a:gd name="T3" fmla="*/ 93 h 876"/>
                  <a:gd name="T4" fmla="*/ 625 w 1032"/>
                  <a:gd name="T5" fmla="*/ 593 h 876"/>
                  <a:gd name="T6" fmla="*/ 125 w 1032"/>
                  <a:gd name="T7" fmla="*/ 843 h 876"/>
                  <a:gd name="T8" fmla="*/ 218 w 1032"/>
                  <a:gd name="T9" fmla="*/ 406 h 876"/>
                  <a:gd name="T10" fmla="*/ 625 w 1032"/>
                  <a:gd name="T11" fmla="*/ 31 h 876"/>
                  <a:gd name="T12" fmla="*/ 875 w 1032"/>
                  <a:gd name="T13" fmla="*/ 93 h 876"/>
                </a:gdLst>
                <a:ahLst/>
                <a:cxnLst>
                  <a:cxn ang="0">
                    <a:pos x="T0" y="T1"/>
                  </a:cxn>
                  <a:cxn ang="0">
                    <a:pos x="T2" y="T3"/>
                  </a:cxn>
                  <a:cxn ang="0">
                    <a:pos x="T4" y="T5"/>
                  </a:cxn>
                  <a:cxn ang="0">
                    <a:pos x="T6" y="T7"/>
                  </a:cxn>
                  <a:cxn ang="0">
                    <a:pos x="T8" y="T9"/>
                  </a:cxn>
                  <a:cxn ang="0">
                    <a:pos x="T10" y="T11"/>
                  </a:cxn>
                  <a:cxn ang="0">
                    <a:pos x="T12" y="T13"/>
                  </a:cxn>
                </a:cxnLst>
                <a:rect l="0" t="0" r="r" b="b"/>
                <a:pathLst>
                  <a:path w="1032" h="876">
                    <a:moveTo>
                      <a:pt x="875" y="93"/>
                    </a:moveTo>
                    <a:lnTo>
                      <a:pt x="875" y="93"/>
                    </a:lnTo>
                    <a:cubicBezTo>
                      <a:pt x="875" y="93"/>
                      <a:pt x="1031" y="281"/>
                      <a:pt x="625" y="593"/>
                    </a:cubicBezTo>
                    <a:cubicBezTo>
                      <a:pt x="218" y="875"/>
                      <a:pt x="250" y="875"/>
                      <a:pt x="125" y="843"/>
                    </a:cubicBezTo>
                    <a:cubicBezTo>
                      <a:pt x="31" y="812"/>
                      <a:pt x="0" y="562"/>
                      <a:pt x="218" y="406"/>
                    </a:cubicBezTo>
                    <a:cubicBezTo>
                      <a:pt x="468" y="218"/>
                      <a:pt x="500" y="62"/>
                      <a:pt x="625" y="31"/>
                    </a:cubicBezTo>
                    <a:cubicBezTo>
                      <a:pt x="750" y="0"/>
                      <a:pt x="843" y="31"/>
                      <a:pt x="875" y="93"/>
                    </a:cubicBezTo>
                  </a:path>
                </a:pathLst>
              </a:custGeom>
              <a:solidFill>
                <a:srgbClr val="90C04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71" name="Freeform 171">
                <a:extLst>
                  <a:ext uri="{FF2B5EF4-FFF2-40B4-BE49-F238E27FC236}">
                    <a16:creationId xmlns:a16="http://schemas.microsoft.com/office/drawing/2014/main" id="{CDE20AD6-B581-7C5E-89F2-09A804D3C83E}"/>
                  </a:ext>
                </a:extLst>
              </p:cNvPr>
              <p:cNvSpPr>
                <a:spLocks noChangeArrowheads="1"/>
              </p:cNvSpPr>
              <p:nvPr/>
            </p:nvSpPr>
            <p:spPr bwMode="auto">
              <a:xfrm>
                <a:off x="7380288" y="3155950"/>
                <a:ext cx="146050" cy="236538"/>
              </a:xfrm>
              <a:custGeom>
                <a:avLst/>
                <a:gdLst>
                  <a:gd name="T0" fmla="*/ 250 w 407"/>
                  <a:gd name="T1" fmla="*/ 31 h 657"/>
                  <a:gd name="T2" fmla="*/ 250 w 407"/>
                  <a:gd name="T3" fmla="*/ 31 h 657"/>
                  <a:gd name="T4" fmla="*/ 406 w 407"/>
                  <a:gd name="T5" fmla="*/ 656 h 657"/>
                  <a:gd name="T6" fmla="*/ 0 w 407"/>
                  <a:gd name="T7" fmla="*/ 344 h 657"/>
                  <a:gd name="T8" fmla="*/ 250 w 407"/>
                  <a:gd name="T9" fmla="*/ 31 h 657"/>
                </a:gdLst>
                <a:ahLst/>
                <a:cxnLst>
                  <a:cxn ang="0">
                    <a:pos x="T0" y="T1"/>
                  </a:cxn>
                  <a:cxn ang="0">
                    <a:pos x="T2" y="T3"/>
                  </a:cxn>
                  <a:cxn ang="0">
                    <a:pos x="T4" y="T5"/>
                  </a:cxn>
                  <a:cxn ang="0">
                    <a:pos x="T6" y="T7"/>
                  </a:cxn>
                  <a:cxn ang="0">
                    <a:pos x="T8" y="T9"/>
                  </a:cxn>
                </a:cxnLst>
                <a:rect l="0" t="0" r="r" b="b"/>
                <a:pathLst>
                  <a:path w="407" h="657">
                    <a:moveTo>
                      <a:pt x="250" y="31"/>
                    </a:moveTo>
                    <a:lnTo>
                      <a:pt x="250" y="31"/>
                    </a:lnTo>
                    <a:cubicBezTo>
                      <a:pt x="250" y="31"/>
                      <a:pt x="31" y="313"/>
                      <a:pt x="406" y="656"/>
                    </a:cubicBezTo>
                    <a:cubicBezTo>
                      <a:pt x="406" y="656"/>
                      <a:pt x="0" y="531"/>
                      <a:pt x="0" y="344"/>
                    </a:cubicBezTo>
                    <a:cubicBezTo>
                      <a:pt x="0" y="156"/>
                      <a:pt x="344" y="0"/>
                      <a:pt x="250" y="31"/>
                    </a:cubicBezTo>
                  </a:path>
                </a:pathLst>
              </a:custGeom>
              <a:solidFill>
                <a:srgbClr val="FDC80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72" name="Freeform 172">
                <a:extLst>
                  <a:ext uri="{FF2B5EF4-FFF2-40B4-BE49-F238E27FC236}">
                    <a16:creationId xmlns:a16="http://schemas.microsoft.com/office/drawing/2014/main" id="{C71583E3-203F-F9F7-91C4-6237BB50672A}"/>
                  </a:ext>
                </a:extLst>
              </p:cNvPr>
              <p:cNvSpPr>
                <a:spLocks noChangeArrowheads="1"/>
              </p:cNvSpPr>
              <p:nvPr/>
            </p:nvSpPr>
            <p:spPr bwMode="auto">
              <a:xfrm>
                <a:off x="7605713" y="3155950"/>
                <a:ext cx="134937" cy="134938"/>
              </a:xfrm>
              <a:custGeom>
                <a:avLst/>
                <a:gdLst>
                  <a:gd name="T0" fmla="*/ 344 w 376"/>
                  <a:gd name="T1" fmla="*/ 125 h 376"/>
                  <a:gd name="T2" fmla="*/ 344 w 376"/>
                  <a:gd name="T3" fmla="*/ 125 h 376"/>
                  <a:gd name="T4" fmla="*/ 187 w 376"/>
                  <a:gd name="T5" fmla="*/ 313 h 376"/>
                  <a:gd name="T6" fmla="*/ 31 w 376"/>
                  <a:gd name="T7" fmla="*/ 156 h 376"/>
                  <a:gd name="T8" fmla="*/ 219 w 376"/>
                  <a:gd name="T9" fmla="*/ 0 h 376"/>
                  <a:gd name="T10" fmla="*/ 344 w 376"/>
                  <a:gd name="T11" fmla="*/ 125 h 376"/>
                </a:gdLst>
                <a:ahLst/>
                <a:cxnLst>
                  <a:cxn ang="0">
                    <a:pos x="T0" y="T1"/>
                  </a:cxn>
                  <a:cxn ang="0">
                    <a:pos x="T2" y="T3"/>
                  </a:cxn>
                  <a:cxn ang="0">
                    <a:pos x="T4" y="T5"/>
                  </a:cxn>
                  <a:cxn ang="0">
                    <a:pos x="T6" y="T7"/>
                  </a:cxn>
                  <a:cxn ang="0">
                    <a:pos x="T8" y="T9"/>
                  </a:cxn>
                  <a:cxn ang="0">
                    <a:pos x="T10" y="T11"/>
                  </a:cxn>
                </a:cxnLst>
                <a:rect l="0" t="0" r="r" b="b"/>
                <a:pathLst>
                  <a:path w="376" h="376">
                    <a:moveTo>
                      <a:pt x="344" y="125"/>
                    </a:moveTo>
                    <a:lnTo>
                      <a:pt x="344" y="125"/>
                    </a:lnTo>
                    <a:cubicBezTo>
                      <a:pt x="375" y="188"/>
                      <a:pt x="250" y="313"/>
                      <a:pt x="187" y="313"/>
                    </a:cubicBezTo>
                    <a:cubicBezTo>
                      <a:pt x="31" y="375"/>
                      <a:pt x="0" y="281"/>
                      <a:pt x="31" y="156"/>
                    </a:cubicBezTo>
                    <a:cubicBezTo>
                      <a:pt x="62" y="63"/>
                      <a:pt x="156" y="31"/>
                      <a:pt x="219" y="0"/>
                    </a:cubicBezTo>
                    <a:cubicBezTo>
                      <a:pt x="281" y="0"/>
                      <a:pt x="344" y="125"/>
                      <a:pt x="344" y="125"/>
                    </a:cubicBezTo>
                  </a:path>
                </a:pathLst>
              </a:custGeom>
              <a:solidFill>
                <a:srgbClr val="9A613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73" name="Freeform 173">
                <a:extLst>
                  <a:ext uri="{FF2B5EF4-FFF2-40B4-BE49-F238E27FC236}">
                    <a16:creationId xmlns:a16="http://schemas.microsoft.com/office/drawing/2014/main" id="{AB093927-3366-2AD2-1502-1FA1D420C6F4}"/>
                  </a:ext>
                </a:extLst>
              </p:cNvPr>
              <p:cNvSpPr>
                <a:spLocks noChangeArrowheads="1"/>
              </p:cNvSpPr>
              <p:nvPr/>
            </p:nvSpPr>
            <p:spPr bwMode="auto">
              <a:xfrm>
                <a:off x="7559675" y="3279775"/>
                <a:ext cx="203200" cy="90488"/>
              </a:xfrm>
              <a:custGeom>
                <a:avLst/>
                <a:gdLst>
                  <a:gd name="T0" fmla="*/ 0 w 563"/>
                  <a:gd name="T1" fmla="*/ 125 h 251"/>
                  <a:gd name="T2" fmla="*/ 0 w 563"/>
                  <a:gd name="T3" fmla="*/ 125 h 251"/>
                  <a:gd name="T4" fmla="*/ 344 w 563"/>
                  <a:gd name="T5" fmla="*/ 219 h 251"/>
                  <a:gd name="T6" fmla="*/ 437 w 563"/>
                  <a:gd name="T7" fmla="*/ 0 h 251"/>
                  <a:gd name="T8" fmla="*/ 281 w 563"/>
                  <a:gd name="T9" fmla="*/ 94 h 251"/>
                  <a:gd name="T10" fmla="*/ 0 w 563"/>
                  <a:gd name="T11" fmla="*/ 125 h 251"/>
                </a:gdLst>
                <a:ahLst/>
                <a:cxnLst>
                  <a:cxn ang="0">
                    <a:pos x="T0" y="T1"/>
                  </a:cxn>
                  <a:cxn ang="0">
                    <a:pos x="T2" y="T3"/>
                  </a:cxn>
                  <a:cxn ang="0">
                    <a:pos x="T4" y="T5"/>
                  </a:cxn>
                  <a:cxn ang="0">
                    <a:pos x="T6" y="T7"/>
                  </a:cxn>
                  <a:cxn ang="0">
                    <a:pos x="T8" y="T9"/>
                  </a:cxn>
                  <a:cxn ang="0">
                    <a:pos x="T10" y="T11"/>
                  </a:cxn>
                </a:cxnLst>
                <a:rect l="0" t="0" r="r" b="b"/>
                <a:pathLst>
                  <a:path w="563" h="251">
                    <a:moveTo>
                      <a:pt x="0" y="125"/>
                    </a:moveTo>
                    <a:lnTo>
                      <a:pt x="0" y="125"/>
                    </a:lnTo>
                    <a:cubicBezTo>
                      <a:pt x="0" y="125"/>
                      <a:pt x="156" y="250"/>
                      <a:pt x="344" y="219"/>
                    </a:cubicBezTo>
                    <a:cubicBezTo>
                      <a:pt x="562" y="187"/>
                      <a:pt x="437" y="0"/>
                      <a:pt x="437" y="0"/>
                    </a:cubicBezTo>
                    <a:cubicBezTo>
                      <a:pt x="281" y="94"/>
                      <a:pt x="281" y="94"/>
                      <a:pt x="281" y="94"/>
                    </a:cubicBezTo>
                    <a:cubicBezTo>
                      <a:pt x="281" y="94"/>
                      <a:pt x="156" y="187"/>
                      <a:pt x="0" y="125"/>
                    </a:cubicBezTo>
                  </a:path>
                </a:pathLst>
              </a:custGeom>
              <a:solidFill>
                <a:srgbClr val="FDC80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07" name="Group 506">
              <a:extLst>
                <a:ext uri="{FF2B5EF4-FFF2-40B4-BE49-F238E27FC236}">
                  <a16:creationId xmlns:a16="http://schemas.microsoft.com/office/drawing/2014/main" id="{E1B9B033-0D0F-6301-276E-7432F4A959E7}"/>
                </a:ext>
              </a:extLst>
            </p:cNvPr>
            <p:cNvGrpSpPr/>
            <p:nvPr/>
          </p:nvGrpSpPr>
          <p:grpSpPr>
            <a:xfrm>
              <a:off x="147386" y="6643947"/>
              <a:ext cx="201002" cy="377809"/>
              <a:chOff x="8931029" y="3269150"/>
              <a:chExt cx="719373" cy="1413233"/>
            </a:xfrm>
          </p:grpSpPr>
          <p:grpSp>
            <p:nvGrpSpPr>
              <p:cNvPr id="650" name="Group 649">
                <a:extLst>
                  <a:ext uri="{FF2B5EF4-FFF2-40B4-BE49-F238E27FC236}">
                    <a16:creationId xmlns:a16="http://schemas.microsoft.com/office/drawing/2014/main" id="{424555F8-F7AE-1D29-7DD5-D71D14ACE2DF}"/>
                  </a:ext>
                </a:extLst>
              </p:cNvPr>
              <p:cNvGrpSpPr/>
              <p:nvPr/>
            </p:nvGrpSpPr>
            <p:grpSpPr>
              <a:xfrm>
                <a:off x="8931029" y="3270999"/>
                <a:ext cx="719373" cy="1411384"/>
                <a:chOff x="7245350" y="2941638"/>
                <a:chExt cx="539750" cy="1057275"/>
              </a:xfrm>
            </p:grpSpPr>
            <p:sp>
              <p:nvSpPr>
                <p:cNvPr id="652" name="Freeform 10">
                  <a:extLst>
                    <a:ext uri="{FF2B5EF4-FFF2-40B4-BE49-F238E27FC236}">
                      <a16:creationId xmlns:a16="http://schemas.microsoft.com/office/drawing/2014/main" id="{3F1FDA85-32CF-9C07-EE0A-7CEDDFD6A8FB}"/>
                    </a:ext>
                  </a:extLst>
                </p:cNvPr>
                <p:cNvSpPr>
                  <a:spLocks noChangeArrowheads="1"/>
                </p:cNvSpPr>
                <p:nvPr/>
              </p:nvSpPr>
              <p:spPr bwMode="auto">
                <a:xfrm>
                  <a:off x="7245350" y="3863975"/>
                  <a:ext cx="461963" cy="134938"/>
                </a:xfrm>
                <a:custGeom>
                  <a:avLst/>
                  <a:gdLst>
                    <a:gd name="T0" fmla="*/ 500 w 1282"/>
                    <a:gd name="T1" fmla="*/ 31 h 376"/>
                    <a:gd name="T2" fmla="*/ 500 w 1282"/>
                    <a:gd name="T3" fmla="*/ 31 h 376"/>
                    <a:gd name="T4" fmla="*/ 875 w 1282"/>
                    <a:gd name="T5" fmla="*/ 0 h 376"/>
                    <a:gd name="T6" fmla="*/ 1156 w 1282"/>
                    <a:gd name="T7" fmla="*/ 62 h 376"/>
                    <a:gd name="T8" fmla="*/ 1250 w 1282"/>
                    <a:gd name="T9" fmla="*/ 125 h 376"/>
                    <a:gd name="T10" fmla="*/ 1031 w 1282"/>
                    <a:gd name="T11" fmla="*/ 250 h 376"/>
                    <a:gd name="T12" fmla="*/ 781 w 1282"/>
                    <a:gd name="T13" fmla="*/ 312 h 376"/>
                    <a:gd name="T14" fmla="*/ 406 w 1282"/>
                    <a:gd name="T15" fmla="*/ 344 h 376"/>
                    <a:gd name="T16" fmla="*/ 250 w 1282"/>
                    <a:gd name="T17" fmla="*/ 312 h 376"/>
                    <a:gd name="T18" fmla="*/ 0 w 1282"/>
                    <a:gd name="T19" fmla="*/ 219 h 376"/>
                    <a:gd name="T20" fmla="*/ 125 w 1282"/>
                    <a:gd name="T21" fmla="*/ 156 h 376"/>
                    <a:gd name="T22" fmla="*/ 500 w 1282"/>
                    <a:gd name="T23" fmla="*/ 31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2" h="376">
                      <a:moveTo>
                        <a:pt x="500" y="31"/>
                      </a:moveTo>
                      <a:lnTo>
                        <a:pt x="500" y="31"/>
                      </a:lnTo>
                      <a:cubicBezTo>
                        <a:pt x="500" y="31"/>
                        <a:pt x="812" y="0"/>
                        <a:pt x="875" y="0"/>
                      </a:cubicBezTo>
                      <a:cubicBezTo>
                        <a:pt x="937" y="31"/>
                        <a:pt x="1094" y="62"/>
                        <a:pt x="1156" y="62"/>
                      </a:cubicBezTo>
                      <a:cubicBezTo>
                        <a:pt x="1187" y="94"/>
                        <a:pt x="1281" y="62"/>
                        <a:pt x="1250" y="125"/>
                      </a:cubicBezTo>
                      <a:cubicBezTo>
                        <a:pt x="1219" y="187"/>
                        <a:pt x="1094" y="219"/>
                        <a:pt x="1031" y="250"/>
                      </a:cubicBezTo>
                      <a:cubicBezTo>
                        <a:pt x="969" y="281"/>
                        <a:pt x="969" y="281"/>
                        <a:pt x="781" y="312"/>
                      </a:cubicBezTo>
                      <a:cubicBezTo>
                        <a:pt x="594" y="375"/>
                        <a:pt x="469" y="375"/>
                        <a:pt x="406" y="344"/>
                      </a:cubicBezTo>
                      <a:cubicBezTo>
                        <a:pt x="312" y="344"/>
                        <a:pt x="312" y="312"/>
                        <a:pt x="250" y="312"/>
                      </a:cubicBezTo>
                      <a:cubicBezTo>
                        <a:pt x="156" y="281"/>
                        <a:pt x="0" y="281"/>
                        <a:pt x="0" y="219"/>
                      </a:cubicBezTo>
                      <a:cubicBezTo>
                        <a:pt x="31" y="187"/>
                        <a:pt x="94" y="156"/>
                        <a:pt x="125" y="156"/>
                      </a:cubicBezTo>
                      <a:cubicBezTo>
                        <a:pt x="156" y="125"/>
                        <a:pt x="250" y="94"/>
                        <a:pt x="500" y="31"/>
                      </a:cubicBezTo>
                    </a:path>
                  </a:pathLst>
                </a:custGeom>
                <a:solidFill>
                  <a:srgbClr val="2F559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53" name="Freeform 161">
                  <a:extLst>
                    <a:ext uri="{FF2B5EF4-FFF2-40B4-BE49-F238E27FC236}">
                      <a16:creationId xmlns:a16="http://schemas.microsoft.com/office/drawing/2014/main" id="{FD4D88D5-ED94-B5BC-370B-E60B0EE53443}"/>
                    </a:ext>
                  </a:extLst>
                </p:cNvPr>
                <p:cNvSpPr>
                  <a:spLocks noChangeArrowheads="1"/>
                </p:cNvSpPr>
                <p:nvPr/>
              </p:nvSpPr>
              <p:spPr bwMode="auto">
                <a:xfrm>
                  <a:off x="7391400" y="3381375"/>
                  <a:ext cx="258763" cy="573088"/>
                </a:xfrm>
                <a:custGeom>
                  <a:avLst/>
                  <a:gdLst>
                    <a:gd name="T0" fmla="*/ 188 w 720"/>
                    <a:gd name="T1" fmla="*/ 156 h 1594"/>
                    <a:gd name="T2" fmla="*/ 188 w 720"/>
                    <a:gd name="T3" fmla="*/ 156 h 1594"/>
                    <a:gd name="T4" fmla="*/ 0 w 720"/>
                    <a:gd name="T5" fmla="*/ 1593 h 1594"/>
                    <a:gd name="T6" fmla="*/ 375 w 720"/>
                    <a:gd name="T7" fmla="*/ 688 h 1594"/>
                    <a:gd name="T8" fmla="*/ 469 w 720"/>
                    <a:gd name="T9" fmla="*/ 1530 h 1594"/>
                    <a:gd name="T10" fmla="*/ 625 w 720"/>
                    <a:gd name="T11" fmla="*/ 219 h 1594"/>
                    <a:gd name="T12" fmla="*/ 188 w 720"/>
                    <a:gd name="T13" fmla="*/ 156 h 1594"/>
                  </a:gdLst>
                  <a:ahLst/>
                  <a:cxnLst>
                    <a:cxn ang="0">
                      <a:pos x="T0" y="T1"/>
                    </a:cxn>
                    <a:cxn ang="0">
                      <a:pos x="T2" y="T3"/>
                    </a:cxn>
                    <a:cxn ang="0">
                      <a:pos x="T4" y="T5"/>
                    </a:cxn>
                    <a:cxn ang="0">
                      <a:pos x="T6" y="T7"/>
                    </a:cxn>
                    <a:cxn ang="0">
                      <a:pos x="T8" y="T9"/>
                    </a:cxn>
                    <a:cxn ang="0">
                      <a:pos x="T10" y="T11"/>
                    </a:cxn>
                    <a:cxn ang="0">
                      <a:pos x="T12" y="T13"/>
                    </a:cxn>
                  </a:cxnLst>
                  <a:rect l="0" t="0" r="r" b="b"/>
                  <a:pathLst>
                    <a:path w="720" h="1594">
                      <a:moveTo>
                        <a:pt x="188" y="156"/>
                      </a:moveTo>
                      <a:lnTo>
                        <a:pt x="188" y="156"/>
                      </a:lnTo>
                      <a:cubicBezTo>
                        <a:pt x="188" y="156"/>
                        <a:pt x="31" y="1249"/>
                        <a:pt x="0" y="1593"/>
                      </a:cubicBezTo>
                      <a:cubicBezTo>
                        <a:pt x="0" y="1593"/>
                        <a:pt x="281" y="875"/>
                        <a:pt x="375" y="688"/>
                      </a:cubicBezTo>
                      <a:cubicBezTo>
                        <a:pt x="375" y="688"/>
                        <a:pt x="438" y="1312"/>
                        <a:pt x="469" y="1530"/>
                      </a:cubicBezTo>
                      <a:cubicBezTo>
                        <a:pt x="469" y="1593"/>
                        <a:pt x="719" y="438"/>
                        <a:pt x="625" y="219"/>
                      </a:cubicBezTo>
                      <a:cubicBezTo>
                        <a:pt x="563" y="0"/>
                        <a:pt x="188" y="156"/>
                        <a:pt x="188" y="156"/>
                      </a:cubicBezTo>
                    </a:path>
                  </a:pathLst>
                </a:custGeom>
                <a:solidFill>
                  <a:srgbClr val="6A432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54" name="Freeform 162">
                  <a:extLst>
                    <a:ext uri="{FF2B5EF4-FFF2-40B4-BE49-F238E27FC236}">
                      <a16:creationId xmlns:a16="http://schemas.microsoft.com/office/drawing/2014/main" id="{65339C29-F7BD-1631-DEE4-229EFC05F247}"/>
                    </a:ext>
                  </a:extLst>
                </p:cNvPr>
                <p:cNvSpPr>
                  <a:spLocks noChangeArrowheads="1"/>
                </p:cNvSpPr>
                <p:nvPr/>
              </p:nvSpPr>
              <p:spPr bwMode="auto">
                <a:xfrm>
                  <a:off x="7402513" y="3403600"/>
                  <a:ext cx="236537" cy="292100"/>
                </a:xfrm>
                <a:custGeom>
                  <a:avLst/>
                  <a:gdLst>
                    <a:gd name="T0" fmla="*/ 125 w 658"/>
                    <a:gd name="T1" fmla="*/ 156 h 813"/>
                    <a:gd name="T2" fmla="*/ 125 w 658"/>
                    <a:gd name="T3" fmla="*/ 156 h 813"/>
                    <a:gd name="T4" fmla="*/ 32 w 658"/>
                    <a:gd name="T5" fmla="*/ 218 h 813"/>
                    <a:gd name="T6" fmla="*/ 0 w 658"/>
                    <a:gd name="T7" fmla="*/ 687 h 813"/>
                    <a:gd name="T8" fmla="*/ 657 w 658"/>
                    <a:gd name="T9" fmla="*/ 656 h 813"/>
                    <a:gd name="T10" fmla="*/ 625 w 658"/>
                    <a:gd name="T11" fmla="*/ 187 h 813"/>
                    <a:gd name="T12" fmla="*/ 125 w 658"/>
                    <a:gd name="T13" fmla="*/ 156 h 813"/>
                  </a:gdLst>
                  <a:ahLst/>
                  <a:cxnLst>
                    <a:cxn ang="0">
                      <a:pos x="T0" y="T1"/>
                    </a:cxn>
                    <a:cxn ang="0">
                      <a:pos x="T2" y="T3"/>
                    </a:cxn>
                    <a:cxn ang="0">
                      <a:pos x="T4" y="T5"/>
                    </a:cxn>
                    <a:cxn ang="0">
                      <a:pos x="T6" y="T7"/>
                    </a:cxn>
                    <a:cxn ang="0">
                      <a:pos x="T8" y="T9"/>
                    </a:cxn>
                    <a:cxn ang="0">
                      <a:pos x="T10" y="T11"/>
                    </a:cxn>
                    <a:cxn ang="0">
                      <a:pos x="T12" y="T13"/>
                    </a:cxn>
                  </a:cxnLst>
                  <a:rect l="0" t="0" r="r" b="b"/>
                  <a:pathLst>
                    <a:path w="658" h="813">
                      <a:moveTo>
                        <a:pt x="125" y="156"/>
                      </a:moveTo>
                      <a:lnTo>
                        <a:pt x="125" y="156"/>
                      </a:lnTo>
                      <a:cubicBezTo>
                        <a:pt x="125" y="156"/>
                        <a:pt x="94" y="0"/>
                        <a:pt x="32" y="218"/>
                      </a:cubicBezTo>
                      <a:cubicBezTo>
                        <a:pt x="0" y="312"/>
                        <a:pt x="0" y="531"/>
                        <a:pt x="0" y="687"/>
                      </a:cubicBezTo>
                      <a:cubicBezTo>
                        <a:pt x="0" y="687"/>
                        <a:pt x="407" y="812"/>
                        <a:pt x="657" y="656"/>
                      </a:cubicBezTo>
                      <a:cubicBezTo>
                        <a:pt x="625" y="187"/>
                        <a:pt x="625" y="187"/>
                        <a:pt x="625" y="187"/>
                      </a:cubicBezTo>
                      <a:lnTo>
                        <a:pt x="125" y="156"/>
                      </a:lnTo>
                    </a:path>
                  </a:pathLst>
                </a:custGeom>
                <a:solidFill>
                  <a:srgbClr val="B5521E"/>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55" name="Freeform 163">
                  <a:extLst>
                    <a:ext uri="{FF2B5EF4-FFF2-40B4-BE49-F238E27FC236}">
                      <a16:creationId xmlns:a16="http://schemas.microsoft.com/office/drawing/2014/main" id="{A62A7091-28DC-A2FC-BE29-53AF23517ABA}"/>
                    </a:ext>
                  </a:extLst>
                </p:cNvPr>
                <p:cNvSpPr>
                  <a:spLocks noChangeArrowheads="1"/>
                </p:cNvSpPr>
                <p:nvPr/>
              </p:nvSpPr>
              <p:spPr bwMode="auto">
                <a:xfrm>
                  <a:off x="7391400" y="3144838"/>
                  <a:ext cx="269875" cy="393700"/>
                </a:xfrm>
                <a:custGeom>
                  <a:avLst/>
                  <a:gdLst>
                    <a:gd name="T0" fmla="*/ 31 w 751"/>
                    <a:gd name="T1" fmla="*/ 750 h 1095"/>
                    <a:gd name="T2" fmla="*/ 31 w 751"/>
                    <a:gd name="T3" fmla="*/ 750 h 1095"/>
                    <a:gd name="T4" fmla="*/ 0 w 751"/>
                    <a:gd name="T5" fmla="*/ 1000 h 1095"/>
                    <a:gd name="T6" fmla="*/ 750 w 751"/>
                    <a:gd name="T7" fmla="*/ 969 h 1095"/>
                    <a:gd name="T8" fmla="*/ 594 w 751"/>
                    <a:gd name="T9" fmla="*/ 187 h 1095"/>
                    <a:gd name="T10" fmla="*/ 188 w 751"/>
                    <a:gd name="T11" fmla="*/ 94 h 1095"/>
                    <a:gd name="T12" fmla="*/ 31 w 751"/>
                    <a:gd name="T13" fmla="*/ 750 h 1095"/>
                  </a:gdLst>
                  <a:ahLst/>
                  <a:cxnLst>
                    <a:cxn ang="0">
                      <a:pos x="T0" y="T1"/>
                    </a:cxn>
                    <a:cxn ang="0">
                      <a:pos x="T2" y="T3"/>
                    </a:cxn>
                    <a:cxn ang="0">
                      <a:pos x="T4" y="T5"/>
                    </a:cxn>
                    <a:cxn ang="0">
                      <a:pos x="T6" y="T7"/>
                    </a:cxn>
                    <a:cxn ang="0">
                      <a:pos x="T8" y="T9"/>
                    </a:cxn>
                    <a:cxn ang="0">
                      <a:pos x="T10" y="T11"/>
                    </a:cxn>
                    <a:cxn ang="0">
                      <a:pos x="T12" y="T13"/>
                    </a:cxn>
                  </a:cxnLst>
                  <a:rect l="0" t="0" r="r" b="b"/>
                  <a:pathLst>
                    <a:path w="751" h="1095">
                      <a:moveTo>
                        <a:pt x="31" y="750"/>
                      </a:moveTo>
                      <a:lnTo>
                        <a:pt x="31" y="750"/>
                      </a:lnTo>
                      <a:cubicBezTo>
                        <a:pt x="31" y="875"/>
                        <a:pt x="0" y="937"/>
                        <a:pt x="0" y="1000"/>
                      </a:cubicBezTo>
                      <a:cubicBezTo>
                        <a:pt x="0" y="1000"/>
                        <a:pt x="531" y="1094"/>
                        <a:pt x="750" y="969"/>
                      </a:cubicBezTo>
                      <a:cubicBezTo>
                        <a:pt x="750" y="969"/>
                        <a:pt x="625" y="344"/>
                        <a:pt x="594" y="187"/>
                      </a:cubicBezTo>
                      <a:cubicBezTo>
                        <a:pt x="594" y="62"/>
                        <a:pt x="281" y="0"/>
                        <a:pt x="188" y="94"/>
                      </a:cubicBezTo>
                      <a:cubicBezTo>
                        <a:pt x="188" y="94"/>
                        <a:pt x="94" y="219"/>
                        <a:pt x="31" y="750"/>
                      </a:cubicBezTo>
                    </a:path>
                  </a:pathLst>
                </a:custGeom>
                <a:solidFill>
                  <a:srgbClr val="F1942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56" name="Freeform 164">
                  <a:extLst>
                    <a:ext uri="{FF2B5EF4-FFF2-40B4-BE49-F238E27FC236}">
                      <a16:creationId xmlns:a16="http://schemas.microsoft.com/office/drawing/2014/main" id="{672CD5F2-7C50-51D7-A1A8-C42C04403847}"/>
                    </a:ext>
                  </a:extLst>
                </p:cNvPr>
                <p:cNvSpPr>
                  <a:spLocks noChangeArrowheads="1"/>
                </p:cNvSpPr>
                <p:nvPr/>
              </p:nvSpPr>
              <p:spPr bwMode="auto">
                <a:xfrm>
                  <a:off x="7504113" y="3133725"/>
                  <a:ext cx="57150" cy="134938"/>
                </a:xfrm>
                <a:custGeom>
                  <a:avLst/>
                  <a:gdLst>
                    <a:gd name="T0" fmla="*/ 62 w 157"/>
                    <a:gd name="T1" fmla="*/ 0 h 376"/>
                    <a:gd name="T2" fmla="*/ 62 w 157"/>
                    <a:gd name="T3" fmla="*/ 0 h 376"/>
                    <a:gd name="T4" fmla="*/ 0 w 157"/>
                    <a:gd name="T5" fmla="*/ 125 h 376"/>
                    <a:gd name="T6" fmla="*/ 125 w 157"/>
                    <a:gd name="T7" fmla="*/ 343 h 376"/>
                    <a:gd name="T8" fmla="*/ 125 w 157"/>
                    <a:gd name="T9" fmla="*/ 0 h 376"/>
                    <a:gd name="T10" fmla="*/ 62 w 157"/>
                    <a:gd name="T11" fmla="*/ 0 h 376"/>
                  </a:gdLst>
                  <a:ahLst/>
                  <a:cxnLst>
                    <a:cxn ang="0">
                      <a:pos x="T0" y="T1"/>
                    </a:cxn>
                    <a:cxn ang="0">
                      <a:pos x="T2" y="T3"/>
                    </a:cxn>
                    <a:cxn ang="0">
                      <a:pos x="T4" y="T5"/>
                    </a:cxn>
                    <a:cxn ang="0">
                      <a:pos x="T6" y="T7"/>
                    </a:cxn>
                    <a:cxn ang="0">
                      <a:pos x="T8" y="T9"/>
                    </a:cxn>
                    <a:cxn ang="0">
                      <a:pos x="T10" y="T11"/>
                    </a:cxn>
                  </a:cxnLst>
                  <a:rect l="0" t="0" r="r" b="b"/>
                  <a:pathLst>
                    <a:path w="157" h="376">
                      <a:moveTo>
                        <a:pt x="62" y="0"/>
                      </a:moveTo>
                      <a:lnTo>
                        <a:pt x="62" y="0"/>
                      </a:lnTo>
                      <a:cubicBezTo>
                        <a:pt x="0" y="125"/>
                        <a:pt x="0" y="125"/>
                        <a:pt x="0" y="125"/>
                      </a:cubicBezTo>
                      <a:cubicBezTo>
                        <a:pt x="0" y="125"/>
                        <a:pt x="93" y="375"/>
                        <a:pt x="125" y="343"/>
                      </a:cubicBezTo>
                      <a:cubicBezTo>
                        <a:pt x="156" y="343"/>
                        <a:pt x="125" y="0"/>
                        <a:pt x="125" y="0"/>
                      </a:cubicBezTo>
                      <a:lnTo>
                        <a:pt x="62" y="0"/>
                      </a:lnTo>
                    </a:path>
                  </a:pathLst>
                </a:custGeom>
                <a:solidFill>
                  <a:srgbClr val="6A432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57" name="Freeform 165">
                  <a:extLst>
                    <a:ext uri="{FF2B5EF4-FFF2-40B4-BE49-F238E27FC236}">
                      <a16:creationId xmlns:a16="http://schemas.microsoft.com/office/drawing/2014/main" id="{7CED8286-E037-D8BC-044C-08F6AE15F878}"/>
                    </a:ext>
                  </a:extLst>
                </p:cNvPr>
                <p:cNvSpPr>
                  <a:spLocks noChangeArrowheads="1"/>
                </p:cNvSpPr>
                <p:nvPr/>
              </p:nvSpPr>
              <p:spPr bwMode="auto">
                <a:xfrm>
                  <a:off x="7424738" y="2941638"/>
                  <a:ext cx="180975" cy="247650"/>
                </a:xfrm>
                <a:custGeom>
                  <a:avLst/>
                  <a:gdLst>
                    <a:gd name="T0" fmla="*/ 125 w 501"/>
                    <a:gd name="T1" fmla="*/ 125 h 689"/>
                    <a:gd name="T2" fmla="*/ 125 w 501"/>
                    <a:gd name="T3" fmla="*/ 125 h 689"/>
                    <a:gd name="T4" fmla="*/ 156 w 501"/>
                    <a:gd name="T5" fmla="*/ 500 h 689"/>
                    <a:gd name="T6" fmla="*/ 500 w 501"/>
                    <a:gd name="T7" fmla="*/ 375 h 689"/>
                    <a:gd name="T8" fmla="*/ 344 w 501"/>
                    <a:gd name="T9" fmla="*/ 63 h 689"/>
                    <a:gd name="T10" fmla="*/ 125 w 501"/>
                    <a:gd name="T11" fmla="*/ 125 h 689"/>
                  </a:gdLst>
                  <a:ahLst/>
                  <a:cxnLst>
                    <a:cxn ang="0">
                      <a:pos x="T0" y="T1"/>
                    </a:cxn>
                    <a:cxn ang="0">
                      <a:pos x="T2" y="T3"/>
                    </a:cxn>
                    <a:cxn ang="0">
                      <a:pos x="T4" y="T5"/>
                    </a:cxn>
                    <a:cxn ang="0">
                      <a:pos x="T6" y="T7"/>
                    </a:cxn>
                    <a:cxn ang="0">
                      <a:pos x="T8" y="T9"/>
                    </a:cxn>
                    <a:cxn ang="0">
                      <a:pos x="T10" y="T11"/>
                    </a:cxn>
                  </a:cxnLst>
                  <a:rect l="0" t="0" r="r" b="b"/>
                  <a:pathLst>
                    <a:path w="501" h="689">
                      <a:moveTo>
                        <a:pt x="125" y="125"/>
                      </a:moveTo>
                      <a:lnTo>
                        <a:pt x="125" y="125"/>
                      </a:lnTo>
                      <a:cubicBezTo>
                        <a:pt x="0" y="219"/>
                        <a:pt x="125" y="469"/>
                        <a:pt x="156" y="500"/>
                      </a:cubicBezTo>
                      <a:cubicBezTo>
                        <a:pt x="344" y="688"/>
                        <a:pt x="469" y="563"/>
                        <a:pt x="500" y="375"/>
                      </a:cubicBezTo>
                      <a:cubicBezTo>
                        <a:pt x="500" y="188"/>
                        <a:pt x="437" y="125"/>
                        <a:pt x="344" y="63"/>
                      </a:cubicBezTo>
                      <a:cubicBezTo>
                        <a:pt x="250" y="0"/>
                        <a:pt x="125" y="125"/>
                        <a:pt x="125" y="125"/>
                      </a:cubicBezTo>
                    </a:path>
                  </a:pathLst>
                </a:custGeom>
                <a:solidFill>
                  <a:srgbClr val="6A3A2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58" name="Freeform 170">
                  <a:extLst>
                    <a:ext uri="{FF2B5EF4-FFF2-40B4-BE49-F238E27FC236}">
                      <a16:creationId xmlns:a16="http://schemas.microsoft.com/office/drawing/2014/main" id="{0E679B38-D96E-B106-1F4E-16E3665F9FC4}"/>
                    </a:ext>
                  </a:extLst>
                </p:cNvPr>
                <p:cNvSpPr>
                  <a:spLocks noChangeArrowheads="1"/>
                </p:cNvSpPr>
                <p:nvPr/>
              </p:nvSpPr>
              <p:spPr bwMode="auto">
                <a:xfrm>
                  <a:off x="7413625" y="3133725"/>
                  <a:ext cx="371475" cy="315913"/>
                </a:xfrm>
                <a:custGeom>
                  <a:avLst/>
                  <a:gdLst>
                    <a:gd name="T0" fmla="*/ 875 w 1032"/>
                    <a:gd name="T1" fmla="*/ 93 h 876"/>
                    <a:gd name="T2" fmla="*/ 875 w 1032"/>
                    <a:gd name="T3" fmla="*/ 93 h 876"/>
                    <a:gd name="T4" fmla="*/ 625 w 1032"/>
                    <a:gd name="T5" fmla="*/ 593 h 876"/>
                    <a:gd name="T6" fmla="*/ 125 w 1032"/>
                    <a:gd name="T7" fmla="*/ 843 h 876"/>
                    <a:gd name="T8" fmla="*/ 218 w 1032"/>
                    <a:gd name="T9" fmla="*/ 406 h 876"/>
                    <a:gd name="T10" fmla="*/ 625 w 1032"/>
                    <a:gd name="T11" fmla="*/ 31 h 876"/>
                    <a:gd name="T12" fmla="*/ 875 w 1032"/>
                    <a:gd name="T13" fmla="*/ 93 h 876"/>
                  </a:gdLst>
                  <a:ahLst/>
                  <a:cxnLst>
                    <a:cxn ang="0">
                      <a:pos x="T0" y="T1"/>
                    </a:cxn>
                    <a:cxn ang="0">
                      <a:pos x="T2" y="T3"/>
                    </a:cxn>
                    <a:cxn ang="0">
                      <a:pos x="T4" y="T5"/>
                    </a:cxn>
                    <a:cxn ang="0">
                      <a:pos x="T6" y="T7"/>
                    </a:cxn>
                    <a:cxn ang="0">
                      <a:pos x="T8" y="T9"/>
                    </a:cxn>
                    <a:cxn ang="0">
                      <a:pos x="T10" y="T11"/>
                    </a:cxn>
                    <a:cxn ang="0">
                      <a:pos x="T12" y="T13"/>
                    </a:cxn>
                  </a:cxnLst>
                  <a:rect l="0" t="0" r="r" b="b"/>
                  <a:pathLst>
                    <a:path w="1032" h="876">
                      <a:moveTo>
                        <a:pt x="875" y="93"/>
                      </a:moveTo>
                      <a:lnTo>
                        <a:pt x="875" y="93"/>
                      </a:lnTo>
                      <a:cubicBezTo>
                        <a:pt x="875" y="93"/>
                        <a:pt x="1031" y="281"/>
                        <a:pt x="625" y="593"/>
                      </a:cubicBezTo>
                      <a:cubicBezTo>
                        <a:pt x="218" y="875"/>
                        <a:pt x="250" y="875"/>
                        <a:pt x="125" y="843"/>
                      </a:cubicBezTo>
                      <a:cubicBezTo>
                        <a:pt x="31" y="812"/>
                        <a:pt x="0" y="562"/>
                        <a:pt x="218" y="406"/>
                      </a:cubicBezTo>
                      <a:cubicBezTo>
                        <a:pt x="468" y="218"/>
                        <a:pt x="500" y="62"/>
                        <a:pt x="625" y="31"/>
                      </a:cubicBezTo>
                      <a:cubicBezTo>
                        <a:pt x="750" y="0"/>
                        <a:pt x="843" y="31"/>
                        <a:pt x="875" y="93"/>
                      </a:cubicBezTo>
                    </a:path>
                  </a:pathLst>
                </a:custGeom>
                <a:solidFill>
                  <a:srgbClr val="FDC80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59" name="Freeform 171">
                  <a:extLst>
                    <a:ext uri="{FF2B5EF4-FFF2-40B4-BE49-F238E27FC236}">
                      <a16:creationId xmlns:a16="http://schemas.microsoft.com/office/drawing/2014/main" id="{404FD2BE-D3F3-C533-423A-D03230DE0698}"/>
                    </a:ext>
                  </a:extLst>
                </p:cNvPr>
                <p:cNvSpPr>
                  <a:spLocks noChangeArrowheads="1"/>
                </p:cNvSpPr>
                <p:nvPr/>
              </p:nvSpPr>
              <p:spPr bwMode="auto">
                <a:xfrm>
                  <a:off x="7380288" y="3155950"/>
                  <a:ext cx="146050" cy="236538"/>
                </a:xfrm>
                <a:custGeom>
                  <a:avLst/>
                  <a:gdLst>
                    <a:gd name="T0" fmla="*/ 250 w 407"/>
                    <a:gd name="T1" fmla="*/ 31 h 657"/>
                    <a:gd name="T2" fmla="*/ 250 w 407"/>
                    <a:gd name="T3" fmla="*/ 31 h 657"/>
                    <a:gd name="T4" fmla="*/ 406 w 407"/>
                    <a:gd name="T5" fmla="*/ 656 h 657"/>
                    <a:gd name="T6" fmla="*/ 0 w 407"/>
                    <a:gd name="T7" fmla="*/ 344 h 657"/>
                    <a:gd name="T8" fmla="*/ 250 w 407"/>
                    <a:gd name="T9" fmla="*/ 31 h 657"/>
                  </a:gdLst>
                  <a:ahLst/>
                  <a:cxnLst>
                    <a:cxn ang="0">
                      <a:pos x="T0" y="T1"/>
                    </a:cxn>
                    <a:cxn ang="0">
                      <a:pos x="T2" y="T3"/>
                    </a:cxn>
                    <a:cxn ang="0">
                      <a:pos x="T4" y="T5"/>
                    </a:cxn>
                    <a:cxn ang="0">
                      <a:pos x="T6" y="T7"/>
                    </a:cxn>
                    <a:cxn ang="0">
                      <a:pos x="T8" y="T9"/>
                    </a:cxn>
                  </a:cxnLst>
                  <a:rect l="0" t="0" r="r" b="b"/>
                  <a:pathLst>
                    <a:path w="407" h="657">
                      <a:moveTo>
                        <a:pt x="250" y="31"/>
                      </a:moveTo>
                      <a:lnTo>
                        <a:pt x="250" y="31"/>
                      </a:lnTo>
                      <a:cubicBezTo>
                        <a:pt x="250" y="31"/>
                        <a:pt x="31" y="313"/>
                        <a:pt x="406" y="656"/>
                      </a:cubicBezTo>
                      <a:cubicBezTo>
                        <a:pt x="406" y="656"/>
                        <a:pt x="0" y="531"/>
                        <a:pt x="0" y="344"/>
                      </a:cubicBezTo>
                      <a:cubicBezTo>
                        <a:pt x="0" y="156"/>
                        <a:pt x="344" y="0"/>
                        <a:pt x="250" y="31"/>
                      </a:cubicBezTo>
                    </a:path>
                  </a:pathLst>
                </a:custGeom>
                <a:solidFill>
                  <a:srgbClr val="6A3A2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60" name="Freeform 172">
                  <a:extLst>
                    <a:ext uri="{FF2B5EF4-FFF2-40B4-BE49-F238E27FC236}">
                      <a16:creationId xmlns:a16="http://schemas.microsoft.com/office/drawing/2014/main" id="{A7849D26-BC4A-3C96-5769-A789867E38EF}"/>
                    </a:ext>
                  </a:extLst>
                </p:cNvPr>
                <p:cNvSpPr>
                  <a:spLocks noChangeArrowheads="1"/>
                </p:cNvSpPr>
                <p:nvPr/>
              </p:nvSpPr>
              <p:spPr bwMode="auto">
                <a:xfrm>
                  <a:off x="7605713" y="3155950"/>
                  <a:ext cx="134937" cy="134938"/>
                </a:xfrm>
                <a:custGeom>
                  <a:avLst/>
                  <a:gdLst>
                    <a:gd name="T0" fmla="*/ 344 w 376"/>
                    <a:gd name="T1" fmla="*/ 125 h 376"/>
                    <a:gd name="T2" fmla="*/ 344 w 376"/>
                    <a:gd name="T3" fmla="*/ 125 h 376"/>
                    <a:gd name="T4" fmla="*/ 187 w 376"/>
                    <a:gd name="T5" fmla="*/ 313 h 376"/>
                    <a:gd name="T6" fmla="*/ 31 w 376"/>
                    <a:gd name="T7" fmla="*/ 156 h 376"/>
                    <a:gd name="T8" fmla="*/ 219 w 376"/>
                    <a:gd name="T9" fmla="*/ 0 h 376"/>
                    <a:gd name="T10" fmla="*/ 344 w 376"/>
                    <a:gd name="T11" fmla="*/ 125 h 376"/>
                  </a:gdLst>
                  <a:ahLst/>
                  <a:cxnLst>
                    <a:cxn ang="0">
                      <a:pos x="T0" y="T1"/>
                    </a:cxn>
                    <a:cxn ang="0">
                      <a:pos x="T2" y="T3"/>
                    </a:cxn>
                    <a:cxn ang="0">
                      <a:pos x="T4" y="T5"/>
                    </a:cxn>
                    <a:cxn ang="0">
                      <a:pos x="T6" y="T7"/>
                    </a:cxn>
                    <a:cxn ang="0">
                      <a:pos x="T8" y="T9"/>
                    </a:cxn>
                    <a:cxn ang="0">
                      <a:pos x="T10" y="T11"/>
                    </a:cxn>
                  </a:cxnLst>
                  <a:rect l="0" t="0" r="r" b="b"/>
                  <a:pathLst>
                    <a:path w="376" h="376">
                      <a:moveTo>
                        <a:pt x="344" y="125"/>
                      </a:moveTo>
                      <a:lnTo>
                        <a:pt x="344" y="125"/>
                      </a:lnTo>
                      <a:cubicBezTo>
                        <a:pt x="375" y="188"/>
                        <a:pt x="250" y="313"/>
                        <a:pt x="187" y="313"/>
                      </a:cubicBezTo>
                      <a:cubicBezTo>
                        <a:pt x="31" y="375"/>
                        <a:pt x="0" y="281"/>
                        <a:pt x="31" y="156"/>
                      </a:cubicBezTo>
                      <a:cubicBezTo>
                        <a:pt x="62" y="63"/>
                        <a:pt x="156" y="31"/>
                        <a:pt x="219" y="0"/>
                      </a:cubicBezTo>
                      <a:cubicBezTo>
                        <a:pt x="281" y="0"/>
                        <a:pt x="344" y="125"/>
                        <a:pt x="344" y="125"/>
                      </a:cubicBezTo>
                    </a:path>
                  </a:pathLst>
                </a:custGeom>
                <a:solidFill>
                  <a:srgbClr val="6A3A2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61" name="Freeform 173">
                  <a:extLst>
                    <a:ext uri="{FF2B5EF4-FFF2-40B4-BE49-F238E27FC236}">
                      <a16:creationId xmlns:a16="http://schemas.microsoft.com/office/drawing/2014/main" id="{7D034513-7147-E6C7-85DB-EA6B3667D5D4}"/>
                    </a:ext>
                  </a:extLst>
                </p:cNvPr>
                <p:cNvSpPr>
                  <a:spLocks noChangeArrowheads="1"/>
                </p:cNvSpPr>
                <p:nvPr/>
              </p:nvSpPr>
              <p:spPr bwMode="auto">
                <a:xfrm>
                  <a:off x="7559675" y="3279775"/>
                  <a:ext cx="203200" cy="90488"/>
                </a:xfrm>
                <a:custGeom>
                  <a:avLst/>
                  <a:gdLst>
                    <a:gd name="T0" fmla="*/ 0 w 563"/>
                    <a:gd name="T1" fmla="*/ 125 h 251"/>
                    <a:gd name="T2" fmla="*/ 0 w 563"/>
                    <a:gd name="T3" fmla="*/ 125 h 251"/>
                    <a:gd name="T4" fmla="*/ 344 w 563"/>
                    <a:gd name="T5" fmla="*/ 219 h 251"/>
                    <a:gd name="T6" fmla="*/ 437 w 563"/>
                    <a:gd name="T7" fmla="*/ 0 h 251"/>
                    <a:gd name="T8" fmla="*/ 281 w 563"/>
                    <a:gd name="T9" fmla="*/ 94 h 251"/>
                    <a:gd name="T10" fmla="*/ 0 w 563"/>
                    <a:gd name="T11" fmla="*/ 125 h 251"/>
                  </a:gdLst>
                  <a:ahLst/>
                  <a:cxnLst>
                    <a:cxn ang="0">
                      <a:pos x="T0" y="T1"/>
                    </a:cxn>
                    <a:cxn ang="0">
                      <a:pos x="T2" y="T3"/>
                    </a:cxn>
                    <a:cxn ang="0">
                      <a:pos x="T4" y="T5"/>
                    </a:cxn>
                    <a:cxn ang="0">
                      <a:pos x="T6" y="T7"/>
                    </a:cxn>
                    <a:cxn ang="0">
                      <a:pos x="T8" y="T9"/>
                    </a:cxn>
                    <a:cxn ang="0">
                      <a:pos x="T10" y="T11"/>
                    </a:cxn>
                  </a:cxnLst>
                  <a:rect l="0" t="0" r="r" b="b"/>
                  <a:pathLst>
                    <a:path w="563" h="251">
                      <a:moveTo>
                        <a:pt x="0" y="125"/>
                      </a:moveTo>
                      <a:lnTo>
                        <a:pt x="0" y="125"/>
                      </a:lnTo>
                      <a:cubicBezTo>
                        <a:pt x="0" y="125"/>
                        <a:pt x="156" y="250"/>
                        <a:pt x="344" y="219"/>
                      </a:cubicBezTo>
                      <a:cubicBezTo>
                        <a:pt x="562" y="187"/>
                        <a:pt x="437" y="0"/>
                        <a:pt x="437" y="0"/>
                      </a:cubicBezTo>
                      <a:cubicBezTo>
                        <a:pt x="281" y="94"/>
                        <a:pt x="281" y="94"/>
                        <a:pt x="281" y="94"/>
                      </a:cubicBezTo>
                      <a:cubicBezTo>
                        <a:pt x="281" y="94"/>
                        <a:pt x="156" y="187"/>
                        <a:pt x="0" y="125"/>
                      </a:cubicBezTo>
                    </a:path>
                  </a:pathLst>
                </a:custGeom>
                <a:solidFill>
                  <a:srgbClr val="6A3A2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51" name="Freeform 97">
                <a:extLst>
                  <a:ext uri="{FF2B5EF4-FFF2-40B4-BE49-F238E27FC236}">
                    <a16:creationId xmlns:a16="http://schemas.microsoft.com/office/drawing/2014/main" id="{AD780975-CB78-4049-FA0C-6F19FFD57A54}"/>
                  </a:ext>
                </a:extLst>
              </p:cNvPr>
              <p:cNvSpPr>
                <a:spLocks noChangeArrowheads="1"/>
              </p:cNvSpPr>
              <p:nvPr/>
            </p:nvSpPr>
            <p:spPr bwMode="auto">
              <a:xfrm>
                <a:off x="9130177" y="3269150"/>
                <a:ext cx="281140" cy="274956"/>
              </a:xfrm>
              <a:custGeom>
                <a:avLst/>
                <a:gdLst>
                  <a:gd name="T0" fmla="*/ 344 w 532"/>
                  <a:gd name="T1" fmla="*/ 63 h 626"/>
                  <a:gd name="T2" fmla="*/ 344 w 532"/>
                  <a:gd name="T3" fmla="*/ 63 h 626"/>
                  <a:gd name="T4" fmla="*/ 531 w 532"/>
                  <a:gd name="T5" fmla="*/ 219 h 626"/>
                  <a:gd name="T6" fmla="*/ 250 w 532"/>
                  <a:gd name="T7" fmla="*/ 344 h 626"/>
                  <a:gd name="T8" fmla="*/ 344 w 532"/>
                  <a:gd name="T9" fmla="*/ 531 h 626"/>
                  <a:gd name="T10" fmla="*/ 125 w 532"/>
                  <a:gd name="T11" fmla="*/ 563 h 626"/>
                  <a:gd name="T12" fmla="*/ 344 w 532"/>
                  <a:gd name="T13" fmla="*/ 63 h 626"/>
                </a:gdLst>
                <a:ahLst/>
                <a:cxnLst>
                  <a:cxn ang="0">
                    <a:pos x="T0" y="T1"/>
                  </a:cxn>
                  <a:cxn ang="0">
                    <a:pos x="T2" y="T3"/>
                  </a:cxn>
                  <a:cxn ang="0">
                    <a:pos x="T4" y="T5"/>
                  </a:cxn>
                  <a:cxn ang="0">
                    <a:pos x="T6" y="T7"/>
                  </a:cxn>
                  <a:cxn ang="0">
                    <a:pos x="T8" y="T9"/>
                  </a:cxn>
                  <a:cxn ang="0">
                    <a:pos x="T10" y="T11"/>
                  </a:cxn>
                  <a:cxn ang="0">
                    <a:pos x="T12" y="T13"/>
                  </a:cxn>
                </a:cxnLst>
                <a:rect l="0" t="0" r="r" b="b"/>
                <a:pathLst>
                  <a:path w="532" h="626">
                    <a:moveTo>
                      <a:pt x="344" y="63"/>
                    </a:moveTo>
                    <a:lnTo>
                      <a:pt x="344" y="63"/>
                    </a:lnTo>
                    <a:cubicBezTo>
                      <a:pt x="344" y="63"/>
                      <a:pt x="500" y="63"/>
                      <a:pt x="531" y="219"/>
                    </a:cubicBezTo>
                    <a:cubicBezTo>
                      <a:pt x="531" y="219"/>
                      <a:pt x="406" y="344"/>
                      <a:pt x="250" y="344"/>
                    </a:cubicBezTo>
                    <a:cubicBezTo>
                      <a:pt x="250" y="344"/>
                      <a:pt x="281" y="500"/>
                      <a:pt x="344" y="531"/>
                    </a:cubicBezTo>
                    <a:cubicBezTo>
                      <a:pt x="406" y="594"/>
                      <a:pt x="281" y="625"/>
                      <a:pt x="125" y="563"/>
                    </a:cubicBezTo>
                    <a:cubicBezTo>
                      <a:pt x="0" y="531"/>
                      <a:pt x="0" y="0"/>
                      <a:pt x="344" y="63"/>
                    </a:cubicBezTo>
                  </a:path>
                </a:pathLst>
              </a:custGeom>
              <a:solidFill>
                <a:srgbClr val="201A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grpSp>
        <p:grpSp>
          <p:nvGrpSpPr>
            <p:cNvPr id="508" name="Group 507">
              <a:extLst>
                <a:ext uri="{FF2B5EF4-FFF2-40B4-BE49-F238E27FC236}">
                  <a16:creationId xmlns:a16="http://schemas.microsoft.com/office/drawing/2014/main" id="{953D1F19-E1AA-0846-04DD-6B8523E2A952}"/>
                </a:ext>
              </a:extLst>
            </p:cNvPr>
            <p:cNvGrpSpPr/>
            <p:nvPr/>
          </p:nvGrpSpPr>
          <p:grpSpPr>
            <a:xfrm flipH="1">
              <a:off x="763922" y="6638246"/>
              <a:ext cx="201002" cy="389213"/>
              <a:chOff x="7245350" y="2908300"/>
              <a:chExt cx="539750" cy="1090613"/>
            </a:xfrm>
          </p:grpSpPr>
          <p:sp>
            <p:nvSpPr>
              <p:cNvPr id="638" name="Freeform 10">
                <a:extLst>
                  <a:ext uri="{FF2B5EF4-FFF2-40B4-BE49-F238E27FC236}">
                    <a16:creationId xmlns:a16="http://schemas.microsoft.com/office/drawing/2014/main" id="{F1B61343-5F80-FC1E-187A-65FB9C7681F3}"/>
                  </a:ext>
                </a:extLst>
              </p:cNvPr>
              <p:cNvSpPr>
                <a:spLocks noChangeArrowheads="1"/>
              </p:cNvSpPr>
              <p:nvPr/>
            </p:nvSpPr>
            <p:spPr bwMode="auto">
              <a:xfrm>
                <a:off x="7245350" y="3863975"/>
                <a:ext cx="461963" cy="134938"/>
              </a:xfrm>
              <a:custGeom>
                <a:avLst/>
                <a:gdLst>
                  <a:gd name="T0" fmla="*/ 500 w 1282"/>
                  <a:gd name="T1" fmla="*/ 31 h 376"/>
                  <a:gd name="T2" fmla="*/ 500 w 1282"/>
                  <a:gd name="T3" fmla="*/ 31 h 376"/>
                  <a:gd name="T4" fmla="*/ 875 w 1282"/>
                  <a:gd name="T5" fmla="*/ 0 h 376"/>
                  <a:gd name="T6" fmla="*/ 1156 w 1282"/>
                  <a:gd name="T7" fmla="*/ 62 h 376"/>
                  <a:gd name="T8" fmla="*/ 1250 w 1282"/>
                  <a:gd name="T9" fmla="*/ 125 h 376"/>
                  <a:gd name="T10" fmla="*/ 1031 w 1282"/>
                  <a:gd name="T11" fmla="*/ 250 h 376"/>
                  <a:gd name="T12" fmla="*/ 781 w 1282"/>
                  <a:gd name="T13" fmla="*/ 312 h 376"/>
                  <a:gd name="T14" fmla="*/ 406 w 1282"/>
                  <a:gd name="T15" fmla="*/ 344 h 376"/>
                  <a:gd name="T16" fmla="*/ 250 w 1282"/>
                  <a:gd name="T17" fmla="*/ 312 h 376"/>
                  <a:gd name="T18" fmla="*/ 0 w 1282"/>
                  <a:gd name="T19" fmla="*/ 219 h 376"/>
                  <a:gd name="T20" fmla="*/ 125 w 1282"/>
                  <a:gd name="T21" fmla="*/ 156 h 376"/>
                  <a:gd name="T22" fmla="*/ 500 w 1282"/>
                  <a:gd name="T23" fmla="*/ 31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2" h="376">
                    <a:moveTo>
                      <a:pt x="500" y="31"/>
                    </a:moveTo>
                    <a:lnTo>
                      <a:pt x="500" y="31"/>
                    </a:lnTo>
                    <a:cubicBezTo>
                      <a:pt x="500" y="31"/>
                      <a:pt x="812" y="0"/>
                      <a:pt x="875" y="0"/>
                    </a:cubicBezTo>
                    <a:cubicBezTo>
                      <a:pt x="937" y="31"/>
                      <a:pt x="1094" y="62"/>
                      <a:pt x="1156" y="62"/>
                    </a:cubicBezTo>
                    <a:cubicBezTo>
                      <a:pt x="1187" y="94"/>
                      <a:pt x="1281" y="62"/>
                      <a:pt x="1250" y="125"/>
                    </a:cubicBezTo>
                    <a:cubicBezTo>
                      <a:pt x="1219" y="187"/>
                      <a:pt x="1094" y="219"/>
                      <a:pt x="1031" y="250"/>
                    </a:cubicBezTo>
                    <a:cubicBezTo>
                      <a:pt x="969" y="281"/>
                      <a:pt x="969" y="281"/>
                      <a:pt x="781" y="312"/>
                    </a:cubicBezTo>
                    <a:cubicBezTo>
                      <a:pt x="594" y="375"/>
                      <a:pt x="469" y="375"/>
                      <a:pt x="406" y="344"/>
                    </a:cubicBezTo>
                    <a:cubicBezTo>
                      <a:pt x="312" y="344"/>
                      <a:pt x="312" y="312"/>
                      <a:pt x="250" y="312"/>
                    </a:cubicBezTo>
                    <a:cubicBezTo>
                      <a:pt x="156" y="281"/>
                      <a:pt x="0" y="281"/>
                      <a:pt x="0" y="219"/>
                    </a:cubicBezTo>
                    <a:cubicBezTo>
                      <a:pt x="31" y="187"/>
                      <a:pt x="94" y="156"/>
                      <a:pt x="125" y="156"/>
                    </a:cubicBezTo>
                    <a:cubicBezTo>
                      <a:pt x="156" y="125"/>
                      <a:pt x="250" y="94"/>
                      <a:pt x="500" y="31"/>
                    </a:cubicBezTo>
                  </a:path>
                </a:pathLst>
              </a:custGeom>
              <a:solidFill>
                <a:srgbClr val="2F559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39" name="Freeform 161">
                <a:extLst>
                  <a:ext uri="{FF2B5EF4-FFF2-40B4-BE49-F238E27FC236}">
                    <a16:creationId xmlns:a16="http://schemas.microsoft.com/office/drawing/2014/main" id="{4B17F2B4-C25B-E886-260C-CD5604520BEF}"/>
                  </a:ext>
                </a:extLst>
              </p:cNvPr>
              <p:cNvSpPr>
                <a:spLocks noChangeArrowheads="1"/>
              </p:cNvSpPr>
              <p:nvPr/>
            </p:nvSpPr>
            <p:spPr bwMode="auto">
              <a:xfrm>
                <a:off x="7391400" y="3381375"/>
                <a:ext cx="258763" cy="573088"/>
              </a:xfrm>
              <a:custGeom>
                <a:avLst/>
                <a:gdLst>
                  <a:gd name="T0" fmla="*/ 188 w 720"/>
                  <a:gd name="T1" fmla="*/ 156 h 1594"/>
                  <a:gd name="T2" fmla="*/ 188 w 720"/>
                  <a:gd name="T3" fmla="*/ 156 h 1594"/>
                  <a:gd name="T4" fmla="*/ 0 w 720"/>
                  <a:gd name="T5" fmla="*/ 1593 h 1594"/>
                  <a:gd name="T6" fmla="*/ 375 w 720"/>
                  <a:gd name="T7" fmla="*/ 688 h 1594"/>
                  <a:gd name="T8" fmla="*/ 469 w 720"/>
                  <a:gd name="T9" fmla="*/ 1530 h 1594"/>
                  <a:gd name="T10" fmla="*/ 625 w 720"/>
                  <a:gd name="T11" fmla="*/ 219 h 1594"/>
                  <a:gd name="T12" fmla="*/ 188 w 720"/>
                  <a:gd name="T13" fmla="*/ 156 h 1594"/>
                </a:gdLst>
                <a:ahLst/>
                <a:cxnLst>
                  <a:cxn ang="0">
                    <a:pos x="T0" y="T1"/>
                  </a:cxn>
                  <a:cxn ang="0">
                    <a:pos x="T2" y="T3"/>
                  </a:cxn>
                  <a:cxn ang="0">
                    <a:pos x="T4" y="T5"/>
                  </a:cxn>
                  <a:cxn ang="0">
                    <a:pos x="T6" y="T7"/>
                  </a:cxn>
                  <a:cxn ang="0">
                    <a:pos x="T8" y="T9"/>
                  </a:cxn>
                  <a:cxn ang="0">
                    <a:pos x="T10" y="T11"/>
                  </a:cxn>
                  <a:cxn ang="0">
                    <a:pos x="T12" y="T13"/>
                  </a:cxn>
                </a:cxnLst>
                <a:rect l="0" t="0" r="r" b="b"/>
                <a:pathLst>
                  <a:path w="720" h="1594">
                    <a:moveTo>
                      <a:pt x="188" y="156"/>
                    </a:moveTo>
                    <a:lnTo>
                      <a:pt x="188" y="156"/>
                    </a:lnTo>
                    <a:cubicBezTo>
                      <a:pt x="188" y="156"/>
                      <a:pt x="31" y="1249"/>
                      <a:pt x="0" y="1593"/>
                    </a:cubicBezTo>
                    <a:cubicBezTo>
                      <a:pt x="0" y="1593"/>
                      <a:pt x="281" y="875"/>
                      <a:pt x="375" y="688"/>
                    </a:cubicBezTo>
                    <a:cubicBezTo>
                      <a:pt x="375" y="688"/>
                      <a:pt x="438" y="1312"/>
                      <a:pt x="469" y="1530"/>
                    </a:cubicBezTo>
                    <a:cubicBezTo>
                      <a:pt x="469" y="1593"/>
                      <a:pt x="719" y="438"/>
                      <a:pt x="625" y="219"/>
                    </a:cubicBezTo>
                    <a:cubicBezTo>
                      <a:pt x="563" y="0"/>
                      <a:pt x="188" y="156"/>
                      <a:pt x="188" y="156"/>
                    </a:cubicBezTo>
                  </a:path>
                </a:pathLst>
              </a:custGeom>
              <a:solidFill>
                <a:srgbClr val="9A613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40" name="Freeform 162">
                <a:extLst>
                  <a:ext uri="{FF2B5EF4-FFF2-40B4-BE49-F238E27FC236}">
                    <a16:creationId xmlns:a16="http://schemas.microsoft.com/office/drawing/2014/main" id="{8A00AA8A-3F47-E967-5F3B-6DA57D861780}"/>
                  </a:ext>
                </a:extLst>
              </p:cNvPr>
              <p:cNvSpPr>
                <a:spLocks noChangeArrowheads="1"/>
              </p:cNvSpPr>
              <p:nvPr/>
            </p:nvSpPr>
            <p:spPr bwMode="auto">
              <a:xfrm>
                <a:off x="7402513" y="3403600"/>
                <a:ext cx="236537" cy="292100"/>
              </a:xfrm>
              <a:custGeom>
                <a:avLst/>
                <a:gdLst>
                  <a:gd name="T0" fmla="*/ 125 w 658"/>
                  <a:gd name="T1" fmla="*/ 156 h 813"/>
                  <a:gd name="T2" fmla="*/ 125 w 658"/>
                  <a:gd name="T3" fmla="*/ 156 h 813"/>
                  <a:gd name="T4" fmla="*/ 32 w 658"/>
                  <a:gd name="T5" fmla="*/ 218 h 813"/>
                  <a:gd name="T6" fmla="*/ 0 w 658"/>
                  <a:gd name="T7" fmla="*/ 687 h 813"/>
                  <a:gd name="T8" fmla="*/ 657 w 658"/>
                  <a:gd name="T9" fmla="*/ 656 h 813"/>
                  <a:gd name="T10" fmla="*/ 625 w 658"/>
                  <a:gd name="T11" fmla="*/ 187 h 813"/>
                  <a:gd name="T12" fmla="*/ 125 w 658"/>
                  <a:gd name="T13" fmla="*/ 156 h 813"/>
                </a:gdLst>
                <a:ahLst/>
                <a:cxnLst>
                  <a:cxn ang="0">
                    <a:pos x="T0" y="T1"/>
                  </a:cxn>
                  <a:cxn ang="0">
                    <a:pos x="T2" y="T3"/>
                  </a:cxn>
                  <a:cxn ang="0">
                    <a:pos x="T4" y="T5"/>
                  </a:cxn>
                  <a:cxn ang="0">
                    <a:pos x="T6" y="T7"/>
                  </a:cxn>
                  <a:cxn ang="0">
                    <a:pos x="T8" y="T9"/>
                  </a:cxn>
                  <a:cxn ang="0">
                    <a:pos x="T10" y="T11"/>
                  </a:cxn>
                  <a:cxn ang="0">
                    <a:pos x="T12" y="T13"/>
                  </a:cxn>
                </a:cxnLst>
                <a:rect l="0" t="0" r="r" b="b"/>
                <a:pathLst>
                  <a:path w="658" h="813">
                    <a:moveTo>
                      <a:pt x="125" y="156"/>
                    </a:moveTo>
                    <a:lnTo>
                      <a:pt x="125" y="156"/>
                    </a:lnTo>
                    <a:cubicBezTo>
                      <a:pt x="125" y="156"/>
                      <a:pt x="94" y="0"/>
                      <a:pt x="32" y="218"/>
                    </a:cubicBezTo>
                    <a:cubicBezTo>
                      <a:pt x="0" y="312"/>
                      <a:pt x="0" y="531"/>
                      <a:pt x="0" y="687"/>
                    </a:cubicBezTo>
                    <a:cubicBezTo>
                      <a:pt x="0" y="687"/>
                      <a:pt x="407" y="812"/>
                      <a:pt x="657" y="656"/>
                    </a:cubicBezTo>
                    <a:cubicBezTo>
                      <a:pt x="625" y="187"/>
                      <a:pt x="625" y="187"/>
                      <a:pt x="625" y="187"/>
                    </a:cubicBezTo>
                    <a:lnTo>
                      <a:pt x="125" y="156"/>
                    </a:lnTo>
                  </a:path>
                </a:pathLst>
              </a:custGeom>
              <a:solidFill>
                <a:srgbClr val="FDC80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41" name="Freeform 163">
                <a:extLst>
                  <a:ext uri="{FF2B5EF4-FFF2-40B4-BE49-F238E27FC236}">
                    <a16:creationId xmlns:a16="http://schemas.microsoft.com/office/drawing/2014/main" id="{9823C508-7895-6500-6432-7C5D8560E91B}"/>
                  </a:ext>
                </a:extLst>
              </p:cNvPr>
              <p:cNvSpPr>
                <a:spLocks noChangeArrowheads="1"/>
              </p:cNvSpPr>
              <p:nvPr/>
            </p:nvSpPr>
            <p:spPr bwMode="auto">
              <a:xfrm>
                <a:off x="7391400" y="3144838"/>
                <a:ext cx="269875" cy="393700"/>
              </a:xfrm>
              <a:custGeom>
                <a:avLst/>
                <a:gdLst>
                  <a:gd name="T0" fmla="*/ 31 w 751"/>
                  <a:gd name="T1" fmla="*/ 750 h 1095"/>
                  <a:gd name="T2" fmla="*/ 31 w 751"/>
                  <a:gd name="T3" fmla="*/ 750 h 1095"/>
                  <a:gd name="T4" fmla="*/ 0 w 751"/>
                  <a:gd name="T5" fmla="*/ 1000 h 1095"/>
                  <a:gd name="T6" fmla="*/ 750 w 751"/>
                  <a:gd name="T7" fmla="*/ 969 h 1095"/>
                  <a:gd name="T8" fmla="*/ 594 w 751"/>
                  <a:gd name="T9" fmla="*/ 187 h 1095"/>
                  <a:gd name="T10" fmla="*/ 188 w 751"/>
                  <a:gd name="T11" fmla="*/ 94 h 1095"/>
                  <a:gd name="T12" fmla="*/ 31 w 751"/>
                  <a:gd name="T13" fmla="*/ 750 h 1095"/>
                </a:gdLst>
                <a:ahLst/>
                <a:cxnLst>
                  <a:cxn ang="0">
                    <a:pos x="T0" y="T1"/>
                  </a:cxn>
                  <a:cxn ang="0">
                    <a:pos x="T2" y="T3"/>
                  </a:cxn>
                  <a:cxn ang="0">
                    <a:pos x="T4" y="T5"/>
                  </a:cxn>
                  <a:cxn ang="0">
                    <a:pos x="T6" y="T7"/>
                  </a:cxn>
                  <a:cxn ang="0">
                    <a:pos x="T8" y="T9"/>
                  </a:cxn>
                  <a:cxn ang="0">
                    <a:pos x="T10" y="T11"/>
                  </a:cxn>
                  <a:cxn ang="0">
                    <a:pos x="T12" y="T13"/>
                  </a:cxn>
                </a:cxnLst>
                <a:rect l="0" t="0" r="r" b="b"/>
                <a:pathLst>
                  <a:path w="751" h="1095">
                    <a:moveTo>
                      <a:pt x="31" y="750"/>
                    </a:moveTo>
                    <a:lnTo>
                      <a:pt x="31" y="750"/>
                    </a:lnTo>
                    <a:cubicBezTo>
                      <a:pt x="31" y="875"/>
                      <a:pt x="0" y="937"/>
                      <a:pt x="0" y="1000"/>
                    </a:cubicBezTo>
                    <a:cubicBezTo>
                      <a:pt x="0" y="1000"/>
                      <a:pt x="531" y="1094"/>
                      <a:pt x="750" y="969"/>
                    </a:cubicBezTo>
                    <a:cubicBezTo>
                      <a:pt x="750" y="969"/>
                      <a:pt x="625" y="344"/>
                      <a:pt x="594" y="187"/>
                    </a:cubicBezTo>
                    <a:cubicBezTo>
                      <a:pt x="594" y="62"/>
                      <a:pt x="281" y="0"/>
                      <a:pt x="188" y="94"/>
                    </a:cubicBezTo>
                    <a:cubicBezTo>
                      <a:pt x="188" y="94"/>
                      <a:pt x="94" y="219"/>
                      <a:pt x="31" y="750"/>
                    </a:cubicBezTo>
                  </a:path>
                </a:pathLst>
              </a:custGeom>
              <a:solidFill>
                <a:srgbClr val="B5521E"/>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42" name="Freeform 164">
                <a:extLst>
                  <a:ext uri="{FF2B5EF4-FFF2-40B4-BE49-F238E27FC236}">
                    <a16:creationId xmlns:a16="http://schemas.microsoft.com/office/drawing/2014/main" id="{99DB6CC0-F8C4-DF56-1CA6-C66FB7543D09}"/>
                  </a:ext>
                </a:extLst>
              </p:cNvPr>
              <p:cNvSpPr>
                <a:spLocks noChangeArrowheads="1"/>
              </p:cNvSpPr>
              <p:nvPr/>
            </p:nvSpPr>
            <p:spPr bwMode="auto">
              <a:xfrm>
                <a:off x="7504113" y="3133725"/>
                <a:ext cx="57150" cy="134938"/>
              </a:xfrm>
              <a:custGeom>
                <a:avLst/>
                <a:gdLst>
                  <a:gd name="T0" fmla="*/ 62 w 157"/>
                  <a:gd name="T1" fmla="*/ 0 h 376"/>
                  <a:gd name="T2" fmla="*/ 62 w 157"/>
                  <a:gd name="T3" fmla="*/ 0 h 376"/>
                  <a:gd name="T4" fmla="*/ 0 w 157"/>
                  <a:gd name="T5" fmla="*/ 125 h 376"/>
                  <a:gd name="T6" fmla="*/ 125 w 157"/>
                  <a:gd name="T7" fmla="*/ 343 h 376"/>
                  <a:gd name="T8" fmla="*/ 125 w 157"/>
                  <a:gd name="T9" fmla="*/ 0 h 376"/>
                  <a:gd name="T10" fmla="*/ 62 w 157"/>
                  <a:gd name="T11" fmla="*/ 0 h 376"/>
                </a:gdLst>
                <a:ahLst/>
                <a:cxnLst>
                  <a:cxn ang="0">
                    <a:pos x="T0" y="T1"/>
                  </a:cxn>
                  <a:cxn ang="0">
                    <a:pos x="T2" y="T3"/>
                  </a:cxn>
                  <a:cxn ang="0">
                    <a:pos x="T4" y="T5"/>
                  </a:cxn>
                  <a:cxn ang="0">
                    <a:pos x="T6" y="T7"/>
                  </a:cxn>
                  <a:cxn ang="0">
                    <a:pos x="T8" y="T9"/>
                  </a:cxn>
                  <a:cxn ang="0">
                    <a:pos x="T10" y="T11"/>
                  </a:cxn>
                </a:cxnLst>
                <a:rect l="0" t="0" r="r" b="b"/>
                <a:pathLst>
                  <a:path w="157" h="376">
                    <a:moveTo>
                      <a:pt x="62" y="0"/>
                    </a:moveTo>
                    <a:lnTo>
                      <a:pt x="62" y="0"/>
                    </a:lnTo>
                    <a:cubicBezTo>
                      <a:pt x="0" y="125"/>
                      <a:pt x="0" y="125"/>
                      <a:pt x="0" y="125"/>
                    </a:cubicBezTo>
                    <a:cubicBezTo>
                      <a:pt x="0" y="125"/>
                      <a:pt x="93" y="375"/>
                      <a:pt x="125" y="343"/>
                    </a:cubicBezTo>
                    <a:cubicBezTo>
                      <a:pt x="156" y="343"/>
                      <a:pt x="125" y="0"/>
                      <a:pt x="125" y="0"/>
                    </a:cubicBezTo>
                    <a:lnTo>
                      <a:pt x="62" y="0"/>
                    </a:lnTo>
                  </a:path>
                </a:pathLst>
              </a:custGeom>
              <a:solidFill>
                <a:srgbClr val="6A432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43" name="Freeform 165">
                <a:extLst>
                  <a:ext uri="{FF2B5EF4-FFF2-40B4-BE49-F238E27FC236}">
                    <a16:creationId xmlns:a16="http://schemas.microsoft.com/office/drawing/2014/main" id="{3E63E230-5026-F507-9465-E2E5FAE5BD79}"/>
                  </a:ext>
                </a:extLst>
              </p:cNvPr>
              <p:cNvSpPr>
                <a:spLocks noChangeArrowheads="1"/>
              </p:cNvSpPr>
              <p:nvPr/>
            </p:nvSpPr>
            <p:spPr bwMode="auto">
              <a:xfrm>
                <a:off x="7424738" y="2941638"/>
                <a:ext cx="180975" cy="247650"/>
              </a:xfrm>
              <a:custGeom>
                <a:avLst/>
                <a:gdLst>
                  <a:gd name="T0" fmla="*/ 125 w 501"/>
                  <a:gd name="T1" fmla="*/ 125 h 689"/>
                  <a:gd name="T2" fmla="*/ 125 w 501"/>
                  <a:gd name="T3" fmla="*/ 125 h 689"/>
                  <a:gd name="T4" fmla="*/ 156 w 501"/>
                  <a:gd name="T5" fmla="*/ 500 h 689"/>
                  <a:gd name="T6" fmla="*/ 500 w 501"/>
                  <a:gd name="T7" fmla="*/ 375 h 689"/>
                  <a:gd name="T8" fmla="*/ 344 w 501"/>
                  <a:gd name="T9" fmla="*/ 63 h 689"/>
                  <a:gd name="T10" fmla="*/ 125 w 501"/>
                  <a:gd name="T11" fmla="*/ 125 h 689"/>
                </a:gdLst>
                <a:ahLst/>
                <a:cxnLst>
                  <a:cxn ang="0">
                    <a:pos x="T0" y="T1"/>
                  </a:cxn>
                  <a:cxn ang="0">
                    <a:pos x="T2" y="T3"/>
                  </a:cxn>
                  <a:cxn ang="0">
                    <a:pos x="T4" y="T5"/>
                  </a:cxn>
                  <a:cxn ang="0">
                    <a:pos x="T6" y="T7"/>
                  </a:cxn>
                  <a:cxn ang="0">
                    <a:pos x="T8" y="T9"/>
                  </a:cxn>
                  <a:cxn ang="0">
                    <a:pos x="T10" y="T11"/>
                  </a:cxn>
                </a:cxnLst>
                <a:rect l="0" t="0" r="r" b="b"/>
                <a:pathLst>
                  <a:path w="501" h="689">
                    <a:moveTo>
                      <a:pt x="125" y="125"/>
                    </a:moveTo>
                    <a:lnTo>
                      <a:pt x="125" y="125"/>
                    </a:lnTo>
                    <a:cubicBezTo>
                      <a:pt x="0" y="219"/>
                      <a:pt x="125" y="469"/>
                      <a:pt x="156" y="500"/>
                    </a:cubicBezTo>
                    <a:cubicBezTo>
                      <a:pt x="344" y="688"/>
                      <a:pt x="469" y="563"/>
                      <a:pt x="500" y="375"/>
                    </a:cubicBezTo>
                    <a:cubicBezTo>
                      <a:pt x="500" y="188"/>
                      <a:pt x="437" y="125"/>
                      <a:pt x="344" y="63"/>
                    </a:cubicBezTo>
                    <a:cubicBezTo>
                      <a:pt x="250" y="0"/>
                      <a:pt x="125" y="125"/>
                      <a:pt x="125" y="125"/>
                    </a:cubicBezTo>
                  </a:path>
                </a:pathLst>
              </a:custGeom>
              <a:solidFill>
                <a:srgbClr val="9A613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44" name="Freeform 166">
                <a:extLst>
                  <a:ext uri="{FF2B5EF4-FFF2-40B4-BE49-F238E27FC236}">
                    <a16:creationId xmlns:a16="http://schemas.microsoft.com/office/drawing/2014/main" id="{0C7D3C2D-44BF-5916-2146-4EA090395265}"/>
                  </a:ext>
                </a:extLst>
              </p:cNvPr>
              <p:cNvSpPr>
                <a:spLocks noChangeArrowheads="1"/>
              </p:cNvSpPr>
              <p:nvPr/>
            </p:nvSpPr>
            <p:spPr bwMode="auto">
              <a:xfrm>
                <a:off x="7402513" y="2941638"/>
                <a:ext cx="203200" cy="169862"/>
              </a:xfrm>
              <a:custGeom>
                <a:avLst/>
                <a:gdLst>
                  <a:gd name="T0" fmla="*/ 219 w 564"/>
                  <a:gd name="T1" fmla="*/ 469 h 470"/>
                  <a:gd name="T2" fmla="*/ 219 w 564"/>
                  <a:gd name="T3" fmla="*/ 469 h 470"/>
                  <a:gd name="T4" fmla="*/ 375 w 564"/>
                  <a:gd name="T5" fmla="*/ 32 h 470"/>
                  <a:gd name="T6" fmla="*/ 563 w 564"/>
                  <a:gd name="T7" fmla="*/ 219 h 470"/>
                  <a:gd name="T8" fmla="*/ 282 w 564"/>
                  <a:gd name="T9" fmla="*/ 344 h 470"/>
                  <a:gd name="T10" fmla="*/ 219 w 564"/>
                  <a:gd name="T11" fmla="*/ 469 h 470"/>
                </a:gdLst>
                <a:ahLst/>
                <a:cxnLst>
                  <a:cxn ang="0">
                    <a:pos x="T0" y="T1"/>
                  </a:cxn>
                  <a:cxn ang="0">
                    <a:pos x="T2" y="T3"/>
                  </a:cxn>
                  <a:cxn ang="0">
                    <a:pos x="T4" y="T5"/>
                  </a:cxn>
                  <a:cxn ang="0">
                    <a:pos x="T6" y="T7"/>
                  </a:cxn>
                  <a:cxn ang="0">
                    <a:pos x="T8" y="T9"/>
                  </a:cxn>
                  <a:cxn ang="0">
                    <a:pos x="T10" y="T11"/>
                  </a:cxn>
                </a:cxnLst>
                <a:rect l="0" t="0" r="r" b="b"/>
                <a:pathLst>
                  <a:path w="564" h="470">
                    <a:moveTo>
                      <a:pt x="219" y="469"/>
                    </a:moveTo>
                    <a:lnTo>
                      <a:pt x="219" y="469"/>
                    </a:lnTo>
                    <a:cubicBezTo>
                      <a:pt x="63" y="438"/>
                      <a:pt x="0" y="0"/>
                      <a:pt x="375" y="32"/>
                    </a:cubicBezTo>
                    <a:cubicBezTo>
                      <a:pt x="375" y="32"/>
                      <a:pt x="500" y="63"/>
                      <a:pt x="563" y="219"/>
                    </a:cubicBezTo>
                    <a:cubicBezTo>
                      <a:pt x="563" y="219"/>
                      <a:pt x="407" y="344"/>
                      <a:pt x="282" y="344"/>
                    </a:cubicBezTo>
                    <a:lnTo>
                      <a:pt x="219" y="469"/>
                    </a:lnTo>
                  </a:path>
                </a:pathLst>
              </a:custGeom>
              <a:solidFill>
                <a:srgbClr val="201A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45" name="Freeform 167">
                <a:extLst>
                  <a:ext uri="{FF2B5EF4-FFF2-40B4-BE49-F238E27FC236}">
                    <a16:creationId xmlns:a16="http://schemas.microsoft.com/office/drawing/2014/main" id="{4DDECE79-B1EF-E0A8-2E41-56E6A7F0D656}"/>
                  </a:ext>
                </a:extLst>
              </p:cNvPr>
              <p:cNvSpPr>
                <a:spLocks noChangeArrowheads="1"/>
              </p:cNvSpPr>
              <p:nvPr/>
            </p:nvSpPr>
            <p:spPr bwMode="auto">
              <a:xfrm>
                <a:off x="7413625" y="2908300"/>
                <a:ext cx="134938" cy="112713"/>
              </a:xfrm>
              <a:custGeom>
                <a:avLst/>
                <a:gdLst>
                  <a:gd name="T0" fmla="*/ 343 w 376"/>
                  <a:gd name="T1" fmla="*/ 93 h 313"/>
                  <a:gd name="T2" fmla="*/ 343 w 376"/>
                  <a:gd name="T3" fmla="*/ 93 h 313"/>
                  <a:gd name="T4" fmla="*/ 218 w 376"/>
                  <a:gd name="T5" fmla="*/ 281 h 313"/>
                  <a:gd name="T6" fmla="*/ 31 w 376"/>
                  <a:gd name="T7" fmla="*/ 218 h 313"/>
                  <a:gd name="T8" fmla="*/ 125 w 376"/>
                  <a:gd name="T9" fmla="*/ 62 h 313"/>
                  <a:gd name="T10" fmla="*/ 343 w 376"/>
                  <a:gd name="T11" fmla="*/ 93 h 313"/>
                </a:gdLst>
                <a:ahLst/>
                <a:cxnLst>
                  <a:cxn ang="0">
                    <a:pos x="T0" y="T1"/>
                  </a:cxn>
                  <a:cxn ang="0">
                    <a:pos x="T2" y="T3"/>
                  </a:cxn>
                  <a:cxn ang="0">
                    <a:pos x="T4" y="T5"/>
                  </a:cxn>
                  <a:cxn ang="0">
                    <a:pos x="T6" y="T7"/>
                  </a:cxn>
                  <a:cxn ang="0">
                    <a:pos x="T8" y="T9"/>
                  </a:cxn>
                  <a:cxn ang="0">
                    <a:pos x="T10" y="T11"/>
                  </a:cxn>
                </a:cxnLst>
                <a:rect l="0" t="0" r="r" b="b"/>
                <a:pathLst>
                  <a:path w="376" h="313">
                    <a:moveTo>
                      <a:pt x="343" y="93"/>
                    </a:moveTo>
                    <a:lnTo>
                      <a:pt x="343" y="93"/>
                    </a:lnTo>
                    <a:cubicBezTo>
                      <a:pt x="375" y="156"/>
                      <a:pt x="312" y="250"/>
                      <a:pt x="218" y="281"/>
                    </a:cubicBezTo>
                    <a:cubicBezTo>
                      <a:pt x="156" y="312"/>
                      <a:pt x="62" y="281"/>
                      <a:pt x="31" y="218"/>
                    </a:cubicBezTo>
                    <a:cubicBezTo>
                      <a:pt x="0" y="156"/>
                      <a:pt x="62" y="93"/>
                      <a:pt x="125" y="62"/>
                    </a:cubicBezTo>
                    <a:cubicBezTo>
                      <a:pt x="218" y="0"/>
                      <a:pt x="312" y="31"/>
                      <a:pt x="343" y="93"/>
                    </a:cubicBezTo>
                  </a:path>
                </a:pathLst>
              </a:custGeom>
              <a:solidFill>
                <a:srgbClr val="201A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46" name="Freeform 170">
                <a:extLst>
                  <a:ext uri="{FF2B5EF4-FFF2-40B4-BE49-F238E27FC236}">
                    <a16:creationId xmlns:a16="http://schemas.microsoft.com/office/drawing/2014/main" id="{CE79A371-25B2-A3B4-943A-D5EB59957C13}"/>
                  </a:ext>
                </a:extLst>
              </p:cNvPr>
              <p:cNvSpPr>
                <a:spLocks noChangeArrowheads="1"/>
              </p:cNvSpPr>
              <p:nvPr/>
            </p:nvSpPr>
            <p:spPr bwMode="auto">
              <a:xfrm>
                <a:off x="7413625" y="3133725"/>
                <a:ext cx="371475" cy="315913"/>
              </a:xfrm>
              <a:custGeom>
                <a:avLst/>
                <a:gdLst>
                  <a:gd name="T0" fmla="*/ 875 w 1032"/>
                  <a:gd name="T1" fmla="*/ 93 h 876"/>
                  <a:gd name="T2" fmla="*/ 875 w 1032"/>
                  <a:gd name="T3" fmla="*/ 93 h 876"/>
                  <a:gd name="T4" fmla="*/ 625 w 1032"/>
                  <a:gd name="T5" fmla="*/ 593 h 876"/>
                  <a:gd name="T6" fmla="*/ 125 w 1032"/>
                  <a:gd name="T7" fmla="*/ 843 h 876"/>
                  <a:gd name="T8" fmla="*/ 218 w 1032"/>
                  <a:gd name="T9" fmla="*/ 406 h 876"/>
                  <a:gd name="T10" fmla="*/ 625 w 1032"/>
                  <a:gd name="T11" fmla="*/ 31 h 876"/>
                  <a:gd name="T12" fmla="*/ 875 w 1032"/>
                  <a:gd name="T13" fmla="*/ 93 h 876"/>
                </a:gdLst>
                <a:ahLst/>
                <a:cxnLst>
                  <a:cxn ang="0">
                    <a:pos x="T0" y="T1"/>
                  </a:cxn>
                  <a:cxn ang="0">
                    <a:pos x="T2" y="T3"/>
                  </a:cxn>
                  <a:cxn ang="0">
                    <a:pos x="T4" y="T5"/>
                  </a:cxn>
                  <a:cxn ang="0">
                    <a:pos x="T6" y="T7"/>
                  </a:cxn>
                  <a:cxn ang="0">
                    <a:pos x="T8" y="T9"/>
                  </a:cxn>
                  <a:cxn ang="0">
                    <a:pos x="T10" y="T11"/>
                  </a:cxn>
                  <a:cxn ang="0">
                    <a:pos x="T12" y="T13"/>
                  </a:cxn>
                </a:cxnLst>
                <a:rect l="0" t="0" r="r" b="b"/>
                <a:pathLst>
                  <a:path w="1032" h="876">
                    <a:moveTo>
                      <a:pt x="875" y="93"/>
                    </a:moveTo>
                    <a:lnTo>
                      <a:pt x="875" y="93"/>
                    </a:lnTo>
                    <a:cubicBezTo>
                      <a:pt x="875" y="93"/>
                      <a:pt x="1031" y="281"/>
                      <a:pt x="625" y="593"/>
                    </a:cubicBezTo>
                    <a:cubicBezTo>
                      <a:pt x="218" y="875"/>
                      <a:pt x="250" y="875"/>
                      <a:pt x="125" y="843"/>
                    </a:cubicBezTo>
                    <a:cubicBezTo>
                      <a:pt x="31" y="812"/>
                      <a:pt x="0" y="562"/>
                      <a:pt x="218" y="406"/>
                    </a:cubicBezTo>
                    <a:cubicBezTo>
                      <a:pt x="468" y="218"/>
                      <a:pt x="500" y="62"/>
                      <a:pt x="625" y="31"/>
                    </a:cubicBezTo>
                    <a:cubicBezTo>
                      <a:pt x="750" y="0"/>
                      <a:pt x="843" y="31"/>
                      <a:pt x="875" y="93"/>
                    </a:cubicBezTo>
                  </a:path>
                </a:pathLst>
              </a:custGeom>
              <a:solidFill>
                <a:srgbClr val="F1942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47" name="Freeform 171">
                <a:extLst>
                  <a:ext uri="{FF2B5EF4-FFF2-40B4-BE49-F238E27FC236}">
                    <a16:creationId xmlns:a16="http://schemas.microsoft.com/office/drawing/2014/main" id="{EC781E4B-88EA-5723-639B-46EFB4075617}"/>
                  </a:ext>
                </a:extLst>
              </p:cNvPr>
              <p:cNvSpPr>
                <a:spLocks noChangeArrowheads="1"/>
              </p:cNvSpPr>
              <p:nvPr/>
            </p:nvSpPr>
            <p:spPr bwMode="auto">
              <a:xfrm>
                <a:off x="7380288" y="3155950"/>
                <a:ext cx="146050" cy="236538"/>
              </a:xfrm>
              <a:custGeom>
                <a:avLst/>
                <a:gdLst>
                  <a:gd name="T0" fmla="*/ 250 w 407"/>
                  <a:gd name="T1" fmla="*/ 31 h 657"/>
                  <a:gd name="T2" fmla="*/ 250 w 407"/>
                  <a:gd name="T3" fmla="*/ 31 h 657"/>
                  <a:gd name="T4" fmla="*/ 406 w 407"/>
                  <a:gd name="T5" fmla="*/ 656 h 657"/>
                  <a:gd name="T6" fmla="*/ 0 w 407"/>
                  <a:gd name="T7" fmla="*/ 344 h 657"/>
                  <a:gd name="T8" fmla="*/ 250 w 407"/>
                  <a:gd name="T9" fmla="*/ 31 h 657"/>
                </a:gdLst>
                <a:ahLst/>
                <a:cxnLst>
                  <a:cxn ang="0">
                    <a:pos x="T0" y="T1"/>
                  </a:cxn>
                  <a:cxn ang="0">
                    <a:pos x="T2" y="T3"/>
                  </a:cxn>
                  <a:cxn ang="0">
                    <a:pos x="T4" y="T5"/>
                  </a:cxn>
                  <a:cxn ang="0">
                    <a:pos x="T6" y="T7"/>
                  </a:cxn>
                  <a:cxn ang="0">
                    <a:pos x="T8" y="T9"/>
                  </a:cxn>
                </a:cxnLst>
                <a:rect l="0" t="0" r="r" b="b"/>
                <a:pathLst>
                  <a:path w="407" h="657">
                    <a:moveTo>
                      <a:pt x="250" y="31"/>
                    </a:moveTo>
                    <a:lnTo>
                      <a:pt x="250" y="31"/>
                    </a:lnTo>
                    <a:cubicBezTo>
                      <a:pt x="250" y="31"/>
                      <a:pt x="31" y="313"/>
                      <a:pt x="406" y="656"/>
                    </a:cubicBezTo>
                    <a:cubicBezTo>
                      <a:pt x="406" y="656"/>
                      <a:pt x="0" y="531"/>
                      <a:pt x="0" y="344"/>
                    </a:cubicBezTo>
                    <a:cubicBezTo>
                      <a:pt x="0" y="156"/>
                      <a:pt x="344" y="0"/>
                      <a:pt x="250" y="31"/>
                    </a:cubicBezTo>
                  </a:path>
                </a:pathLst>
              </a:custGeom>
              <a:solidFill>
                <a:srgbClr val="B5521E"/>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48" name="Freeform 172">
                <a:extLst>
                  <a:ext uri="{FF2B5EF4-FFF2-40B4-BE49-F238E27FC236}">
                    <a16:creationId xmlns:a16="http://schemas.microsoft.com/office/drawing/2014/main" id="{0DE65C31-A09F-F6F0-F6E4-17B18C320D6A}"/>
                  </a:ext>
                </a:extLst>
              </p:cNvPr>
              <p:cNvSpPr>
                <a:spLocks noChangeArrowheads="1"/>
              </p:cNvSpPr>
              <p:nvPr/>
            </p:nvSpPr>
            <p:spPr bwMode="auto">
              <a:xfrm>
                <a:off x="7605713" y="3155950"/>
                <a:ext cx="134937" cy="134938"/>
              </a:xfrm>
              <a:custGeom>
                <a:avLst/>
                <a:gdLst>
                  <a:gd name="T0" fmla="*/ 344 w 376"/>
                  <a:gd name="T1" fmla="*/ 125 h 376"/>
                  <a:gd name="T2" fmla="*/ 344 w 376"/>
                  <a:gd name="T3" fmla="*/ 125 h 376"/>
                  <a:gd name="T4" fmla="*/ 187 w 376"/>
                  <a:gd name="T5" fmla="*/ 313 h 376"/>
                  <a:gd name="T6" fmla="*/ 31 w 376"/>
                  <a:gd name="T7" fmla="*/ 156 h 376"/>
                  <a:gd name="T8" fmla="*/ 219 w 376"/>
                  <a:gd name="T9" fmla="*/ 0 h 376"/>
                  <a:gd name="T10" fmla="*/ 344 w 376"/>
                  <a:gd name="T11" fmla="*/ 125 h 376"/>
                </a:gdLst>
                <a:ahLst/>
                <a:cxnLst>
                  <a:cxn ang="0">
                    <a:pos x="T0" y="T1"/>
                  </a:cxn>
                  <a:cxn ang="0">
                    <a:pos x="T2" y="T3"/>
                  </a:cxn>
                  <a:cxn ang="0">
                    <a:pos x="T4" y="T5"/>
                  </a:cxn>
                  <a:cxn ang="0">
                    <a:pos x="T6" y="T7"/>
                  </a:cxn>
                  <a:cxn ang="0">
                    <a:pos x="T8" y="T9"/>
                  </a:cxn>
                  <a:cxn ang="0">
                    <a:pos x="T10" y="T11"/>
                  </a:cxn>
                </a:cxnLst>
                <a:rect l="0" t="0" r="r" b="b"/>
                <a:pathLst>
                  <a:path w="376" h="376">
                    <a:moveTo>
                      <a:pt x="344" y="125"/>
                    </a:moveTo>
                    <a:lnTo>
                      <a:pt x="344" y="125"/>
                    </a:lnTo>
                    <a:cubicBezTo>
                      <a:pt x="375" y="188"/>
                      <a:pt x="250" y="313"/>
                      <a:pt x="187" y="313"/>
                    </a:cubicBezTo>
                    <a:cubicBezTo>
                      <a:pt x="31" y="375"/>
                      <a:pt x="0" y="281"/>
                      <a:pt x="31" y="156"/>
                    </a:cubicBezTo>
                    <a:cubicBezTo>
                      <a:pt x="62" y="63"/>
                      <a:pt x="156" y="31"/>
                      <a:pt x="219" y="0"/>
                    </a:cubicBezTo>
                    <a:cubicBezTo>
                      <a:pt x="281" y="0"/>
                      <a:pt x="344" y="125"/>
                      <a:pt x="344" y="125"/>
                    </a:cubicBezTo>
                  </a:path>
                </a:pathLst>
              </a:custGeom>
              <a:solidFill>
                <a:srgbClr val="9A613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49" name="Freeform 173">
                <a:extLst>
                  <a:ext uri="{FF2B5EF4-FFF2-40B4-BE49-F238E27FC236}">
                    <a16:creationId xmlns:a16="http://schemas.microsoft.com/office/drawing/2014/main" id="{A8BEE62F-ABA4-C2CA-AA2B-09E4FE26ED5E}"/>
                  </a:ext>
                </a:extLst>
              </p:cNvPr>
              <p:cNvSpPr>
                <a:spLocks noChangeArrowheads="1"/>
              </p:cNvSpPr>
              <p:nvPr/>
            </p:nvSpPr>
            <p:spPr bwMode="auto">
              <a:xfrm>
                <a:off x="7559675" y="3279775"/>
                <a:ext cx="203200" cy="90488"/>
              </a:xfrm>
              <a:custGeom>
                <a:avLst/>
                <a:gdLst>
                  <a:gd name="T0" fmla="*/ 0 w 563"/>
                  <a:gd name="T1" fmla="*/ 125 h 251"/>
                  <a:gd name="T2" fmla="*/ 0 w 563"/>
                  <a:gd name="T3" fmla="*/ 125 h 251"/>
                  <a:gd name="T4" fmla="*/ 344 w 563"/>
                  <a:gd name="T5" fmla="*/ 219 h 251"/>
                  <a:gd name="T6" fmla="*/ 437 w 563"/>
                  <a:gd name="T7" fmla="*/ 0 h 251"/>
                  <a:gd name="T8" fmla="*/ 281 w 563"/>
                  <a:gd name="T9" fmla="*/ 94 h 251"/>
                  <a:gd name="T10" fmla="*/ 0 w 563"/>
                  <a:gd name="T11" fmla="*/ 125 h 251"/>
                </a:gdLst>
                <a:ahLst/>
                <a:cxnLst>
                  <a:cxn ang="0">
                    <a:pos x="T0" y="T1"/>
                  </a:cxn>
                  <a:cxn ang="0">
                    <a:pos x="T2" y="T3"/>
                  </a:cxn>
                  <a:cxn ang="0">
                    <a:pos x="T4" y="T5"/>
                  </a:cxn>
                  <a:cxn ang="0">
                    <a:pos x="T6" y="T7"/>
                  </a:cxn>
                  <a:cxn ang="0">
                    <a:pos x="T8" y="T9"/>
                  </a:cxn>
                  <a:cxn ang="0">
                    <a:pos x="T10" y="T11"/>
                  </a:cxn>
                </a:cxnLst>
                <a:rect l="0" t="0" r="r" b="b"/>
                <a:pathLst>
                  <a:path w="563" h="251">
                    <a:moveTo>
                      <a:pt x="0" y="125"/>
                    </a:moveTo>
                    <a:lnTo>
                      <a:pt x="0" y="125"/>
                    </a:lnTo>
                    <a:cubicBezTo>
                      <a:pt x="0" y="125"/>
                      <a:pt x="156" y="250"/>
                      <a:pt x="344" y="219"/>
                    </a:cubicBezTo>
                    <a:cubicBezTo>
                      <a:pt x="562" y="187"/>
                      <a:pt x="437" y="0"/>
                      <a:pt x="437" y="0"/>
                    </a:cubicBezTo>
                    <a:cubicBezTo>
                      <a:pt x="281" y="94"/>
                      <a:pt x="281" y="94"/>
                      <a:pt x="281" y="94"/>
                    </a:cubicBezTo>
                    <a:cubicBezTo>
                      <a:pt x="281" y="94"/>
                      <a:pt x="156" y="187"/>
                      <a:pt x="0" y="125"/>
                    </a:cubicBezTo>
                  </a:path>
                </a:pathLst>
              </a:custGeom>
              <a:solidFill>
                <a:srgbClr val="B5521E"/>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09" name="Group 508">
              <a:extLst>
                <a:ext uri="{FF2B5EF4-FFF2-40B4-BE49-F238E27FC236}">
                  <a16:creationId xmlns:a16="http://schemas.microsoft.com/office/drawing/2014/main" id="{BE3BC0A3-E0E5-0D56-29CC-05CEDF00E473}"/>
                </a:ext>
              </a:extLst>
            </p:cNvPr>
            <p:cNvGrpSpPr/>
            <p:nvPr/>
          </p:nvGrpSpPr>
          <p:grpSpPr>
            <a:xfrm>
              <a:off x="956867" y="6644194"/>
              <a:ext cx="201002" cy="377315"/>
              <a:chOff x="8281837" y="4798405"/>
              <a:chExt cx="688136" cy="1291750"/>
            </a:xfrm>
          </p:grpSpPr>
          <p:grpSp>
            <p:nvGrpSpPr>
              <p:cNvPr id="624" name="Group 623">
                <a:extLst>
                  <a:ext uri="{FF2B5EF4-FFF2-40B4-BE49-F238E27FC236}">
                    <a16:creationId xmlns:a16="http://schemas.microsoft.com/office/drawing/2014/main" id="{F59D11FF-1845-E679-281C-CA72AC33D288}"/>
                  </a:ext>
                </a:extLst>
              </p:cNvPr>
              <p:cNvGrpSpPr/>
              <p:nvPr/>
            </p:nvGrpSpPr>
            <p:grpSpPr>
              <a:xfrm flipH="1">
                <a:off x="8281837" y="4798405"/>
                <a:ext cx="688136" cy="1291750"/>
                <a:chOff x="7245350" y="2941638"/>
                <a:chExt cx="539750" cy="1057275"/>
              </a:xfrm>
            </p:grpSpPr>
            <p:sp>
              <p:nvSpPr>
                <p:cNvPr id="626" name="Freeform 10">
                  <a:extLst>
                    <a:ext uri="{FF2B5EF4-FFF2-40B4-BE49-F238E27FC236}">
                      <a16:creationId xmlns:a16="http://schemas.microsoft.com/office/drawing/2014/main" id="{0E146639-EFDE-F6B0-8DDD-FF315D254E7E}"/>
                    </a:ext>
                  </a:extLst>
                </p:cNvPr>
                <p:cNvSpPr>
                  <a:spLocks noChangeArrowheads="1"/>
                </p:cNvSpPr>
                <p:nvPr/>
              </p:nvSpPr>
              <p:spPr bwMode="auto">
                <a:xfrm>
                  <a:off x="7245350" y="3863975"/>
                  <a:ext cx="461963" cy="134938"/>
                </a:xfrm>
                <a:custGeom>
                  <a:avLst/>
                  <a:gdLst>
                    <a:gd name="T0" fmla="*/ 500 w 1282"/>
                    <a:gd name="T1" fmla="*/ 31 h 376"/>
                    <a:gd name="T2" fmla="*/ 500 w 1282"/>
                    <a:gd name="T3" fmla="*/ 31 h 376"/>
                    <a:gd name="T4" fmla="*/ 875 w 1282"/>
                    <a:gd name="T5" fmla="*/ 0 h 376"/>
                    <a:gd name="T6" fmla="*/ 1156 w 1282"/>
                    <a:gd name="T7" fmla="*/ 62 h 376"/>
                    <a:gd name="T8" fmla="*/ 1250 w 1282"/>
                    <a:gd name="T9" fmla="*/ 125 h 376"/>
                    <a:gd name="T10" fmla="*/ 1031 w 1282"/>
                    <a:gd name="T11" fmla="*/ 250 h 376"/>
                    <a:gd name="T12" fmla="*/ 781 w 1282"/>
                    <a:gd name="T13" fmla="*/ 312 h 376"/>
                    <a:gd name="T14" fmla="*/ 406 w 1282"/>
                    <a:gd name="T15" fmla="*/ 344 h 376"/>
                    <a:gd name="T16" fmla="*/ 250 w 1282"/>
                    <a:gd name="T17" fmla="*/ 312 h 376"/>
                    <a:gd name="T18" fmla="*/ 0 w 1282"/>
                    <a:gd name="T19" fmla="*/ 219 h 376"/>
                    <a:gd name="T20" fmla="*/ 125 w 1282"/>
                    <a:gd name="T21" fmla="*/ 156 h 376"/>
                    <a:gd name="T22" fmla="*/ 500 w 1282"/>
                    <a:gd name="T23" fmla="*/ 31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2" h="376">
                      <a:moveTo>
                        <a:pt x="500" y="31"/>
                      </a:moveTo>
                      <a:lnTo>
                        <a:pt x="500" y="31"/>
                      </a:lnTo>
                      <a:cubicBezTo>
                        <a:pt x="500" y="31"/>
                        <a:pt x="812" y="0"/>
                        <a:pt x="875" y="0"/>
                      </a:cubicBezTo>
                      <a:cubicBezTo>
                        <a:pt x="937" y="31"/>
                        <a:pt x="1094" y="62"/>
                        <a:pt x="1156" y="62"/>
                      </a:cubicBezTo>
                      <a:cubicBezTo>
                        <a:pt x="1187" y="94"/>
                        <a:pt x="1281" y="62"/>
                        <a:pt x="1250" y="125"/>
                      </a:cubicBezTo>
                      <a:cubicBezTo>
                        <a:pt x="1219" y="187"/>
                        <a:pt x="1094" y="219"/>
                        <a:pt x="1031" y="250"/>
                      </a:cubicBezTo>
                      <a:cubicBezTo>
                        <a:pt x="969" y="281"/>
                        <a:pt x="969" y="281"/>
                        <a:pt x="781" y="312"/>
                      </a:cubicBezTo>
                      <a:cubicBezTo>
                        <a:pt x="594" y="375"/>
                        <a:pt x="469" y="375"/>
                        <a:pt x="406" y="344"/>
                      </a:cubicBezTo>
                      <a:cubicBezTo>
                        <a:pt x="312" y="344"/>
                        <a:pt x="312" y="312"/>
                        <a:pt x="250" y="312"/>
                      </a:cubicBezTo>
                      <a:cubicBezTo>
                        <a:pt x="156" y="281"/>
                        <a:pt x="0" y="281"/>
                        <a:pt x="0" y="219"/>
                      </a:cubicBezTo>
                      <a:cubicBezTo>
                        <a:pt x="31" y="187"/>
                        <a:pt x="94" y="156"/>
                        <a:pt x="125" y="156"/>
                      </a:cubicBezTo>
                      <a:cubicBezTo>
                        <a:pt x="156" y="125"/>
                        <a:pt x="250" y="94"/>
                        <a:pt x="500" y="31"/>
                      </a:cubicBezTo>
                    </a:path>
                  </a:pathLst>
                </a:custGeom>
                <a:solidFill>
                  <a:srgbClr val="2F559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27" name="Freeform 161">
                  <a:extLst>
                    <a:ext uri="{FF2B5EF4-FFF2-40B4-BE49-F238E27FC236}">
                      <a16:creationId xmlns:a16="http://schemas.microsoft.com/office/drawing/2014/main" id="{D1798322-E597-2B5C-5680-FB4E53344228}"/>
                    </a:ext>
                  </a:extLst>
                </p:cNvPr>
                <p:cNvSpPr>
                  <a:spLocks noChangeArrowheads="1"/>
                </p:cNvSpPr>
                <p:nvPr/>
              </p:nvSpPr>
              <p:spPr bwMode="auto">
                <a:xfrm>
                  <a:off x="7391400" y="3381375"/>
                  <a:ext cx="258763" cy="573088"/>
                </a:xfrm>
                <a:custGeom>
                  <a:avLst/>
                  <a:gdLst>
                    <a:gd name="T0" fmla="*/ 188 w 720"/>
                    <a:gd name="T1" fmla="*/ 156 h 1594"/>
                    <a:gd name="T2" fmla="*/ 188 w 720"/>
                    <a:gd name="T3" fmla="*/ 156 h 1594"/>
                    <a:gd name="T4" fmla="*/ 0 w 720"/>
                    <a:gd name="T5" fmla="*/ 1593 h 1594"/>
                    <a:gd name="T6" fmla="*/ 375 w 720"/>
                    <a:gd name="T7" fmla="*/ 688 h 1594"/>
                    <a:gd name="T8" fmla="*/ 469 w 720"/>
                    <a:gd name="T9" fmla="*/ 1530 h 1594"/>
                    <a:gd name="T10" fmla="*/ 625 w 720"/>
                    <a:gd name="T11" fmla="*/ 219 h 1594"/>
                    <a:gd name="T12" fmla="*/ 188 w 720"/>
                    <a:gd name="T13" fmla="*/ 156 h 1594"/>
                  </a:gdLst>
                  <a:ahLst/>
                  <a:cxnLst>
                    <a:cxn ang="0">
                      <a:pos x="T0" y="T1"/>
                    </a:cxn>
                    <a:cxn ang="0">
                      <a:pos x="T2" y="T3"/>
                    </a:cxn>
                    <a:cxn ang="0">
                      <a:pos x="T4" y="T5"/>
                    </a:cxn>
                    <a:cxn ang="0">
                      <a:pos x="T6" y="T7"/>
                    </a:cxn>
                    <a:cxn ang="0">
                      <a:pos x="T8" y="T9"/>
                    </a:cxn>
                    <a:cxn ang="0">
                      <a:pos x="T10" y="T11"/>
                    </a:cxn>
                    <a:cxn ang="0">
                      <a:pos x="T12" y="T13"/>
                    </a:cxn>
                  </a:cxnLst>
                  <a:rect l="0" t="0" r="r" b="b"/>
                  <a:pathLst>
                    <a:path w="720" h="1594">
                      <a:moveTo>
                        <a:pt x="188" y="156"/>
                      </a:moveTo>
                      <a:lnTo>
                        <a:pt x="188" y="156"/>
                      </a:lnTo>
                      <a:cubicBezTo>
                        <a:pt x="188" y="156"/>
                        <a:pt x="31" y="1249"/>
                        <a:pt x="0" y="1593"/>
                      </a:cubicBezTo>
                      <a:cubicBezTo>
                        <a:pt x="0" y="1593"/>
                        <a:pt x="281" y="875"/>
                        <a:pt x="375" y="688"/>
                      </a:cubicBezTo>
                      <a:cubicBezTo>
                        <a:pt x="375" y="688"/>
                        <a:pt x="438" y="1312"/>
                        <a:pt x="469" y="1530"/>
                      </a:cubicBezTo>
                      <a:cubicBezTo>
                        <a:pt x="469" y="1593"/>
                        <a:pt x="719" y="438"/>
                        <a:pt x="625" y="219"/>
                      </a:cubicBezTo>
                      <a:cubicBezTo>
                        <a:pt x="563" y="0"/>
                        <a:pt x="188" y="156"/>
                        <a:pt x="188" y="156"/>
                      </a:cubicBezTo>
                    </a:path>
                  </a:pathLst>
                </a:custGeom>
                <a:solidFill>
                  <a:srgbClr val="F4B18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28" name="Freeform 162">
                  <a:extLst>
                    <a:ext uri="{FF2B5EF4-FFF2-40B4-BE49-F238E27FC236}">
                      <a16:creationId xmlns:a16="http://schemas.microsoft.com/office/drawing/2014/main" id="{5DCDD01C-D473-4D0D-C28F-96E3075DAEE2}"/>
                    </a:ext>
                  </a:extLst>
                </p:cNvPr>
                <p:cNvSpPr>
                  <a:spLocks noChangeArrowheads="1"/>
                </p:cNvSpPr>
                <p:nvPr/>
              </p:nvSpPr>
              <p:spPr bwMode="auto">
                <a:xfrm>
                  <a:off x="7402513" y="3403600"/>
                  <a:ext cx="236537" cy="292100"/>
                </a:xfrm>
                <a:custGeom>
                  <a:avLst/>
                  <a:gdLst>
                    <a:gd name="T0" fmla="*/ 125 w 658"/>
                    <a:gd name="T1" fmla="*/ 156 h 813"/>
                    <a:gd name="T2" fmla="*/ 125 w 658"/>
                    <a:gd name="T3" fmla="*/ 156 h 813"/>
                    <a:gd name="T4" fmla="*/ 32 w 658"/>
                    <a:gd name="T5" fmla="*/ 218 h 813"/>
                    <a:gd name="T6" fmla="*/ 0 w 658"/>
                    <a:gd name="T7" fmla="*/ 687 h 813"/>
                    <a:gd name="T8" fmla="*/ 657 w 658"/>
                    <a:gd name="T9" fmla="*/ 656 h 813"/>
                    <a:gd name="T10" fmla="*/ 625 w 658"/>
                    <a:gd name="T11" fmla="*/ 187 h 813"/>
                    <a:gd name="T12" fmla="*/ 125 w 658"/>
                    <a:gd name="T13" fmla="*/ 156 h 813"/>
                  </a:gdLst>
                  <a:ahLst/>
                  <a:cxnLst>
                    <a:cxn ang="0">
                      <a:pos x="T0" y="T1"/>
                    </a:cxn>
                    <a:cxn ang="0">
                      <a:pos x="T2" y="T3"/>
                    </a:cxn>
                    <a:cxn ang="0">
                      <a:pos x="T4" y="T5"/>
                    </a:cxn>
                    <a:cxn ang="0">
                      <a:pos x="T6" y="T7"/>
                    </a:cxn>
                    <a:cxn ang="0">
                      <a:pos x="T8" y="T9"/>
                    </a:cxn>
                    <a:cxn ang="0">
                      <a:pos x="T10" y="T11"/>
                    </a:cxn>
                    <a:cxn ang="0">
                      <a:pos x="T12" y="T13"/>
                    </a:cxn>
                  </a:cxnLst>
                  <a:rect l="0" t="0" r="r" b="b"/>
                  <a:pathLst>
                    <a:path w="658" h="813">
                      <a:moveTo>
                        <a:pt x="125" y="156"/>
                      </a:moveTo>
                      <a:lnTo>
                        <a:pt x="125" y="156"/>
                      </a:lnTo>
                      <a:cubicBezTo>
                        <a:pt x="125" y="156"/>
                        <a:pt x="94" y="0"/>
                        <a:pt x="32" y="218"/>
                      </a:cubicBezTo>
                      <a:cubicBezTo>
                        <a:pt x="0" y="312"/>
                        <a:pt x="0" y="531"/>
                        <a:pt x="0" y="687"/>
                      </a:cubicBezTo>
                      <a:cubicBezTo>
                        <a:pt x="0" y="687"/>
                        <a:pt x="407" y="812"/>
                        <a:pt x="657" y="656"/>
                      </a:cubicBezTo>
                      <a:cubicBezTo>
                        <a:pt x="625" y="187"/>
                        <a:pt x="625" y="187"/>
                        <a:pt x="625" y="187"/>
                      </a:cubicBezTo>
                      <a:lnTo>
                        <a:pt x="125" y="156"/>
                      </a:lnTo>
                    </a:path>
                  </a:pathLst>
                </a:custGeom>
                <a:solidFill>
                  <a:srgbClr val="F1942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29" name="Freeform 163">
                  <a:extLst>
                    <a:ext uri="{FF2B5EF4-FFF2-40B4-BE49-F238E27FC236}">
                      <a16:creationId xmlns:a16="http://schemas.microsoft.com/office/drawing/2014/main" id="{B7E28BA0-6497-E92A-A50B-E4425FF03678}"/>
                    </a:ext>
                  </a:extLst>
                </p:cNvPr>
                <p:cNvSpPr>
                  <a:spLocks noChangeArrowheads="1"/>
                </p:cNvSpPr>
                <p:nvPr/>
              </p:nvSpPr>
              <p:spPr bwMode="auto">
                <a:xfrm>
                  <a:off x="7391400" y="3144838"/>
                  <a:ext cx="269875" cy="393700"/>
                </a:xfrm>
                <a:custGeom>
                  <a:avLst/>
                  <a:gdLst>
                    <a:gd name="T0" fmla="*/ 31 w 751"/>
                    <a:gd name="T1" fmla="*/ 750 h 1095"/>
                    <a:gd name="T2" fmla="*/ 31 w 751"/>
                    <a:gd name="T3" fmla="*/ 750 h 1095"/>
                    <a:gd name="T4" fmla="*/ 0 w 751"/>
                    <a:gd name="T5" fmla="*/ 1000 h 1095"/>
                    <a:gd name="T6" fmla="*/ 750 w 751"/>
                    <a:gd name="T7" fmla="*/ 969 h 1095"/>
                    <a:gd name="T8" fmla="*/ 594 w 751"/>
                    <a:gd name="T9" fmla="*/ 187 h 1095"/>
                    <a:gd name="T10" fmla="*/ 188 w 751"/>
                    <a:gd name="T11" fmla="*/ 94 h 1095"/>
                    <a:gd name="T12" fmla="*/ 31 w 751"/>
                    <a:gd name="T13" fmla="*/ 750 h 1095"/>
                  </a:gdLst>
                  <a:ahLst/>
                  <a:cxnLst>
                    <a:cxn ang="0">
                      <a:pos x="T0" y="T1"/>
                    </a:cxn>
                    <a:cxn ang="0">
                      <a:pos x="T2" y="T3"/>
                    </a:cxn>
                    <a:cxn ang="0">
                      <a:pos x="T4" y="T5"/>
                    </a:cxn>
                    <a:cxn ang="0">
                      <a:pos x="T6" y="T7"/>
                    </a:cxn>
                    <a:cxn ang="0">
                      <a:pos x="T8" y="T9"/>
                    </a:cxn>
                    <a:cxn ang="0">
                      <a:pos x="T10" y="T11"/>
                    </a:cxn>
                    <a:cxn ang="0">
                      <a:pos x="T12" y="T13"/>
                    </a:cxn>
                  </a:cxnLst>
                  <a:rect l="0" t="0" r="r" b="b"/>
                  <a:pathLst>
                    <a:path w="751" h="1095">
                      <a:moveTo>
                        <a:pt x="31" y="750"/>
                      </a:moveTo>
                      <a:lnTo>
                        <a:pt x="31" y="750"/>
                      </a:lnTo>
                      <a:cubicBezTo>
                        <a:pt x="31" y="875"/>
                        <a:pt x="0" y="937"/>
                        <a:pt x="0" y="1000"/>
                      </a:cubicBezTo>
                      <a:cubicBezTo>
                        <a:pt x="0" y="1000"/>
                        <a:pt x="531" y="1094"/>
                        <a:pt x="750" y="969"/>
                      </a:cubicBezTo>
                      <a:cubicBezTo>
                        <a:pt x="750" y="969"/>
                        <a:pt x="625" y="344"/>
                        <a:pt x="594" y="187"/>
                      </a:cubicBezTo>
                      <a:cubicBezTo>
                        <a:pt x="594" y="62"/>
                        <a:pt x="281" y="0"/>
                        <a:pt x="188" y="94"/>
                      </a:cubicBezTo>
                      <a:cubicBezTo>
                        <a:pt x="188" y="94"/>
                        <a:pt x="94" y="219"/>
                        <a:pt x="31" y="750"/>
                      </a:cubicBezTo>
                    </a:path>
                  </a:pathLst>
                </a:custGeom>
                <a:solidFill>
                  <a:srgbClr val="90C04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30" name="Freeform 164">
                  <a:extLst>
                    <a:ext uri="{FF2B5EF4-FFF2-40B4-BE49-F238E27FC236}">
                      <a16:creationId xmlns:a16="http://schemas.microsoft.com/office/drawing/2014/main" id="{DC04A1AD-6479-B221-59C3-1E163CD6DF04}"/>
                    </a:ext>
                  </a:extLst>
                </p:cNvPr>
                <p:cNvSpPr>
                  <a:spLocks noChangeArrowheads="1"/>
                </p:cNvSpPr>
                <p:nvPr/>
              </p:nvSpPr>
              <p:spPr bwMode="auto">
                <a:xfrm>
                  <a:off x="7504113" y="3133725"/>
                  <a:ext cx="57150" cy="134938"/>
                </a:xfrm>
                <a:custGeom>
                  <a:avLst/>
                  <a:gdLst>
                    <a:gd name="T0" fmla="*/ 62 w 157"/>
                    <a:gd name="T1" fmla="*/ 0 h 376"/>
                    <a:gd name="T2" fmla="*/ 62 w 157"/>
                    <a:gd name="T3" fmla="*/ 0 h 376"/>
                    <a:gd name="T4" fmla="*/ 0 w 157"/>
                    <a:gd name="T5" fmla="*/ 125 h 376"/>
                    <a:gd name="T6" fmla="*/ 125 w 157"/>
                    <a:gd name="T7" fmla="*/ 343 h 376"/>
                    <a:gd name="T8" fmla="*/ 125 w 157"/>
                    <a:gd name="T9" fmla="*/ 0 h 376"/>
                    <a:gd name="T10" fmla="*/ 62 w 157"/>
                    <a:gd name="T11" fmla="*/ 0 h 376"/>
                  </a:gdLst>
                  <a:ahLst/>
                  <a:cxnLst>
                    <a:cxn ang="0">
                      <a:pos x="T0" y="T1"/>
                    </a:cxn>
                    <a:cxn ang="0">
                      <a:pos x="T2" y="T3"/>
                    </a:cxn>
                    <a:cxn ang="0">
                      <a:pos x="T4" y="T5"/>
                    </a:cxn>
                    <a:cxn ang="0">
                      <a:pos x="T6" y="T7"/>
                    </a:cxn>
                    <a:cxn ang="0">
                      <a:pos x="T8" y="T9"/>
                    </a:cxn>
                    <a:cxn ang="0">
                      <a:pos x="T10" y="T11"/>
                    </a:cxn>
                  </a:cxnLst>
                  <a:rect l="0" t="0" r="r" b="b"/>
                  <a:pathLst>
                    <a:path w="157" h="376">
                      <a:moveTo>
                        <a:pt x="62" y="0"/>
                      </a:moveTo>
                      <a:lnTo>
                        <a:pt x="62" y="0"/>
                      </a:lnTo>
                      <a:cubicBezTo>
                        <a:pt x="0" y="125"/>
                        <a:pt x="0" y="125"/>
                        <a:pt x="0" y="125"/>
                      </a:cubicBezTo>
                      <a:cubicBezTo>
                        <a:pt x="0" y="125"/>
                        <a:pt x="93" y="375"/>
                        <a:pt x="125" y="343"/>
                      </a:cubicBezTo>
                      <a:cubicBezTo>
                        <a:pt x="156" y="343"/>
                        <a:pt x="125" y="0"/>
                        <a:pt x="125" y="0"/>
                      </a:cubicBezTo>
                      <a:lnTo>
                        <a:pt x="62" y="0"/>
                      </a:lnTo>
                    </a:path>
                  </a:pathLst>
                </a:custGeom>
                <a:solidFill>
                  <a:srgbClr val="DCA77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31" name="Freeform 165">
                  <a:extLst>
                    <a:ext uri="{FF2B5EF4-FFF2-40B4-BE49-F238E27FC236}">
                      <a16:creationId xmlns:a16="http://schemas.microsoft.com/office/drawing/2014/main" id="{678A6C01-C6A6-4A2D-0D2F-81776CFD2B5E}"/>
                    </a:ext>
                  </a:extLst>
                </p:cNvPr>
                <p:cNvSpPr>
                  <a:spLocks noChangeArrowheads="1"/>
                </p:cNvSpPr>
                <p:nvPr/>
              </p:nvSpPr>
              <p:spPr bwMode="auto">
                <a:xfrm>
                  <a:off x="7424738" y="2941638"/>
                  <a:ext cx="180975" cy="247650"/>
                </a:xfrm>
                <a:custGeom>
                  <a:avLst/>
                  <a:gdLst>
                    <a:gd name="T0" fmla="*/ 125 w 501"/>
                    <a:gd name="T1" fmla="*/ 125 h 689"/>
                    <a:gd name="T2" fmla="*/ 125 w 501"/>
                    <a:gd name="T3" fmla="*/ 125 h 689"/>
                    <a:gd name="T4" fmla="*/ 156 w 501"/>
                    <a:gd name="T5" fmla="*/ 500 h 689"/>
                    <a:gd name="T6" fmla="*/ 500 w 501"/>
                    <a:gd name="T7" fmla="*/ 375 h 689"/>
                    <a:gd name="T8" fmla="*/ 344 w 501"/>
                    <a:gd name="T9" fmla="*/ 63 h 689"/>
                    <a:gd name="T10" fmla="*/ 125 w 501"/>
                    <a:gd name="T11" fmla="*/ 125 h 689"/>
                  </a:gdLst>
                  <a:ahLst/>
                  <a:cxnLst>
                    <a:cxn ang="0">
                      <a:pos x="T0" y="T1"/>
                    </a:cxn>
                    <a:cxn ang="0">
                      <a:pos x="T2" y="T3"/>
                    </a:cxn>
                    <a:cxn ang="0">
                      <a:pos x="T4" y="T5"/>
                    </a:cxn>
                    <a:cxn ang="0">
                      <a:pos x="T6" y="T7"/>
                    </a:cxn>
                    <a:cxn ang="0">
                      <a:pos x="T8" y="T9"/>
                    </a:cxn>
                    <a:cxn ang="0">
                      <a:pos x="T10" y="T11"/>
                    </a:cxn>
                  </a:cxnLst>
                  <a:rect l="0" t="0" r="r" b="b"/>
                  <a:pathLst>
                    <a:path w="501" h="689">
                      <a:moveTo>
                        <a:pt x="125" y="125"/>
                      </a:moveTo>
                      <a:lnTo>
                        <a:pt x="125" y="125"/>
                      </a:lnTo>
                      <a:cubicBezTo>
                        <a:pt x="0" y="219"/>
                        <a:pt x="125" y="469"/>
                        <a:pt x="156" y="500"/>
                      </a:cubicBezTo>
                      <a:cubicBezTo>
                        <a:pt x="344" y="688"/>
                        <a:pt x="469" y="563"/>
                        <a:pt x="500" y="375"/>
                      </a:cubicBezTo>
                      <a:cubicBezTo>
                        <a:pt x="500" y="188"/>
                        <a:pt x="437" y="125"/>
                        <a:pt x="344" y="63"/>
                      </a:cubicBezTo>
                      <a:cubicBezTo>
                        <a:pt x="250" y="0"/>
                        <a:pt x="125" y="125"/>
                        <a:pt x="125" y="125"/>
                      </a:cubicBezTo>
                    </a:path>
                  </a:pathLst>
                </a:custGeom>
                <a:solidFill>
                  <a:srgbClr val="F4B18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32" name="Freeform 166">
                  <a:extLst>
                    <a:ext uri="{FF2B5EF4-FFF2-40B4-BE49-F238E27FC236}">
                      <a16:creationId xmlns:a16="http://schemas.microsoft.com/office/drawing/2014/main" id="{6479D395-11A0-7BD8-01D7-4B8470C777F4}"/>
                    </a:ext>
                  </a:extLst>
                </p:cNvPr>
                <p:cNvSpPr>
                  <a:spLocks noChangeArrowheads="1"/>
                </p:cNvSpPr>
                <p:nvPr/>
              </p:nvSpPr>
              <p:spPr bwMode="auto">
                <a:xfrm>
                  <a:off x="7402513" y="2941638"/>
                  <a:ext cx="203200" cy="169862"/>
                </a:xfrm>
                <a:custGeom>
                  <a:avLst/>
                  <a:gdLst>
                    <a:gd name="T0" fmla="*/ 219 w 564"/>
                    <a:gd name="T1" fmla="*/ 469 h 470"/>
                    <a:gd name="T2" fmla="*/ 219 w 564"/>
                    <a:gd name="T3" fmla="*/ 469 h 470"/>
                    <a:gd name="T4" fmla="*/ 375 w 564"/>
                    <a:gd name="T5" fmla="*/ 32 h 470"/>
                    <a:gd name="T6" fmla="*/ 563 w 564"/>
                    <a:gd name="T7" fmla="*/ 219 h 470"/>
                    <a:gd name="T8" fmla="*/ 282 w 564"/>
                    <a:gd name="T9" fmla="*/ 344 h 470"/>
                    <a:gd name="T10" fmla="*/ 219 w 564"/>
                    <a:gd name="T11" fmla="*/ 469 h 470"/>
                  </a:gdLst>
                  <a:ahLst/>
                  <a:cxnLst>
                    <a:cxn ang="0">
                      <a:pos x="T0" y="T1"/>
                    </a:cxn>
                    <a:cxn ang="0">
                      <a:pos x="T2" y="T3"/>
                    </a:cxn>
                    <a:cxn ang="0">
                      <a:pos x="T4" y="T5"/>
                    </a:cxn>
                    <a:cxn ang="0">
                      <a:pos x="T6" y="T7"/>
                    </a:cxn>
                    <a:cxn ang="0">
                      <a:pos x="T8" y="T9"/>
                    </a:cxn>
                    <a:cxn ang="0">
                      <a:pos x="T10" y="T11"/>
                    </a:cxn>
                  </a:cxnLst>
                  <a:rect l="0" t="0" r="r" b="b"/>
                  <a:pathLst>
                    <a:path w="564" h="470">
                      <a:moveTo>
                        <a:pt x="219" y="469"/>
                      </a:moveTo>
                      <a:lnTo>
                        <a:pt x="219" y="469"/>
                      </a:lnTo>
                      <a:cubicBezTo>
                        <a:pt x="63" y="438"/>
                        <a:pt x="0" y="0"/>
                        <a:pt x="375" y="32"/>
                      </a:cubicBezTo>
                      <a:cubicBezTo>
                        <a:pt x="375" y="32"/>
                        <a:pt x="500" y="63"/>
                        <a:pt x="563" y="219"/>
                      </a:cubicBezTo>
                      <a:cubicBezTo>
                        <a:pt x="563" y="219"/>
                        <a:pt x="407" y="344"/>
                        <a:pt x="282" y="344"/>
                      </a:cubicBezTo>
                      <a:lnTo>
                        <a:pt x="219" y="469"/>
                      </a:lnTo>
                    </a:path>
                  </a:pathLst>
                </a:custGeom>
                <a:solidFill>
                  <a:srgbClr val="201A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33" name="Freeform 169">
                  <a:extLst>
                    <a:ext uri="{FF2B5EF4-FFF2-40B4-BE49-F238E27FC236}">
                      <a16:creationId xmlns:a16="http://schemas.microsoft.com/office/drawing/2014/main" id="{2E23DEF2-59D2-AE66-D2F8-354E09FF7C5F}"/>
                    </a:ext>
                  </a:extLst>
                </p:cNvPr>
                <p:cNvSpPr>
                  <a:spLocks noChangeArrowheads="1"/>
                </p:cNvSpPr>
                <p:nvPr/>
              </p:nvSpPr>
              <p:spPr bwMode="auto">
                <a:xfrm>
                  <a:off x="7459663" y="3100388"/>
                  <a:ext cx="57150" cy="68262"/>
                </a:xfrm>
                <a:custGeom>
                  <a:avLst/>
                  <a:gdLst>
                    <a:gd name="T0" fmla="*/ 156 w 157"/>
                    <a:gd name="T1" fmla="*/ 94 h 188"/>
                    <a:gd name="T2" fmla="*/ 156 w 157"/>
                    <a:gd name="T3" fmla="*/ 94 h 188"/>
                    <a:gd name="T4" fmla="*/ 156 w 157"/>
                    <a:gd name="T5" fmla="*/ 94 h 188"/>
                    <a:gd name="T6" fmla="*/ 93 w 157"/>
                    <a:gd name="T7" fmla="*/ 156 h 188"/>
                    <a:gd name="T8" fmla="*/ 0 w 157"/>
                    <a:gd name="T9" fmla="*/ 94 h 188"/>
                    <a:gd name="T10" fmla="*/ 93 w 157"/>
                    <a:gd name="T11" fmla="*/ 31 h 188"/>
                    <a:gd name="T12" fmla="*/ 156 w 157"/>
                    <a:gd name="T13" fmla="*/ 94 h 188"/>
                    <a:gd name="T14" fmla="*/ 156 w 157"/>
                    <a:gd name="T15" fmla="*/ 94 h 188"/>
                    <a:gd name="T16" fmla="*/ 156 w 157"/>
                    <a:gd name="T17" fmla="*/ 94 h 188"/>
                    <a:gd name="T18" fmla="*/ 93 w 157"/>
                    <a:gd name="T19" fmla="*/ 0 h 188"/>
                    <a:gd name="T20" fmla="*/ 0 w 157"/>
                    <a:gd name="T21" fmla="*/ 94 h 188"/>
                    <a:gd name="T22" fmla="*/ 93 w 157"/>
                    <a:gd name="T23" fmla="*/ 187 h 188"/>
                    <a:gd name="T24" fmla="*/ 156 w 157"/>
                    <a:gd name="T25" fmla="*/ 94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7" h="188">
                      <a:moveTo>
                        <a:pt x="156" y="94"/>
                      </a:moveTo>
                      <a:lnTo>
                        <a:pt x="156" y="94"/>
                      </a:lnTo>
                      <a:lnTo>
                        <a:pt x="156" y="94"/>
                      </a:lnTo>
                      <a:cubicBezTo>
                        <a:pt x="156" y="125"/>
                        <a:pt x="125" y="156"/>
                        <a:pt x="93" y="156"/>
                      </a:cubicBezTo>
                      <a:cubicBezTo>
                        <a:pt x="31" y="156"/>
                        <a:pt x="0" y="125"/>
                        <a:pt x="0" y="94"/>
                      </a:cubicBezTo>
                      <a:cubicBezTo>
                        <a:pt x="0" y="62"/>
                        <a:pt x="31" y="31"/>
                        <a:pt x="93" y="31"/>
                      </a:cubicBezTo>
                      <a:cubicBezTo>
                        <a:pt x="125" y="31"/>
                        <a:pt x="156" y="62"/>
                        <a:pt x="156" y="94"/>
                      </a:cubicBezTo>
                      <a:lnTo>
                        <a:pt x="156" y="94"/>
                      </a:lnTo>
                      <a:lnTo>
                        <a:pt x="156" y="94"/>
                      </a:lnTo>
                      <a:cubicBezTo>
                        <a:pt x="156" y="31"/>
                        <a:pt x="125" y="0"/>
                        <a:pt x="93" y="0"/>
                      </a:cubicBezTo>
                      <a:cubicBezTo>
                        <a:pt x="31" y="0"/>
                        <a:pt x="0" y="31"/>
                        <a:pt x="0" y="94"/>
                      </a:cubicBezTo>
                      <a:cubicBezTo>
                        <a:pt x="0" y="156"/>
                        <a:pt x="31" y="187"/>
                        <a:pt x="93" y="187"/>
                      </a:cubicBezTo>
                      <a:cubicBezTo>
                        <a:pt x="125" y="187"/>
                        <a:pt x="156" y="156"/>
                        <a:pt x="156" y="94"/>
                      </a:cubicBezTo>
                    </a:path>
                  </a:pathLst>
                </a:custGeom>
                <a:solidFill>
                  <a:srgbClr val="A49C4A"/>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34" name="Freeform 170">
                  <a:extLst>
                    <a:ext uri="{FF2B5EF4-FFF2-40B4-BE49-F238E27FC236}">
                      <a16:creationId xmlns:a16="http://schemas.microsoft.com/office/drawing/2014/main" id="{D031CB84-DD32-63D1-5622-69A2C5B4E091}"/>
                    </a:ext>
                  </a:extLst>
                </p:cNvPr>
                <p:cNvSpPr>
                  <a:spLocks noChangeArrowheads="1"/>
                </p:cNvSpPr>
                <p:nvPr/>
              </p:nvSpPr>
              <p:spPr bwMode="auto">
                <a:xfrm>
                  <a:off x="7413625" y="3133725"/>
                  <a:ext cx="371475" cy="315913"/>
                </a:xfrm>
                <a:custGeom>
                  <a:avLst/>
                  <a:gdLst>
                    <a:gd name="T0" fmla="*/ 875 w 1032"/>
                    <a:gd name="T1" fmla="*/ 93 h 876"/>
                    <a:gd name="T2" fmla="*/ 875 w 1032"/>
                    <a:gd name="T3" fmla="*/ 93 h 876"/>
                    <a:gd name="T4" fmla="*/ 625 w 1032"/>
                    <a:gd name="T5" fmla="*/ 593 h 876"/>
                    <a:gd name="T6" fmla="*/ 125 w 1032"/>
                    <a:gd name="T7" fmla="*/ 843 h 876"/>
                    <a:gd name="T8" fmla="*/ 218 w 1032"/>
                    <a:gd name="T9" fmla="*/ 406 h 876"/>
                    <a:gd name="T10" fmla="*/ 625 w 1032"/>
                    <a:gd name="T11" fmla="*/ 31 h 876"/>
                    <a:gd name="T12" fmla="*/ 875 w 1032"/>
                    <a:gd name="T13" fmla="*/ 93 h 876"/>
                  </a:gdLst>
                  <a:ahLst/>
                  <a:cxnLst>
                    <a:cxn ang="0">
                      <a:pos x="T0" y="T1"/>
                    </a:cxn>
                    <a:cxn ang="0">
                      <a:pos x="T2" y="T3"/>
                    </a:cxn>
                    <a:cxn ang="0">
                      <a:pos x="T4" y="T5"/>
                    </a:cxn>
                    <a:cxn ang="0">
                      <a:pos x="T6" y="T7"/>
                    </a:cxn>
                    <a:cxn ang="0">
                      <a:pos x="T8" y="T9"/>
                    </a:cxn>
                    <a:cxn ang="0">
                      <a:pos x="T10" y="T11"/>
                    </a:cxn>
                    <a:cxn ang="0">
                      <a:pos x="T12" y="T13"/>
                    </a:cxn>
                  </a:cxnLst>
                  <a:rect l="0" t="0" r="r" b="b"/>
                  <a:pathLst>
                    <a:path w="1032" h="876">
                      <a:moveTo>
                        <a:pt x="875" y="93"/>
                      </a:moveTo>
                      <a:lnTo>
                        <a:pt x="875" y="93"/>
                      </a:lnTo>
                      <a:cubicBezTo>
                        <a:pt x="875" y="93"/>
                        <a:pt x="1031" y="281"/>
                        <a:pt x="625" y="593"/>
                      </a:cubicBezTo>
                      <a:cubicBezTo>
                        <a:pt x="218" y="875"/>
                        <a:pt x="250" y="875"/>
                        <a:pt x="125" y="843"/>
                      </a:cubicBezTo>
                      <a:cubicBezTo>
                        <a:pt x="31" y="812"/>
                        <a:pt x="0" y="562"/>
                        <a:pt x="218" y="406"/>
                      </a:cubicBezTo>
                      <a:cubicBezTo>
                        <a:pt x="468" y="218"/>
                        <a:pt x="500" y="62"/>
                        <a:pt x="625" y="31"/>
                      </a:cubicBezTo>
                      <a:cubicBezTo>
                        <a:pt x="750" y="0"/>
                        <a:pt x="843" y="31"/>
                        <a:pt x="875" y="93"/>
                      </a:cubicBezTo>
                    </a:path>
                  </a:pathLst>
                </a:custGeom>
                <a:solidFill>
                  <a:srgbClr val="FDC80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35" name="Freeform 171">
                  <a:extLst>
                    <a:ext uri="{FF2B5EF4-FFF2-40B4-BE49-F238E27FC236}">
                      <a16:creationId xmlns:a16="http://schemas.microsoft.com/office/drawing/2014/main" id="{3FD00D89-DEC9-7E68-053E-1B940EFBA33A}"/>
                    </a:ext>
                  </a:extLst>
                </p:cNvPr>
                <p:cNvSpPr>
                  <a:spLocks noChangeArrowheads="1"/>
                </p:cNvSpPr>
                <p:nvPr/>
              </p:nvSpPr>
              <p:spPr bwMode="auto">
                <a:xfrm>
                  <a:off x="7380288" y="3155950"/>
                  <a:ext cx="146050" cy="236538"/>
                </a:xfrm>
                <a:custGeom>
                  <a:avLst/>
                  <a:gdLst>
                    <a:gd name="T0" fmla="*/ 250 w 407"/>
                    <a:gd name="T1" fmla="*/ 31 h 657"/>
                    <a:gd name="T2" fmla="*/ 250 w 407"/>
                    <a:gd name="T3" fmla="*/ 31 h 657"/>
                    <a:gd name="T4" fmla="*/ 406 w 407"/>
                    <a:gd name="T5" fmla="*/ 656 h 657"/>
                    <a:gd name="T6" fmla="*/ 0 w 407"/>
                    <a:gd name="T7" fmla="*/ 344 h 657"/>
                    <a:gd name="T8" fmla="*/ 250 w 407"/>
                    <a:gd name="T9" fmla="*/ 31 h 657"/>
                  </a:gdLst>
                  <a:ahLst/>
                  <a:cxnLst>
                    <a:cxn ang="0">
                      <a:pos x="T0" y="T1"/>
                    </a:cxn>
                    <a:cxn ang="0">
                      <a:pos x="T2" y="T3"/>
                    </a:cxn>
                    <a:cxn ang="0">
                      <a:pos x="T4" y="T5"/>
                    </a:cxn>
                    <a:cxn ang="0">
                      <a:pos x="T6" y="T7"/>
                    </a:cxn>
                    <a:cxn ang="0">
                      <a:pos x="T8" y="T9"/>
                    </a:cxn>
                  </a:cxnLst>
                  <a:rect l="0" t="0" r="r" b="b"/>
                  <a:pathLst>
                    <a:path w="407" h="657">
                      <a:moveTo>
                        <a:pt x="250" y="31"/>
                      </a:moveTo>
                      <a:lnTo>
                        <a:pt x="250" y="31"/>
                      </a:lnTo>
                      <a:cubicBezTo>
                        <a:pt x="250" y="31"/>
                        <a:pt x="31" y="313"/>
                        <a:pt x="406" y="656"/>
                      </a:cubicBezTo>
                      <a:cubicBezTo>
                        <a:pt x="406" y="656"/>
                        <a:pt x="0" y="531"/>
                        <a:pt x="0" y="344"/>
                      </a:cubicBezTo>
                      <a:cubicBezTo>
                        <a:pt x="0" y="156"/>
                        <a:pt x="344" y="0"/>
                        <a:pt x="250" y="31"/>
                      </a:cubicBezTo>
                    </a:path>
                  </a:pathLst>
                </a:custGeom>
                <a:solidFill>
                  <a:srgbClr val="90C04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36" name="Freeform 172">
                  <a:extLst>
                    <a:ext uri="{FF2B5EF4-FFF2-40B4-BE49-F238E27FC236}">
                      <a16:creationId xmlns:a16="http://schemas.microsoft.com/office/drawing/2014/main" id="{D5E593AC-0FF4-F382-A0FA-7156D877F976}"/>
                    </a:ext>
                  </a:extLst>
                </p:cNvPr>
                <p:cNvSpPr>
                  <a:spLocks noChangeArrowheads="1"/>
                </p:cNvSpPr>
                <p:nvPr/>
              </p:nvSpPr>
              <p:spPr bwMode="auto">
                <a:xfrm>
                  <a:off x="7605713" y="3155950"/>
                  <a:ext cx="134937" cy="134938"/>
                </a:xfrm>
                <a:custGeom>
                  <a:avLst/>
                  <a:gdLst>
                    <a:gd name="T0" fmla="*/ 344 w 376"/>
                    <a:gd name="T1" fmla="*/ 125 h 376"/>
                    <a:gd name="T2" fmla="*/ 344 w 376"/>
                    <a:gd name="T3" fmla="*/ 125 h 376"/>
                    <a:gd name="T4" fmla="*/ 187 w 376"/>
                    <a:gd name="T5" fmla="*/ 313 h 376"/>
                    <a:gd name="T6" fmla="*/ 31 w 376"/>
                    <a:gd name="T7" fmla="*/ 156 h 376"/>
                    <a:gd name="T8" fmla="*/ 219 w 376"/>
                    <a:gd name="T9" fmla="*/ 0 h 376"/>
                    <a:gd name="T10" fmla="*/ 344 w 376"/>
                    <a:gd name="T11" fmla="*/ 125 h 376"/>
                  </a:gdLst>
                  <a:ahLst/>
                  <a:cxnLst>
                    <a:cxn ang="0">
                      <a:pos x="T0" y="T1"/>
                    </a:cxn>
                    <a:cxn ang="0">
                      <a:pos x="T2" y="T3"/>
                    </a:cxn>
                    <a:cxn ang="0">
                      <a:pos x="T4" y="T5"/>
                    </a:cxn>
                    <a:cxn ang="0">
                      <a:pos x="T6" y="T7"/>
                    </a:cxn>
                    <a:cxn ang="0">
                      <a:pos x="T8" y="T9"/>
                    </a:cxn>
                    <a:cxn ang="0">
                      <a:pos x="T10" y="T11"/>
                    </a:cxn>
                  </a:cxnLst>
                  <a:rect l="0" t="0" r="r" b="b"/>
                  <a:pathLst>
                    <a:path w="376" h="376">
                      <a:moveTo>
                        <a:pt x="344" y="125"/>
                      </a:moveTo>
                      <a:lnTo>
                        <a:pt x="344" y="125"/>
                      </a:lnTo>
                      <a:cubicBezTo>
                        <a:pt x="375" y="188"/>
                        <a:pt x="250" y="313"/>
                        <a:pt x="187" y="313"/>
                      </a:cubicBezTo>
                      <a:cubicBezTo>
                        <a:pt x="31" y="375"/>
                        <a:pt x="0" y="281"/>
                        <a:pt x="31" y="156"/>
                      </a:cubicBezTo>
                      <a:cubicBezTo>
                        <a:pt x="62" y="63"/>
                        <a:pt x="156" y="31"/>
                        <a:pt x="219" y="0"/>
                      </a:cubicBezTo>
                      <a:cubicBezTo>
                        <a:pt x="281" y="0"/>
                        <a:pt x="344" y="125"/>
                        <a:pt x="344" y="125"/>
                      </a:cubicBezTo>
                    </a:path>
                  </a:pathLst>
                </a:custGeom>
                <a:solidFill>
                  <a:srgbClr val="CA956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37" name="Freeform 173">
                  <a:extLst>
                    <a:ext uri="{FF2B5EF4-FFF2-40B4-BE49-F238E27FC236}">
                      <a16:creationId xmlns:a16="http://schemas.microsoft.com/office/drawing/2014/main" id="{CDEFF9AD-58A5-AC20-3CC8-F7A2C674AA21}"/>
                    </a:ext>
                  </a:extLst>
                </p:cNvPr>
                <p:cNvSpPr>
                  <a:spLocks noChangeArrowheads="1"/>
                </p:cNvSpPr>
                <p:nvPr/>
              </p:nvSpPr>
              <p:spPr bwMode="auto">
                <a:xfrm>
                  <a:off x="7559675" y="3279775"/>
                  <a:ext cx="203200" cy="90488"/>
                </a:xfrm>
                <a:custGeom>
                  <a:avLst/>
                  <a:gdLst>
                    <a:gd name="T0" fmla="*/ 0 w 563"/>
                    <a:gd name="T1" fmla="*/ 125 h 251"/>
                    <a:gd name="T2" fmla="*/ 0 w 563"/>
                    <a:gd name="T3" fmla="*/ 125 h 251"/>
                    <a:gd name="T4" fmla="*/ 344 w 563"/>
                    <a:gd name="T5" fmla="*/ 219 h 251"/>
                    <a:gd name="T6" fmla="*/ 437 w 563"/>
                    <a:gd name="T7" fmla="*/ 0 h 251"/>
                    <a:gd name="T8" fmla="*/ 281 w 563"/>
                    <a:gd name="T9" fmla="*/ 94 h 251"/>
                    <a:gd name="T10" fmla="*/ 0 w 563"/>
                    <a:gd name="T11" fmla="*/ 125 h 251"/>
                  </a:gdLst>
                  <a:ahLst/>
                  <a:cxnLst>
                    <a:cxn ang="0">
                      <a:pos x="T0" y="T1"/>
                    </a:cxn>
                    <a:cxn ang="0">
                      <a:pos x="T2" y="T3"/>
                    </a:cxn>
                    <a:cxn ang="0">
                      <a:pos x="T4" y="T5"/>
                    </a:cxn>
                    <a:cxn ang="0">
                      <a:pos x="T6" y="T7"/>
                    </a:cxn>
                    <a:cxn ang="0">
                      <a:pos x="T8" y="T9"/>
                    </a:cxn>
                    <a:cxn ang="0">
                      <a:pos x="T10" y="T11"/>
                    </a:cxn>
                  </a:cxnLst>
                  <a:rect l="0" t="0" r="r" b="b"/>
                  <a:pathLst>
                    <a:path w="563" h="251">
                      <a:moveTo>
                        <a:pt x="0" y="125"/>
                      </a:moveTo>
                      <a:lnTo>
                        <a:pt x="0" y="125"/>
                      </a:lnTo>
                      <a:cubicBezTo>
                        <a:pt x="0" y="125"/>
                        <a:pt x="156" y="250"/>
                        <a:pt x="344" y="219"/>
                      </a:cubicBezTo>
                      <a:cubicBezTo>
                        <a:pt x="562" y="187"/>
                        <a:pt x="437" y="0"/>
                        <a:pt x="437" y="0"/>
                      </a:cubicBezTo>
                      <a:cubicBezTo>
                        <a:pt x="281" y="94"/>
                        <a:pt x="281" y="94"/>
                        <a:pt x="281" y="94"/>
                      </a:cubicBezTo>
                      <a:cubicBezTo>
                        <a:pt x="281" y="94"/>
                        <a:pt x="156" y="187"/>
                        <a:pt x="0" y="125"/>
                      </a:cubicBezTo>
                    </a:path>
                  </a:pathLst>
                </a:custGeom>
                <a:solidFill>
                  <a:srgbClr val="90C04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25" name="Freeform 105">
                <a:extLst>
                  <a:ext uri="{FF2B5EF4-FFF2-40B4-BE49-F238E27FC236}">
                    <a16:creationId xmlns:a16="http://schemas.microsoft.com/office/drawing/2014/main" id="{A0B44A81-C4FD-313F-EB22-6B7764F871A2}"/>
                  </a:ext>
                </a:extLst>
              </p:cNvPr>
              <p:cNvSpPr>
                <a:spLocks noChangeArrowheads="1"/>
              </p:cNvSpPr>
              <p:nvPr/>
            </p:nvSpPr>
            <p:spPr bwMode="auto">
              <a:xfrm>
                <a:off x="8591800" y="4838152"/>
                <a:ext cx="199373" cy="290160"/>
              </a:xfrm>
              <a:custGeom>
                <a:avLst/>
                <a:gdLst>
                  <a:gd name="T0" fmla="*/ 155 w 438"/>
                  <a:gd name="T1" fmla="*/ 0 h 751"/>
                  <a:gd name="T2" fmla="*/ 155 w 438"/>
                  <a:gd name="T3" fmla="*/ 0 h 751"/>
                  <a:gd name="T4" fmla="*/ 343 w 438"/>
                  <a:gd name="T5" fmla="*/ 250 h 751"/>
                  <a:gd name="T6" fmla="*/ 374 w 438"/>
                  <a:gd name="T7" fmla="*/ 531 h 751"/>
                  <a:gd name="T8" fmla="*/ 374 w 438"/>
                  <a:gd name="T9" fmla="*/ 750 h 751"/>
                  <a:gd name="T10" fmla="*/ 249 w 438"/>
                  <a:gd name="T11" fmla="*/ 656 h 751"/>
                  <a:gd name="T12" fmla="*/ 124 w 438"/>
                  <a:gd name="T13" fmla="*/ 656 h 751"/>
                  <a:gd name="T14" fmla="*/ 94 w 438"/>
                  <a:gd name="T15" fmla="*/ 531 h 751"/>
                  <a:gd name="T16" fmla="*/ 94 w 438"/>
                  <a:gd name="T17" fmla="*/ 125 h 751"/>
                  <a:gd name="T18" fmla="*/ 155 w 438"/>
                  <a:gd name="T19" fmla="*/ 0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8" h="751">
                    <a:moveTo>
                      <a:pt x="155" y="0"/>
                    </a:moveTo>
                    <a:lnTo>
                      <a:pt x="155" y="0"/>
                    </a:lnTo>
                    <a:cubicBezTo>
                      <a:pt x="155" y="0"/>
                      <a:pt x="312" y="31"/>
                      <a:pt x="343" y="250"/>
                    </a:cubicBezTo>
                    <a:cubicBezTo>
                      <a:pt x="374" y="468"/>
                      <a:pt x="312" y="500"/>
                      <a:pt x="374" y="531"/>
                    </a:cubicBezTo>
                    <a:cubicBezTo>
                      <a:pt x="437" y="593"/>
                      <a:pt x="374" y="750"/>
                      <a:pt x="374" y="750"/>
                    </a:cubicBezTo>
                    <a:cubicBezTo>
                      <a:pt x="374" y="750"/>
                      <a:pt x="312" y="625"/>
                      <a:pt x="249" y="656"/>
                    </a:cubicBezTo>
                    <a:cubicBezTo>
                      <a:pt x="187" y="656"/>
                      <a:pt x="155" y="656"/>
                      <a:pt x="124" y="656"/>
                    </a:cubicBezTo>
                    <a:cubicBezTo>
                      <a:pt x="94" y="656"/>
                      <a:pt x="31" y="593"/>
                      <a:pt x="94" y="531"/>
                    </a:cubicBezTo>
                    <a:cubicBezTo>
                      <a:pt x="155" y="437"/>
                      <a:pt x="0" y="281"/>
                      <a:pt x="94" y="125"/>
                    </a:cubicBezTo>
                    <a:lnTo>
                      <a:pt x="155" y="0"/>
                    </a:lnTo>
                  </a:path>
                </a:pathLst>
              </a:custGeom>
              <a:solidFill>
                <a:srgbClr val="201A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grpSp>
        <p:grpSp>
          <p:nvGrpSpPr>
            <p:cNvPr id="510" name="Group 509">
              <a:extLst>
                <a:ext uri="{FF2B5EF4-FFF2-40B4-BE49-F238E27FC236}">
                  <a16:creationId xmlns:a16="http://schemas.microsoft.com/office/drawing/2014/main" id="{1AB51466-DB46-6D33-908F-0BE29ACD6584}"/>
                </a:ext>
              </a:extLst>
            </p:cNvPr>
            <p:cNvGrpSpPr>
              <a:grpSpLocks noChangeAspect="1"/>
            </p:cNvGrpSpPr>
            <p:nvPr/>
          </p:nvGrpSpPr>
          <p:grpSpPr>
            <a:xfrm>
              <a:off x="2405400" y="6584597"/>
              <a:ext cx="2099581" cy="479916"/>
              <a:chOff x="164760" y="4751791"/>
              <a:chExt cx="1904701" cy="435371"/>
            </a:xfrm>
          </p:grpSpPr>
          <p:sp>
            <p:nvSpPr>
              <p:cNvPr id="554" name="Rectangle 553">
                <a:extLst>
                  <a:ext uri="{FF2B5EF4-FFF2-40B4-BE49-F238E27FC236}">
                    <a16:creationId xmlns:a16="http://schemas.microsoft.com/office/drawing/2014/main" id="{DD5497F5-ED9B-9C36-BEB1-AD9CFDCDECA2}"/>
                  </a:ext>
                </a:extLst>
              </p:cNvPr>
              <p:cNvSpPr>
                <a:spLocks/>
              </p:cNvSpPr>
              <p:nvPr/>
            </p:nvSpPr>
            <p:spPr>
              <a:xfrm>
                <a:off x="164760" y="4751791"/>
                <a:ext cx="1904701" cy="435371"/>
              </a:xfrm>
              <a:prstGeom prst="rect">
                <a:avLst/>
              </a:prstGeom>
              <a:solidFill>
                <a:srgbClr val="FFF2CC">
                  <a:alpha val="45098"/>
                </a:srgb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5" name="Group 554">
                <a:extLst>
                  <a:ext uri="{FF2B5EF4-FFF2-40B4-BE49-F238E27FC236}">
                    <a16:creationId xmlns:a16="http://schemas.microsoft.com/office/drawing/2014/main" id="{571085FF-F286-E5C2-275A-2E4315BAEED5}"/>
                  </a:ext>
                </a:extLst>
              </p:cNvPr>
              <p:cNvGrpSpPr/>
              <p:nvPr/>
            </p:nvGrpSpPr>
            <p:grpSpPr>
              <a:xfrm flipH="1">
                <a:off x="361119" y="4789082"/>
                <a:ext cx="180571" cy="356775"/>
                <a:chOff x="7245350" y="2886076"/>
                <a:chExt cx="539750" cy="1112837"/>
              </a:xfrm>
            </p:grpSpPr>
            <p:sp>
              <p:nvSpPr>
                <p:cNvPr id="610" name="Freeform 10">
                  <a:extLst>
                    <a:ext uri="{FF2B5EF4-FFF2-40B4-BE49-F238E27FC236}">
                      <a16:creationId xmlns:a16="http://schemas.microsoft.com/office/drawing/2014/main" id="{ACD4E9F9-5D4E-C6F4-3C91-D222D75D1510}"/>
                    </a:ext>
                  </a:extLst>
                </p:cNvPr>
                <p:cNvSpPr>
                  <a:spLocks noChangeArrowheads="1"/>
                </p:cNvSpPr>
                <p:nvPr/>
              </p:nvSpPr>
              <p:spPr bwMode="auto">
                <a:xfrm>
                  <a:off x="7245350" y="3863975"/>
                  <a:ext cx="461963" cy="134938"/>
                </a:xfrm>
                <a:custGeom>
                  <a:avLst/>
                  <a:gdLst>
                    <a:gd name="T0" fmla="*/ 500 w 1282"/>
                    <a:gd name="T1" fmla="*/ 31 h 376"/>
                    <a:gd name="T2" fmla="*/ 500 w 1282"/>
                    <a:gd name="T3" fmla="*/ 31 h 376"/>
                    <a:gd name="T4" fmla="*/ 875 w 1282"/>
                    <a:gd name="T5" fmla="*/ 0 h 376"/>
                    <a:gd name="T6" fmla="*/ 1156 w 1282"/>
                    <a:gd name="T7" fmla="*/ 62 h 376"/>
                    <a:gd name="T8" fmla="*/ 1250 w 1282"/>
                    <a:gd name="T9" fmla="*/ 125 h 376"/>
                    <a:gd name="T10" fmla="*/ 1031 w 1282"/>
                    <a:gd name="T11" fmla="*/ 250 h 376"/>
                    <a:gd name="T12" fmla="*/ 781 w 1282"/>
                    <a:gd name="T13" fmla="*/ 312 h 376"/>
                    <a:gd name="T14" fmla="*/ 406 w 1282"/>
                    <a:gd name="T15" fmla="*/ 344 h 376"/>
                    <a:gd name="T16" fmla="*/ 250 w 1282"/>
                    <a:gd name="T17" fmla="*/ 312 h 376"/>
                    <a:gd name="T18" fmla="*/ 0 w 1282"/>
                    <a:gd name="T19" fmla="*/ 219 h 376"/>
                    <a:gd name="T20" fmla="*/ 125 w 1282"/>
                    <a:gd name="T21" fmla="*/ 156 h 376"/>
                    <a:gd name="T22" fmla="*/ 500 w 1282"/>
                    <a:gd name="T23" fmla="*/ 31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2" h="376">
                      <a:moveTo>
                        <a:pt x="500" y="31"/>
                      </a:moveTo>
                      <a:lnTo>
                        <a:pt x="500" y="31"/>
                      </a:lnTo>
                      <a:cubicBezTo>
                        <a:pt x="500" y="31"/>
                        <a:pt x="812" y="0"/>
                        <a:pt x="875" y="0"/>
                      </a:cubicBezTo>
                      <a:cubicBezTo>
                        <a:pt x="937" y="31"/>
                        <a:pt x="1094" y="62"/>
                        <a:pt x="1156" y="62"/>
                      </a:cubicBezTo>
                      <a:cubicBezTo>
                        <a:pt x="1187" y="94"/>
                        <a:pt x="1281" y="62"/>
                        <a:pt x="1250" y="125"/>
                      </a:cubicBezTo>
                      <a:cubicBezTo>
                        <a:pt x="1219" y="187"/>
                        <a:pt x="1094" y="219"/>
                        <a:pt x="1031" y="250"/>
                      </a:cubicBezTo>
                      <a:cubicBezTo>
                        <a:pt x="969" y="281"/>
                        <a:pt x="969" y="281"/>
                        <a:pt x="781" y="312"/>
                      </a:cubicBezTo>
                      <a:cubicBezTo>
                        <a:pt x="594" y="375"/>
                        <a:pt x="469" y="375"/>
                        <a:pt x="406" y="344"/>
                      </a:cubicBezTo>
                      <a:cubicBezTo>
                        <a:pt x="312" y="344"/>
                        <a:pt x="312" y="312"/>
                        <a:pt x="250" y="312"/>
                      </a:cubicBezTo>
                      <a:cubicBezTo>
                        <a:pt x="156" y="281"/>
                        <a:pt x="0" y="281"/>
                        <a:pt x="0" y="219"/>
                      </a:cubicBezTo>
                      <a:cubicBezTo>
                        <a:pt x="31" y="187"/>
                        <a:pt x="94" y="156"/>
                        <a:pt x="125" y="156"/>
                      </a:cubicBezTo>
                      <a:cubicBezTo>
                        <a:pt x="156" y="125"/>
                        <a:pt x="250" y="94"/>
                        <a:pt x="500" y="31"/>
                      </a:cubicBezTo>
                    </a:path>
                  </a:pathLst>
                </a:custGeom>
                <a:solidFill>
                  <a:srgbClr val="2F559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11" name="Freeform 161">
                  <a:extLst>
                    <a:ext uri="{FF2B5EF4-FFF2-40B4-BE49-F238E27FC236}">
                      <a16:creationId xmlns:a16="http://schemas.microsoft.com/office/drawing/2014/main" id="{36DD3E1D-D750-8589-D7E9-8B7A11AE87C6}"/>
                    </a:ext>
                  </a:extLst>
                </p:cNvPr>
                <p:cNvSpPr>
                  <a:spLocks noChangeArrowheads="1"/>
                </p:cNvSpPr>
                <p:nvPr/>
              </p:nvSpPr>
              <p:spPr bwMode="auto">
                <a:xfrm>
                  <a:off x="7391400" y="3381375"/>
                  <a:ext cx="258763" cy="573088"/>
                </a:xfrm>
                <a:custGeom>
                  <a:avLst/>
                  <a:gdLst>
                    <a:gd name="T0" fmla="*/ 188 w 720"/>
                    <a:gd name="T1" fmla="*/ 156 h 1594"/>
                    <a:gd name="T2" fmla="*/ 188 w 720"/>
                    <a:gd name="T3" fmla="*/ 156 h 1594"/>
                    <a:gd name="T4" fmla="*/ 0 w 720"/>
                    <a:gd name="T5" fmla="*/ 1593 h 1594"/>
                    <a:gd name="T6" fmla="*/ 375 w 720"/>
                    <a:gd name="T7" fmla="*/ 688 h 1594"/>
                    <a:gd name="T8" fmla="*/ 469 w 720"/>
                    <a:gd name="T9" fmla="*/ 1530 h 1594"/>
                    <a:gd name="T10" fmla="*/ 625 w 720"/>
                    <a:gd name="T11" fmla="*/ 219 h 1594"/>
                    <a:gd name="T12" fmla="*/ 188 w 720"/>
                    <a:gd name="T13" fmla="*/ 156 h 1594"/>
                  </a:gdLst>
                  <a:ahLst/>
                  <a:cxnLst>
                    <a:cxn ang="0">
                      <a:pos x="T0" y="T1"/>
                    </a:cxn>
                    <a:cxn ang="0">
                      <a:pos x="T2" y="T3"/>
                    </a:cxn>
                    <a:cxn ang="0">
                      <a:pos x="T4" y="T5"/>
                    </a:cxn>
                    <a:cxn ang="0">
                      <a:pos x="T6" y="T7"/>
                    </a:cxn>
                    <a:cxn ang="0">
                      <a:pos x="T8" y="T9"/>
                    </a:cxn>
                    <a:cxn ang="0">
                      <a:pos x="T10" y="T11"/>
                    </a:cxn>
                    <a:cxn ang="0">
                      <a:pos x="T12" y="T13"/>
                    </a:cxn>
                  </a:cxnLst>
                  <a:rect l="0" t="0" r="r" b="b"/>
                  <a:pathLst>
                    <a:path w="720" h="1594">
                      <a:moveTo>
                        <a:pt x="188" y="156"/>
                      </a:moveTo>
                      <a:lnTo>
                        <a:pt x="188" y="156"/>
                      </a:lnTo>
                      <a:cubicBezTo>
                        <a:pt x="188" y="156"/>
                        <a:pt x="31" y="1249"/>
                        <a:pt x="0" y="1593"/>
                      </a:cubicBezTo>
                      <a:cubicBezTo>
                        <a:pt x="0" y="1593"/>
                        <a:pt x="281" y="875"/>
                        <a:pt x="375" y="688"/>
                      </a:cubicBezTo>
                      <a:cubicBezTo>
                        <a:pt x="375" y="688"/>
                        <a:pt x="438" y="1312"/>
                        <a:pt x="469" y="1530"/>
                      </a:cubicBezTo>
                      <a:cubicBezTo>
                        <a:pt x="469" y="1593"/>
                        <a:pt x="719" y="438"/>
                        <a:pt x="625" y="219"/>
                      </a:cubicBezTo>
                      <a:cubicBezTo>
                        <a:pt x="563" y="0"/>
                        <a:pt x="188" y="156"/>
                        <a:pt x="188" y="156"/>
                      </a:cubicBezTo>
                    </a:path>
                  </a:pathLst>
                </a:custGeom>
                <a:solidFill>
                  <a:srgbClr val="6A432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12" name="Freeform 162">
                  <a:extLst>
                    <a:ext uri="{FF2B5EF4-FFF2-40B4-BE49-F238E27FC236}">
                      <a16:creationId xmlns:a16="http://schemas.microsoft.com/office/drawing/2014/main" id="{1B8B9DD2-4F53-BD41-6653-9C310E4FB0E0}"/>
                    </a:ext>
                  </a:extLst>
                </p:cNvPr>
                <p:cNvSpPr>
                  <a:spLocks noChangeArrowheads="1"/>
                </p:cNvSpPr>
                <p:nvPr/>
              </p:nvSpPr>
              <p:spPr bwMode="auto">
                <a:xfrm>
                  <a:off x="7402513" y="3403600"/>
                  <a:ext cx="236537" cy="292100"/>
                </a:xfrm>
                <a:custGeom>
                  <a:avLst/>
                  <a:gdLst>
                    <a:gd name="T0" fmla="*/ 125 w 658"/>
                    <a:gd name="T1" fmla="*/ 156 h 813"/>
                    <a:gd name="T2" fmla="*/ 125 w 658"/>
                    <a:gd name="T3" fmla="*/ 156 h 813"/>
                    <a:gd name="T4" fmla="*/ 32 w 658"/>
                    <a:gd name="T5" fmla="*/ 218 h 813"/>
                    <a:gd name="T6" fmla="*/ 0 w 658"/>
                    <a:gd name="T7" fmla="*/ 687 h 813"/>
                    <a:gd name="T8" fmla="*/ 657 w 658"/>
                    <a:gd name="T9" fmla="*/ 656 h 813"/>
                    <a:gd name="T10" fmla="*/ 625 w 658"/>
                    <a:gd name="T11" fmla="*/ 187 h 813"/>
                    <a:gd name="T12" fmla="*/ 125 w 658"/>
                    <a:gd name="T13" fmla="*/ 156 h 813"/>
                  </a:gdLst>
                  <a:ahLst/>
                  <a:cxnLst>
                    <a:cxn ang="0">
                      <a:pos x="T0" y="T1"/>
                    </a:cxn>
                    <a:cxn ang="0">
                      <a:pos x="T2" y="T3"/>
                    </a:cxn>
                    <a:cxn ang="0">
                      <a:pos x="T4" y="T5"/>
                    </a:cxn>
                    <a:cxn ang="0">
                      <a:pos x="T6" y="T7"/>
                    </a:cxn>
                    <a:cxn ang="0">
                      <a:pos x="T8" y="T9"/>
                    </a:cxn>
                    <a:cxn ang="0">
                      <a:pos x="T10" y="T11"/>
                    </a:cxn>
                    <a:cxn ang="0">
                      <a:pos x="T12" y="T13"/>
                    </a:cxn>
                  </a:cxnLst>
                  <a:rect l="0" t="0" r="r" b="b"/>
                  <a:pathLst>
                    <a:path w="658" h="813">
                      <a:moveTo>
                        <a:pt x="125" y="156"/>
                      </a:moveTo>
                      <a:lnTo>
                        <a:pt x="125" y="156"/>
                      </a:lnTo>
                      <a:cubicBezTo>
                        <a:pt x="125" y="156"/>
                        <a:pt x="94" y="0"/>
                        <a:pt x="32" y="218"/>
                      </a:cubicBezTo>
                      <a:cubicBezTo>
                        <a:pt x="0" y="312"/>
                        <a:pt x="0" y="531"/>
                        <a:pt x="0" y="687"/>
                      </a:cubicBezTo>
                      <a:cubicBezTo>
                        <a:pt x="0" y="687"/>
                        <a:pt x="407" y="812"/>
                        <a:pt x="657" y="656"/>
                      </a:cubicBezTo>
                      <a:cubicBezTo>
                        <a:pt x="625" y="187"/>
                        <a:pt x="625" y="187"/>
                        <a:pt x="625" y="187"/>
                      </a:cubicBezTo>
                      <a:lnTo>
                        <a:pt x="125" y="156"/>
                      </a:lnTo>
                    </a:path>
                  </a:pathLst>
                </a:custGeom>
                <a:solidFill>
                  <a:srgbClr val="F1942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13" name="Freeform 163">
                  <a:extLst>
                    <a:ext uri="{FF2B5EF4-FFF2-40B4-BE49-F238E27FC236}">
                      <a16:creationId xmlns:a16="http://schemas.microsoft.com/office/drawing/2014/main" id="{33CC9D34-8BAB-D8C0-CB13-55AFCF7C9A62}"/>
                    </a:ext>
                  </a:extLst>
                </p:cNvPr>
                <p:cNvSpPr>
                  <a:spLocks noChangeArrowheads="1"/>
                </p:cNvSpPr>
                <p:nvPr/>
              </p:nvSpPr>
              <p:spPr bwMode="auto">
                <a:xfrm>
                  <a:off x="7391400" y="3144838"/>
                  <a:ext cx="269875" cy="393700"/>
                </a:xfrm>
                <a:custGeom>
                  <a:avLst/>
                  <a:gdLst>
                    <a:gd name="T0" fmla="*/ 31 w 751"/>
                    <a:gd name="T1" fmla="*/ 750 h 1095"/>
                    <a:gd name="T2" fmla="*/ 31 w 751"/>
                    <a:gd name="T3" fmla="*/ 750 h 1095"/>
                    <a:gd name="T4" fmla="*/ 0 w 751"/>
                    <a:gd name="T5" fmla="*/ 1000 h 1095"/>
                    <a:gd name="T6" fmla="*/ 750 w 751"/>
                    <a:gd name="T7" fmla="*/ 969 h 1095"/>
                    <a:gd name="T8" fmla="*/ 594 w 751"/>
                    <a:gd name="T9" fmla="*/ 187 h 1095"/>
                    <a:gd name="T10" fmla="*/ 188 w 751"/>
                    <a:gd name="T11" fmla="*/ 94 h 1095"/>
                    <a:gd name="T12" fmla="*/ 31 w 751"/>
                    <a:gd name="T13" fmla="*/ 750 h 1095"/>
                  </a:gdLst>
                  <a:ahLst/>
                  <a:cxnLst>
                    <a:cxn ang="0">
                      <a:pos x="T0" y="T1"/>
                    </a:cxn>
                    <a:cxn ang="0">
                      <a:pos x="T2" y="T3"/>
                    </a:cxn>
                    <a:cxn ang="0">
                      <a:pos x="T4" y="T5"/>
                    </a:cxn>
                    <a:cxn ang="0">
                      <a:pos x="T6" y="T7"/>
                    </a:cxn>
                    <a:cxn ang="0">
                      <a:pos x="T8" y="T9"/>
                    </a:cxn>
                    <a:cxn ang="0">
                      <a:pos x="T10" y="T11"/>
                    </a:cxn>
                    <a:cxn ang="0">
                      <a:pos x="T12" y="T13"/>
                    </a:cxn>
                  </a:cxnLst>
                  <a:rect l="0" t="0" r="r" b="b"/>
                  <a:pathLst>
                    <a:path w="751" h="1095">
                      <a:moveTo>
                        <a:pt x="31" y="750"/>
                      </a:moveTo>
                      <a:lnTo>
                        <a:pt x="31" y="750"/>
                      </a:lnTo>
                      <a:cubicBezTo>
                        <a:pt x="31" y="875"/>
                        <a:pt x="0" y="937"/>
                        <a:pt x="0" y="1000"/>
                      </a:cubicBezTo>
                      <a:cubicBezTo>
                        <a:pt x="0" y="1000"/>
                        <a:pt x="531" y="1094"/>
                        <a:pt x="750" y="969"/>
                      </a:cubicBezTo>
                      <a:cubicBezTo>
                        <a:pt x="750" y="969"/>
                        <a:pt x="625" y="344"/>
                        <a:pt x="594" y="187"/>
                      </a:cubicBezTo>
                      <a:cubicBezTo>
                        <a:pt x="594" y="62"/>
                        <a:pt x="281" y="0"/>
                        <a:pt x="188" y="94"/>
                      </a:cubicBezTo>
                      <a:cubicBezTo>
                        <a:pt x="188" y="94"/>
                        <a:pt x="94" y="219"/>
                        <a:pt x="31" y="750"/>
                      </a:cubicBezTo>
                    </a:path>
                  </a:pathLst>
                </a:custGeom>
                <a:solidFill>
                  <a:srgbClr val="FDC80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14" name="Freeform 164">
                  <a:extLst>
                    <a:ext uri="{FF2B5EF4-FFF2-40B4-BE49-F238E27FC236}">
                      <a16:creationId xmlns:a16="http://schemas.microsoft.com/office/drawing/2014/main" id="{8D623DE6-F18B-7190-0FF2-DC4FF6433F80}"/>
                    </a:ext>
                  </a:extLst>
                </p:cNvPr>
                <p:cNvSpPr>
                  <a:spLocks noChangeArrowheads="1"/>
                </p:cNvSpPr>
                <p:nvPr/>
              </p:nvSpPr>
              <p:spPr bwMode="auto">
                <a:xfrm>
                  <a:off x="7504113" y="3133725"/>
                  <a:ext cx="57150" cy="134938"/>
                </a:xfrm>
                <a:custGeom>
                  <a:avLst/>
                  <a:gdLst>
                    <a:gd name="T0" fmla="*/ 62 w 157"/>
                    <a:gd name="T1" fmla="*/ 0 h 376"/>
                    <a:gd name="T2" fmla="*/ 62 w 157"/>
                    <a:gd name="T3" fmla="*/ 0 h 376"/>
                    <a:gd name="T4" fmla="*/ 0 w 157"/>
                    <a:gd name="T5" fmla="*/ 125 h 376"/>
                    <a:gd name="T6" fmla="*/ 125 w 157"/>
                    <a:gd name="T7" fmla="*/ 343 h 376"/>
                    <a:gd name="T8" fmla="*/ 125 w 157"/>
                    <a:gd name="T9" fmla="*/ 0 h 376"/>
                    <a:gd name="T10" fmla="*/ 62 w 157"/>
                    <a:gd name="T11" fmla="*/ 0 h 376"/>
                  </a:gdLst>
                  <a:ahLst/>
                  <a:cxnLst>
                    <a:cxn ang="0">
                      <a:pos x="T0" y="T1"/>
                    </a:cxn>
                    <a:cxn ang="0">
                      <a:pos x="T2" y="T3"/>
                    </a:cxn>
                    <a:cxn ang="0">
                      <a:pos x="T4" y="T5"/>
                    </a:cxn>
                    <a:cxn ang="0">
                      <a:pos x="T6" y="T7"/>
                    </a:cxn>
                    <a:cxn ang="0">
                      <a:pos x="T8" y="T9"/>
                    </a:cxn>
                    <a:cxn ang="0">
                      <a:pos x="T10" y="T11"/>
                    </a:cxn>
                  </a:cxnLst>
                  <a:rect l="0" t="0" r="r" b="b"/>
                  <a:pathLst>
                    <a:path w="157" h="376">
                      <a:moveTo>
                        <a:pt x="62" y="0"/>
                      </a:moveTo>
                      <a:lnTo>
                        <a:pt x="62" y="0"/>
                      </a:lnTo>
                      <a:cubicBezTo>
                        <a:pt x="0" y="125"/>
                        <a:pt x="0" y="125"/>
                        <a:pt x="0" y="125"/>
                      </a:cubicBezTo>
                      <a:cubicBezTo>
                        <a:pt x="0" y="125"/>
                        <a:pt x="93" y="375"/>
                        <a:pt x="125" y="343"/>
                      </a:cubicBezTo>
                      <a:cubicBezTo>
                        <a:pt x="156" y="343"/>
                        <a:pt x="125" y="0"/>
                        <a:pt x="125" y="0"/>
                      </a:cubicBezTo>
                      <a:lnTo>
                        <a:pt x="62" y="0"/>
                      </a:lnTo>
                    </a:path>
                  </a:pathLst>
                </a:custGeom>
                <a:solidFill>
                  <a:srgbClr val="6A432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15" name="Freeform 165">
                  <a:extLst>
                    <a:ext uri="{FF2B5EF4-FFF2-40B4-BE49-F238E27FC236}">
                      <a16:creationId xmlns:a16="http://schemas.microsoft.com/office/drawing/2014/main" id="{E31C628C-71E3-5375-BA32-4213C5F8DF07}"/>
                    </a:ext>
                  </a:extLst>
                </p:cNvPr>
                <p:cNvSpPr>
                  <a:spLocks noChangeArrowheads="1"/>
                </p:cNvSpPr>
                <p:nvPr/>
              </p:nvSpPr>
              <p:spPr bwMode="auto">
                <a:xfrm>
                  <a:off x="7424738" y="2941638"/>
                  <a:ext cx="180975" cy="247650"/>
                </a:xfrm>
                <a:custGeom>
                  <a:avLst/>
                  <a:gdLst>
                    <a:gd name="T0" fmla="*/ 125 w 501"/>
                    <a:gd name="T1" fmla="*/ 125 h 689"/>
                    <a:gd name="T2" fmla="*/ 125 w 501"/>
                    <a:gd name="T3" fmla="*/ 125 h 689"/>
                    <a:gd name="T4" fmla="*/ 156 w 501"/>
                    <a:gd name="T5" fmla="*/ 500 h 689"/>
                    <a:gd name="T6" fmla="*/ 500 w 501"/>
                    <a:gd name="T7" fmla="*/ 375 h 689"/>
                    <a:gd name="T8" fmla="*/ 344 w 501"/>
                    <a:gd name="T9" fmla="*/ 63 h 689"/>
                    <a:gd name="T10" fmla="*/ 125 w 501"/>
                    <a:gd name="T11" fmla="*/ 125 h 689"/>
                  </a:gdLst>
                  <a:ahLst/>
                  <a:cxnLst>
                    <a:cxn ang="0">
                      <a:pos x="T0" y="T1"/>
                    </a:cxn>
                    <a:cxn ang="0">
                      <a:pos x="T2" y="T3"/>
                    </a:cxn>
                    <a:cxn ang="0">
                      <a:pos x="T4" y="T5"/>
                    </a:cxn>
                    <a:cxn ang="0">
                      <a:pos x="T6" y="T7"/>
                    </a:cxn>
                    <a:cxn ang="0">
                      <a:pos x="T8" y="T9"/>
                    </a:cxn>
                    <a:cxn ang="0">
                      <a:pos x="T10" y="T11"/>
                    </a:cxn>
                  </a:cxnLst>
                  <a:rect l="0" t="0" r="r" b="b"/>
                  <a:pathLst>
                    <a:path w="501" h="689">
                      <a:moveTo>
                        <a:pt x="125" y="125"/>
                      </a:moveTo>
                      <a:lnTo>
                        <a:pt x="125" y="125"/>
                      </a:lnTo>
                      <a:cubicBezTo>
                        <a:pt x="0" y="219"/>
                        <a:pt x="125" y="469"/>
                        <a:pt x="156" y="500"/>
                      </a:cubicBezTo>
                      <a:cubicBezTo>
                        <a:pt x="344" y="688"/>
                        <a:pt x="469" y="563"/>
                        <a:pt x="500" y="375"/>
                      </a:cubicBezTo>
                      <a:cubicBezTo>
                        <a:pt x="500" y="188"/>
                        <a:pt x="437" y="125"/>
                        <a:pt x="344" y="63"/>
                      </a:cubicBezTo>
                      <a:cubicBezTo>
                        <a:pt x="250" y="0"/>
                        <a:pt x="125" y="125"/>
                        <a:pt x="125" y="125"/>
                      </a:cubicBezTo>
                    </a:path>
                  </a:pathLst>
                </a:custGeom>
                <a:solidFill>
                  <a:srgbClr val="6A3A2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16" name="Freeform 166">
                  <a:extLst>
                    <a:ext uri="{FF2B5EF4-FFF2-40B4-BE49-F238E27FC236}">
                      <a16:creationId xmlns:a16="http://schemas.microsoft.com/office/drawing/2014/main" id="{20CACAAB-13AE-E2DE-CF43-F9AC61F334FF}"/>
                    </a:ext>
                  </a:extLst>
                </p:cNvPr>
                <p:cNvSpPr>
                  <a:spLocks noChangeArrowheads="1"/>
                </p:cNvSpPr>
                <p:nvPr/>
              </p:nvSpPr>
              <p:spPr bwMode="auto">
                <a:xfrm>
                  <a:off x="7402513" y="2941638"/>
                  <a:ext cx="203200" cy="169862"/>
                </a:xfrm>
                <a:custGeom>
                  <a:avLst/>
                  <a:gdLst>
                    <a:gd name="T0" fmla="*/ 219 w 564"/>
                    <a:gd name="T1" fmla="*/ 469 h 470"/>
                    <a:gd name="T2" fmla="*/ 219 w 564"/>
                    <a:gd name="T3" fmla="*/ 469 h 470"/>
                    <a:gd name="T4" fmla="*/ 375 w 564"/>
                    <a:gd name="T5" fmla="*/ 32 h 470"/>
                    <a:gd name="T6" fmla="*/ 563 w 564"/>
                    <a:gd name="T7" fmla="*/ 219 h 470"/>
                    <a:gd name="T8" fmla="*/ 282 w 564"/>
                    <a:gd name="T9" fmla="*/ 344 h 470"/>
                    <a:gd name="T10" fmla="*/ 219 w 564"/>
                    <a:gd name="T11" fmla="*/ 469 h 470"/>
                  </a:gdLst>
                  <a:ahLst/>
                  <a:cxnLst>
                    <a:cxn ang="0">
                      <a:pos x="T0" y="T1"/>
                    </a:cxn>
                    <a:cxn ang="0">
                      <a:pos x="T2" y="T3"/>
                    </a:cxn>
                    <a:cxn ang="0">
                      <a:pos x="T4" y="T5"/>
                    </a:cxn>
                    <a:cxn ang="0">
                      <a:pos x="T6" y="T7"/>
                    </a:cxn>
                    <a:cxn ang="0">
                      <a:pos x="T8" y="T9"/>
                    </a:cxn>
                    <a:cxn ang="0">
                      <a:pos x="T10" y="T11"/>
                    </a:cxn>
                  </a:cxnLst>
                  <a:rect l="0" t="0" r="r" b="b"/>
                  <a:pathLst>
                    <a:path w="564" h="470">
                      <a:moveTo>
                        <a:pt x="219" y="469"/>
                      </a:moveTo>
                      <a:lnTo>
                        <a:pt x="219" y="469"/>
                      </a:lnTo>
                      <a:cubicBezTo>
                        <a:pt x="63" y="438"/>
                        <a:pt x="0" y="0"/>
                        <a:pt x="375" y="32"/>
                      </a:cubicBezTo>
                      <a:cubicBezTo>
                        <a:pt x="375" y="32"/>
                        <a:pt x="500" y="63"/>
                        <a:pt x="563" y="219"/>
                      </a:cubicBezTo>
                      <a:cubicBezTo>
                        <a:pt x="563" y="219"/>
                        <a:pt x="407" y="344"/>
                        <a:pt x="282" y="344"/>
                      </a:cubicBezTo>
                      <a:lnTo>
                        <a:pt x="219" y="469"/>
                      </a:lnTo>
                    </a:path>
                  </a:pathLst>
                </a:custGeom>
                <a:solidFill>
                  <a:srgbClr val="201A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17" name="Freeform 167">
                  <a:extLst>
                    <a:ext uri="{FF2B5EF4-FFF2-40B4-BE49-F238E27FC236}">
                      <a16:creationId xmlns:a16="http://schemas.microsoft.com/office/drawing/2014/main" id="{9F2B4F99-8786-09EB-0685-1992C45FC220}"/>
                    </a:ext>
                  </a:extLst>
                </p:cNvPr>
                <p:cNvSpPr>
                  <a:spLocks noChangeArrowheads="1"/>
                </p:cNvSpPr>
                <p:nvPr/>
              </p:nvSpPr>
              <p:spPr bwMode="auto">
                <a:xfrm>
                  <a:off x="7413625" y="2908300"/>
                  <a:ext cx="134938" cy="112713"/>
                </a:xfrm>
                <a:custGeom>
                  <a:avLst/>
                  <a:gdLst>
                    <a:gd name="T0" fmla="*/ 343 w 376"/>
                    <a:gd name="T1" fmla="*/ 93 h 313"/>
                    <a:gd name="T2" fmla="*/ 343 w 376"/>
                    <a:gd name="T3" fmla="*/ 93 h 313"/>
                    <a:gd name="T4" fmla="*/ 218 w 376"/>
                    <a:gd name="T5" fmla="*/ 281 h 313"/>
                    <a:gd name="T6" fmla="*/ 31 w 376"/>
                    <a:gd name="T7" fmla="*/ 218 h 313"/>
                    <a:gd name="T8" fmla="*/ 125 w 376"/>
                    <a:gd name="T9" fmla="*/ 62 h 313"/>
                    <a:gd name="T10" fmla="*/ 343 w 376"/>
                    <a:gd name="T11" fmla="*/ 93 h 313"/>
                  </a:gdLst>
                  <a:ahLst/>
                  <a:cxnLst>
                    <a:cxn ang="0">
                      <a:pos x="T0" y="T1"/>
                    </a:cxn>
                    <a:cxn ang="0">
                      <a:pos x="T2" y="T3"/>
                    </a:cxn>
                    <a:cxn ang="0">
                      <a:pos x="T4" y="T5"/>
                    </a:cxn>
                    <a:cxn ang="0">
                      <a:pos x="T6" y="T7"/>
                    </a:cxn>
                    <a:cxn ang="0">
                      <a:pos x="T8" y="T9"/>
                    </a:cxn>
                    <a:cxn ang="0">
                      <a:pos x="T10" y="T11"/>
                    </a:cxn>
                  </a:cxnLst>
                  <a:rect l="0" t="0" r="r" b="b"/>
                  <a:pathLst>
                    <a:path w="376" h="313">
                      <a:moveTo>
                        <a:pt x="343" y="93"/>
                      </a:moveTo>
                      <a:lnTo>
                        <a:pt x="343" y="93"/>
                      </a:lnTo>
                      <a:cubicBezTo>
                        <a:pt x="375" y="156"/>
                        <a:pt x="312" y="250"/>
                        <a:pt x="218" y="281"/>
                      </a:cubicBezTo>
                      <a:cubicBezTo>
                        <a:pt x="156" y="312"/>
                        <a:pt x="62" y="281"/>
                        <a:pt x="31" y="218"/>
                      </a:cubicBezTo>
                      <a:cubicBezTo>
                        <a:pt x="0" y="156"/>
                        <a:pt x="62" y="93"/>
                        <a:pt x="125" y="62"/>
                      </a:cubicBezTo>
                      <a:cubicBezTo>
                        <a:pt x="218" y="0"/>
                        <a:pt x="312" y="31"/>
                        <a:pt x="343" y="93"/>
                      </a:cubicBezTo>
                    </a:path>
                  </a:pathLst>
                </a:custGeom>
                <a:solidFill>
                  <a:srgbClr val="201A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18" name="Freeform 168">
                  <a:extLst>
                    <a:ext uri="{FF2B5EF4-FFF2-40B4-BE49-F238E27FC236}">
                      <a16:creationId xmlns:a16="http://schemas.microsoft.com/office/drawing/2014/main" id="{D702102C-E433-B0ED-AE71-54A6EA8FE954}"/>
                    </a:ext>
                  </a:extLst>
                </p:cNvPr>
                <p:cNvSpPr>
                  <a:spLocks noChangeArrowheads="1"/>
                </p:cNvSpPr>
                <p:nvPr/>
              </p:nvSpPr>
              <p:spPr bwMode="auto">
                <a:xfrm>
                  <a:off x="7413624" y="2886076"/>
                  <a:ext cx="90488" cy="79375"/>
                </a:xfrm>
                <a:custGeom>
                  <a:avLst/>
                  <a:gdLst>
                    <a:gd name="T0" fmla="*/ 250 w 251"/>
                    <a:gd name="T1" fmla="*/ 63 h 220"/>
                    <a:gd name="T2" fmla="*/ 250 w 251"/>
                    <a:gd name="T3" fmla="*/ 63 h 220"/>
                    <a:gd name="T4" fmla="*/ 156 w 251"/>
                    <a:gd name="T5" fmla="*/ 188 h 220"/>
                    <a:gd name="T6" fmla="*/ 0 w 251"/>
                    <a:gd name="T7" fmla="*/ 156 h 220"/>
                    <a:gd name="T8" fmla="*/ 93 w 251"/>
                    <a:gd name="T9" fmla="*/ 0 h 220"/>
                    <a:gd name="T10" fmla="*/ 250 w 251"/>
                    <a:gd name="T11" fmla="*/ 63 h 220"/>
                  </a:gdLst>
                  <a:ahLst/>
                  <a:cxnLst>
                    <a:cxn ang="0">
                      <a:pos x="T0" y="T1"/>
                    </a:cxn>
                    <a:cxn ang="0">
                      <a:pos x="T2" y="T3"/>
                    </a:cxn>
                    <a:cxn ang="0">
                      <a:pos x="T4" y="T5"/>
                    </a:cxn>
                    <a:cxn ang="0">
                      <a:pos x="T6" y="T7"/>
                    </a:cxn>
                    <a:cxn ang="0">
                      <a:pos x="T8" y="T9"/>
                    </a:cxn>
                    <a:cxn ang="0">
                      <a:pos x="T10" y="T11"/>
                    </a:cxn>
                  </a:cxnLst>
                  <a:rect l="0" t="0" r="r" b="b"/>
                  <a:pathLst>
                    <a:path w="251" h="220">
                      <a:moveTo>
                        <a:pt x="250" y="63"/>
                      </a:moveTo>
                      <a:lnTo>
                        <a:pt x="250" y="63"/>
                      </a:lnTo>
                      <a:cubicBezTo>
                        <a:pt x="250" y="94"/>
                        <a:pt x="218" y="156"/>
                        <a:pt x="156" y="188"/>
                      </a:cubicBezTo>
                      <a:cubicBezTo>
                        <a:pt x="93" y="219"/>
                        <a:pt x="31" y="188"/>
                        <a:pt x="0" y="156"/>
                      </a:cubicBezTo>
                      <a:cubicBezTo>
                        <a:pt x="0" y="94"/>
                        <a:pt x="31" y="31"/>
                        <a:pt x="93" y="0"/>
                      </a:cubicBezTo>
                      <a:cubicBezTo>
                        <a:pt x="156" y="0"/>
                        <a:pt x="218" y="0"/>
                        <a:pt x="250" y="63"/>
                      </a:cubicBezTo>
                    </a:path>
                  </a:pathLst>
                </a:custGeom>
                <a:solidFill>
                  <a:srgbClr val="201A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19" name="Freeform 169">
                  <a:extLst>
                    <a:ext uri="{FF2B5EF4-FFF2-40B4-BE49-F238E27FC236}">
                      <a16:creationId xmlns:a16="http://schemas.microsoft.com/office/drawing/2014/main" id="{B4DE8C8D-003D-34A0-5B77-91239495D8A8}"/>
                    </a:ext>
                  </a:extLst>
                </p:cNvPr>
                <p:cNvSpPr>
                  <a:spLocks noChangeArrowheads="1"/>
                </p:cNvSpPr>
                <p:nvPr/>
              </p:nvSpPr>
              <p:spPr bwMode="auto">
                <a:xfrm>
                  <a:off x="7459664" y="3100388"/>
                  <a:ext cx="57150" cy="68262"/>
                </a:xfrm>
                <a:custGeom>
                  <a:avLst/>
                  <a:gdLst>
                    <a:gd name="T0" fmla="*/ 156 w 157"/>
                    <a:gd name="T1" fmla="*/ 94 h 188"/>
                    <a:gd name="T2" fmla="*/ 156 w 157"/>
                    <a:gd name="T3" fmla="*/ 94 h 188"/>
                    <a:gd name="T4" fmla="*/ 156 w 157"/>
                    <a:gd name="T5" fmla="*/ 94 h 188"/>
                    <a:gd name="T6" fmla="*/ 93 w 157"/>
                    <a:gd name="T7" fmla="*/ 156 h 188"/>
                    <a:gd name="T8" fmla="*/ 0 w 157"/>
                    <a:gd name="T9" fmla="*/ 94 h 188"/>
                    <a:gd name="T10" fmla="*/ 93 w 157"/>
                    <a:gd name="T11" fmla="*/ 31 h 188"/>
                    <a:gd name="T12" fmla="*/ 156 w 157"/>
                    <a:gd name="T13" fmla="*/ 94 h 188"/>
                    <a:gd name="T14" fmla="*/ 156 w 157"/>
                    <a:gd name="T15" fmla="*/ 94 h 188"/>
                    <a:gd name="T16" fmla="*/ 156 w 157"/>
                    <a:gd name="T17" fmla="*/ 94 h 188"/>
                    <a:gd name="T18" fmla="*/ 93 w 157"/>
                    <a:gd name="T19" fmla="*/ 0 h 188"/>
                    <a:gd name="T20" fmla="*/ 0 w 157"/>
                    <a:gd name="T21" fmla="*/ 94 h 188"/>
                    <a:gd name="T22" fmla="*/ 93 w 157"/>
                    <a:gd name="T23" fmla="*/ 187 h 188"/>
                    <a:gd name="T24" fmla="*/ 156 w 157"/>
                    <a:gd name="T25" fmla="*/ 94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7" h="188">
                      <a:moveTo>
                        <a:pt x="156" y="94"/>
                      </a:moveTo>
                      <a:lnTo>
                        <a:pt x="156" y="94"/>
                      </a:lnTo>
                      <a:lnTo>
                        <a:pt x="156" y="94"/>
                      </a:lnTo>
                      <a:cubicBezTo>
                        <a:pt x="156" y="125"/>
                        <a:pt x="125" y="156"/>
                        <a:pt x="93" y="156"/>
                      </a:cubicBezTo>
                      <a:cubicBezTo>
                        <a:pt x="31" y="156"/>
                        <a:pt x="0" y="125"/>
                        <a:pt x="0" y="94"/>
                      </a:cubicBezTo>
                      <a:cubicBezTo>
                        <a:pt x="0" y="62"/>
                        <a:pt x="31" y="31"/>
                        <a:pt x="93" y="31"/>
                      </a:cubicBezTo>
                      <a:cubicBezTo>
                        <a:pt x="125" y="31"/>
                        <a:pt x="156" y="62"/>
                        <a:pt x="156" y="94"/>
                      </a:cubicBezTo>
                      <a:lnTo>
                        <a:pt x="156" y="94"/>
                      </a:lnTo>
                      <a:lnTo>
                        <a:pt x="156" y="94"/>
                      </a:lnTo>
                      <a:cubicBezTo>
                        <a:pt x="156" y="31"/>
                        <a:pt x="125" y="0"/>
                        <a:pt x="93" y="0"/>
                      </a:cubicBezTo>
                      <a:cubicBezTo>
                        <a:pt x="31" y="0"/>
                        <a:pt x="0" y="31"/>
                        <a:pt x="0" y="94"/>
                      </a:cubicBezTo>
                      <a:cubicBezTo>
                        <a:pt x="0" y="156"/>
                        <a:pt x="31" y="187"/>
                        <a:pt x="93" y="187"/>
                      </a:cubicBezTo>
                      <a:cubicBezTo>
                        <a:pt x="125" y="187"/>
                        <a:pt x="156" y="156"/>
                        <a:pt x="156" y="94"/>
                      </a:cubicBezTo>
                    </a:path>
                  </a:pathLst>
                </a:custGeom>
                <a:solidFill>
                  <a:srgbClr val="A49C4A"/>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20" name="Freeform 170">
                  <a:extLst>
                    <a:ext uri="{FF2B5EF4-FFF2-40B4-BE49-F238E27FC236}">
                      <a16:creationId xmlns:a16="http://schemas.microsoft.com/office/drawing/2014/main" id="{54A3B887-43EA-6EB5-61AA-B57E26229943}"/>
                    </a:ext>
                  </a:extLst>
                </p:cNvPr>
                <p:cNvSpPr>
                  <a:spLocks noChangeArrowheads="1"/>
                </p:cNvSpPr>
                <p:nvPr/>
              </p:nvSpPr>
              <p:spPr bwMode="auto">
                <a:xfrm>
                  <a:off x="7413625" y="3133725"/>
                  <a:ext cx="371475" cy="315913"/>
                </a:xfrm>
                <a:custGeom>
                  <a:avLst/>
                  <a:gdLst>
                    <a:gd name="T0" fmla="*/ 875 w 1032"/>
                    <a:gd name="T1" fmla="*/ 93 h 876"/>
                    <a:gd name="T2" fmla="*/ 875 w 1032"/>
                    <a:gd name="T3" fmla="*/ 93 h 876"/>
                    <a:gd name="T4" fmla="*/ 625 w 1032"/>
                    <a:gd name="T5" fmla="*/ 593 h 876"/>
                    <a:gd name="T6" fmla="*/ 125 w 1032"/>
                    <a:gd name="T7" fmla="*/ 843 h 876"/>
                    <a:gd name="T8" fmla="*/ 218 w 1032"/>
                    <a:gd name="T9" fmla="*/ 406 h 876"/>
                    <a:gd name="T10" fmla="*/ 625 w 1032"/>
                    <a:gd name="T11" fmla="*/ 31 h 876"/>
                    <a:gd name="T12" fmla="*/ 875 w 1032"/>
                    <a:gd name="T13" fmla="*/ 93 h 876"/>
                  </a:gdLst>
                  <a:ahLst/>
                  <a:cxnLst>
                    <a:cxn ang="0">
                      <a:pos x="T0" y="T1"/>
                    </a:cxn>
                    <a:cxn ang="0">
                      <a:pos x="T2" y="T3"/>
                    </a:cxn>
                    <a:cxn ang="0">
                      <a:pos x="T4" y="T5"/>
                    </a:cxn>
                    <a:cxn ang="0">
                      <a:pos x="T6" y="T7"/>
                    </a:cxn>
                    <a:cxn ang="0">
                      <a:pos x="T8" y="T9"/>
                    </a:cxn>
                    <a:cxn ang="0">
                      <a:pos x="T10" y="T11"/>
                    </a:cxn>
                    <a:cxn ang="0">
                      <a:pos x="T12" y="T13"/>
                    </a:cxn>
                  </a:cxnLst>
                  <a:rect l="0" t="0" r="r" b="b"/>
                  <a:pathLst>
                    <a:path w="1032" h="876">
                      <a:moveTo>
                        <a:pt x="875" y="93"/>
                      </a:moveTo>
                      <a:lnTo>
                        <a:pt x="875" y="93"/>
                      </a:lnTo>
                      <a:cubicBezTo>
                        <a:pt x="875" y="93"/>
                        <a:pt x="1031" y="281"/>
                        <a:pt x="625" y="593"/>
                      </a:cubicBezTo>
                      <a:cubicBezTo>
                        <a:pt x="218" y="875"/>
                        <a:pt x="250" y="875"/>
                        <a:pt x="125" y="843"/>
                      </a:cubicBezTo>
                      <a:cubicBezTo>
                        <a:pt x="31" y="812"/>
                        <a:pt x="0" y="562"/>
                        <a:pt x="218" y="406"/>
                      </a:cubicBezTo>
                      <a:cubicBezTo>
                        <a:pt x="468" y="218"/>
                        <a:pt x="500" y="62"/>
                        <a:pt x="625" y="31"/>
                      </a:cubicBezTo>
                      <a:cubicBezTo>
                        <a:pt x="750" y="0"/>
                        <a:pt x="843" y="31"/>
                        <a:pt x="875" y="93"/>
                      </a:cubicBezTo>
                    </a:path>
                  </a:pathLst>
                </a:custGeom>
                <a:solidFill>
                  <a:srgbClr val="ED7D3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21" name="Freeform 171">
                  <a:extLst>
                    <a:ext uri="{FF2B5EF4-FFF2-40B4-BE49-F238E27FC236}">
                      <a16:creationId xmlns:a16="http://schemas.microsoft.com/office/drawing/2014/main" id="{B418ED37-28BB-9CC9-0A4B-D3184BFD25C7}"/>
                    </a:ext>
                  </a:extLst>
                </p:cNvPr>
                <p:cNvSpPr>
                  <a:spLocks noChangeArrowheads="1"/>
                </p:cNvSpPr>
                <p:nvPr/>
              </p:nvSpPr>
              <p:spPr bwMode="auto">
                <a:xfrm>
                  <a:off x="7380288" y="3155950"/>
                  <a:ext cx="146050" cy="236538"/>
                </a:xfrm>
                <a:custGeom>
                  <a:avLst/>
                  <a:gdLst>
                    <a:gd name="T0" fmla="*/ 250 w 407"/>
                    <a:gd name="T1" fmla="*/ 31 h 657"/>
                    <a:gd name="T2" fmla="*/ 250 w 407"/>
                    <a:gd name="T3" fmla="*/ 31 h 657"/>
                    <a:gd name="T4" fmla="*/ 406 w 407"/>
                    <a:gd name="T5" fmla="*/ 656 h 657"/>
                    <a:gd name="T6" fmla="*/ 0 w 407"/>
                    <a:gd name="T7" fmla="*/ 344 h 657"/>
                    <a:gd name="T8" fmla="*/ 250 w 407"/>
                    <a:gd name="T9" fmla="*/ 31 h 657"/>
                  </a:gdLst>
                  <a:ahLst/>
                  <a:cxnLst>
                    <a:cxn ang="0">
                      <a:pos x="T0" y="T1"/>
                    </a:cxn>
                    <a:cxn ang="0">
                      <a:pos x="T2" y="T3"/>
                    </a:cxn>
                    <a:cxn ang="0">
                      <a:pos x="T4" y="T5"/>
                    </a:cxn>
                    <a:cxn ang="0">
                      <a:pos x="T6" y="T7"/>
                    </a:cxn>
                    <a:cxn ang="0">
                      <a:pos x="T8" y="T9"/>
                    </a:cxn>
                  </a:cxnLst>
                  <a:rect l="0" t="0" r="r" b="b"/>
                  <a:pathLst>
                    <a:path w="407" h="657">
                      <a:moveTo>
                        <a:pt x="250" y="31"/>
                      </a:moveTo>
                      <a:lnTo>
                        <a:pt x="250" y="31"/>
                      </a:lnTo>
                      <a:cubicBezTo>
                        <a:pt x="250" y="31"/>
                        <a:pt x="31" y="313"/>
                        <a:pt x="406" y="656"/>
                      </a:cubicBezTo>
                      <a:cubicBezTo>
                        <a:pt x="406" y="656"/>
                        <a:pt x="0" y="531"/>
                        <a:pt x="0" y="344"/>
                      </a:cubicBezTo>
                      <a:cubicBezTo>
                        <a:pt x="0" y="156"/>
                        <a:pt x="344" y="0"/>
                        <a:pt x="250" y="31"/>
                      </a:cubicBezTo>
                    </a:path>
                  </a:pathLst>
                </a:custGeom>
                <a:solidFill>
                  <a:srgbClr val="FDC80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22" name="Freeform 172">
                  <a:extLst>
                    <a:ext uri="{FF2B5EF4-FFF2-40B4-BE49-F238E27FC236}">
                      <a16:creationId xmlns:a16="http://schemas.microsoft.com/office/drawing/2014/main" id="{FF453335-9197-F150-B486-517C90862587}"/>
                    </a:ext>
                  </a:extLst>
                </p:cNvPr>
                <p:cNvSpPr>
                  <a:spLocks noChangeArrowheads="1"/>
                </p:cNvSpPr>
                <p:nvPr/>
              </p:nvSpPr>
              <p:spPr bwMode="auto">
                <a:xfrm>
                  <a:off x="7605713" y="3155950"/>
                  <a:ext cx="134937" cy="134938"/>
                </a:xfrm>
                <a:custGeom>
                  <a:avLst/>
                  <a:gdLst>
                    <a:gd name="T0" fmla="*/ 344 w 376"/>
                    <a:gd name="T1" fmla="*/ 125 h 376"/>
                    <a:gd name="T2" fmla="*/ 344 w 376"/>
                    <a:gd name="T3" fmla="*/ 125 h 376"/>
                    <a:gd name="T4" fmla="*/ 187 w 376"/>
                    <a:gd name="T5" fmla="*/ 313 h 376"/>
                    <a:gd name="T6" fmla="*/ 31 w 376"/>
                    <a:gd name="T7" fmla="*/ 156 h 376"/>
                    <a:gd name="T8" fmla="*/ 219 w 376"/>
                    <a:gd name="T9" fmla="*/ 0 h 376"/>
                    <a:gd name="T10" fmla="*/ 344 w 376"/>
                    <a:gd name="T11" fmla="*/ 125 h 376"/>
                  </a:gdLst>
                  <a:ahLst/>
                  <a:cxnLst>
                    <a:cxn ang="0">
                      <a:pos x="T0" y="T1"/>
                    </a:cxn>
                    <a:cxn ang="0">
                      <a:pos x="T2" y="T3"/>
                    </a:cxn>
                    <a:cxn ang="0">
                      <a:pos x="T4" y="T5"/>
                    </a:cxn>
                    <a:cxn ang="0">
                      <a:pos x="T6" y="T7"/>
                    </a:cxn>
                    <a:cxn ang="0">
                      <a:pos x="T8" y="T9"/>
                    </a:cxn>
                    <a:cxn ang="0">
                      <a:pos x="T10" y="T11"/>
                    </a:cxn>
                  </a:cxnLst>
                  <a:rect l="0" t="0" r="r" b="b"/>
                  <a:pathLst>
                    <a:path w="376" h="376">
                      <a:moveTo>
                        <a:pt x="344" y="125"/>
                      </a:moveTo>
                      <a:lnTo>
                        <a:pt x="344" y="125"/>
                      </a:lnTo>
                      <a:cubicBezTo>
                        <a:pt x="375" y="188"/>
                        <a:pt x="250" y="313"/>
                        <a:pt x="187" y="313"/>
                      </a:cubicBezTo>
                      <a:cubicBezTo>
                        <a:pt x="31" y="375"/>
                        <a:pt x="0" y="281"/>
                        <a:pt x="31" y="156"/>
                      </a:cubicBezTo>
                      <a:cubicBezTo>
                        <a:pt x="62" y="63"/>
                        <a:pt x="156" y="31"/>
                        <a:pt x="219" y="0"/>
                      </a:cubicBezTo>
                      <a:cubicBezTo>
                        <a:pt x="281" y="0"/>
                        <a:pt x="344" y="125"/>
                        <a:pt x="344" y="125"/>
                      </a:cubicBezTo>
                    </a:path>
                  </a:pathLst>
                </a:custGeom>
                <a:solidFill>
                  <a:srgbClr val="9A613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23" name="Freeform 173">
                  <a:extLst>
                    <a:ext uri="{FF2B5EF4-FFF2-40B4-BE49-F238E27FC236}">
                      <a16:creationId xmlns:a16="http://schemas.microsoft.com/office/drawing/2014/main" id="{55537411-0995-325F-A040-311244D54117}"/>
                    </a:ext>
                  </a:extLst>
                </p:cNvPr>
                <p:cNvSpPr>
                  <a:spLocks noChangeArrowheads="1"/>
                </p:cNvSpPr>
                <p:nvPr/>
              </p:nvSpPr>
              <p:spPr bwMode="auto">
                <a:xfrm>
                  <a:off x="7559675" y="3279775"/>
                  <a:ext cx="203200" cy="90488"/>
                </a:xfrm>
                <a:custGeom>
                  <a:avLst/>
                  <a:gdLst>
                    <a:gd name="T0" fmla="*/ 0 w 563"/>
                    <a:gd name="T1" fmla="*/ 125 h 251"/>
                    <a:gd name="T2" fmla="*/ 0 w 563"/>
                    <a:gd name="T3" fmla="*/ 125 h 251"/>
                    <a:gd name="T4" fmla="*/ 344 w 563"/>
                    <a:gd name="T5" fmla="*/ 219 h 251"/>
                    <a:gd name="T6" fmla="*/ 437 w 563"/>
                    <a:gd name="T7" fmla="*/ 0 h 251"/>
                    <a:gd name="T8" fmla="*/ 281 w 563"/>
                    <a:gd name="T9" fmla="*/ 94 h 251"/>
                    <a:gd name="T10" fmla="*/ 0 w 563"/>
                    <a:gd name="T11" fmla="*/ 125 h 251"/>
                  </a:gdLst>
                  <a:ahLst/>
                  <a:cxnLst>
                    <a:cxn ang="0">
                      <a:pos x="T0" y="T1"/>
                    </a:cxn>
                    <a:cxn ang="0">
                      <a:pos x="T2" y="T3"/>
                    </a:cxn>
                    <a:cxn ang="0">
                      <a:pos x="T4" y="T5"/>
                    </a:cxn>
                    <a:cxn ang="0">
                      <a:pos x="T6" y="T7"/>
                    </a:cxn>
                    <a:cxn ang="0">
                      <a:pos x="T8" y="T9"/>
                    </a:cxn>
                    <a:cxn ang="0">
                      <a:pos x="T10" y="T11"/>
                    </a:cxn>
                  </a:cxnLst>
                  <a:rect l="0" t="0" r="r" b="b"/>
                  <a:pathLst>
                    <a:path w="563" h="251">
                      <a:moveTo>
                        <a:pt x="0" y="125"/>
                      </a:moveTo>
                      <a:lnTo>
                        <a:pt x="0" y="125"/>
                      </a:lnTo>
                      <a:cubicBezTo>
                        <a:pt x="0" y="125"/>
                        <a:pt x="156" y="250"/>
                        <a:pt x="344" y="219"/>
                      </a:cubicBezTo>
                      <a:cubicBezTo>
                        <a:pt x="562" y="187"/>
                        <a:pt x="437" y="0"/>
                        <a:pt x="437" y="0"/>
                      </a:cubicBezTo>
                      <a:cubicBezTo>
                        <a:pt x="281" y="94"/>
                        <a:pt x="281" y="94"/>
                        <a:pt x="281" y="94"/>
                      </a:cubicBezTo>
                      <a:cubicBezTo>
                        <a:pt x="281" y="94"/>
                        <a:pt x="156" y="187"/>
                        <a:pt x="0" y="125"/>
                      </a:cubicBezTo>
                    </a:path>
                  </a:pathLst>
                </a:custGeom>
                <a:solidFill>
                  <a:srgbClr val="FDC80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56" name="Group 555">
                <a:extLst>
                  <a:ext uri="{FF2B5EF4-FFF2-40B4-BE49-F238E27FC236}">
                    <a16:creationId xmlns:a16="http://schemas.microsoft.com/office/drawing/2014/main" id="{A8BB4211-B580-A2EE-678D-02687922299C}"/>
                  </a:ext>
                </a:extLst>
              </p:cNvPr>
              <p:cNvGrpSpPr/>
              <p:nvPr/>
            </p:nvGrpSpPr>
            <p:grpSpPr>
              <a:xfrm>
                <a:off x="559853" y="4801112"/>
                <a:ext cx="180571" cy="349651"/>
                <a:chOff x="7245350" y="2908300"/>
                <a:chExt cx="539750" cy="1090613"/>
              </a:xfrm>
            </p:grpSpPr>
            <p:sp>
              <p:nvSpPr>
                <p:cNvPr id="598" name="Freeform 10">
                  <a:extLst>
                    <a:ext uri="{FF2B5EF4-FFF2-40B4-BE49-F238E27FC236}">
                      <a16:creationId xmlns:a16="http://schemas.microsoft.com/office/drawing/2014/main" id="{C97B9385-DA8B-DED5-9692-704FD83E8675}"/>
                    </a:ext>
                  </a:extLst>
                </p:cNvPr>
                <p:cNvSpPr>
                  <a:spLocks noChangeArrowheads="1"/>
                </p:cNvSpPr>
                <p:nvPr/>
              </p:nvSpPr>
              <p:spPr bwMode="auto">
                <a:xfrm>
                  <a:off x="7245350" y="3863975"/>
                  <a:ext cx="461963" cy="134938"/>
                </a:xfrm>
                <a:custGeom>
                  <a:avLst/>
                  <a:gdLst>
                    <a:gd name="T0" fmla="*/ 500 w 1282"/>
                    <a:gd name="T1" fmla="*/ 31 h 376"/>
                    <a:gd name="T2" fmla="*/ 500 w 1282"/>
                    <a:gd name="T3" fmla="*/ 31 h 376"/>
                    <a:gd name="T4" fmla="*/ 875 w 1282"/>
                    <a:gd name="T5" fmla="*/ 0 h 376"/>
                    <a:gd name="T6" fmla="*/ 1156 w 1282"/>
                    <a:gd name="T7" fmla="*/ 62 h 376"/>
                    <a:gd name="T8" fmla="*/ 1250 w 1282"/>
                    <a:gd name="T9" fmla="*/ 125 h 376"/>
                    <a:gd name="T10" fmla="*/ 1031 w 1282"/>
                    <a:gd name="T11" fmla="*/ 250 h 376"/>
                    <a:gd name="T12" fmla="*/ 781 w 1282"/>
                    <a:gd name="T13" fmla="*/ 312 h 376"/>
                    <a:gd name="T14" fmla="*/ 406 w 1282"/>
                    <a:gd name="T15" fmla="*/ 344 h 376"/>
                    <a:gd name="T16" fmla="*/ 250 w 1282"/>
                    <a:gd name="T17" fmla="*/ 312 h 376"/>
                    <a:gd name="T18" fmla="*/ 0 w 1282"/>
                    <a:gd name="T19" fmla="*/ 219 h 376"/>
                    <a:gd name="T20" fmla="*/ 125 w 1282"/>
                    <a:gd name="T21" fmla="*/ 156 h 376"/>
                    <a:gd name="T22" fmla="*/ 500 w 1282"/>
                    <a:gd name="T23" fmla="*/ 31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2" h="376">
                      <a:moveTo>
                        <a:pt x="500" y="31"/>
                      </a:moveTo>
                      <a:lnTo>
                        <a:pt x="500" y="31"/>
                      </a:lnTo>
                      <a:cubicBezTo>
                        <a:pt x="500" y="31"/>
                        <a:pt x="812" y="0"/>
                        <a:pt x="875" y="0"/>
                      </a:cubicBezTo>
                      <a:cubicBezTo>
                        <a:pt x="937" y="31"/>
                        <a:pt x="1094" y="62"/>
                        <a:pt x="1156" y="62"/>
                      </a:cubicBezTo>
                      <a:cubicBezTo>
                        <a:pt x="1187" y="94"/>
                        <a:pt x="1281" y="62"/>
                        <a:pt x="1250" y="125"/>
                      </a:cubicBezTo>
                      <a:cubicBezTo>
                        <a:pt x="1219" y="187"/>
                        <a:pt x="1094" y="219"/>
                        <a:pt x="1031" y="250"/>
                      </a:cubicBezTo>
                      <a:cubicBezTo>
                        <a:pt x="969" y="281"/>
                        <a:pt x="969" y="281"/>
                        <a:pt x="781" y="312"/>
                      </a:cubicBezTo>
                      <a:cubicBezTo>
                        <a:pt x="594" y="375"/>
                        <a:pt x="469" y="375"/>
                        <a:pt x="406" y="344"/>
                      </a:cubicBezTo>
                      <a:cubicBezTo>
                        <a:pt x="312" y="344"/>
                        <a:pt x="312" y="312"/>
                        <a:pt x="250" y="312"/>
                      </a:cubicBezTo>
                      <a:cubicBezTo>
                        <a:pt x="156" y="281"/>
                        <a:pt x="0" y="281"/>
                        <a:pt x="0" y="219"/>
                      </a:cubicBezTo>
                      <a:cubicBezTo>
                        <a:pt x="31" y="187"/>
                        <a:pt x="94" y="156"/>
                        <a:pt x="125" y="156"/>
                      </a:cubicBezTo>
                      <a:cubicBezTo>
                        <a:pt x="156" y="125"/>
                        <a:pt x="250" y="94"/>
                        <a:pt x="500" y="31"/>
                      </a:cubicBezTo>
                    </a:path>
                  </a:pathLst>
                </a:custGeom>
                <a:solidFill>
                  <a:srgbClr val="2F559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99" name="Freeform 161">
                  <a:extLst>
                    <a:ext uri="{FF2B5EF4-FFF2-40B4-BE49-F238E27FC236}">
                      <a16:creationId xmlns:a16="http://schemas.microsoft.com/office/drawing/2014/main" id="{4ABE8177-62A4-0620-7114-BA6FEEF3CAB9}"/>
                    </a:ext>
                  </a:extLst>
                </p:cNvPr>
                <p:cNvSpPr>
                  <a:spLocks noChangeArrowheads="1"/>
                </p:cNvSpPr>
                <p:nvPr/>
              </p:nvSpPr>
              <p:spPr bwMode="auto">
                <a:xfrm>
                  <a:off x="7391400" y="3381375"/>
                  <a:ext cx="258763" cy="573088"/>
                </a:xfrm>
                <a:custGeom>
                  <a:avLst/>
                  <a:gdLst>
                    <a:gd name="T0" fmla="*/ 188 w 720"/>
                    <a:gd name="T1" fmla="*/ 156 h 1594"/>
                    <a:gd name="T2" fmla="*/ 188 w 720"/>
                    <a:gd name="T3" fmla="*/ 156 h 1594"/>
                    <a:gd name="T4" fmla="*/ 0 w 720"/>
                    <a:gd name="T5" fmla="*/ 1593 h 1594"/>
                    <a:gd name="T6" fmla="*/ 375 w 720"/>
                    <a:gd name="T7" fmla="*/ 688 h 1594"/>
                    <a:gd name="T8" fmla="*/ 469 w 720"/>
                    <a:gd name="T9" fmla="*/ 1530 h 1594"/>
                    <a:gd name="T10" fmla="*/ 625 w 720"/>
                    <a:gd name="T11" fmla="*/ 219 h 1594"/>
                    <a:gd name="T12" fmla="*/ 188 w 720"/>
                    <a:gd name="T13" fmla="*/ 156 h 1594"/>
                  </a:gdLst>
                  <a:ahLst/>
                  <a:cxnLst>
                    <a:cxn ang="0">
                      <a:pos x="T0" y="T1"/>
                    </a:cxn>
                    <a:cxn ang="0">
                      <a:pos x="T2" y="T3"/>
                    </a:cxn>
                    <a:cxn ang="0">
                      <a:pos x="T4" y="T5"/>
                    </a:cxn>
                    <a:cxn ang="0">
                      <a:pos x="T6" y="T7"/>
                    </a:cxn>
                    <a:cxn ang="0">
                      <a:pos x="T8" y="T9"/>
                    </a:cxn>
                    <a:cxn ang="0">
                      <a:pos x="T10" y="T11"/>
                    </a:cxn>
                    <a:cxn ang="0">
                      <a:pos x="T12" y="T13"/>
                    </a:cxn>
                  </a:cxnLst>
                  <a:rect l="0" t="0" r="r" b="b"/>
                  <a:pathLst>
                    <a:path w="720" h="1594">
                      <a:moveTo>
                        <a:pt x="188" y="156"/>
                      </a:moveTo>
                      <a:lnTo>
                        <a:pt x="188" y="156"/>
                      </a:lnTo>
                      <a:cubicBezTo>
                        <a:pt x="188" y="156"/>
                        <a:pt x="31" y="1249"/>
                        <a:pt x="0" y="1593"/>
                      </a:cubicBezTo>
                      <a:cubicBezTo>
                        <a:pt x="0" y="1593"/>
                        <a:pt x="281" y="875"/>
                        <a:pt x="375" y="688"/>
                      </a:cubicBezTo>
                      <a:cubicBezTo>
                        <a:pt x="375" y="688"/>
                        <a:pt x="438" y="1312"/>
                        <a:pt x="469" y="1530"/>
                      </a:cubicBezTo>
                      <a:cubicBezTo>
                        <a:pt x="469" y="1593"/>
                        <a:pt x="719" y="438"/>
                        <a:pt x="625" y="219"/>
                      </a:cubicBezTo>
                      <a:cubicBezTo>
                        <a:pt x="563" y="0"/>
                        <a:pt x="188" y="156"/>
                        <a:pt x="188" y="156"/>
                      </a:cubicBezTo>
                    </a:path>
                  </a:pathLst>
                </a:custGeom>
                <a:solidFill>
                  <a:srgbClr val="9A613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00" name="Freeform 162">
                  <a:extLst>
                    <a:ext uri="{FF2B5EF4-FFF2-40B4-BE49-F238E27FC236}">
                      <a16:creationId xmlns:a16="http://schemas.microsoft.com/office/drawing/2014/main" id="{BF6E9101-48AF-44AF-041C-429A1D5F53C2}"/>
                    </a:ext>
                  </a:extLst>
                </p:cNvPr>
                <p:cNvSpPr>
                  <a:spLocks noChangeArrowheads="1"/>
                </p:cNvSpPr>
                <p:nvPr/>
              </p:nvSpPr>
              <p:spPr bwMode="auto">
                <a:xfrm>
                  <a:off x="7402513" y="3403600"/>
                  <a:ext cx="236537" cy="292100"/>
                </a:xfrm>
                <a:custGeom>
                  <a:avLst/>
                  <a:gdLst>
                    <a:gd name="T0" fmla="*/ 125 w 658"/>
                    <a:gd name="T1" fmla="*/ 156 h 813"/>
                    <a:gd name="T2" fmla="*/ 125 w 658"/>
                    <a:gd name="T3" fmla="*/ 156 h 813"/>
                    <a:gd name="T4" fmla="*/ 32 w 658"/>
                    <a:gd name="T5" fmla="*/ 218 h 813"/>
                    <a:gd name="T6" fmla="*/ 0 w 658"/>
                    <a:gd name="T7" fmla="*/ 687 h 813"/>
                    <a:gd name="T8" fmla="*/ 657 w 658"/>
                    <a:gd name="T9" fmla="*/ 656 h 813"/>
                    <a:gd name="T10" fmla="*/ 625 w 658"/>
                    <a:gd name="T11" fmla="*/ 187 h 813"/>
                    <a:gd name="T12" fmla="*/ 125 w 658"/>
                    <a:gd name="T13" fmla="*/ 156 h 813"/>
                  </a:gdLst>
                  <a:ahLst/>
                  <a:cxnLst>
                    <a:cxn ang="0">
                      <a:pos x="T0" y="T1"/>
                    </a:cxn>
                    <a:cxn ang="0">
                      <a:pos x="T2" y="T3"/>
                    </a:cxn>
                    <a:cxn ang="0">
                      <a:pos x="T4" y="T5"/>
                    </a:cxn>
                    <a:cxn ang="0">
                      <a:pos x="T6" y="T7"/>
                    </a:cxn>
                    <a:cxn ang="0">
                      <a:pos x="T8" y="T9"/>
                    </a:cxn>
                    <a:cxn ang="0">
                      <a:pos x="T10" y="T11"/>
                    </a:cxn>
                    <a:cxn ang="0">
                      <a:pos x="T12" y="T13"/>
                    </a:cxn>
                  </a:cxnLst>
                  <a:rect l="0" t="0" r="r" b="b"/>
                  <a:pathLst>
                    <a:path w="658" h="813">
                      <a:moveTo>
                        <a:pt x="125" y="156"/>
                      </a:moveTo>
                      <a:lnTo>
                        <a:pt x="125" y="156"/>
                      </a:lnTo>
                      <a:cubicBezTo>
                        <a:pt x="125" y="156"/>
                        <a:pt x="94" y="0"/>
                        <a:pt x="32" y="218"/>
                      </a:cubicBezTo>
                      <a:cubicBezTo>
                        <a:pt x="0" y="312"/>
                        <a:pt x="0" y="531"/>
                        <a:pt x="0" y="687"/>
                      </a:cubicBezTo>
                      <a:cubicBezTo>
                        <a:pt x="0" y="687"/>
                        <a:pt x="407" y="812"/>
                        <a:pt x="657" y="656"/>
                      </a:cubicBezTo>
                      <a:cubicBezTo>
                        <a:pt x="625" y="187"/>
                        <a:pt x="625" y="187"/>
                        <a:pt x="625" y="187"/>
                      </a:cubicBezTo>
                      <a:lnTo>
                        <a:pt x="125" y="156"/>
                      </a:lnTo>
                    </a:path>
                  </a:pathLst>
                </a:custGeom>
                <a:solidFill>
                  <a:srgbClr val="90C04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01" name="Freeform 163">
                  <a:extLst>
                    <a:ext uri="{FF2B5EF4-FFF2-40B4-BE49-F238E27FC236}">
                      <a16:creationId xmlns:a16="http://schemas.microsoft.com/office/drawing/2014/main" id="{829769DF-5CFA-5884-3CA9-56EA118EDD83}"/>
                    </a:ext>
                  </a:extLst>
                </p:cNvPr>
                <p:cNvSpPr>
                  <a:spLocks noChangeArrowheads="1"/>
                </p:cNvSpPr>
                <p:nvPr/>
              </p:nvSpPr>
              <p:spPr bwMode="auto">
                <a:xfrm>
                  <a:off x="7391400" y="3144838"/>
                  <a:ext cx="269875" cy="393700"/>
                </a:xfrm>
                <a:custGeom>
                  <a:avLst/>
                  <a:gdLst>
                    <a:gd name="T0" fmla="*/ 31 w 751"/>
                    <a:gd name="T1" fmla="*/ 750 h 1095"/>
                    <a:gd name="T2" fmla="*/ 31 w 751"/>
                    <a:gd name="T3" fmla="*/ 750 h 1095"/>
                    <a:gd name="T4" fmla="*/ 0 w 751"/>
                    <a:gd name="T5" fmla="*/ 1000 h 1095"/>
                    <a:gd name="T6" fmla="*/ 750 w 751"/>
                    <a:gd name="T7" fmla="*/ 969 h 1095"/>
                    <a:gd name="T8" fmla="*/ 594 w 751"/>
                    <a:gd name="T9" fmla="*/ 187 h 1095"/>
                    <a:gd name="T10" fmla="*/ 188 w 751"/>
                    <a:gd name="T11" fmla="*/ 94 h 1095"/>
                    <a:gd name="T12" fmla="*/ 31 w 751"/>
                    <a:gd name="T13" fmla="*/ 750 h 1095"/>
                  </a:gdLst>
                  <a:ahLst/>
                  <a:cxnLst>
                    <a:cxn ang="0">
                      <a:pos x="T0" y="T1"/>
                    </a:cxn>
                    <a:cxn ang="0">
                      <a:pos x="T2" y="T3"/>
                    </a:cxn>
                    <a:cxn ang="0">
                      <a:pos x="T4" y="T5"/>
                    </a:cxn>
                    <a:cxn ang="0">
                      <a:pos x="T6" y="T7"/>
                    </a:cxn>
                    <a:cxn ang="0">
                      <a:pos x="T8" y="T9"/>
                    </a:cxn>
                    <a:cxn ang="0">
                      <a:pos x="T10" y="T11"/>
                    </a:cxn>
                    <a:cxn ang="0">
                      <a:pos x="T12" y="T13"/>
                    </a:cxn>
                  </a:cxnLst>
                  <a:rect l="0" t="0" r="r" b="b"/>
                  <a:pathLst>
                    <a:path w="751" h="1095">
                      <a:moveTo>
                        <a:pt x="31" y="750"/>
                      </a:moveTo>
                      <a:lnTo>
                        <a:pt x="31" y="750"/>
                      </a:lnTo>
                      <a:cubicBezTo>
                        <a:pt x="31" y="875"/>
                        <a:pt x="0" y="937"/>
                        <a:pt x="0" y="1000"/>
                      </a:cubicBezTo>
                      <a:cubicBezTo>
                        <a:pt x="0" y="1000"/>
                        <a:pt x="531" y="1094"/>
                        <a:pt x="750" y="969"/>
                      </a:cubicBezTo>
                      <a:cubicBezTo>
                        <a:pt x="750" y="969"/>
                        <a:pt x="625" y="344"/>
                        <a:pt x="594" y="187"/>
                      </a:cubicBezTo>
                      <a:cubicBezTo>
                        <a:pt x="594" y="62"/>
                        <a:pt x="281" y="0"/>
                        <a:pt x="188" y="94"/>
                      </a:cubicBezTo>
                      <a:cubicBezTo>
                        <a:pt x="188" y="94"/>
                        <a:pt x="94" y="219"/>
                        <a:pt x="31" y="750"/>
                      </a:cubicBezTo>
                    </a:path>
                  </a:pathLst>
                </a:custGeom>
                <a:solidFill>
                  <a:srgbClr val="FDC80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02" name="Freeform 164">
                  <a:extLst>
                    <a:ext uri="{FF2B5EF4-FFF2-40B4-BE49-F238E27FC236}">
                      <a16:creationId xmlns:a16="http://schemas.microsoft.com/office/drawing/2014/main" id="{AACDE223-F142-1051-91D2-D50C1A9B53AA}"/>
                    </a:ext>
                  </a:extLst>
                </p:cNvPr>
                <p:cNvSpPr>
                  <a:spLocks noChangeArrowheads="1"/>
                </p:cNvSpPr>
                <p:nvPr/>
              </p:nvSpPr>
              <p:spPr bwMode="auto">
                <a:xfrm>
                  <a:off x="7504113" y="3133725"/>
                  <a:ext cx="57150" cy="134938"/>
                </a:xfrm>
                <a:custGeom>
                  <a:avLst/>
                  <a:gdLst>
                    <a:gd name="T0" fmla="*/ 62 w 157"/>
                    <a:gd name="T1" fmla="*/ 0 h 376"/>
                    <a:gd name="T2" fmla="*/ 62 w 157"/>
                    <a:gd name="T3" fmla="*/ 0 h 376"/>
                    <a:gd name="T4" fmla="*/ 0 w 157"/>
                    <a:gd name="T5" fmla="*/ 125 h 376"/>
                    <a:gd name="T6" fmla="*/ 125 w 157"/>
                    <a:gd name="T7" fmla="*/ 343 h 376"/>
                    <a:gd name="T8" fmla="*/ 125 w 157"/>
                    <a:gd name="T9" fmla="*/ 0 h 376"/>
                    <a:gd name="T10" fmla="*/ 62 w 157"/>
                    <a:gd name="T11" fmla="*/ 0 h 376"/>
                  </a:gdLst>
                  <a:ahLst/>
                  <a:cxnLst>
                    <a:cxn ang="0">
                      <a:pos x="T0" y="T1"/>
                    </a:cxn>
                    <a:cxn ang="0">
                      <a:pos x="T2" y="T3"/>
                    </a:cxn>
                    <a:cxn ang="0">
                      <a:pos x="T4" y="T5"/>
                    </a:cxn>
                    <a:cxn ang="0">
                      <a:pos x="T6" y="T7"/>
                    </a:cxn>
                    <a:cxn ang="0">
                      <a:pos x="T8" y="T9"/>
                    </a:cxn>
                    <a:cxn ang="0">
                      <a:pos x="T10" y="T11"/>
                    </a:cxn>
                  </a:cxnLst>
                  <a:rect l="0" t="0" r="r" b="b"/>
                  <a:pathLst>
                    <a:path w="157" h="376">
                      <a:moveTo>
                        <a:pt x="62" y="0"/>
                      </a:moveTo>
                      <a:lnTo>
                        <a:pt x="62" y="0"/>
                      </a:lnTo>
                      <a:cubicBezTo>
                        <a:pt x="0" y="125"/>
                        <a:pt x="0" y="125"/>
                        <a:pt x="0" y="125"/>
                      </a:cubicBezTo>
                      <a:cubicBezTo>
                        <a:pt x="0" y="125"/>
                        <a:pt x="93" y="375"/>
                        <a:pt x="125" y="343"/>
                      </a:cubicBezTo>
                      <a:cubicBezTo>
                        <a:pt x="156" y="343"/>
                        <a:pt x="125" y="0"/>
                        <a:pt x="125" y="0"/>
                      </a:cubicBezTo>
                      <a:lnTo>
                        <a:pt x="62" y="0"/>
                      </a:lnTo>
                    </a:path>
                  </a:pathLst>
                </a:custGeom>
                <a:solidFill>
                  <a:srgbClr val="6A432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03" name="Freeform 165">
                  <a:extLst>
                    <a:ext uri="{FF2B5EF4-FFF2-40B4-BE49-F238E27FC236}">
                      <a16:creationId xmlns:a16="http://schemas.microsoft.com/office/drawing/2014/main" id="{04BD4FEB-A35B-150A-7421-A4928AA9A1E9}"/>
                    </a:ext>
                  </a:extLst>
                </p:cNvPr>
                <p:cNvSpPr>
                  <a:spLocks noChangeArrowheads="1"/>
                </p:cNvSpPr>
                <p:nvPr/>
              </p:nvSpPr>
              <p:spPr bwMode="auto">
                <a:xfrm>
                  <a:off x="7424738" y="2941638"/>
                  <a:ext cx="180975" cy="247650"/>
                </a:xfrm>
                <a:custGeom>
                  <a:avLst/>
                  <a:gdLst>
                    <a:gd name="T0" fmla="*/ 125 w 501"/>
                    <a:gd name="T1" fmla="*/ 125 h 689"/>
                    <a:gd name="T2" fmla="*/ 125 w 501"/>
                    <a:gd name="T3" fmla="*/ 125 h 689"/>
                    <a:gd name="T4" fmla="*/ 156 w 501"/>
                    <a:gd name="T5" fmla="*/ 500 h 689"/>
                    <a:gd name="T6" fmla="*/ 500 w 501"/>
                    <a:gd name="T7" fmla="*/ 375 h 689"/>
                    <a:gd name="T8" fmla="*/ 344 w 501"/>
                    <a:gd name="T9" fmla="*/ 63 h 689"/>
                    <a:gd name="T10" fmla="*/ 125 w 501"/>
                    <a:gd name="T11" fmla="*/ 125 h 689"/>
                  </a:gdLst>
                  <a:ahLst/>
                  <a:cxnLst>
                    <a:cxn ang="0">
                      <a:pos x="T0" y="T1"/>
                    </a:cxn>
                    <a:cxn ang="0">
                      <a:pos x="T2" y="T3"/>
                    </a:cxn>
                    <a:cxn ang="0">
                      <a:pos x="T4" y="T5"/>
                    </a:cxn>
                    <a:cxn ang="0">
                      <a:pos x="T6" y="T7"/>
                    </a:cxn>
                    <a:cxn ang="0">
                      <a:pos x="T8" y="T9"/>
                    </a:cxn>
                    <a:cxn ang="0">
                      <a:pos x="T10" y="T11"/>
                    </a:cxn>
                  </a:cxnLst>
                  <a:rect l="0" t="0" r="r" b="b"/>
                  <a:pathLst>
                    <a:path w="501" h="689">
                      <a:moveTo>
                        <a:pt x="125" y="125"/>
                      </a:moveTo>
                      <a:lnTo>
                        <a:pt x="125" y="125"/>
                      </a:lnTo>
                      <a:cubicBezTo>
                        <a:pt x="0" y="219"/>
                        <a:pt x="125" y="469"/>
                        <a:pt x="156" y="500"/>
                      </a:cubicBezTo>
                      <a:cubicBezTo>
                        <a:pt x="344" y="688"/>
                        <a:pt x="469" y="563"/>
                        <a:pt x="500" y="375"/>
                      </a:cubicBezTo>
                      <a:cubicBezTo>
                        <a:pt x="500" y="188"/>
                        <a:pt x="437" y="125"/>
                        <a:pt x="344" y="63"/>
                      </a:cubicBezTo>
                      <a:cubicBezTo>
                        <a:pt x="250" y="0"/>
                        <a:pt x="125" y="125"/>
                        <a:pt x="125" y="125"/>
                      </a:cubicBezTo>
                    </a:path>
                  </a:pathLst>
                </a:custGeom>
                <a:solidFill>
                  <a:srgbClr val="9A613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04" name="Freeform 166">
                  <a:extLst>
                    <a:ext uri="{FF2B5EF4-FFF2-40B4-BE49-F238E27FC236}">
                      <a16:creationId xmlns:a16="http://schemas.microsoft.com/office/drawing/2014/main" id="{5A232853-F656-D0BF-B848-7F5A424FF157}"/>
                    </a:ext>
                  </a:extLst>
                </p:cNvPr>
                <p:cNvSpPr>
                  <a:spLocks noChangeArrowheads="1"/>
                </p:cNvSpPr>
                <p:nvPr/>
              </p:nvSpPr>
              <p:spPr bwMode="auto">
                <a:xfrm>
                  <a:off x="7402513" y="2941638"/>
                  <a:ext cx="203200" cy="169862"/>
                </a:xfrm>
                <a:custGeom>
                  <a:avLst/>
                  <a:gdLst>
                    <a:gd name="T0" fmla="*/ 219 w 564"/>
                    <a:gd name="T1" fmla="*/ 469 h 470"/>
                    <a:gd name="T2" fmla="*/ 219 w 564"/>
                    <a:gd name="T3" fmla="*/ 469 h 470"/>
                    <a:gd name="T4" fmla="*/ 375 w 564"/>
                    <a:gd name="T5" fmla="*/ 32 h 470"/>
                    <a:gd name="T6" fmla="*/ 563 w 564"/>
                    <a:gd name="T7" fmla="*/ 219 h 470"/>
                    <a:gd name="T8" fmla="*/ 282 w 564"/>
                    <a:gd name="T9" fmla="*/ 344 h 470"/>
                    <a:gd name="T10" fmla="*/ 219 w 564"/>
                    <a:gd name="T11" fmla="*/ 469 h 470"/>
                  </a:gdLst>
                  <a:ahLst/>
                  <a:cxnLst>
                    <a:cxn ang="0">
                      <a:pos x="T0" y="T1"/>
                    </a:cxn>
                    <a:cxn ang="0">
                      <a:pos x="T2" y="T3"/>
                    </a:cxn>
                    <a:cxn ang="0">
                      <a:pos x="T4" y="T5"/>
                    </a:cxn>
                    <a:cxn ang="0">
                      <a:pos x="T6" y="T7"/>
                    </a:cxn>
                    <a:cxn ang="0">
                      <a:pos x="T8" y="T9"/>
                    </a:cxn>
                    <a:cxn ang="0">
                      <a:pos x="T10" y="T11"/>
                    </a:cxn>
                  </a:cxnLst>
                  <a:rect l="0" t="0" r="r" b="b"/>
                  <a:pathLst>
                    <a:path w="564" h="470">
                      <a:moveTo>
                        <a:pt x="219" y="469"/>
                      </a:moveTo>
                      <a:lnTo>
                        <a:pt x="219" y="469"/>
                      </a:lnTo>
                      <a:cubicBezTo>
                        <a:pt x="63" y="438"/>
                        <a:pt x="0" y="0"/>
                        <a:pt x="375" y="32"/>
                      </a:cubicBezTo>
                      <a:cubicBezTo>
                        <a:pt x="375" y="32"/>
                        <a:pt x="500" y="63"/>
                        <a:pt x="563" y="219"/>
                      </a:cubicBezTo>
                      <a:cubicBezTo>
                        <a:pt x="563" y="219"/>
                        <a:pt x="407" y="344"/>
                        <a:pt x="282" y="344"/>
                      </a:cubicBezTo>
                      <a:lnTo>
                        <a:pt x="219" y="469"/>
                      </a:lnTo>
                    </a:path>
                  </a:pathLst>
                </a:custGeom>
                <a:solidFill>
                  <a:srgbClr val="201A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05" name="Freeform 167">
                  <a:extLst>
                    <a:ext uri="{FF2B5EF4-FFF2-40B4-BE49-F238E27FC236}">
                      <a16:creationId xmlns:a16="http://schemas.microsoft.com/office/drawing/2014/main" id="{9CB0F3CC-794F-B520-0614-181C0D560F31}"/>
                    </a:ext>
                  </a:extLst>
                </p:cNvPr>
                <p:cNvSpPr>
                  <a:spLocks noChangeArrowheads="1"/>
                </p:cNvSpPr>
                <p:nvPr/>
              </p:nvSpPr>
              <p:spPr bwMode="auto">
                <a:xfrm>
                  <a:off x="7413625" y="2908300"/>
                  <a:ext cx="134938" cy="112713"/>
                </a:xfrm>
                <a:custGeom>
                  <a:avLst/>
                  <a:gdLst>
                    <a:gd name="T0" fmla="*/ 343 w 376"/>
                    <a:gd name="T1" fmla="*/ 93 h 313"/>
                    <a:gd name="T2" fmla="*/ 343 w 376"/>
                    <a:gd name="T3" fmla="*/ 93 h 313"/>
                    <a:gd name="T4" fmla="*/ 218 w 376"/>
                    <a:gd name="T5" fmla="*/ 281 h 313"/>
                    <a:gd name="T6" fmla="*/ 31 w 376"/>
                    <a:gd name="T7" fmla="*/ 218 h 313"/>
                    <a:gd name="T8" fmla="*/ 125 w 376"/>
                    <a:gd name="T9" fmla="*/ 62 h 313"/>
                    <a:gd name="T10" fmla="*/ 343 w 376"/>
                    <a:gd name="T11" fmla="*/ 93 h 313"/>
                  </a:gdLst>
                  <a:ahLst/>
                  <a:cxnLst>
                    <a:cxn ang="0">
                      <a:pos x="T0" y="T1"/>
                    </a:cxn>
                    <a:cxn ang="0">
                      <a:pos x="T2" y="T3"/>
                    </a:cxn>
                    <a:cxn ang="0">
                      <a:pos x="T4" y="T5"/>
                    </a:cxn>
                    <a:cxn ang="0">
                      <a:pos x="T6" y="T7"/>
                    </a:cxn>
                    <a:cxn ang="0">
                      <a:pos x="T8" y="T9"/>
                    </a:cxn>
                    <a:cxn ang="0">
                      <a:pos x="T10" y="T11"/>
                    </a:cxn>
                  </a:cxnLst>
                  <a:rect l="0" t="0" r="r" b="b"/>
                  <a:pathLst>
                    <a:path w="376" h="313">
                      <a:moveTo>
                        <a:pt x="343" y="93"/>
                      </a:moveTo>
                      <a:lnTo>
                        <a:pt x="343" y="93"/>
                      </a:lnTo>
                      <a:cubicBezTo>
                        <a:pt x="375" y="156"/>
                        <a:pt x="312" y="250"/>
                        <a:pt x="218" y="281"/>
                      </a:cubicBezTo>
                      <a:cubicBezTo>
                        <a:pt x="156" y="312"/>
                        <a:pt x="62" y="281"/>
                        <a:pt x="31" y="218"/>
                      </a:cubicBezTo>
                      <a:cubicBezTo>
                        <a:pt x="0" y="156"/>
                        <a:pt x="62" y="93"/>
                        <a:pt x="125" y="62"/>
                      </a:cubicBezTo>
                      <a:cubicBezTo>
                        <a:pt x="218" y="0"/>
                        <a:pt x="312" y="31"/>
                        <a:pt x="343" y="93"/>
                      </a:cubicBezTo>
                    </a:path>
                  </a:pathLst>
                </a:custGeom>
                <a:solidFill>
                  <a:srgbClr val="201A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06" name="Freeform 170">
                  <a:extLst>
                    <a:ext uri="{FF2B5EF4-FFF2-40B4-BE49-F238E27FC236}">
                      <a16:creationId xmlns:a16="http://schemas.microsoft.com/office/drawing/2014/main" id="{F923525A-15EA-1C8B-ADC9-E387626C678F}"/>
                    </a:ext>
                  </a:extLst>
                </p:cNvPr>
                <p:cNvSpPr>
                  <a:spLocks noChangeArrowheads="1"/>
                </p:cNvSpPr>
                <p:nvPr/>
              </p:nvSpPr>
              <p:spPr bwMode="auto">
                <a:xfrm>
                  <a:off x="7413625" y="3133725"/>
                  <a:ext cx="371475" cy="315913"/>
                </a:xfrm>
                <a:custGeom>
                  <a:avLst/>
                  <a:gdLst>
                    <a:gd name="T0" fmla="*/ 875 w 1032"/>
                    <a:gd name="T1" fmla="*/ 93 h 876"/>
                    <a:gd name="T2" fmla="*/ 875 w 1032"/>
                    <a:gd name="T3" fmla="*/ 93 h 876"/>
                    <a:gd name="T4" fmla="*/ 625 w 1032"/>
                    <a:gd name="T5" fmla="*/ 593 h 876"/>
                    <a:gd name="T6" fmla="*/ 125 w 1032"/>
                    <a:gd name="T7" fmla="*/ 843 h 876"/>
                    <a:gd name="T8" fmla="*/ 218 w 1032"/>
                    <a:gd name="T9" fmla="*/ 406 h 876"/>
                    <a:gd name="T10" fmla="*/ 625 w 1032"/>
                    <a:gd name="T11" fmla="*/ 31 h 876"/>
                    <a:gd name="T12" fmla="*/ 875 w 1032"/>
                    <a:gd name="T13" fmla="*/ 93 h 876"/>
                  </a:gdLst>
                  <a:ahLst/>
                  <a:cxnLst>
                    <a:cxn ang="0">
                      <a:pos x="T0" y="T1"/>
                    </a:cxn>
                    <a:cxn ang="0">
                      <a:pos x="T2" y="T3"/>
                    </a:cxn>
                    <a:cxn ang="0">
                      <a:pos x="T4" y="T5"/>
                    </a:cxn>
                    <a:cxn ang="0">
                      <a:pos x="T6" y="T7"/>
                    </a:cxn>
                    <a:cxn ang="0">
                      <a:pos x="T8" y="T9"/>
                    </a:cxn>
                    <a:cxn ang="0">
                      <a:pos x="T10" y="T11"/>
                    </a:cxn>
                    <a:cxn ang="0">
                      <a:pos x="T12" y="T13"/>
                    </a:cxn>
                  </a:cxnLst>
                  <a:rect l="0" t="0" r="r" b="b"/>
                  <a:pathLst>
                    <a:path w="1032" h="876">
                      <a:moveTo>
                        <a:pt x="875" y="93"/>
                      </a:moveTo>
                      <a:lnTo>
                        <a:pt x="875" y="93"/>
                      </a:lnTo>
                      <a:cubicBezTo>
                        <a:pt x="875" y="93"/>
                        <a:pt x="1031" y="281"/>
                        <a:pt x="625" y="593"/>
                      </a:cubicBezTo>
                      <a:cubicBezTo>
                        <a:pt x="218" y="875"/>
                        <a:pt x="250" y="875"/>
                        <a:pt x="125" y="843"/>
                      </a:cubicBezTo>
                      <a:cubicBezTo>
                        <a:pt x="31" y="812"/>
                        <a:pt x="0" y="562"/>
                        <a:pt x="218" y="406"/>
                      </a:cubicBezTo>
                      <a:cubicBezTo>
                        <a:pt x="468" y="218"/>
                        <a:pt x="500" y="62"/>
                        <a:pt x="625" y="31"/>
                      </a:cubicBezTo>
                      <a:cubicBezTo>
                        <a:pt x="750" y="0"/>
                        <a:pt x="843" y="31"/>
                        <a:pt x="875" y="93"/>
                      </a:cubicBezTo>
                    </a:path>
                  </a:pathLst>
                </a:custGeom>
                <a:solidFill>
                  <a:srgbClr val="90C04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07" name="Freeform 171">
                  <a:extLst>
                    <a:ext uri="{FF2B5EF4-FFF2-40B4-BE49-F238E27FC236}">
                      <a16:creationId xmlns:a16="http://schemas.microsoft.com/office/drawing/2014/main" id="{77461F73-0425-CD7C-38BB-06314734ACCE}"/>
                    </a:ext>
                  </a:extLst>
                </p:cNvPr>
                <p:cNvSpPr>
                  <a:spLocks noChangeArrowheads="1"/>
                </p:cNvSpPr>
                <p:nvPr/>
              </p:nvSpPr>
              <p:spPr bwMode="auto">
                <a:xfrm>
                  <a:off x="7380288" y="3155950"/>
                  <a:ext cx="146050" cy="236538"/>
                </a:xfrm>
                <a:custGeom>
                  <a:avLst/>
                  <a:gdLst>
                    <a:gd name="T0" fmla="*/ 250 w 407"/>
                    <a:gd name="T1" fmla="*/ 31 h 657"/>
                    <a:gd name="T2" fmla="*/ 250 w 407"/>
                    <a:gd name="T3" fmla="*/ 31 h 657"/>
                    <a:gd name="T4" fmla="*/ 406 w 407"/>
                    <a:gd name="T5" fmla="*/ 656 h 657"/>
                    <a:gd name="T6" fmla="*/ 0 w 407"/>
                    <a:gd name="T7" fmla="*/ 344 h 657"/>
                    <a:gd name="T8" fmla="*/ 250 w 407"/>
                    <a:gd name="T9" fmla="*/ 31 h 657"/>
                  </a:gdLst>
                  <a:ahLst/>
                  <a:cxnLst>
                    <a:cxn ang="0">
                      <a:pos x="T0" y="T1"/>
                    </a:cxn>
                    <a:cxn ang="0">
                      <a:pos x="T2" y="T3"/>
                    </a:cxn>
                    <a:cxn ang="0">
                      <a:pos x="T4" y="T5"/>
                    </a:cxn>
                    <a:cxn ang="0">
                      <a:pos x="T6" y="T7"/>
                    </a:cxn>
                    <a:cxn ang="0">
                      <a:pos x="T8" y="T9"/>
                    </a:cxn>
                  </a:cxnLst>
                  <a:rect l="0" t="0" r="r" b="b"/>
                  <a:pathLst>
                    <a:path w="407" h="657">
                      <a:moveTo>
                        <a:pt x="250" y="31"/>
                      </a:moveTo>
                      <a:lnTo>
                        <a:pt x="250" y="31"/>
                      </a:lnTo>
                      <a:cubicBezTo>
                        <a:pt x="250" y="31"/>
                        <a:pt x="31" y="313"/>
                        <a:pt x="406" y="656"/>
                      </a:cubicBezTo>
                      <a:cubicBezTo>
                        <a:pt x="406" y="656"/>
                        <a:pt x="0" y="531"/>
                        <a:pt x="0" y="344"/>
                      </a:cubicBezTo>
                      <a:cubicBezTo>
                        <a:pt x="0" y="156"/>
                        <a:pt x="344" y="0"/>
                        <a:pt x="250" y="31"/>
                      </a:cubicBezTo>
                    </a:path>
                  </a:pathLst>
                </a:custGeom>
                <a:solidFill>
                  <a:srgbClr val="FDC80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08" name="Freeform 172">
                  <a:extLst>
                    <a:ext uri="{FF2B5EF4-FFF2-40B4-BE49-F238E27FC236}">
                      <a16:creationId xmlns:a16="http://schemas.microsoft.com/office/drawing/2014/main" id="{2CC6E886-000A-3750-7F36-1BABD575722B}"/>
                    </a:ext>
                  </a:extLst>
                </p:cNvPr>
                <p:cNvSpPr>
                  <a:spLocks noChangeArrowheads="1"/>
                </p:cNvSpPr>
                <p:nvPr/>
              </p:nvSpPr>
              <p:spPr bwMode="auto">
                <a:xfrm>
                  <a:off x="7605713" y="3155950"/>
                  <a:ext cx="134937" cy="134938"/>
                </a:xfrm>
                <a:custGeom>
                  <a:avLst/>
                  <a:gdLst>
                    <a:gd name="T0" fmla="*/ 344 w 376"/>
                    <a:gd name="T1" fmla="*/ 125 h 376"/>
                    <a:gd name="T2" fmla="*/ 344 w 376"/>
                    <a:gd name="T3" fmla="*/ 125 h 376"/>
                    <a:gd name="T4" fmla="*/ 187 w 376"/>
                    <a:gd name="T5" fmla="*/ 313 h 376"/>
                    <a:gd name="T6" fmla="*/ 31 w 376"/>
                    <a:gd name="T7" fmla="*/ 156 h 376"/>
                    <a:gd name="T8" fmla="*/ 219 w 376"/>
                    <a:gd name="T9" fmla="*/ 0 h 376"/>
                    <a:gd name="T10" fmla="*/ 344 w 376"/>
                    <a:gd name="T11" fmla="*/ 125 h 376"/>
                  </a:gdLst>
                  <a:ahLst/>
                  <a:cxnLst>
                    <a:cxn ang="0">
                      <a:pos x="T0" y="T1"/>
                    </a:cxn>
                    <a:cxn ang="0">
                      <a:pos x="T2" y="T3"/>
                    </a:cxn>
                    <a:cxn ang="0">
                      <a:pos x="T4" y="T5"/>
                    </a:cxn>
                    <a:cxn ang="0">
                      <a:pos x="T6" y="T7"/>
                    </a:cxn>
                    <a:cxn ang="0">
                      <a:pos x="T8" y="T9"/>
                    </a:cxn>
                    <a:cxn ang="0">
                      <a:pos x="T10" y="T11"/>
                    </a:cxn>
                  </a:cxnLst>
                  <a:rect l="0" t="0" r="r" b="b"/>
                  <a:pathLst>
                    <a:path w="376" h="376">
                      <a:moveTo>
                        <a:pt x="344" y="125"/>
                      </a:moveTo>
                      <a:lnTo>
                        <a:pt x="344" y="125"/>
                      </a:lnTo>
                      <a:cubicBezTo>
                        <a:pt x="375" y="188"/>
                        <a:pt x="250" y="313"/>
                        <a:pt x="187" y="313"/>
                      </a:cubicBezTo>
                      <a:cubicBezTo>
                        <a:pt x="31" y="375"/>
                        <a:pt x="0" y="281"/>
                        <a:pt x="31" y="156"/>
                      </a:cubicBezTo>
                      <a:cubicBezTo>
                        <a:pt x="62" y="63"/>
                        <a:pt x="156" y="31"/>
                        <a:pt x="219" y="0"/>
                      </a:cubicBezTo>
                      <a:cubicBezTo>
                        <a:pt x="281" y="0"/>
                        <a:pt x="344" y="125"/>
                        <a:pt x="344" y="125"/>
                      </a:cubicBezTo>
                    </a:path>
                  </a:pathLst>
                </a:custGeom>
                <a:solidFill>
                  <a:srgbClr val="9A613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09" name="Freeform 173">
                  <a:extLst>
                    <a:ext uri="{FF2B5EF4-FFF2-40B4-BE49-F238E27FC236}">
                      <a16:creationId xmlns:a16="http://schemas.microsoft.com/office/drawing/2014/main" id="{A77EA2DD-26C6-ABE5-1FE0-43AD9E94A47A}"/>
                    </a:ext>
                  </a:extLst>
                </p:cNvPr>
                <p:cNvSpPr>
                  <a:spLocks noChangeArrowheads="1"/>
                </p:cNvSpPr>
                <p:nvPr/>
              </p:nvSpPr>
              <p:spPr bwMode="auto">
                <a:xfrm>
                  <a:off x="7559675" y="3279775"/>
                  <a:ext cx="203200" cy="90488"/>
                </a:xfrm>
                <a:custGeom>
                  <a:avLst/>
                  <a:gdLst>
                    <a:gd name="T0" fmla="*/ 0 w 563"/>
                    <a:gd name="T1" fmla="*/ 125 h 251"/>
                    <a:gd name="T2" fmla="*/ 0 w 563"/>
                    <a:gd name="T3" fmla="*/ 125 h 251"/>
                    <a:gd name="T4" fmla="*/ 344 w 563"/>
                    <a:gd name="T5" fmla="*/ 219 h 251"/>
                    <a:gd name="T6" fmla="*/ 437 w 563"/>
                    <a:gd name="T7" fmla="*/ 0 h 251"/>
                    <a:gd name="T8" fmla="*/ 281 w 563"/>
                    <a:gd name="T9" fmla="*/ 94 h 251"/>
                    <a:gd name="T10" fmla="*/ 0 w 563"/>
                    <a:gd name="T11" fmla="*/ 125 h 251"/>
                  </a:gdLst>
                  <a:ahLst/>
                  <a:cxnLst>
                    <a:cxn ang="0">
                      <a:pos x="T0" y="T1"/>
                    </a:cxn>
                    <a:cxn ang="0">
                      <a:pos x="T2" y="T3"/>
                    </a:cxn>
                    <a:cxn ang="0">
                      <a:pos x="T4" y="T5"/>
                    </a:cxn>
                    <a:cxn ang="0">
                      <a:pos x="T6" y="T7"/>
                    </a:cxn>
                    <a:cxn ang="0">
                      <a:pos x="T8" y="T9"/>
                    </a:cxn>
                    <a:cxn ang="0">
                      <a:pos x="T10" y="T11"/>
                    </a:cxn>
                  </a:cxnLst>
                  <a:rect l="0" t="0" r="r" b="b"/>
                  <a:pathLst>
                    <a:path w="563" h="251">
                      <a:moveTo>
                        <a:pt x="0" y="125"/>
                      </a:moveTo>
                      <a:lnTo>
                        <a:pt x="0" y="125"/>
                      </a:lnTo>
                      <a:cubicBezTo>
                        <a:pt x="0" y="125"/>
                        <a:pt x="156" y="250"/>
                        <a:pt x="344" y="219"/>
                      </a:cubicBezTo>
                      <a:cubicBezTo>
                        <a:pt x="562" y="187"/>
                        <a:pt x="437" y="0"/>
                        <a:pt x="437" y="0"/>
                      </a:cubicBezTo>
                      <a:cubicBezTo>
                        <a:pt x="281" y="94"/>
                        <a:pt x="281" y="94"/>
                        <a:pt x="281" y="94"/>
                      </a:cubicBezTo>
                      <a:cubicBezTo>
                        <a:pt x="281" y="94"/>
                        <a:pt x="156" y="187"/>
                        <a:pt x="0" y="125"/>
                      </a:cubicBezTo>
                    </a:path>
                  </a:pathLst>
                </a:custGeom>
                <a:solidFill>
                  <a:srgbClr val="FDC80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57" name="Group 556">
                <a:extLst>
                  <a:ext uri="{FF2B5EF4-FFF2-40B4-BE49-F238E27FC236}">
                    <a16:creationId xmlns:a16="http://schemas.microsoft.com/office/drawing/2014/main" id="{742BABEA-0129-006E-1745-91976C7FA46A}"/>
                  </a:ext>
                </a:extLst>
              </p:cNvPr>
              <p:cNvGrpSpPr/>
              <p:nvPr/>
            </p:nvGrpSpPr>
            <p:grpSpPr>
              <a:xfrm>
                <a:off x="187786" y="4806234"/>
                <a:ext cx="180571" cy="339406"/>
                <a:chOff x="8931029" y="3269150"/>
                <a:chExt cx="719373" cy="1413233"/>
              </a:xfrm>
            </p:grpSpPr>
            <p:grpSp>
              <p:nvGrpSpPr>
                <p:cNvPr id="586" name="Group 585">
                  <a:extLst>
                    <a:ext uri="{FF2B5EF4-FFF2-40B4-BE49-F238E27FC236}">
                      <a16:creationId xmlns:a16="http://schemas.microsoft.com/office/drawing/2014/main" id="{60BC2CD0-E0F2-F3D9-168E-927548061037}"/>
                    </a:ext>
                  </a:extLst>
                </p:cNvPr>
                <p:cNvGrpSpPr/>
                <p:nvPr/>
              </p:nvGrpSpPr>
              <p:grpSpPr>
                <a:xfrm>
                  <a:off x="8931029" y="3270999"/>
                  <a:ext cx="719373" cy="1411384"/>
                  <a:chOff x="7245350" y="2941638"/>
                  <a:chExt cx="539750" cy="1057275"/>
                </a:xfrm>
              </p:grpSpPr>
              <p:sp>
                <p:nvSpPr>
                  <p:cNvPr id="588" name="Freeform 10">
                    <a:extLst>
                      <a:ext uri="{FF2B5EF4-FFF2-40B4-BE49-F238E27FC236}">
                        <a16:creationId xmlns:a16="http://schemas.microsoft.com/office/drawing/2014/main" id="{8071801A-1FB6-6069-51D2-145206F0946F}"/>
                      </a:ext>
                    </a:extLst>
                  </p:cNvPr>
                  <p:cNvSpPr>
                    <a:spLocks noChangeArrowheads="1"/>
                  </p:cNvSpPr>
                  <p:nvPr/>
                </p:nvSpPr>
                <p:spPr bwMode="auto">
                  <a:xfrm>
                    <a:off x="7245350" y="3863975"/>
                    <a:ext cx="461963" cy="134938"/>
                  </a:xfrm>
                  <a:custGeom>
                    <a:avLst/>
                    <a:gdLst>
                      <a:gd name="T0" fmla="*/ 500 w 1282"/>
                      <a:gd name="T1" fmla="*/ 31 h 376"/>
                      <a:gd name="T2" fmla="*/ 500 w 1282"/>
                      <a:gd name="T3" fmla="*/ 31 h 376"/>
                      <a:gd name="T4" fmla="*/ 875 w 1282"/>
                      <a:gd name="T5" fmla="*/ 0 h 376"/>
                      <a:gd name="T6" fmla="*/ 1156 w 1282"/>
                      <a:gd name="T7" fmla="*/ 62 h 376"/>
                      <a:gd name="T8" fmla="*/ 1250 w 1282"/>
                      <a:gd name="T9" fmla="*/ 125 h 376"/>
                      <a:gd name="T10" fmla="*/ 1031 w 1282"/>
                      <a:gd name="T11" fmla="*/ 250 h 376"/>
                      <a:gd name="T12" fmla="*/ 781 w 1282"/>
                      <a:gd name="T13" fmla="*/ 312 h 376"/>
                      <a:gd name="T14" fmla="*/ 406 w 1282"/>
                      <a:gd name="T15" fmla="*/ 344 h 376"/>
                      <a:gd name="T16" fmla="*/ 250 w 1282"/>
                      <a:gd name="T17" fmla="*/ 312 h 376"/>
                      <a:gd name="T18" fmla="*/ 0 w 1282"/>
                      <a:gd name="T19" fmla="*/ 219 h 376"/>
                      <a:gd name="T20" fmla="*/ 125 w 1282"/>
                      <a:gd name="T21" fmla="*/ 156 h 376"/>
                      <a:gd name="T22" fmla="*/ 500 w 1282"/>
                      <a:gd name="T23" fmla="*/ 31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2" h="376">
                        <a:moveTo>
                          <a:pt x="500" y="31"/>
                        </a:moveTo>
                        <a:lnTo>
                          <a:pt x="500" y="31"/>
                        </a:lnTo>
                        <a:cubicBezTo>
                          <a:pt x="500" y="31"/>
                          <a:pt x="812" y="0"/>
                          <a:pt x="875" y="0"/>
                        </a:cubicBezTo>
                        <a:cubicBezTo>
                          <a:pt x="937" y="31"/>
                          <a:pt x="1094" y="62"/>
                          <a:pt x="1156" y="62"/>
                        </a:cubicBezTo>
                        <a:cubicBezTo>
                          <a:pt x="1187" y="94"/>
                          <a:pt x="1281" y="62"/>
                          <a:pt x="1250" y="125"/>
                        </a:cubicBezTo>
                        <a:cubicBezTo>
                          <a:pt x="1219" y="187"/>
                          <a:pt x="1094" y="219"/>
                          <a:pt x="1031" y="250"/>
                        </a:cubicBezTo>
                        <a:cubicBezTo>
                          <a:pt x="969" y="281"/>
                          <a:pt x="969" y="281"/>
                          <a:pt x="781" y="312"/>
                        </a:cubicBezTo>
                        <a:cubicBezTo>
                          <a:pt x="594" y="375"/>
                          <a:pt x="469" y="375"/>
                          <a:pt x="406" y="344"/>
                        </a:cubicBezTo>
                        <a:cubicBezTo>
                          <a:pt x="312" y="344"/>
                          <a:pt x="312" y="312"/>
                          <a:pt x="250" y="312"/>
                        </a:cubicBezTo>
                        <a:cubicBezTo>
                          <a:pt x="156" y="281"/>
                          <a:pt x="0" y="281"/>
                          <a:pt x="0" y="219"/>
                        </a:cubicBezTo>
                        <a:cubicBezTo>
                          <a:pt x="31" y="187"/>
                          <a:pt x="94" y="156"/>
                          <a:pt x="125" y="156"/>
                        </a:cubicBezTo>
                        <a:cubicBezTo>
                          <a:pt x="156" y="125"/>
                          <a:pt x="250" y="94"/>
                          <a:pt x="500" y="31"/>
                        </a:cubicBezTo>
                      </a:path>
                    </a:pathLst>
                  </a:custGeom>
                  <a:solidFill>
                    <a:srgbClr val="2F559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89" name="Freeform 161">
                    <a:extLst>
                      <a:ext uri="{FF2B5EF4-FFF2-40B4-BE49-F238E27FC236}">
                        <a16:creationId xmlns:a16="http://schemas.microsoft.com/office/drawing/2014/main" id="{C7ECC10A-35AA-58DF-BC83-4F62DD888967}"/>
                      </a:ext>
                    </a:extLst>
                  </p:cNvPr>
                  <p:cNvSpPr>
                    <a:spLocks noChangeArrowheads="1"/>
                  </p:cNvSpPr>
                  <p:nvPr/>
                </p:nvSpPr>
                <p:spPr bwMode="auto">
                  <a:xfrm>
                    <a:off x="7391400" y="3381375"/>
                    <a:ext cx="258763" cy="573088"/>
                  </a:xfrm>
                  <a:custGeom>
                    <a:avLst/>
                    <a:gdLst>
                      <a:gd name="T0" fmla="*/ 188 w 720"/>
                      <a:gd name="T1" fmla="*/ 156 h 1594"/>
                      <a:gd name="T2" fmla="*/ 188 w 720"/>
                      <a:gd name="T3" fmla="*/ 156 h 1594"/>
                      <a:gd name="T4" fmla="*/ 0 w 720"/>
                      <a:gd name="T5" fmla="*/ 1593 h 1594"/>
                      <a:gd name="T6" fmla="*/ 375 w 720"/>
                      <a:gd name="T7" fmla="*/ 688 h 1594"/>
                      <a:gd name="T8" fmla="*/ 469 w 720"/>
                      <a:gd name="T9" fmla="*/ 1530 h 1594"/>
                      <a:gd name="T10" fmla="*/ 625 w 720"/>
                      <a:gd name="T11" fmla="*/ 219 h 1594"/>
                      <a:gd name="T12" fmla="*/ 188 w 720"/>
                      <a:gd name="T13" fmla="*/ 156 h 1594"/>
                    </a:gdLst>
                    <a:ahLst/>
                    <a:cxnLst>
                      <a:cxn ang="0">
                        <a:pos x="T0" y="T1"/>
                      </a:cxn>
                      <a:cxn ang="0">
                        <a:pos x="T2" y="T3"/>
                      </a:cxn>
                      <a:cxn ang="0">
                        <a:pos x="T4" y="T5"/>
                      </a:cxn>
                      <a:cxn ang="0">
                        <a:pos x="T6" y="T7"/>
                      </a:cxn>
                      <a:cxn ang="0">
                        <a:pos x="T8" y="T9"/>
                      </a:cxn>
                      <a:cxn ang="0">
                        <a:pos x="T10" y="T11"/>
                      </a:cxn>
                      <a:cxn ang="0">
                        <a:pos x="T12" y="T13"/>
                      </a:cxn>
                    </a:cxnLst>
                    <a:rect l="0" t="0" r="r" b="b"/>
                    <a:pathLst>
                      <a:path w="720" h="1594">
                        <a:moveTo>
                          <a:pt x="188" y="156"/>
                        </a:moveTo>
                        <a:lnTo>
                          <a:pt x="188" y="156"/>
                        </a:lnTo>
                        <a:cubicBezTo>
                          <a:pt x="188" y="156"/>
                          <a:pt x="31" y="1249"/>
                          <a:pt x="0" y="1593"/>
                        </a:cubicBezTo>
                        <a:cubicBezTo>
                          <a:pt x="0" y="1593"/>
                          <a:pt x="281" y="875"/>
                          <a:pt x="375" y="688"/>
                        </a:cubicBezTo>
                        <a:cubicBezTo>
                          <a:pt x="375" y="688"/>
                          <a:pt x="438" y="1312"/>
                          <a:pt x="469" y="1530"/>
                        </a:cubicBezTo>
                        <a:cubicBezTo>
                          <a:pt x="469" y="1593"/>
                          <a:pt x="719" y="438"/>
                          <a:pt x="625" y="219"/>
                        </a:cubicBezTo>
                        <a:cubicBezTo>
                          <a:pt x="563" y="0"/>
                          <a:pt x="188" y="156"/>
                          <a:pt x="188" y="156"/>
                        </a:cubicBezTo>
                      </a:path>
                    </a:pathLst>
                  </a:custGeom>
                  <a:solidFill>
                    <a:srgbClr val="6A432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90" name="Freeform 162">
                    <a:extLst>
                      <a:ext uri="{FF2B5EF4-FFF2-40B4-BE49-F238E27FC236}">
                        <a16:creationId xmlns:a16="http://schemas.microsoft.com/office/drawing/2014/main" id="{E04B29DE-06C8-4514-56B2-596777BEFAAB}"/>
                      </a:ext>
                    </a:extLst>
                  </p:cNvPr>
                  <p:cNvSpPr>
                    <a:spLocks noChangeArrowheads="1"/>
                  </p:cNvSpPr>
                  <p:nvPr/>
                </p:nvSpPr>
                <p:spPr bwMode="auto">
                  <a:xfrm>
                    <a:off x="7402513" y="3403600"/>
                    <a:ext cx="236537" cy="292100"/>
                  </a:xfrm>
                  <a:custGeom>
                    <a:avLst/>
                    <a:gdLst>
                      <a:gd name="T0" fmla="*/ 125 w 658"/>
                      <a:gd name="T1" fmla="*/ 156 h 813"/>
                      <a:gd name="T2" fmla="*/ 125 w 658"/>
                      <a:gd name="T3" fmla="*/ 156 h 813"/>
                      <a:gd name="T4" fmla="*/ 32 w 658"/>
                      <a:gd name="T5" fmla="*/ 218 h 813"/>
                      <a:gd name="T6" fmla="*/ 0 w 658"/>
                      <a:gd name="T7" fmla="*/ 687 h 813"/>
                      <a:gd name="T8" fmla="*/ 657 w 658"/>
                      <a:gd name="T9" fmla="*/ 656 h 813"/>
                      <a:gd name="T10" fmla="*/ 625 w 658"/>
                      <a:gd name="T11" fmla="*/ 187 h 813"/>
                      <a:gd name="T12" fmla="*/ 125 w 658"/>
                      <a:gd name="T13" fmla="*/ 156 h 813"/>
                    </a:gdLst>
                    <a:ahLst/>
                    <a:cxnLst>
                      <a:cxn ang="0">
                        <a:pos x="T0" y="T1"/>
                      </a:cxn>
                      <a:cxn ang="0">
                        <a:pos x="T2" y="T3"/>
                      </a:cxn>
                      <a:cxn ang="0">
                        <a:pos x="T4" y="T5"/>
                      </a:cxn>
                      <a:cxn ang="0">
                        <a:pos x="T6" y="T7"/>
                      </a:cxn>
                      <a:cxn ang="0">
                        <a:pos x="T8" y="T9"/>
                      </a:cxn>
                      <a:cxn ang="0">
                        <a:pos x="T10" y="T11"/>
                      </a:cxn>
                      <a:cxn ang="0">
                        <a:pos x="T12" y="T13"/>
                      </a:cxn>
                    </a:cxnLst>
                    <a:rect l="0" t="0" r="r" b="b"/>
                    <a:pathLst>
                      <a:path w="658" h="813">
                        <a:moveTo>
                          <a:pt x="125" y="156"/>
                        </a:moveTo>
                        <a:lnTo>
                          <a:pt x="125" y="156"/>
                        </a:lnTo>
                        <a:cubicBezTo>
                          <a:pt x="125" y="156"/>
                          <a:pt x="94" y="0"/>
                          <a:pt x="32" y="218"/>
                        </a:cubicBezTo>
                        <a:cubicBezTo>
                          <a:pt x="0" y="312"/>
                          <a:pt x="0" y="531"/>
                          <a:pt x="0" y="687"/>
                        </a:cubicBezTo>
                        <a:cubicBezTo>
                          <a:pt x="0" y="687"/>
                          <a:pt x="407" y="812"/>
                          <a:pt x="657" y="656"/>
                        </a:cubicBezTo>
                        <a:cubicBezTo>
                          <a:pt x="625" y="187"/>
                          <a:pt x="625" y="187"/>
                          <a:pt x="625" y="187"/>
                        </a:cubicBezTo>
                        <a:lnTo>
                          <a:pt x="125" y="156"/>
                        </a:lnTo>
                      </a:path>
                    </a:pathLst>
                  </a:custGeom>
                  <a:solidFill>
                    <a:srgbClr val="B5521E"/>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91" name="Freeform 163">
                    <a:extLst>
                      <a:ext uri="{FF2B5EF4-FFF2-40B4-BE49-F238E27FC236}">
                        <a16:creationId xmlns:a16="http://schemas.microsoft.com/office/drawing/2014/main" id="{0D6FA4E1-5215-C757-672E-2966367621FB}"/>
                      </a:ext>
                    </a:extLst>
                  </p:cNvPr>
                  <p:cNvSpPr>
                    <a:spLocks noChangeArrowheads="1"/>
                  </p:cNvSpPr>
                  <p:nvPr/>
                </p:nvSpPr>
                <p:spPr bwMode="auto">
                  <a:xfrm>
                    <a:off x="7391400" y="3144838"/>
                    <a:ext cx="269875" cy="393700"/>
                  </a:xfrm>
                  <a:custGeom>
                    <a:avLst/>
                    <a:gdLst>
                      <a:gd name="T0" fmla="*/ 31 w 751"/>
                      <a:gd name="T1" fmla="*/ 750 h 1095"/>
                      <a:gd name="T2" fmla="*/ 31 w 751"/>
                      <a:gd name="T3" fmla="*/ 750 h 1095"/>
                      <a:gd name="T4" fmla="*/ 0 w 751"/>
                      <a:gd name="T5" fmla="*/ 1000 h 1095"/>
                      <a:gd name="T6" fmla="*/ 750 w 751"/>
                      <a:gd name="T7" fmla="*/ 969 h 1095"/>
                      <a:gd name="T8" fmla="*/ 594 w 751"/>
                      <a:gd name="T9" fmla="*/ 187 h 1095"/>
                      <a:gd name="T10" fmla="*/ 188 w 751"/>
                      <a:gd name="T11" fmla="*/ 94 h 1095"/>
                      <a:gd name="T12" fmla="*/ 31 w 751"/>
                      <a:gd name="T13" fmla="*/ 750 h 1095"/>
                    </a:gdLst>
                    <a:ahLst/>
                    <a:cxnLst>
                      <a:cxn ang="0">
                        <a:pos x="T0" y="T1"/>
                      </a:cxn>
                      <a:cxn ang="0">
                        <a:pos x="T2" y="T3"/>
                      </a:cxn>
                      <a:cxn ang="0">
                        <a:pos x="T4" y="T5"/>
                      </a:cxn>
                      <a:cxn ang="0">
                        <a:pos x="T6" y="T7"/>
                      </a:cxn>
                      <a:cxn ang="0">
                        <a:pos x="T8" y="T9"/>
                      </a:cxn>
                      <a:cxn ang="0">
                        <a:pos x="T10" y="T11"/>
                      </a:cxn>
                      <a:cxn ang="0">
                        <a:pos x="T12" y="T13"/>
                      </a:cxn>
                    </a:cxnLst>
                    <a:rect l="0" t="0" r="r" b="b"/>
                    <a:pathLst>
                      <a:path w="751" h="1095">
                        <a:moveTo>
                          <a:pt x="31" y="750"/>
                        </a:moveTo>
                        <a:lnTo>
                          <a:pt x="31" y="750"/>
                        </a:lnTo>
                        <a:cubicBezTo>
                          <a:pt x="31" y="875"/>
                          <a:pt x="0" y="937"/>
                          <a:pt x="0" y="1000"/>
                        </a:cubicBezTo>
                        <a:cubicBezTo>
                          <a:pt x="0" y="1000"/>
                          <a:pt x="531" y="1094"/>
                          <a:pt x="750" y="969"/>
                        </a:cubicBezTo>
                        <a:cubicBezTo>
                          <a:pt x="750" y="969"/>
                          <a:pt x="625" y="344"/>
                          <a:pt x="594" y="187"/>
                        </a:cubicBezTo>
                        <a:cubicBezTo>
                          <a:pt x="594" y="62"/>
                          <a:pt x="281" y="0"/>
                          <a:pt x="188" y="94"/>
                        </a:cubicBezTo>
                        <a:cubicBezTo>
                          <a:pt x="188" y="94"/>
                          <a:pt x="94" y="219"/>
                          <a:pt x="31" y="750"/>
                        </a:cubicBezTo>
                      </a:path>
                    </a:pathLst>
                  </a:custGeom>
                  <a:solidFill>
                    <a:srgbClr val="F1942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92" name="Freeform 164">
                    <a:extLst>
                      <a:ext uri="{FF2B5EF4-FFF2-40B4-BE49-F238E27FC236}">
                        <a16:creationId xmlns:a16="http://schemas.microsoft.com/office/drawing/2014/main" id="{85A02F5D-EA0D-39F5-2A89-FDDD106BD2D5}"/>
                      </a:ext>
                    </a:extLst>
                  </p:cNvPr>
                  <p:cNvSpPr>
                    <a:spLocks noChangeArrowheads="1"/>
                  </p:cNvSpPr>
                  <p:nvPr/>
                </p:nvSpPr>
                <p:spPr bwMode="auto">
                  <a:xfrm>
                    <a:off x="7504113" y="3133725"/>
                    <a:ext cx="57150" cy="134938"/>
                  </a:xfrm>
                  <a:custGeom>
                    <a:avLst/>
                    <a:gdLst>
                      <a:gd name="T0" fmla="*/ 62 w 157"/>
                      <a:gd name="T1" fmla="*/ 0 h 376"/>
                      <a:gd name="T2" fmla="*/ 62 w 157"/>
                      <a:gd name="T3" fmla="*/ 0 h 376"/>
                      <a:gd name="T4" fmla="*/ 0 w 157"/>
                      <a:gd name="T5" fmla="*/ 125 h 376"/>
                      <a:gd name="T6" fmla="*/ 125 w 157"/>
                      <a:gd name="T7" fmla="*/ 343 h 376"/>
                      <a:gd name="T8" fmla="*/ 125 w 157"/>
                      <a:gd name="T9" fmla="*/ 0 h 376"/>
                      <a:gd name="T10" fmla="*/ 62 w 157"/>
                      <a:gd name="T11" fmla="*/ 0 h 376"/>
                    </a:gdLst>
                    <a:ahLst/>
                    <a:cxnLst>
                      <a:cxn ang="0">
                        <a:pos x="T0" y="T1"/>
                      </a:cxn>
                      <a:cxn ang="0">
                        <a:pos x="T2" y="T3"/>
                      </a:cxn>
                      <a:cxn ang="0">
                        <a:pos x="T4" y="T5"/>
                      </a:cxn>
                      <a:cxn ang="0">
                        <a:pos x="T6" y="T7"/>
                      </a:cxn>
                      <a:cxn ang="0">
                        <a:pos x="T8" y="T9"/>
                      </a:cxn>
                      <a:cxn ang="0">
                        <a:pos x="T10" y="T11"/>
                      </a:cxn>
                    </a:cxnLst>
                    <a:rect l="0" t="0" r="r" b="b"/>
                    <a:pathLst>
                      <a:path w="157" h="376">
                        <a:moveTo>
                          <a:pt x="62" y="0"/>
                        </a:moveTo>
                        <a:lnTo>
                          <a:pt x="62" y="0"/>
                        </a:lnTo>
                        <a:cubicBezTo>
                          <a:pt x="0" y="125"/>
                          <a:pt x="0" y="125"/>
                          <a:pt x="0" y="125"/>
                        </a:cubicBezTo>
                        <a:cubicBezTo>
                          <a:pt x="0" y="125"/>
                          <a:pt x="93" y="375"/>
                          <a:pt x="125" y="343"/>
                        </a:cubicBezTo>
                        <a:cubicBezTo>
                          <a:pt x="156" y="343"/>
                          <a:pt x="125" y="0"/>
                          <a:pt x="125" y="0"/>
                        </a:cubicBezTo>
                        <a:lnTo>
                          <a:pt x="62" y="0"/>
                        </a:lnTo>
                      </a:path>
                    </a:pathLst>
                  </a:custGeom>
                  <a:solidFill>
                    <a:srgbClr val="6A432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93" name="Freeform 165">
                    <a:extLst>
                      <a:ext uri="{FF2B5EF4-FFF2-40B4-BE49-F238E27FC236}">
                        <a16:creationId xmlns:a16="http://schemas.microsoft.com/office/drawing/2014/main" id="{BCF6976A-D5EC-F672-9932-D820A13A9EC9}"/>
                      </a:ext>
                    </a:extLst>
                  </p:cNvPr>
                  <p:cNvSpPr>
                    <a:spLocks noChangeArrowheads="1"/>
                  </p:cNvSpPr>
                  <p:nvPr/>
                </p:nvSpPr>
                <p:spPr bwMode="auto">
                  <a:xfrm>
                    <a:off x="7424738" y="2941638"/>
                    <a:ext cx="180975" cy="247650"/>
                  </a:xfrm>
                  <a:custGeom>
                    <a:avLst/>
                    <a:gdLst>
                      <a:gd name="T0" fmla="*/ 125 w 501"/>
                      <a:gd name="T1" fmla="*/ 125 h 689"/>
                      <a:gd name="T2" fmla="*/ 125 w 501"/>
                      <a:gd name="T3" fmla="*/ 125 h 689"/>
                      <a:gd name="T4" fmla="*/ 156 w 501"/>
                      <a:gd name="T5" fmla="*/ 500 h 689"/>
                      <a:gd name="T6" fmla="*/ 500 w 501"/>
                      <a:gd name="T7" fmla="*/ 375 h 689"/>
                      <a:gd name="T8" fmla="*/ 344 w 501"/>
                      <a:gd name="T9" fmla="*/ 63 h 689"/>
                      <a:gd name="T10" fmla="*/ 125 w 501"/>
                      <a:gd name="T11" fmla="*/ 125 h 689"/>
                    </a:gdLst>
                    <a:ahLst/>
                    <a:cxnLst>
                      <a:cxn ang="0">
                        <a:pos x="T0" y="T1"/>
                      </a:cxn>
                      <a:cxn ang="0">
                        <a:pos x="T2" y="T3"/>
                      </a:cxn>
                      <a:cxn ang="0">
                        <a:pos x="T4" y="T5"/>
                      </a:cxn>
                      <a:cxn ang="0">
                        <a:pos x="T6" y="T7"/>
                      </a:cxn>
                      <a:cxn ang="0">
                        <a:pos x="T8" y="T9"/>
                      </a:cxn>
                      <a:cxn ang="0">
                        <a:pos x="T10" y="T11"/>
                      </a:cxn>
                    </a:cxnLst>
                    <a:rect l="0" t="0" r="r" b="b"/>
                    <a:pathLst>
                      <a:path w="501" h="689">
                        <a:moveTo>
                          <a:pt x="125" y="125"/>
                        </a:moveTo>
                        <a:lnTo>
                          <a:pt x="125" y="125"/>
                        </a:lnTo>
                        <a:cubicBezTo>
                          <a:pt x="0" y="219"/>
                          <a:pt x="125" y="469"/>
                          <a:pt x="156" y="500"/>
                        </a:cubicBezTo>
                        <a:cubicBezTo>
                          <a:pt x="344" y="688"/>
                          <a:pt x="469" y="563"/>
                          <a:pt x="500" y="375"/>
                        </a:cubicBezTo>
                        <a:cubicBezTo>
                          <a:pt x="500" y="188"/>
                          <a:pt x="437" y="125"/>
                          <a:pt x="344" y="63"/>
                        </a:cubicBezTo>
                        <a:cubicBezTo>
                          <a:pt x="250" y="0"/>
                          <a:pt x="125" y="125"/>
                          <a:pt x="125" y="125"/>
                        </a:cubicBezTo>
                      </a:path>
                    </a:pathLst>
                  </a:custGeom>
                  <a:solidFill>
                    <a:srgbClr val="6A3A2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94" name="Freeform 170">
                    <a:extLst>
                      <a:ext uri="{FF2B5EF4-FFF2-40B4-BE49-F238E27FC236}">
                        <a16:creationId xmlns:a16="http://schemas.microsoft.com/office/drawing/2014/main" id="{92EBDE96-804E-E46A-AE30-20FDEDD682A0}"/>
                      </a:ext>
                    </a:extLst>
                  </p:cNvPr>
                  <p:cNvSpPr>
                    <a:spLocks noChangeArrowheads="1"/>
                  </p:cNvSpPr>
                  <p:nvPr/>
                </p:nvSpPr>
                <p:spPr bwMode="auto">
                  <a:xfrm>
                    <a:off x="7413625" y="3133725"/>
                    <a:ext cx="371475" cy="315913"/>
                  </a:xfrm>
                  <a:custGeom>
                    <a:avLst/>
                    <a:gdLst>
                      <a:gd name="T0" fmla="*/ 875 w 1032"/>
                      <a:gd name="T1" fmla="*/ 93 h 876"/>
                      <a:gd name="T2" fmla="*/ 875 w 1032"/>
                      <a:gd name="T3" fmla="*/ 93 h 876"/>
                      <a:gd name="T4" fmla="*/ 625 w 1032"/>
                      <a:gd name="T5" fmla="*/ 593 h 876"/>
                      <a:gd name="T6" fmla="*/ 125 w 1032"/>
                      <a:gd name="T7" fmla="*/ 843 h 876"/>
                      <a:gd name="T8" fmla="*/ 218 w 1032"/>
                      <a:gd name="T9" fmla="*/ 406 h 876"/>
                      <a:gd name="T10" fmla="*/ 625 w 1032"/>
                      <a:gd name="T11" fmla="*/ 31 h 876"/>
                      <a:gd name="T12" fmla="*/ 875 w 1032"/>
                      <a:gd name="T13" fmla="*/ 93 h 876"/>
                    </a:gdLst>
                    <a:ahLst/>
                    <a:cxnLst>
                      <a:cxn ang="0">
                        <a:pos x="T0" y="T1"/>
                      </a:cxn>
                      <a:cxn ang="0">
                        <a:pos x="T2" y="T3"/>
                      </a:cxn>
                      <a:cxn ang="0">
                        <a:pos x="T4" y="T5"/>
                      </a:cxn>
                      <a:cxn ang="0">
                        <a:pos x="T6" y="T7"/>
                      </a:cxn>
                      <a:cxn ang="0">
                        <a:pos x="T8" y="T9"/>
                      </a:cxn>
                      <a:cxn ang="0">
                        <a:pos x="T10" y="T11"/>
                      </a:cxn>
                      <a:cxn ang="0">
                        <a:pos x="T12" y="T13"/>
                      </a:cxn>
                    </a:cxnLst>
                    <a:rect l="0" t="0" r="r" b="b"/>
                    <a:pathLst>
                      <a:path w="1032" h="876">
                        <a:moveTo>
                          <a:pt x="875" y="93"/>
                        </a:moveTo>
                        <a:lnTo>
                          <a:pt x="875" y="93"/>
                        </a:lnTo>
                        <a:cubicBezTo>
                          <a:pt x="875" y="93"/>
                          <a:pt x="1031" y="281"/>
                          <a:pt x="625" y="593"/>
                        </a:cubicBezTo>
                        <a:cubicBezTo>
                          <a:pt x="218" y="875"/>
                          <a:pt x="250" y="875"/>
                          <a:pt x="125" y="843"/>
                        </a:cubicBezTo>
                        <a:cubicBezTo>
                          <a:pt x="31" y="812"/>
                          <a:pt x="0" y="562"/>
                          <a:pt x="218" y="406"/>
                        </a:cubicBezTo>
                        <a:cubicBezTo>
                          <a:pt x="468" y="218"/>
                          <a:pt x="500" y="62"/>
                          <a:pt x="625" y="31"/>
                        </a:cubicBezTo>
                        <a:cubicBezTo>
                          <a:pt x="750" y="0"/>
                          <a:pt x="843" y="31"/>
                          <a:pt x="875" y="93"/>
                        </a:cubicBezTo>
                      </a:path>
                    </a:pathLst>
                  </a:custGeom>
                  <a:solidFill>
                    <a:srgbClr val="FDC80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95" name="Freeform 171">
                    <a:extLst>
                      <a:ext uri="{FF2B5EF4-FFF2-40B4-BE49-F238E27FC236}">
                        <a16:creationId xmlns:a16="http://schemas.microsoft.com/office/drawing/2014/main" id="{58EF9520-AF9F-FABA-1739-BBF6814342F1}"/>
                      </a:ext>
                    </a:extLst>
                  </p:cNvPr>
                  <p:cNvSpPr>
                    <a:spLocks noChangeArrowheads="1"/>
                  </p:cNvSpPr>
                  <p:nvPr/>
                </p:nvSpPr>
                <p:spPr bwMode="auto">
                  <a:xfrm>
                    <a:off x="7380288" y="3155950"/>
                    <a:ext cx="146050" cy="236538"/>
                  </a:xfrm>
                  <a:custGeom>
                    <a:avLst/>
                    <a:gdLst>
                      <a:gd name="T0" fmla="*/ 250 w 407"/>
                      <a:gd name="T1" fmla="*/ 31 h 657"/>
                      <a:gd name="T2" fmla="*/ 250 w 407"/>
                      <a:gd name="T3" fmla="*/ 31 h 657"/>
                      <a:gd name="T4" fmla="*/ 406 w 407"/>
                      <a:gd name="T5" fmla="*/ 656 h 657"/>
                      <a:gd name="T6" fmla="*/ 0 w 407"/>
                      <a:gd name="T7" fmla="*/ 344 h 657"/>
                      <a:gd name="T8" fmla="*/ 250 w 407"/>
                      <a:gd name="T9" fmla="*/ 31 h 657"/>
                    </a:gdLst>
                    <a:ahLst/>
                    <a:cxnLst>
                      <a:cxn ang="0">
                        <a:pos x="T0" y="T1"/>
                      </a:cxn>
                      <a:cxn ang="0">
                        <a:pos x="T2" y="T3"/>
                      </a:cxn>
                      <a:cxn ang="0">
                        <a:pos x="T4" y="T5"/>
                      </a:cxn>
                      <a:cxn ang="0">
                        <a:pos x="T6" y="T7"/>
                      </a:cxn>
                      <a:cxn ang="0">
                        <a:pos x="T8" y="T9"/>
                      </a:cxn>
                    </a:cxnLst>
                    <a:rect l="0" t="0" r="r" b="b"/>
                    <a:pathLst>
                      <a:path w="407" h="657">
                        <a:moveTo>
                          <a:pt x="250" y="31"/>
                        </a:moveTo>
                        <a:lnTo>
                          <a:pt x="250" y="31"/>
                        </a:lnTo>
                        <a:cubicBezTo>
                          <a:pt x="250" y="31"/>
                          <a:pt x="31" y="313"/>
                          <a:pt x="406" y="656"/>
                        </a:cubicBezTo>
                        <a:cubicBezTo>
                          <a:pt x="406" y="656"/>
                          <a:pt x="0" y="531"/>
                          <a:pt x="0" y="344"/>
                        </a:cubicBezTo>
                        <a:cubicBezTo>
                          <a:pt x="0" y="156"/>
                          <a:pt x="344" y="0"/>
                          <a:pt x="250" y="31"/>
                        </a:cubicBezTo>
                      </a:path>
                    </a:pathLst>
                  </a:custGeom>
                  <a:solidFill>
                    <a:srgbClr val="6A3A2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96" name="Freeform 172">
                    <a:extLst>
                      <a:ext uri="{FF2B5EF4-FFF2-40B4-BE49-F238E27FC236}">
                        <a16:creationId xmlns:a16="http://schemas.microsoft.com/office/drawing/2014/main" id="{BD86E83D-74C9-266B-1B0C-1A0BB12C40E9}"/>
                      </a:ext>
                    </a:extLst>
                  </p:cNvPr>
                  <p:cNvSpPr>
                    <a:spLocks noChangeArrowheads="1"/>
                  </p:cNvSpPr>
                  <p:nvPr/>
                </p:nvSpPr>
                <p:spPr bwMode="auto">
                  <a:xfrm>
                    <a:off x="7605713" y="3155950"/>
                    <a:ext cx="134937" cy="134938"/>
                  </a:xfrm>
                  <a:custGeom>
                    <a:avLst/>
                    <a:gdLst>
                      <a:gd name="T0" fmla="*/ 344 w 376"/>
                      <a:gd name="T1" fmla="*/ 125 h 376"/>
                      <a:gd name="T2" fmla="*/ 344 w 376"/>
                      <a:gd name="T3" fmla="*/ 125 h 376"/>
                      <a:gd name="T4" fmla="*/ 187 w 376"/>
                      <a:gd name="T5" fmla="*/ 313 h 376"/>
                      <a:gd name="T6" fmla="*/ 31 w 376"/>
                      <a:gd name="T7" fmla="*/ 156 h 376"/>
                      <a:gd name="T8" fmla="*/ 219 w 376"/>
                      <a:gd name="T9" fmla="*/ 0 h 376"/>
                      <a:gd name="T10" fmla="*/ 344 w 376"/>
                      <a:gd name="T11" fmla="*/ 125 h 376"/>
                    </a:gdLst>
                    <a:ahLst/>
                    <a:cxnLst>
                      <a:cxn ang="0">
                        <a:pos x="T0" y="T1"/>
                      </a:cxn>
                      <a:cxn ang="0">
                        <a:pos x="T2" y="T3"/>
                      </a:cxn>
                      <a:cxn ang="0">
                        <a:pos x="T4" y="T5"/>
                      </a:cxn>
                      <a:cxn ang="0">
                        <a:pos x="T6" y="T7"/>
                      </a:cxn>
                      <a:cxn ang="0">
                        <a:pos x="T8" y="T9"/>
                      </a:cxn>
                      <a:cxn ang="0">
                        <a:pos x="T10" y="T11"/>
                      </a:cxn>
                    </a:cxnLst>
                    <a:rect l="0" t="0" r="r" b="b"/>
                    <a:pathLst>
                      <a:path w="376" h="376">
                        <a:moveTo>
                          <a:pt x="344" y="125"/>
                        </a:moveTo>
                        <a:lnTo>
                          <a:pt x="344" y="125"/>
                        </a:lnTo>
                        <a:cubicBezTo>
                          <a:pt x="375" y="188"/>
                          <a:pt x="250" y="313"/>
                          <a:pt x="187" y="313"/>
                        </a:cubicBezTo>
                        <a:cubicBezTo>
                          <a:pt x="31" y="375"/>
                          <a:pt x="0" y="281"/>
                          <a:pt x="31" y="156"/>
                        </a:cubicBezTo>
                        <a:cubicBezTo>
                          <a:pt x="62" y="63"/>
                          <a:pt x="156" y="31"/>
                          <a:pt x="219" y="0"/>
                        </a:cubicBezTo>
                        <a:cubicBezTo>
                          <a:pt x="281" y="0"/>
                          <a:pt x="344" y="125"/>
                          <a:pt x="344" y="125"/>
                        </a:cubicBezTo>
                      </a:path>
                    </a:pathLst>
                  </a:custGeom>
                  <a:solidFill>
                    <a:srgbClr val="6A3A2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97" name="Freeform 173">
                    <a:extLst>
                      <a:ext uri="{FF2B5EF4-FFF2-40B4-BE49-F238E27FC236}">
                        <a16:creationId xmlns:a16="http://schemas.microsoft.com/office/drawing/2014/main" id="{517005F7-1F2B-6683-AF87-E879D480C2BA}"/>
                      </a:ext>
                    </a:extLst>
                  </p:cNvPr>
                  <p:cNvSpPr>
                    <a:spLocks noChangeArrowheads="1"/>
                  </p:cNvSpPr>
                  <p:nvPr/>
                </p:nvSpPr>
                <p:spPr bwMode="auto">
                  <a:xfrm>
                    <a:off x="7559675" y="3279775"/>
                    <a:ext cx="203200" cy="90488"/>
                  </a:xfrm>
                  <a:custGeom>
                    <a:avLst/>
                    <a:gdLst>
                      <a:gd name="T0" fmla="*/ 0 w 563"/>
                      <a:gd name="T1" fmla="*/ 125 h 251"/>
                      <a:gd name="T2" fmla="*/ 0 w 563"/>
                      <a:gd name="T3" fmla="*/ 125 h 251"/>
                      <a:gd name="T4" fmla="*/ 344 w 563"/>
                      <a:gd name="T5" fmla="*/ 219 h 251"/>
                      <a:gd name="T6" fmla="*/ 437 w 563"/>
                      <a:gd name="T7" fmla="*/ 0 h 251"/>
                      <a:gd name="T8" fmla="*/ 281 w 563"/>
                      <a:gd name="T9" fmla="*/ 94 h 251"/>
                      <a:gd name="T10" fmla="*/ 0 w 563"/>
                      <a:gd name="T11" fmla="*/ 125 h 251"/>
                    </a:gdLst>
                    <a:ahLst/>
                    <a:cxnLst>
                      <a:cxn ang="0">
                        <a:pos x="T0" y="T1"/>
                      </a:cxn>
                      <a:cxn ang="0">
                        <a:pos x="T2" y="T3"/>
                      </a:cxn>
                      <a:cxn ang="0">
                        <a:pos x="T4" y="T5"/>
                      </a:cxn>
                      <a:cxn ang="0">
                        <a:pos x="T6" y="T7"/>
                      </a:cxn>
                      <a:cxn ang="0">
                        <a:pos x="T8" y="T9"/>
                      </a:cxn>
                      <a:cxn ang="0">
                        <a:pos x="T10" y="T11"/>
                      </a:cxn>
                    </a:cxnLst>
                    <a:rect l="0" t="0" r="r" b="b"/>
                    <a:pathLst>
                      <a:path w="563" h="251">
                        <a:moveTo>
                          <a:pt x="0" y="125"/>
                        </a:moveTo>
                        <a:lnTo>
                          <a:pt x="0" y="125"/>
                        </a:lnTo>
                        <a:cubicBezTo>
                          <a:pt x="0" y="125"/>
                          <a:pt x="156" y="250"/>
                          <a:pt x="344" y="219"/>
                        </a:cubicBezTo>
                        <a:cubicBezTo>
                          <a:pt x="562" y="187"/>
                          <a:pt x="437" y="0"/>
                          <a:pt x="437" y="0"/>
                        </a:cubicBezTo>
                        <a:cubicBezTo>
                          <a:pt x="281" y="94"/>
                          <a:pt x="281" y="94"/>
                          <a:pt x="281" y="94"/>
                        </a:cubicBezTo>
                        <a:cubicBezTo>
                          <a:pt x="281" y="94"/>
                          <a:pt x="156" y="187"/>
                          <a:pt x="0" y="125"/>
                        </a:cubicBezTo>
                      </a:path>
                    </a:pathLst>
                  </a:custGeom>
                  <a:solidFill>
                    <a:srgbClr val="6A3A2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87" name="Freeform 97">
                  <a:extLst>
                    <a:ext uri="{FF2B5EF4-FFF2-40B4-BE49-F238E27FC236}">
                      <a16:creationId xmlns:a16="http://schemas.microsoft.com/office/drawing/2014/main" id="{7ABA151F-AB8B-8B32-3662-1970DB77AE45}"/>
                    </a:ext>
                  </a:extLst>
                </p:cNvPr>
                <p:cNvSpPr>
                  <a:spLocks noChangeArrowheads="1"/>
                </p:cNvSpPr>
                <p:nvPr/>
              </p:nvSpPr>
              <p:spPr bwMode="auto">
                <a:xfrm>
                  <a:off x="9130177" y="3269150"/>
                  <a:ext cx="281140" cy="274956"/>
                </a:xfrm>
                <a:custGeom>
                  <a:avLst/>
                  <a:gdLst>
                    <a:gd name="T0" fmla="*/ 344 w 532"/>
                    <a:gd name="T1" fmla="*/ 63 h 626"/>
                    <a:gd name="T2" fmla="*/ 344 w 532"/>
                    <a:gd name="T3" fmla="*/ 63 h 626"/>
                    <a:gd name="T4" fmla="*/ 531 w 532"/>
                    <a:gd name="T5" fmla="*/ 219 h 626"/>
                    <a:gd name="T6" fmla="*/ 250 w 532"/>
                    <a:gd name="T7" fmla="*/ 344 h 626"/>
                    <a:gd name="T8" fmla="*/ 344 w 532"/>
                    <a:gd name="T9" fmla="*/ 531 h 626"/>
                    <a:gd name="T10" fmla="*/ 125 w 532"/>
                    <a:gd name="T11" fmla="*/ 563 h 626"/>
                    <a:gd name="T12" fmla="*/ 344 w 532"/>
                    <a:gd name="T13" fmla="*/ 63 h 626"/>
                  </a:gdLst>
                  <a:ahLst/>
                  <a:cxnLst>
                    <a:cxn ang="0">
                      <a:pos x="T0" y="T1"/>
                    </a:cxn>
                    <a:cxn ang="0">
                      <a:pos x="T2" y="T3"/>
                    </a:cxn>
                    <a:cxn ang="0">
                      <a:pos x="T4" y="T5"/>
                    </a:cxn>
                    <a:cxn ang="0">
                      <a:pos x="T6" y="T7"/>
                    </a:cxn>
                    <a:cxn ang="0">
                      <a:pos x="T8" y="T9"/>
                    </a:cxn>
                    <a:cxn ang="0">
                      <a:pos x="T10" y="T11"/>
                    </a:cxn>
                    <a:cxn ang="0">
                      <a:pos x="T12" y="T13"/>
                    </a:cxn>
                  </a:cxnLst>
                  <a:rect l="0" t="0" r="r" b="b"/>
                  <a:pathLst>
                    <a:path w="532" h="626">
                      <a:moveTo>
                        <a:pt x="344" y="63"/>
                      </a:moveTo>
                      <a:lnTo>
                        <a:pt x="344" y="63"/>
                      </a:lnTo>
                      <a:cubicBezTo>
                        <a:pt x="344" y="63"/>
                        <a:pt x="500" y="63"/>
                        <a:pt x="531" y="219"/>
                      </a:cubicBezTo>
                      <a:cubicBezTo>
                        <a:pt x="531" y="219"/>
                        <a:pt x="406" y="344"/>
                        <a:pt x="250" y="344"/>
                      </a:cubicBezTo>
                      <a:cubicBezTo>
                        <a:pt x="250" y="344"/>
                        <a:pt x="281" y="500"/>
                        <a:pt x="344" y="531"/>
                      </a:cubicBezTo>
                      <a:cubicBezTo>
                        <a:pt x="406" y="594"/>
                        <a:pt x="281" y="625"/>
                        <a:pt x="125" y="563"/>
                      </a:cubicBezTo>
                      <a:cubicBezTo>
                        <a:pt x="0" y="531"/>
                        <a:pt x="0" y="0"/>
                        <a:pt x="344" y="63"/>
                      </a:cubicBezTo>
                    </a:path>
                  </a:pathLst>
                </a:custGeom>
                <a:solidFill>
                  <a:srgbClr val="201A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grpSp>
          <p:grpSp>
            <p:nvGrpSpPr>
              <p:cNvPr id="558" name="Group 557">
                <a:extLst>
                  <a:ext uri="{FF2B5EF4-FFF2-40B4-BE49-F238E27FC236}">
                    <a16:creationId xmlns:a16="http://schemas.microsoft.com/office/drawing/2014/main" id="{A49F880F-85BB-3512-4476-EA9071606F88}"/>
                  </a:ext>
                </a:extLst>
              </p:cNvPr>
              <p:cNvGrpSpPr/>
              <p:nvPr/>
            </p:nvGrpSpPr>
            <p:grpSpPr>
              <a:xfrm flipH="1">
                <a:off x="741653" y="4801112"/>
                <a:ext cx="180571" cy="349651"/>
                <a:chOff x="7245350" y="2908300"/>
                <a:chExt cx="539750" cy="1090613"/>
              </a:xfrm>
            </p:grpSpPr>
            <p:sp>
              <p:nvSpPr>
                <p:cNvPr id="574" name="Freeform 10">
                  <a:extLst>
                    <a:ext uri="{FF2B5EF4-FFF2-40B4-BE49-F238E27FC236}">
                      <a16:creationId xmlns:a16="http://schemas.microsoft.com/office/drawing/2014/main" id="{09CDE919-0553-8FBD-4182-AE9CC491A60B}"/>
                    </a:ext>
                  </a:extLst>
                </p:cNvPr>
                <p:cNvSpPr>
                  <a:spLocks noChangeArrowheads="1"/>
                </p:cNvSpPr>
                <p:nvPr/>
              </p:nvSpPr>
              <p:spPr bwMode="auto">
                <a:xfrm>
                  <a:off x="7245350" y="3863975"/>
                  <a:ext cx="461963" cy="134938"/>
                </a:xfrm>
                <a:custGeom>
                  <a:avLst/>
                  <a:gdLst>
                    <a:gd name="T0" fmla="*/ 500 w 1282"/>
                    <a:gd name="T1" fmla="*/ 31 h 376"/>
                    <a:gd name="T2" fmla="*/ 500 w 1282"/>
                    <a:gd name="T3" fmla="*/ 31 h 376"/>
                    <a:gd name="T4" fmla="*/ 875 w 1282"/>
                    <a:gd name="T5" fmla="*/ 0 h 376"/>
                    <a:gd name="T6" fmla="*/ 1156 w 1282"/>
                    <a:gd name="T7" fmla="*/ 62 h 376"/>
                    <a:gd name="T8" fmla="*/ 1250 w 1282"/>
                    <a:gd name="T9" fmla="*/ 125 h 376"/>
                    <a:gd name="T10" fmla="*/ 1031 w 1282"/>
                    <a:gd name="T11" fmla="*/ 250 h 376"/>
                    <a:gd name="T12" fmla="*/ 781 w 1282"/>
                    <a:gd name="T13" fmla="*/ 312 h 376"/>
                    <a:gd name="T14" fmla="*/ 406 w 1282"/>
                    <a:gd name="T15" fmla="*/ 344 h 376"/>
                    <a:gd name="T16" fmla="*/ 250 w 1282"/>
                    <a:gd name="T17" fmla="*/ 312 h 376"/>
                    <a:gd name="T18" fmla="*/ 0 w 1282"/>
                    <a:gd name="T19" fmla="*/ 219 h 376"/>
                    <a:gd name="T20" fmla="*/ 125 w 1282"/>
                    <a:gd name="T21" fmla="*/ 156 h 376"/>
                    <a:gd name="T22" fmla="*/ 500 w 1282"/>
                    <a:gd name="T23" fmla="*/ 31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2" h="376">
                      <a:moveTo>
                        <a:pt x="500" y="31"/>
                      </a:moveTo>
                      <a:lnTo>
                        <a:pt x="500" y="31"/>
                      </a:lnTo>
                      <a:cubicBezTo>
                        <a:pt x="500" y="31"/>
                        <a:pt x="812" y="0"/>
                        <a:pt x="875" y="0"/>
                      </a:cubicBezTo>
                      <a:cubicBezTo>
                        <a:pt x="937" y="31"/>
                        <a:pt x="1094" y="62"/>
                        <a:pt x="1156" y="62"/>
                      </a:cubicBezTo>
                      <a:cubicBezTo>
                        <a:pt x="1187" y="94"/>
                        <a:pt x="1281" y="62"/>
                        <a:pt x="1250" y="125"/>
                      </a:cubicBezTo>
                      <a:cubicBezTo>
                        <a:pt x="1219" y="187"/>
                        <a:pt x="1094" y="219"/>
                        <a:pt x="1031" y="250"/>
                      </a:cubicBezTo>
                      <a:cubicBezTo>
                        <a:pt x="969" y="281"/>
                        <a:pt x="969" y="281"/>
                        <a:pt x="781" y="312"/>
                      </a:cubicBezTo>
                      <a:cubicBezTo>
                        <a:pt x="594" y="375"/>
                        <a:pt x="469" y="375"/>
                        <a:pt x="406" y="344"/>
                      </a:cubicBezTo>
                      <a:cubicBezTo>
                        <a:pt x="312" y="344"/>
                        <a:pt x="312" y="312"/>
                        <a:pt x="250" y="312"/>
                      </a:cubicBezTo>
                      <a:cubicBezTo>
                        <a:pt x="156" y="281"/>
                        <a:pt x="0" y="281"/>
                        <a:pt x="0" y="219"/>
                      </a:cubicBezTo>
                      <a:cubicBezTo>
                        <a:pt x="31" y="187"/>
                        <a:pt x="94" y="156"/>
                        <a:pt x="125" y="156"/>
                      </a:cubicBezTo>
                      <a:cubicBezTo>
                        <a:pt x="156" y="125"/>
                        <a:pt x="250" y="94"/>
                        <a:pt x="500" y="31"/>
                      </a:cubicBezTo>
                    </a:path>
                  </a:pathLst>
                </a:custGeom>
                <a:solidFill>
                  <a:srgbClr val="2F559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75" name="Freeform 161">
                  <a:extLst>
                    <a:ext uri="{FF2B5EF4-FFF2-40B4-BE49-F238E27FC236}">
                      <a16:creationId xmlns:a16="http://schemas.microsoft.com/office/drawing/2014/main" id="{531BA4C3-7C4E-9B4C-9A2D-BF61F0DFC247}"/>
                    </a:ext>
                  </a:extLst>
                </p:cNvPr>
                <p:cNvSpPr>
                  <a:spLocks noChangeArrowheads="1"/>
                </p:cNvSpPr>
                <p:nvPr/>
              </p:nvSpPr>
              <p:spPr bwMode="auto">
                <a:xfrm>
                  <a:off x="7391400" y="3381375"/>
                  <a:ext cx="258763" cy="573088"/>
                </a:xfrm>
                <a:custGeom>
                  <a:avLst/>
                  <a:gdLst>
                    <a:gd name="T0" fmla="*/ 188 w 720"/>
                    <a:gd name="T1" fmla="*/ 156 h 1594"/>
                    <a:gd name="T2" fmla="*/ 188 w 720"/>
                    <a:gd name="T3" fmla="*/ 156 h 1594"/>
                    <a:gd name="T4" fmla="*/ 0 w 720"/>
                    <a:gd name="T5" fmla="*/ 1593 h 1594"/>
                    <a:gd name="T6" fmla="*/ 375 w 720"/>
                    <a:gd name="T7" fmla="*/ 688 h 1594"/>
                    <a:gd name="T8" fmla="*/ 469 w 720"/>
                    <a:gd name="T9" fmla="*/ 1530 h 1594"/>
                    <a:gd name="T10" fmla="*/ 625 w 720"/>
                    <a:gd name="T11" fmla="*/ 219 h 1594"/>
                    <a:gd name="T12" fmla="*/ 188 w 720"/>
                    <a:gd name="T13" fmla="*/ 156 h 1594"/>
                  </a:gdLst>
                  <a:ahLst/>
                  <a:cxnLst>
                    <a:cxn ang="0">
                      <a:pos x="T0" y="T1"/>
                    </a:cxn>
                    <a:cxn ang="0">
                      <a:pos x="T2" y="T3"/>
                    </a:cxn>
                    <a:cxn ang="0">
                      <a:pos x="T4" y="T5"/>
                    </a:cxn>
                    <a:cxn ang="0">
                      <a:pos x="T6" y="T7"/>
                    </a:cxn>
                    <a:cxn ang="0">
                      <a:pos x="T8" y="T9"/>
                    </a:cxn>
                    <a:cxn ang="0">
                      <a:pos x="T10" y="T11"/>
                    </a:cxn>
                    <a:cxn ang="0">
                      <a:pos x="T12" y="T13"/>
                    </a:cxn>
                  </a:cxnLst>
                  <a:rect l="0" t="0" r="r" b="b"/>
                  <a:pathLst>
                    <a:path w="720" h="1594">
                      <a:moveTo>
                        <a:pt x="188" y="156"/>
                      </a:moveTo>
                      <a:lnTo>
                        <a:pt x="188" y="156"/>
                      </a:lnTo>
                      <a:cubicBezTo>
                        <a:pt x="188" y="156"/>
                        <a:pt x="31" y="1249"/>
                        <a:pt x="0" y="1593"/>
                      </a:cubicBezTo>
                      <a:cubicBezTo>
                        <a:pt x="0" y="1593"/>
                        <a:pt x="281" y="875"/>
                        <a:pt x="375" y="688"/>
                      </a:cubicBezTo>
                      <a:cubicBezTo>
                        <a:pt x="375" y="688"/>
                        <a:pt x="438" y="1312"/>
                        <a:pt x="469" y="1530"/>
                      </a:cubicBezTo>
                      <a:cubicBezTo>
                        <a:pt x="469" y="1593"/>
                        <a:pt x="719" y="438"/>
                        <a:pt x="625" y="219"/>
                      </a:cubicBezTo>
                      <a:cubicBezTo>
                        <a:pt x="563" y="0"/>
                        <a:pt x="188" y="156"/>
                        <a:pt x="188" y="156"/>
                      </a:cubicBezTo>
                    </a:path>
                  </a:pathLst>
                </a:custGeom>
                <a:solidFill>
                  <a:srgbClr val="9A613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76" name="Freeform 162">
                  <a:extLst>
                    <a:ext uri="{FF2B5EF4-FFF2-40B4-BE49-F238E27FC236}">
                      <a16:creationId xmlns:a16="http://schemas.microsoft.com/office/drawing/2014/main" id="{5384BAA9-CACC-7E85-C13D-3FD5CC07DED0}"/>
                    </a:ext>
                  </a:extLst>
                </p:cNvPr>
                <p:cNvSpPr>
                  <a:spLocks noChangeArrowheads="1"/>
                </p:cNvSpPr>
                <p:nvPr/>
              </p:nvSpPr>
              <p:spPr bwMode="auto">
                <a:xfrm>
                  <a:off x="7402513" y="3403600"/>
                  <a:ext cx="236537" cy="292100"/>
                </a:xfrm>
                <a:custGeom>
                  <a:avLst/>
                  <a:gdLst>
                    <a:gd name="T0" fmla="*/ 125 w 658"/>
                    <a:gd name="T1" fmla="*/ 156 h 813"/>
                    <a:gd name="T2" fmla="*/ 125 w 658"/>
                    <a:gd name="T3" fmla="*/ 156 h 813"/>
                    <a:gd name="T4" fmla="*/ 32 w 658"/>
                    <a:gd name="T5" fmla="*/ 218 h 813"/>
                    <a:gd name="T6" fmla="*/ 0 w 658"/>
                    <a:gd name="T7" fmla="*/ 687 h 813"/>
                    <a:gd name="T8" fmla="*/ 657 w 658"/>
                    <a:gd name="T9" fmla="*/ 656 h 813"/>
                    <a:gd name="T10" fmla="*/ 625 w 658"/>
                    <a:gd name="T11" fmla="*/ 187 h 813"/>
                    <a:gd name="T12" fmla="*/ 125 w 658"/>
                    <a:gd name="T13" fmla="*/ 156 h 813"/>
                  </a:gdLst>
                  <a:ahLst/>
                  <a:cxnLst>
                    <a:cxn ang="0">
                      <a:pos x="T0" y="T1"/>
                    </a:cxn>
                    <a:cxn ang="0">
                      <a:pos x="T2" y="T3"/>
                    </a:cxn>
                    <a:cxn ang="0">
                      <a:pos x="T4" y="T5"/>
                    </a:cxn>
                    <a:cxn ang="0">
                      <a:pos x="T6" y="T7"/>
                    </a:cxn>
                    <a:cxn ang="0">
                      <a:pos x="T8" y="T9"/>
                    </a:cxn>
                    <a:cxn ang="0">
                      <a:pos x="T10" y="T11"/>
                    </a:cxn>
                    <a:cxn ang="0">
                      <a:pos x="T12" y="T13"/>
                    </a:cxn>
                  </a:cxnLst>
                  <a:rect l="0" t="0" r="r" b="b"/>
                  <a:pathLst>
                    <a:path w="658" h="813">
                      <a:moveTo>
                        <a:pt x="125" y="156"/>
                      </a:moveTo>
                      <a:lnTo>
                        <a:pt x="125" y="156"/>
                      </a:lnTo>
                      <a:cubicBezTo>
                        <a:pt x="125" y="156"/>
                        <a:pt x="94" y="0"/>
                        <a:pt x="32" y="218"/>
                      </a:cubicBezTo>
                      <a:cubicBezTo>
                        <a:pt x="0" y="312"/>
                        <a:pt x="0" y="531"/>
                        <a:pt x="0" y="687"/>
                      </a:cubicBezTo>
                      <a:cubicBezTo>
                        <a:pt x="0" y="687"/>
                        <a:pt x="407" y="812"/>
                        <a:pt x="657" y="656"/>
                      </a:cubicBezTo>
                      <a:cubicBezTo>
                        <a:pt x="625" y="187"/>
                        <a:pt x="625" y="187"/>
                        <a:pt x="625" y="187"/>
                      </a:cubicBezTo>
                      <a:lnTo>
                        <a:pt x="125" y="156"/>
                      </a:lnTo>
                    </a:path>
                  </a:pathLst>
                </a:custGeom>
                <a:solidFill>
                  <a:srgbClr val="FDC80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77" name="Freeform 163">
                  <a:extLst>
                    <a:ext uri="{FF2B5EF4-FFF2-40B4-BE49-F238E27FC236}">
                      <a16:creationId xmlns:a16="http://schemas.microsoft.com/office/drawing/2014/main" id="{55B3714D-3D5B-9A54-DCDD-45103D10EE22}"/>
                    </a:ext>
                  </a:extLst>
                </p:cNvPr>
                <p:cNvSpPr>
                  <a:spLocks noChangeArrowheads="1"/>
                </p:cNvSpPr>
                <p:nvPr/>
              </p:nvSpPr>
              <p:spPr bwMode="auto">
                <a:xfrm>
                  <a:off x="7391400" y="3144838"/>
                  <a:ext cx="269875" cy="393700"/>
                </a:xfrm>
                <a:custGeom>
                  <a:avLst/>
                  <a:gdLst>
                    <a:gd name="T0" fmla="*/ 31 w 751"/>
                    <a:gd name="T1" fmla="*/ 750 h 1095"/>
                    <a:gd name="T2" fmla="*/ 31 w 751"/>
                    <a:gd name="T3" fmla="*/ 750 h 1095"/>
                    <a:gd name="T4" fmla="*/ 0 w 751"/>
                    <a:gd name="T5" fmla="*/ 1000 h 1095"/>
                    <a:gd name="T6" fmla="*/ 750 w 751"/>
                    <a:gd name="T7" fmla="*/ 969 h 1095"/>
                    <a:gd name="T8" fmla="*/ 594 w 751"/>
                    <a:gd name="T9" fmla="*/ 187 h 1095"/>
                    <a:gd name="T10" fmla="*/ 188 w 751"/>
                    <a:gd name="T11" fmla="*/ 94 h 1095"/>
                    <a:gd name="T12" fmla="*/ 31 w 751"/>
                    <a:gd name="T13" fmla="*/ 750 h 1095"/>
                  </a:gdLst>
                  <a:ahLst/>
                  <a:cxnLst>
                    <a:cxn ang="0">
                      <a:pos x="T0" y="T1"/>
                    </a:cxn>
                    <a:cxn ang="0">
                      <a:pos x="T2" y="T3"/>
                    </a:cxn>
                    <a:cxn ang="0">
                      <a:pos x="T4" y="T5"/>
                    </a:cxn>
                    <a:cxn ang="0">
                      <a:pos x="T6" y="T7"/>
                    </a:cxn>
                    <a:cxn ang="0">
                      <a:pos x="T8" y="T9"/>
                    </a:cxn>
                    <a:cxn ang="0">
                      <a:pos x="T10" y="T11"/>
                    </a:cxn>
                    <a:cxn ang="0">
                      <a:pos x="T12" y="T13"/>
                    </a:cxn>
                  </a:cxnLst>
                  <a:rect l="0" t="0" r="r" b="b"/>
                  <a:pathLst>
                    <a:path w="751" h="1095">
                      <a:moveTo>
                        <a:pt x="31" y="750"/>
                      </a:moveTo>
                      <a:lnTo>
                        <a:pt x="31" y="750"/>
                      </a:lnTo>
                      <a:cubicBezTo>
                        <a:pt x="31" y="875"/>
                        <a:pt x="0" y="937"/>
                        <a:pt x="0" y="1000"/>
                      </a:cubicBezTo>
                      <a:cubicBezTo>
                        <a:pt x="0" y="1000"/>
                        <a:pt x="531" y="1094"/>
                        <a:pt x="750" y="969"/>
                      </a:cubicBezTo>
                      <a:cubicBezTo>
                        <a:pt x="750" y="969"/>
                        <a:pt x="625" y="344"/>
                        <a:pt x="594" y="187"/>
                      </a:cubicBezTo>
                      <a:cubicBezTo>
                        <a:pt x="594" y="62"/>
                        <a:pt x="281" y="0"/>
                        <a:pt x="188" y="94"/>
                      </a:cubicBezTo>
                      <a:cubicBezTo>
                        <a:pt x="188" y="94"/>
                        <a:pt x="94" y="219"/>
                        <a:pt x="31" y="750"/>
                      </a:cubicBezTo>
                    </a:path>
                  </a:pathLst>
                </a:custGeom>
                <a:solidFill>
                  <a:srgbClr val="B5521E"/>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78" name="Freeform 164">
                  <a:extLst>
                    <a:ext uri="{FF2B5EF4-FFF2-40B4-BE49-F238E27FC236}">
                      <a16:creationId xmlns:a16="http://schemas.microsoft.com/office/drawing/2014/main" id="{07BE060E-7B56-0D1A-51BA-F6F910937747}"/>
                    </a:ext>
                  </a:extLst>
                </p:cNvPr>
                <p:cNvSpPr>
                  <a:spLocks noChangeArrowheads="1"/>
                </p:cNvSpPr>
                <p:nvPr/>
              </p:nvSpPr>
              <p:spPr bwMode="auto">
                <a:xfrm>
                  <a:off x="7504113" y="3133725"/>
                  <a:ext cx="57150" cy="134938"/>
                </a:xfrm>
                <a:custGeom>
                  <a:avLst/>
                  <a:gdLst>
                    <a:gd name="T0" fmla="*/ 62 w 157"/>
                    <a:gd name="T1" fmla="*/ 0 h 376"/>
                    <a:gd name="T2" fmla="*/ 62 w 157"/>
                    <a:gd name="T3" fmla="*/ 0 h 376"/>
                    <a:gd name="T4" fmla="*/ 0 w 157"/>
                    <a:gd name="T5" fmla="*/ 125 h 376"/>
                    <a:gd name="T6" fmla="*/ 125 w 157"/>
                    <a:gd name="T7" fmla="*/ 343 h 376"/>
                    <a:gd name="T8" fmla="*/ 125 w 157"/>
                    <a:gd name="T9" fmla="*/ 0 h 376"/>
                    <a:gd name="T10" fmla="*/ 62 w 157"/>
                    <a:gd name="T11" fmla="*/ 0 h 376"/>
                  </a:gdLst>
                  <a:ahLst/>
                  <a:cxnLst>
                    <a:cxn ang="0">
                      <a:pos x="T0" y="T1"/>
                    </a:cxn>
                    <a:cxn ang="0">
                      <a:pos x="T2" y="T3"/>
                    </a:cxn>
                    <a:cxn ang="0">
                      <a:pos x="T4" y="T5"/>
                    </a:cxn>
                    <a:cxn ang="0">
                      <a:pos x="T6" y="T7"/>
                    </a:cxn>
                    <a:cxn ang="0">
                      <a:pos x="T8" y="T9"/>
                    </a:cxn>
                    <a:cxn ang="0">
                      <a:pos x="T10" y="T11"/>
                    </a:cxn>
                  </a:cxnLst>
                  <a:rect l="0" t="0" r="r" b="b"/>
                  <a:pathLst>
                    <a:path w="157" h="376">
                      <a:moveTo>
                        <a:pt x="62" y="0"/>
                      </a:moveTo>
                      <a:lnTo>
                        <a:pt x="62" y="0"/>
                      </a:lnTo>
                      <a:cubicBezTo>
                        <a:pt x="0" y="125"/>
                        <a:pt x="0" y="125"/>
                        <a:pt x="0" y="125"/>
                      </a:cubicBezTo>
                      <a:cubicBezTo>
                        <a:pt x="0" y="125"/>
                        <a:pt x="93" y="375"/>
                        <a:pt x="125" y="343"/>
                      </a:cubicBezTo>
                      <a:cubicBezTo>
                        <a:pt x="156" y="343"/>
                        <a:pt x="125" y="0"/>
                        <a:pt x="125" y="0"/>
                      </a:cubicBezTo>
                      <a:lnTo>
                        <a:pt x="62" y="0"/>
                      </a:lnTo>
                    </a:path>
                  </a:pathLst>
                </a:custGeom>
                <a:solidFill>
                  <a:srgbClr val="6A432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79" name="Freeform 165">
                  <a:extLst>
                    <a:ext uri="{FF2B5EF4-FFF2-40B4-BE49-F238E27FC236}">
                      <a16:creationId xmlns:a16="http://schemas.microsoft.com/office/drawing/2014/main" id="{C9A8B97C-369B-1CF7-0A3F-298E59EC0D38}"/>
                    </a:ext>
                  </a:extLst>
                </p:cNvPr>
                <p:cNvSpPr>
                  <a:spLocks noChangeArrowheads="1"/>
                </p:cNvSpPr>
                <p:nvPr/>
              </p:nvSpPr>
              <p:spPr bwMode="auto">
                <a:xfrm>
                  <a:off x="7424738" y="2941638"/>
                  <a:ext cx="180975" cy="247650"/>
                </a:xfrm>
                <a:custGeom>
                  <a:avLst/>
                  <a:gdLst>
                    <a:gd name="T0" fmla="*/ 125 w 501"/>
                    <a:gd name="T1" fmla="*/ 125 h 689"/>
                    <a:gd name="T2" fmla="*/ 125 w 501"/>
                    <a:gd name="T3" fmla="*/ 125 h 689"/>
                    <a:gd name="T4" fmla="*/ 156 w 501"/>
                    <a:gd name="T5" fmla="*/ 500 h 689"/>
                    <a:gd name="T6" fmla="*/ 500 w 501"/>
                    <a:gd name="T7" fmla="*/ 375 h 689"/>
                    <a:gd name="T8" fmla="*/ 344 w 501"/>
                    <a:gd name="T9" fmla="*/ 63 h 689"/>
                    <a:gd name="T10" fmla="*/ 125 w 501"/>
                    <a:gd name="T11" fmla="*/ 125 h 689"/>
                  </a:gdLst>
                  <a:ahLst/>
                  <a:cxnLst>
                    <a:cxn ang="0">
                      <a:pos x="T0" y="T1"/>
                    </a:cxn>
                    <a:cxn ang="0">
                      <a:pos x="T2" y="T3"/>
                    </a:cxn>
                    <a:cxn ang="0">
                      <a:pos x="T4" y="T5"/>
                    </a:cxn>
                    <a:cxn ang="0">
                      <a:pos x="T6" y="T7"/>
                    </a:cxn>
                    <a:cxn ang="0">
                      <a:pos x="T8" y="T9"/>
                    </a:cxn>
                    <a:cxn ang="0">
                      <a:pos x="T10" y="T11"/>
                    </a:cxn>
                  </a:cxnLst>
                  <a:rect l="0" t="0" r="r" b="b"/>
                  <a:pathLst>
                    <a:path w="501" h="689">
                      <a:moveTo>
                        <a:pt x="125" y="125"/>
                      </a:moveTo>
                      <a:lnTo>
                        <a:pt x="125" y="125"/>
                      </a:lnTo>
                      <a:cubicBezTo>
                        <a:pt x="0" y="219"/>
                        <a:pt x="125" y="469"/>
                        <a:pt x="156" y="500"/>
                      </a:cubicBezTo>
                      <a:cubicBezTo>
                        <a:pt x="344" y="688"/>
                        <a:pt x="469" y="563"/>
                        <a:pt x="500" y="375"/>
                      </a:cubicBezTo>
                      <a:cubicBezTo>
                        <a:pt x="500" y="188"/>
                        <a:pt x="437" y="125"/>
                        <a:pt x="344" y="63"/>
                      </a:cubicBezTo>
                      <a:cubicBezTo>
                        <a:pt x="250" y="0"/>
                        <a:pt x="125" y="125"/>
                        <a:pt x="125" y="125"/>
                      </a:cubicBezTo>
                    </a:path>
                  </a:pathLst>
                </a:custGeom>
                <a:solidFill>
                  <a:srgbClr val="9A613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80" name="Freeform 166">
                  <a:extLst>
                    <a:ext uri="{FF2B5EF4-FFF2-40B4-BE49-F238E27FC236}">
                      <a16:creationId xmlns:a16="http://schemas.microsoft.com/office/drawing/2014/main" id="{7F78382B-4A3A-88BF-1EE6-DAEDE9715787}"/>
                    </a:ext>
                  </a:extLst>
                </p:cNvPr>
                <p:cNvSpPr>
                  <a:spLocks noChangeArrowheads="1"/>
                </p:cNvSpPr>
                <p:nvPr/>
              </p:nvSpPr>
              <p:spPr bwMode="auto">
                <a:xfrm>
                  <a:off x="7402513" y="2941638"/>
                  <a:ext cx="203200" cy="169862"/>
                </a:xfrm>
                <a:custGeom>
                  <a:avLst/>
                  <a:gdLst>
                    <a:gd name="T0" fmla="*/ 219 w 564"/>
                    <a:gd name="T1" fmla="*/ 469 h 470"/>
                    <a:gd name="T2" fmla="*/ 219 w 564"/>
                    <a:gd name="T3" fmla="*/ 469 h 470"/>
                    <a:gd name="T4" fmla="*/ 375 w 564"/>
                    <a:gd name="T5" fmla="*/ 32 h 470"/>
                    <a:gd name="T6" fmla="*/ 563 w 564"/>
                    <a:gd name="T7" fmla="*/ 219 h 470"/>
                    <a:gd name="T8" fmla="*/ 282 w 564"/>
                    <a:gd name="T9" fmla="*/ 344 h 470"/>
                    <a:gd name="T10" fmla="*/ 219 w 564"/>
                    <a:gd name="T11" fmla="*/ 469 h 470"/>
                  </a:gdLst>
                  <a:ahLst/>
                  <a:cxnLst>
                    <a:cxn ang="0">
                      <a:pos x="T0" y="T1"/>
                    </a:cxn>
                    <a:cxn ang="0">
                      <a:pos x="T2" y="T3"/>
                    </a:cxn>
                    <a:cxn ang="0">
                      <a:pos x="T4" y="T5"/>
                    </a:cxn>
                    <a:cxn ang="0">
                      <a:pos x="T6" y="T7"/>
                    </a:cxn>
                    <a:cxn ang="0">
                      <a:pos x="T8" y="T9"/>
                    </a:cxn>
                    <a:cxn ang="0">
                      <a:pos x="T10" y="T11"/>
                    </a:cxn>
                  </a:cxnLst>
                  <a:rect l="0" t="0" r="r" b="b"/>
                  <a:pathLst>
                    <a:path w="564" h="470">
                      <a:moveTo>
                        <a:pt x="219" y="469"/>
                      </a:moveTo>
                      <a:lnTo>
                        <a:pt x="219" y="469"/>
                      </a:lnTo>
                      <a:cubicBezTo>
                        <a:pt x="63" y="438"/>
                        <a:pt x="0" y="0"/>
                        <a:pt x="375" y="32"/>
                      </a:cubicBezTo>
                      <a:cubicBezTo>
                        <a:pt x="375" y="32"/>
                        <a:pt x="500" y="63"/>
                        <a:pt x="563" y="219"/>
                      </a:cubicBezTo>
                      <a:cubicBezTo>
                        <a:pt x="563" y="219"/>
                        <a:pt x="407" y="344"/>
                        <a:pt x="282" y="344"/>
                      </a:cubicBezTo>
                      <a:lnTo>
                        <a:pt x="219" y="469"/>
                      </a:lnTo>
                    </a:path>
                  </a:pathLst>
                </a:custGeom>
                <a:solidFill>
                  <a:srgbClr val="201A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81" name="Freeform 167">
                  <a:extLst>
                    <a:ext uri="{FF2B5EF4-FFF2-40B4-BE49-F238E27FC236}">
                      <a16:creationId xmlns:a16="http://schemas.microsoft.com/office/drawing/2014/main" id="{8EB67874-9837-A942-A5CD-E1F522752D58}"/>
                    </a:ext>
                  </a:extLst>
                </p:cNvPr>
                <p:cNvSpPr>
                  <a:spLocks noChangeArrowheads="1"/>
                </p:cNvSpPr>
                <p:nvPr/>
              </p:nvSpPr>
              <p:spPr bwMode="auto">
                <a:xfrm>
                  <a:off x="7413625" y="2908300"/>
                  <a:ext cx="134938" cy="112713"/>
                </a:xfrm>
                <a:custGeom>
                  <a:avLst/>
                  <a:gdLst>
                    <a:gd name="T0" fmla="*/ 343 w 376"/>
                    <a:gd name="T1" fmla="*/ 93 h 313"/>
                    <a:gd name="T2" fmla="*/ 343 w 376"/>
                    <a:gd name="T3" fmla="*/ 93 h 313"/>
                    <a:gd name="T4" fmla="*/ 218 w 376"/>
                    <a:gd name="T5" fmla="*/ 281 h 313"/>
                    <a:gd name="T6" fmla="*/ 31 w 376"/>
                    <a:gd name="T7" fmla="*/ 218 h 313"/>
                    <a:gd name="T8" fmla="*/ 125 w 376"/>
                    <a:gd name="T9" fmla="*/ 62 h 313"/>
                    <a:gd name="T10" fmla="*/ 343 w 376"/>
                    <a:gd name="T11" fmla="*/ 93 h 313"/>
                  </a:gdLst>
                  <a:ahLst/>
                  <a:cxnLst>
                    <a:cxn ang="0">
                      <a:pos x="T0" y="T1"/>
                    </a:cxn>
                    <a:cxn ang="0">
                      <a:pos x="T2" y="T3"/>
                    </a:cxn>
                    <a:cxn ang="0">
                      <a:pos x="T4" y="T5"/>
                    </a:cxn>
                    <a:cxn ang="0">
                      <a:pos x="T6" y="T7"/>
                    </a:cxn>
                    <a:cxn ang="0">
                      <a:pos x="T8" y="T9"/>
                    </a:cxn>
                    <a:cxn ang="0">
                      <a:pos x="T10" y="T11"/>
                    </a:cxn>
                  </a:cxnLst>
                  <a:rect l="0" t="0" r="r" b="b"/>
                  <a:pathLst>
                    <a:path w="376" h="313">
                      <a:moveTo>
                        <a:pt x="343" y="93"/>
                      </a:moveTo>
                      <a:lnTo>
                        <a:pt x="343" y="93"/>
                      </a:lnTo>
                      <a:cubicBezTo>
                        <a:pt x="375" y="156"/>
                        <a:pt x="312" y="250"/>
                        <a:pt x="218" y="281"/>
                      </a:cubicBezTo>
                      <a:cubicBezTo>
                        <a:pt x="156" y="312"/>
                        <a:pt x="62" y="281"/>
                        <a:pt x="31" y="218"/>
                      </a:cubicBezTo>
                      <a:cubicBezTo>
                        <a:pt x="0" y="156"/>
                        <a:pt x="62" y="93"/>
                        <a:pt x="125" y="62"/>
                      </a:cubicBezTo>
                      <a:cubicBezTo>
                        <a:pt x="218" y="0"/>
                        <a:pt x="312" y="31"/>
                        <a:pt x="343" y="93"/>
                      </a:cubicBezTo>
                    </a:path>
                  </a:pathLst>
                </a:custGeom>
                <a:solidFill>
                  <a:srgbClr val="201A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82" name="Freeform 170">
                  <a:extLst>
                    <a:ext uri="{FF2B5EF4-FFF2-40B4-BE49-F238E27FC236}">
                      <a16:creationId xmlns:a16="http://schemas.microsoft.com/office/drawing/2014/main" id="{063E2876-1952-3893-9206-8BE8722409E8}"/>
                    </a:ext>
                  </a:extLst>
                </p:cNvPr>
                <p:cNvSpPr>
                  <a:spLocks noChangeArrowheads="1"/>
                </p:cNvSpPr>
                <p:nvPr/>
              </p:nvSpPr>
              <p:spPr bwMode="auto">
                <a:xfrm>
                  <a:off x="7413625" y="3133725"/>
                  <a:ext cx="371475" cy="315913"/>
                </a:xfrm>
                <a:custGeom>
                  <a:avLst/>
                  <a:gdLst>
                    <a:gd name="T0" fmla="*/ 875 w 1032"/>
                    <a:gd name="T1" fmla="*/ 93 h 876"/>
                    <a:gd name="T2" fmla="*/ 875 w 1032"/>
                    <a:gd name="T3" fmla="*/ 93 h 876"/>
                    <a:gd name="T4" fmla="*/ 625 w 1032"/>
                    <a:gd name="T5" fmla="*/ 593 h 876"/>
                    <a:gd name="T6" fmla="*/ 125 w 1032"/>
                    <a:gd name="T7" fmla="*/ 843 h 876"/>
                    <a:gd name="T8" fmla="*/ 218 w 1032"/>
                    <a:gd name="T9" fmla="*/ 406 h 876"/>
                    <a:gd name="T10" fmla="*/ 625 w 1032"/>
                    <a:gd name="T11" fmla="*/ 31 h 876"/>
                    <a:gd name="T12" fmla="*/ 875 w 1032"/>
                    <a:gd name="T13" fmla="*/ 93 h 876"/>
                  </a:gdLst>
                  <a:ahLst/>
                  <a:cxnLst>
                    <a:cxn ang="0">
                      <a:pos x="T0" y="T1"/>
                    </a:cxn>
                    <a:cxn ang="0">
                      <a:pos x="T2" y="T3"/>
                    </a:cxn>
                    <a:cxn ang="0">
                      <a:pos x="T4" y="T5"/>
                    </a:cxn>
                    <a:cxn ang="0">
                      <a:pos x="T6" y="T7"/>
                    </a:cxn>
                    <a:cxn ang="0">
                      <a:pos x="T8" y="T9"/>
                    </a:cxn>
                    <a:cxn ang="0">
                      <a:pos x="T10" y="T11"/>
                    </a:cxn>
                    <a:cxn ang="0">
                      <a:pos x="T12" y="T13"/>
                    </a:cxn>
                  </a:cxnLst>
                  <a:rect l="0" t="0" r="r" b="b"/>
                  <a:pathLst>
                    <a:path w="1032" h="876">
                      <a:moveTo>
                        <a:pt x="875" y="93"/>
                      </a:moveTo>
                      <a:lnTo>
                        <a:pt x="875" y="93"/>
                      </a:lnTo>
                      <a:cubicBezTo>
                        <a:pt x="875" y="93"/>
                        <a:pt x="1031" y="281"/>
                        <a:pt x="625" y="593"/>
                      </a:cubicBezTo>
                      <a:cubicBezTo>
                        <a:pt x="218" y="875"/>
                        <a:pt x="250" y="875"/>
                        <a:pt x="125" y="843"/>
                      </a:cubicBezTo>
                      <a:cubicBezTo>
                        <a:pt x="31" y="812"/>
                        <a:pt x="0" y="562"/>
                        <a:pt x="218" y="406"/>
                      </a:cubicBezTo>
                      <a:cubicBezTo>
                        <a:pt x="468" y="218"/>
                        <a:pt x="500" y="62"/>
                        <a:pt x="625" y="31"/>
                      </a:cubicBezTo>
                      <a:cubicBezTo>
                        <a:pt x="750" y="0"/>
                        <a:pt x="843" y="31"/>
                        <a:pt x="875" y="93"/>
                      </a:cubicBezTo>
                    </a:path>
                  </a:pathLst>
                </a:custGeom>
                <a:solidFill>
                  <a:srgbClr val="F1942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83" name="Freeform 171">
                  <a:extLst>
                    <a:ext uri="{FF2B5EF4-FFF2-40B4-BE49-F238E27FC236}">
                      <a16:creationId xmlns:a16="http://schemas.microsoft.com/office/drawing/2014/main" id="{3AA1A895-BB21-440F-317B-B0A9EAC38E96}"/>
                    </a:ext>
                  </a:extLst>
                </p:cNvPr>
                <p:cNvSpPr>
                  <a:spLocks noChangeArrowheads="1"/>
                </p:cNvSpPr>
                <p:nvPr/>
              </p:nvSpPr>
              <p:spPr bwMode="auto">
                <a:xfrm>
                  <a:off x="7380288" y="3155950"/>
                  <a:ext cx="146050" cy="236538"/>
                </a:xfrm>
                <a:custGeom>
                  <a:avLst/>
                  <a:gdLst>
                    <a:gd name="T0" fmla="*/ 250 w 407"/>
                    <a:gd name="T1" fmla="*/ 31 h 657"/>
                    <a:gd name="T2" fmla="*/ 250 w 407"/>
                    <a:gd name="T3" fmla="*/ 31 h 657"/>
                    <a:gd name="T4" fmla="*/ 406 w 407"/>
                    <a:gd name="T5" fmla="*/ 656 h 657"/>
                    <a:gd name="T6" fmla="*/ 0 w 407"/>
                    <a:gd name="T7" fmla="*/ 344 h 657"/>
                    <a:gd name="T8" fmla="*/ 250 w 407"/>
                    <a:gd name="T9" fmla="*/ 31 h 657"/>
                  </a:gdLst>
                  <a:ahLst/>
                  <a:cxnLst>
                    <a:cxn ang="0">
                      <a:pos x="T0" y="T1"/>
                    </a:cxn>
                    <a:cxn ang="0">
                      <a:pos x="T2" y="T3"/>
                    </a:cxn>
                    <a:cxn ang="0">
                      <a:pos x="T4" y="T5"/>
                    </a:cxn>
                    <a:cxn ang="0">
                      <a:pos x="T6" y="T7"/>
                    </a:cxn>
                    <a:cxn ang="0">
                      <a:pos x="T8" y="T9"/>
                    </a:cxn>
                  </a:cxnLst>
                  <a:rect l="0" t="0" r="r" b="b"/>
                  <a:pathLst>
                    <a:path w="407" h="657">
                      <a:moveTo>
                        <a:pt x="250" y="31"/>
                      </a:moveTo>
                      <a:lnTo>
                        <a:pt x="250" y="31"/>
                      </a:lnTo>
                      <a:cubicBezTo>
                        <a:pt x="250" y="31"/>
                        <a:pt x="31" y="313"/>
                        <a:pt x="406" y="656"/>
                      </a:cubicBezTo>
                      <a:cubicBezTo>
                        <a:pt x="406" y="656"/>
                        <a:pt x="0" y="531"/>
                        <a:pt x="0" y="344"/>
                      </a:cubicBezTo>
                      <a:cubicBezTo>
                        <a:pt x="0" y="156"/>
                        <a:pt x="344" y="0"/>
                        <a:pt x="250" y="31"/>
                      </a:cubicBezTo>
                    </a:path>
                  </a:pathLst>
                </a:custGeom>
                <a:solidFill>
                  <a:srgbClr val="B5521E"/>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84" name="Freeform 172">
                  <a:extLst>
                    <a:ext uri="{FF2B5EF4-FFF2-40B4-BE49-F238E27FC236}">
                      <a16:creationId xmlns:a16="http://schemas.microsoft.com/office/drawing/2014/main" id="{D1BB602B-A8B5-FFB1-EB62-C9D5A90382A6}"/>
                    </a:ext>
                  </a:extLst>
                </p:cNvPr>
                <p:cNvSpPr>
                  <a:spLocks noChangeArrowheads="1"/>
                </p:cNvSpPr>
                <p:nvPr/>
              </p:nvSpPr>
              <p:spPr bwMode="auto">
                <a:xfrm>
                  <a:off x="7605713" y="3155950"/>
                  <a:ext cx="134937" cy="134938"/>
                </a:xfrm>
                <a:custGeom>
                  <a:avLst/>
                  <a:gdLst>
                    <a:gd name="T0" fmla="*/ 344 w 376"/>
                    <a:gd name="T1" fmla="*/ 125 h 376"/>
                    <a:gd name="T2" fmla="*/ 344 w 376"/>
                    <a:gd name="T3" fmla="*/ 125 h 376"/>
                    <a:gd name="T4" fmla="*/ 187 w 376"/>
                    <a:gd name="T5" fmla="*/ 313 h 376"/>
                    <a:gd name="T6" fmla="*/ 31 w 376"/>
                    <a:gd name="T7" fmla="*/ 156 h 376"/>
                    <a:gd name="T8" fmla="*/ 219 w 376"/>
                    <a:gd name="T9" fmla="*/ 0 h 376"/>
                    <a:gd name="T10" fmla="*/ 344 w 376"/>
                    <a:gd name="T11" fmla="*/ 125 h 376"/>
                  </a:gdLst>
                  <a:ahLst/>
                  <a:cxnLst>
                    <a:cxn ang="0">
                      <a:pos x="T0" y="T1"/>
                    </a:cxn>
                    <a:cxn ang="0">
                      <a:pos x="T2" y="T3"/>
                    </a:cxn>
                    <a:cxn ang="0">
                      <a:pos x="T4" y="T5"/>
                    </a:cxn>
                    <a:cxn ang="0">
                      <a:pos x="T6" y="T7"/>
                    </a:cxn>
                    <a:cxn ang="0">
                      <a:pos x="T8" y="T9"/>
                    </a:cxn>
                    <a:cxn ang="0">
                      <a:pos x="T10" y="T11"/>
                    </a:cxn>
                  </a:cxnLst>
                  <a:rect l="0" t="0" r="r" b="b"/>
                  <a:pathLst>
                    <a:path w="376" h="376">
                      <a:moveTo>
                        <a:pt x="344" y="125"/>
                      </a:moveTo>
                      <a:lnTo>
                        <a:pt x="344" y="125"/>
                      </a:lnTo>
                      <a:cubicBezTo>
                        <a:pt x="375" y="188"/>
                        <a:pt x="250" y="313"/>
                        <a:pt x="187" y="313"/>
                      </a:cubicBezTo>
                      <a:cubicBezTo>
                        <a:pt x="31" y="375"/>
                        <a:pt x="0" y="281"/>
                        <a:pt x="31" y="156"/>
                      </a:cubicBezTo>
                      <a:cubicBezTo>
                        <a:pt x="62" y="63"/>
                        <a:pt x="156" y="31"/>
                        <a:pt x="219" y="0"/>
                      </a:cubicBezTo>
                      <a:cubicBezTo>
                        <a:pt x="281" y="0"/>
                        <a:pt x="344" y="125"/>
                        <a:pt x="344" y="125"/>
                      </a:cubicBezTo>
                    </a:path>
                  </a:pathLst>
                </a:custGeom>
                <a:solidFill>
                  <a:srgbClr val="9A613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85" name="Freeform 173">
                  <a:extLst>
                    <a:ext uri="{FF2B5EF4-FFF2-40B4-BE49-F238E27FC236}">
                      <a16:creationId xmlns:a16="http://schemas.microsoft.com/office/drawing/2014/main" id="{4C091143-3197-83F9-B4CE-27EF28E55FCF}"/>
                    </a:ext>
                  </a:extLst>
                </p:cNvPr>
                <p:cNvSpPr>
                  <a:spLocks noChangeArrowheads="1"/>
                </p:cNvSpPr>
                <p:nvPr/>
              </p:nvSpPr>
              <p:spPr bwMode="auto">
                <a:xfrm>
                  <a:off x="7559675" y="3279775"/>
                  <a:ext cx="203200" cy="90488"/>
                </a:xfrm>
                <a:custGeom>
                  <a:avLst/>
                  <a:gdLst>
                    <a:gd name="T0" fmla="*/ 0 w 563"/>
                    <a:gd name="T1" fmla="*/ 125 h 251"/>
                    <a:gd name="T2" fmla="*/ 0 w 563"/>
                    <a:gd name="T3" fmla="*/ 125 h 251"/>
                    <a:gd name="T4" fmla="*/ 344 w 563"/>
                    <a:gd name="T5" fmla="*/ 219 h 251"/>
                    <a:gd name="T6" fmla="*/ 437 w 563"/>
                    <a:gd name="T7" fmla="*/ 0 h 251"/>
                    <a:gd name="T8" fmla="*/ 281 w 563"/>
                    <a:gd name="T9" fmla="*/ 94 h 251"/>
                    <a:gd name="T10" fmla="*/ 0 w 563"/>
                    <a:gd name="T11" fmla="*/ 125 h 251"/>
                  </a:gdLst>
                  <a:ahLst/>
                  <a:cxnLst>
                    <a:cxn ang="0">
                      <a:pos x="T0" y="T1"/>
                    </a:cxn>
                    <a:cxn ang="0">
                      <a:pos x="T2" y="T3"/>
                    </a:cxn>
                    <a:cxn ang="0">
                      <a:pos x="T4" y="T5"/>
                    </a:cxn>
                    <a:cxn ang="0">
                      <a:pos x="T6" y="T7"/>
                    </a:cxn>
                    <a:cxn ang="0">
                      <a:pos x="T8" y="T9"/>
                    </a:cxn>
                    <a:cxn ang="0">
                      <a:pos x="T10" y="T11"/>
                    </a:cxn>
                  </a:cxnLst>
                  <a:rect l="0" t="0" r="r" b="b"/>
                  <a:pathLst>
                    <a:path w="563" h="251">
                      <a:moveTo>
                        <a:pt x="0" y="125"/>
                      </a:moveTo>
                      <a:lnTo>
                        <a:pt x="0" y="125"/>
                      </a:lnTo>
                      <a:cubicBezTo>
                        <a:pt x="0" y="125"/>
                        <a:pt x="156" y="250"/>
                        <a:pt x="344" y="219"/>
                      </a:cubicBezTo>
                      <a:cubicBezTo>
                        <a:pt x="562" y="187"/>
                        <a:pt x="437" y="0"/>
                        <a:pt x="437" y="0"/>
                      </a:cubicBezTo>
                      <a:cubicBezTo>
                        <a:pt x="281" y="94"/>
                        <a:pt x="281" y="94"/>
                        <a:pt x="281" y="94"/>
                      </a:cubicBezTo>
                      <a:cubicBezTo>
                        <a:pt x="281" y="94"/>
                        <a:pt x="156" y="187"/>
                        <a:pt x="0" y="125"/>
                      </a:cubicBezTo>
                    </a:path>
                  </a:pathLst>
                </a:custGeom>
                <a:solidFill>
                  <a:srgbClr val="B5521E"/>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59" name="Group 558">
                <a:extLst>
                  <a:ext uri="{FF2B5EF4-FFF2-40B4-BE49-F238E27FC236}">
                    <a16:creationId xmlns:a16="http://schemas.microsoft.com/office/drawing/2014/main" id="{4D1A4DC3-25F1-FDF8-D843-35CA8998FC6E}"/>
                  </a:ext>
                </a:extLst>
              </p:cNvPr>
              <p:cNvGrpSpPr/>
              <p:nvPr/>
            </p:nvGrpSpPr>
            <p:grpSpPr>
              <a:xfrm>
                <a:off x="914986" y="4806456"/>
                <a:ext cx="180571" cy="338962"/>
                <a:chOff x="8281837" y="4798405"/>
                <a:chExt cx="688136" cy="1291750"/>
              </a:xfrm>
            </p:grpSpPr>
            <p:grpSp>
              <p:nvGrpSpPr>
                <p:cNvPr id="560" name="Group 559">
                  <a:extLst>
                    <a:ext uri="{FF2B5EF4-FFF2-40B4-BE49-F238E27FC236}">
                      <a16:creationId xmlns:a16="http://schemas.microsoft.com/office/drawing/2014/main" id="{342320E0-5CFF-99BB-2310-E9D7BA90C072}"/>
                    </a:ext>
                  </a:extLst>
                </p:cNvPr>
                <p:cNvGrpSpPr/>
                <p:nvPr/>
              </p:nvGrpSpPr>
              <p:grpSpPr>
                <a:xfrm flipH="1">
                  <a:off x="8281837" y="4798405"/>
                  <a:ext cx="688136" cy="1291750"/>
                  <a:chOff x="7245350" y="2941638"/>
                  <a:chExt cx="539750" cy="1057275"/>
                </a:xfrm>
              </p:grpSpPr>
              <p:sp>
                <p:nvSpPr>
                  <p:cNvPr id="562" name="Freeform 10">
                    <a:extLst>
                      <a:ext uri="{FF2B5EF4-FFF2-40B4-BE49-F238E27FC236}">
                        <a16:creationId xmlns:a16="http://schemas.microsoft.com/office/drawing/2014/main" id="{808EFDB1-11FD-1E26-8189-8F9F4C31FB4F}"/>
                      </a:ext>
                    </a:extLst>
                  </p:cNvPr>
                  <p:cNvSpPr>
                    <a:spLocks noChangeArrowheads="1"/>
                  </p:cNvSpPr>
                  <p:nvPr/>
                </p:nvSpPr>
                <p:spPr bwMode="auto">
                  <a:xfrm>
                    <a:off x="7245350" y="3863975"/>
                    <a:ext cx="461963" cy="134938"/>
                  </a:xfrm>
                  <a:custGeom>
                    <a:avLst/>
                    <a:gdLst>
                      <a:gd name="T0" fmla="*/ 500 w 1282"/>
                      <a:gd name="T1" fmla="*/ 31 h 376"/>
                      <a:gd name="T2" fmla="*/ 500 w 1282"/>
                      <a:gd name="T3" fmla="*/ 31 h 376"/>
                      <a:gd name="T4" fmla="*/ 875 w 1282"/>
                      <a:gd name="T5" fmla="*/ 0 h 376"/>
                      <a:gd name="T6" fmla="*/ 1156 w 1282"/>
                      <a:gd name="T7" fmla="*/ 62 h 376"/>
                      <a:gd name="T8" fmla="*/ 1250 w 1282"/>
                      <a:gd name="T9" fmla="*/ 125 h 376"/>
                      <a:gd name="T10" fmla="*/ 1031 w 1282"/>
                      <a:gd name="T11" fmla="*/ 250 h 376"/>
                      <a:gd name="T12" fmla="*/ 781 w 1282"/>
                      <a:gd name="T13" fmla="*/ 312 h 376"/>
                      <a:gd name="T14" fmla="*/ 406 w 1282"/>
                      <a:gd name="T15" fmla="*/ 344 h 376"/>
                      <a:gd name="T16" fmla="*/ 250 w 1282"/>
                      <a:gd name="T17" fmla="*/ 312 h 376"/>
                      <a:gd name="T18" fmla="*/ 0 w 1282"/>
                      <a:gd name="T19" fmla="*/ 219 h 376"/>
                      <a:gd name="T20" fmla="*/ 125 w 1282"/>
                      <a:gd name="T21" fmla="*/ 156 h 376"/>
                      <a:gd name="T22" fmla="*/ 500 w 1282"/>
                      <a:gd name="T23" fmla="*/ 31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2" h="376">
                        <a:moveTo>
                          <a:pt x="500" y="31"/>
                        </a:moveTo>
                        <a:lnTo>
                          <a:pt x="500" y="31"/>
                        </a:lnTo>
                        <a:cubicBezTo>
                          <a:pt x="500" y="31"/>
                          <a:pt x="812" y="0"/>
                          <a:pt x="875" y="0"/>
                        </a:cubicBezTo>
                        <a:cubicBezTo>
                          <a:pt x="937" y="31"/>
                          <a:pt x="1094" y="62"/>
                          <a:pt x="1156" y="62"/>
                        </a:cubicBezTo>
                        <a:cubicBezTo>
                          <a:pt x="1187" y="94"/>
                          <a:pt x="1281" y="62"/>
                          <a:pt x="1250" y="125"/>
                        </a:cubicBezTo>
                        <a:cubicBezTo>
                          <a:pt x="1219" y="187"/>
                          <a:pt x="1094" y="219"/>
                          <a:pt x="1031" y="250"/>
                        </a:cubicBezTo>
                        <a:cubicBezTo>
                          <a:pt x="969" y="281"/>
                          <a:pt x="969" y="281"/>
                          <a:pt x="781" y="312"/>
                        </a:cubicBezTo>
                        <a:cubicBezTo>
                          <a:pt x="594" y="375"/>
                          <a:pt x="469" y="375"/>
                          <a:pt x="406" y="344"/>
                        </a:cubicBezTo>
                        <a:cubicBezTo>
                          <a:pt x="312" y="344"/>
                          <a:pt x="312" y="312"/>
                          <a:pt x="250" y="312"/>
                        </a:cubicBezTo>
                        <a:cubicBezTo>
                          <a:pt x="156" y="281"/>
                          <a:pt x="0" y="281"/>
                          <a:pt x="0" y="219"/>
                        </a:cubicBezTo>
                        <a:cubicBezTo>
                          <a:pt x="31" y="187"/>
                          <a:pt x="94" y="156"/>
                          <a:pt x="125" y="156"/>
                        </a:cubicBezTo>
                        <a:cubicBezTo>
                          <a:pt x="156" y="125"/>
                          <a:pt x="250" y="94"/>
                          <a:pt x="500" y="31"/>
                        </a:cubicBezTo>
                      </a:path>
                    </a:pathLst>
                  </a:custGeom>
                  <a:solidFill>
                    <a:srgbClr val="2F559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63" name="Freeform 161">
                    <a:extLst>
                      <a:ext uri="{FF2B5EF4-FFF2-40B4-BE49-F238E27FC236}">
                        <a16:creationId xmlns:a16="http://schemas.microsoft.com/office/drawing/2014/main" id="{2F5B8B3F-19A8-567C-532A-46B3B2BFD17A}"/>
                      </a:ext>
                    </a:extLst>
                  </p:cNvPr>
                  <p:cNvSpPr>
                    <a:spLocks noChangeArrowheads="1"/>
                  </p:cNvSpPr>
                  <p:nvPr/>
                </p:nvSpPr>
                <p:spPr bwMode="auto">
                  <a:xfrm>
                    <a:off x="7391400" y="3381375"/>
                    <a:ext cx="258763" cy="573088"/>
                  </a:xfrm>
                  <a:custGeom>
                    <a:avLst/>
                    <a:gdLst>
                      <a:gd name="T0" fmla="*/ 188 w 720"/>
                      <a:gd name="T1" fmla="*/ 156 h 1594"/>
                      <a:gd name="T2" fmla="*/ 188 w 720"/>
                      <a:gd name="T3" fmla="*/ 156 h 1594"/>
                      <a:gd name="T4" fmla="*/ 0 w 720"/>
                      <a:gd name="T5" fmla="*/ 1593 h 1594"/>
                      <a:gd name="T6" fmla="*/ 375 w 720"/>
                      <a:gd name="T7" fmla="*/ 688 h 1594"/>
                      <a:gd name="T8" fmla="*/ 469 w 720"/>
                      <a:gd name="T9" fmla="*/ 1530 h 1594"/>
                      <a:gd name="T10" fmla="*/ 625 w 720"/>
                      <a:gd name="T11" fmla="*/ 219 h 1594"/>
                      <a:gd name="T12" fmla="*/ 188 w 720"/>
                      <a:gd name="T13" fmla="*/ 156 h 1594"/>
                    </a:gdLst>
                    <a:ahLst/>
                    <a:cxnLst>
                      <a:cxn ang="0">
                        <a:pos x="T0" y="T1"/>
                      </a:cxn>
                      <a:cxn ang="0">
                        <a:pos x="T2" y="T3"/>
                      </a:cxn>
                      <a:cxn ang="0">
                        <a:pos x="T4" y="T5"/>
                      </a:cxn>
                      <a:cxn ang="0">
                        <a:pos x="T6" y="T7"/>
                      </a:cxn>
                      <a:cxn ang="0">
                        <a:pos x="T8" y="T9"/>
                      </a:cxn>
                      <a:cxn ang="0">
                        <a:pos x="T10" y="T11"/>
                      </a:cxn>
                      <a:cxn ang="0">
                        <a:pos x="T12" y="T13"/>
                      </a:cxn>
                    </a:cxnLst>
                    <a:rect l="0" t="0" r="r" b="b"/>
                    <a:pathLst>
                      <a:path w="720" h="1594">
                        <a:moveTo>
                          <a:pt x="188" y="156"/>
                        </a:moveTo>
                        <a:lnTo>
                          <a:pt x="188" y="156"/>
                        </a:lnTo>
                        <a:cubicBezTo>
                          <a:pt x="188" y="156"/>
                          <a:pt x="31" y="1249"/>
                          <a:pt x="0" y="1593"/>
                        </a:cubicBezTo>
                        <a:cubicBezTo>
                          <a:pt x="0" y="1593"/>
                          <a:pt x="281" y="875"/>
                          <a:pt x="375" y="688"/>
                        </a:cubicBezTo>
                        <a:cubicBezTo>
                          <a:pt x="375" y="688"/>
                          <a:pt x="438" y="1312"/>
                          <a:pt x="469" y="1530"/>
                        </a:cubicBezTo>
                        <a:cubicBezTo>
                          <a:pt x="469" y="1593"/>
                          <a:pt x="719" y="438"/>
                          <a:pt x="625" y="219"/>
                        </a:cubicBezTo>
                        <a:cubicBezTo>
                          <a:pt x="563" y="0"/>
                          <a:pt x="188" y="156"/>
                          <a:pt x="188" y="156"/>
                        </a:cubicBezTo>
                      </a:path>
                    </a:pathLst>
                  </a:custGeom>
                  <a:solidFill>
                    <a:srgbClr val="F4B18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64" name="Freeform 162">
                    <a:extLst>
                      <a:ext uri="{FF2B5EF4-FFF2-40B4-BE49-F238E27FC236}">
                        <a16:creationId xmlns:a16="http://schemas.microsoft.com/office/drawing/2014/main" id="{5EE972C6-B27B-3CD5-CF6B-58B0B232FD98}"/>
                      </a:ext>
                    </a:extLst>
                  </p:cNvPr>
                  <p:cNvSpPr>
                    <a:spLocks noChangeArrowheads="1"/>
                  </p:cNvSpPr>
                  <p:nvPr/>
                </p:nvSpPr>
                <p:spPr bwMode="auto">
                  <a:xfrm>
                    <a:off x="7402513" y="3403600"/>
                    <a:ext cx="236537" cy="292100"/>
                  </a:xfrm>
                  <a:custGeom>
                    <a:avLst/>
                    <a:gdLst>
                      <a:gd name="T0" fmla="*/ 125 w 658"/>
                      <a:gd name="T1" fmla="*/ 156 h 813"/>
                      <a:gd name="T2" fmla="*/ 125 w 658"/>
                      <a:gd name="T3" fmla="*/ 156 h 813"/>
                      <a:gd name="T4" fmla="*/ 32 w 658"/>
                      <a:gd name="T5" fmla="*/ 218 h 813"/>
                      <a:gd name="T6" fmla="*/ 0 w 658"/>
                      <a:gd name="T7" fmla="*/ 687 h 813"/>
                      <a:gd name="T8" fmla="*/ 657 w 658"/>
                      <a:gd name="T9" fmla="*/ 656 h 813"/>
                      <a:gd name="T10" fmla="*/ 625 w 658"/>
                      <a:gd name="T11" fmla="*/ 187 h 813"/>
                      <a:gd name="T12" fmla="*/ 125 w 658"/>
                      <a:gd name="T13" fmla="*/ 156 h 813"/>
                    </a:gdLst>
                    <a:ahLst/>
                    <a:cxnLst>
                      <a:cxn ang="0">
                        <a:pos x="T0" y="T1"/>
                      </a:cxn>
                      <a:cxn ang="0">
                        <a:pos x="T2" y="T3"/>
                      </a:cxn>
                      <a:cxn ang="0">
                        <a:pos x="T4" y="T5"/>
                      </a:cxn>
                      <a:cxn ang="0">
                        <a:pos x="T6" y="T7"/>
                      </a:cxn>
                      <a:cxn ang="0">
                        <a:pos x="T8" y="T9"/>
                      </a:cxn>
                      <a:cxn ang="0">
                        <a:pos x="T10" y="T11"/>
                      </a:cxn>
                      <a:cxn ang="0">
                        <a:pos x="T12" y="T13"/>
                      </a:cxn>
                    </a:cxnLst>
                    <a:rect l="0" t="0" r="r" b="b"/>
                    <a:pathLst>
                      <a:path w="658" h="813">
                        <a:moveTo>
                          <a:pt x="125" y="156"/>
                        </a:moveTo>
                        <a:lnTo>
                          <a:pt x="125" y="156"/>
                        </a:lnTo>
                        <a:cubicBezTo>
                          <a:pt x="125" y="156"/>
                          <a:pt x="94" y="0"/>
                          <a:pt x="32" y="218"/>
                        </a:cubicBezTo>
                        <a:cubicBezTo>
                          <a:pt x="0" y="312"/>
                          <a:pt x="0" y="531"/>
                          <a:pt x="0" y="687"/>
                        </a:cubicBezTo>
                        <a:cubicBezTo>
                          <a:pt x="0" y="687"/>
                          <a:pt x="407" y="812"/>
                          <a:pt x="657" y="656"/>
                        </a:cubicBezTo>
                        <a:cubicBezTo>
                          <a:pt x="625" y="187"/>
                          <a:pt x="625" y="187"/>
                          <a:pt x="625" y="187"/>
                        </a:cubicBezTo>
                        <a:lnTo>
                          <a:pt x="125" y="156"/>
                        </a:lnTo>
                      </a:path>
                    </a:pathLst>
                  </a:custGeom>
                  <a:solidFill>
                    <a:srgbClr val="F1942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65" name="Freeform 163">
                    <a:extLst>
                      <a:ext uri="{FF2B5EF4-FFF2-40B4-BE49-F238E27FC236}">
                        <a16:creationId xmlns:a16="http://schemas.microsoft.com/office/drawing/2014/main" id="{B905752A-0D32-0195-A908-950ECC8BD423}"/>
                      </a:ext>
                    </a:extLst>
                  </p:cNvPr>
                  <p:cNvSpPr>
                    <a:spLocks noChangeArrowheads="1"/>
                  </p:cNvSpPr>
                  <p:nvPr/>
                </p:nvSpPr>
                <p:spPr bwMode="auto">
                  <a:xfrm>
                    <a:off x="7391400" y="3144838"/>
                    <a:ext cx="269875" cy="393700"/>
                  </a:xfrm>
                  <a:custGeom>
                    <a:avLst/>
                    <a:gdLst>
                      <a:gd name="T0" fmla="*/ 31 w 751"/>
                      <a:gd name="T1" fmla="*/ 750 h 1095"/>
                      <a:gd name="T2" fmla="*/ 31 w 751"/>
                      <a:gd name="T3" fmla="*/ 750 h 1095"/>
                      <a:gd name="T4" fmla="*/ 0 w 751"/>
                      <a:gd name="T5" fmla="*/ 1000 h 1095"/>
                      <a:gd name="T6" fmla="*/ 750 w 751"/>
                      <a:gd name="T7" fmla="*/ 969 h 1095"/>
                      <a:gd name="T8" fmla="*/ 594 w 751"/>
                      <a:gd name="T9" fmla="*/ 187 h 1095"/>
                      <a:gd name="T10" fmla="*/ 188 w 751"/>
                      <a:gd name="T11" fmla="*/ 94 h 1095"/>
                      <a:gd name="T12" fmla="*/ 31 w 751"/>
                      <a:gd name="T13" fmla="*/ 750 h 1095"/>
                    </a:gdLst>
                    <a:ahLst/>
                    <a:cxnLst>
                      <a:cxn ang="0">
                        <a:pos x="T0" y="T1"/>
                      </a:cxn>
                      <a:cxn ang="0">
                        <a:pos x="T2" y="T3"/>
                      </a:cxn>
                      <a:cxn ang="0">
                        <a:pos x="T4" y="T5"/>
                      </a:cxn>
                      <a:cxn ang="0">
                        <a:pos x="T6" y="T7"/>
                      </a:cxn>
                      <a:cxn ang="0">
                        <a:pos x="T8" y="T9"/>
                      </a:cxn>
                      <a:cxn ang="0">
                        <a:pos x="T10" y="T11"/>
                      </a:cxn>
                      <a:cxn ang="0">
                        <a:pos x="T12" y="T13"/>
                      </a:cxn>
                    </a:cxnLst>
                    <a:rect l="0" t="0" r="r" b="b"/>
                    <a:pathLst>
                      <a:path w="751" h="1095">
                        <a:moveTo>
                          <a:pt x="31" y="750"/>
                        </a:moveTo>
                        <a:lnTo>
                          <a:pt x="31" y="750"/>
                        </a:lnTo>
                        <a:cubicBezTo>
                          <a:pt x="31" y="875"/>
                          <a:pt x="0" y="937"/>
                          <a:pt x="0" y="1000"/>
                        </a:cubicBezTo>
                        <a:cubicBezTo>
                          <a:pt x="0" y="1000"/>
                          <a:pt x="531" y="1094"/>
                          <a:pt x="750" y="969"/>
                        </a:cubicBezTo>
                        <a:cubicBezTo>
                          <a:pt x="750" y="969"/>
                          <a:pt x="625" y="344"/>
                          <a:pt x="594" y="187"/>
                        </a:cubicBezTo>
                        <a:cubicBezTo>
                          <a:pt x="594" y="62"/>
                          <a:pt x="281" y="0"/>
                          <a:pt x="188" y="94"/>
                        </a:cubicBezTo>
                        <a:cubicBezTo>
                          <a:pt x="188" y="94"/>
                          <a:pt x="94" y="219"/>
                          <a:pt x="31" y="750"/>
                        </a:cubicBezTo>
                      </a:path>
                    </a:pathLst>
                  </a:custGeom>
                  <a:solidFill>
                    <a:srgbClr val="90C04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66" name="Freeform 164">
                    <a:extLst>
                      <a:ext uri="{FF2B5EF4-FFF2-40B4-BE49-F238E27FC236}">
                        <a16:creationId xmlns:a16="http://schemas.microsoft.com/office/drawing/2014/main" id="{70E557D9-A64F-1DB2-8AB1-371BC55383B4}"/>
                      </a:ext>
                    </a:extLst>
                  </p:cNvPr>
                  <p:cNvSpPr>
                    <a:spLocks noChangeArrowheads="1"/>
                  </p:cNvSpPr>
                  <p:nvPr/>
                </p:nvSpPr>
                <p:spPr bwMode="auto">
                  <a:xfrm>
                    <a:off x="7504113" y="3133725"/>
                    <a:ext cx="57150" cy="134938"/>
                  </a:xfrm>
                  <a:custGeom>
                    <a:avLst/>
                    <a:gdLst>
                      <a:gd name="T0" fmla="*/ 62 w 157"/>
                      <a:gd name="T1" fmla="*/ 0 h 376"/>
                      <a:gd name="T2" fmla="*/ 62 w 157"/>
                      <a:gd name="T3" fmla="*/ 0 h 376"/>
                      <a:gd name="T4" fmla="*/ 0 w 157"/>
                      <a:gd name="T5" fmla="*/ 125 h 376"/>
                      <a:gd name="T6" fmla="*/ 125 w 157"/>
                      <a:gd name="T7" fmla="*/ 343 h 376"/>
                      <a:gd name="T8" fmla="*/ 125 w 157"/>
                      <a:gd name="T9" fmla="*/ 0 h 376"/>
                      <a:gd name="T10" fmla="*/ 62 w 157"/>
                      <a:gd name="T11" fmla="*/ 0 h 376"/>
                    </a:gdLst>
                    <a:ahLst/>
                    <a:cxnLst>
                      <a:cxn ang="0">
                        <a:pos x="T0" y="T1"/>
                      </a:cxn>
                      <a:cxn ang="0">
                        <a:pos x="T2" y="T3"/>
                      </a:cxn>
                      <a:cxn ang="0">
                        <a:pos x="T4" y="T5"/>
                      </a:cxn>
                      <a:cxn ang="0">
                        <a:pos x="T6" y="T7"/>
                      </a:cxn>
                      <a:cxn ang="0">
                        <a:pos x="T8" y="T9"/>
                      </a:cxn>
                      <a:cxn ang="0">
                        <a:pos x="T10" y="T11"/>
                      </a:cxn>
                    </a:cxnLst>
                    <a:rect l="0" t="0" r="r" b="b"/>
                    <a:pathLst>
                      <a:path w="157" h="376">
                        <a:moveTo>
                          <a:pt x="62" y="0"/>
                        </a:moveTo>
                        <a:lnTo>
                          <a:pt x="62" y="0"/>
                        </a:lnTo>
                        <a:cubicBezTo>
                          <a:pt x="0" y="125"/>
                          <a:pt x="0" y="125"/>
                          <a:pt x="0" y="125"/>
                        </a:cubicBezTo>
                        <a:cubicBezTo>
                          <a:pt x="0" y="125"/>
                          <a:pt x="93" y="375"/>
                          <a:pt x="125" y="343"/>
                        </a:cubicBezTo>
                        <a:cubicBezTo>
                          <a:pt x="156" y="343"/>
                          <a:pt x="125" y="0"/>
                          <a:pt x="125" y="0"/>
                        </a:cubicBezTo>
                        <a:lnTo>
                          <a:pt x="62" y="0"/>
                        </a:lnTo>
                      </a:path>
                    </a:pathLst>
                  </a:custGeom>
                  <a:solidFill>
                    <a:srgbClr val="DCA77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67" name="Freeform 165">
                    <a:extLst>
                      <a:ext uri="{FF2B5EF4-FFF2-40B4-BE49-F238E27FC236}">
                        <a16:creationId xmlns:a16="http://schemas.microsoft.com/office/drawing/2014/main" id="{9A4E94FF-574F-F19C-507D-F64A273A57DA}"/>
                      </a:ext>
                    </a:extLst>
                  </p:cNvPr>
                  <p:cNvSpPr>
                    <a:spLocks noChangeArrowheads="1"/>
                  </p:cNvSpPr>
                  <p:nvPr/>
                </p:nvSpPr>
                <p:spPr bwMode="auto">
                  <a:xfrm>
                    <a:off x="7424738" y="2941638"/>
                    <a:ext cx="180975" cy="247650"/>
                  </a:xfrm>
                  <a:custGeom>
                    <a:avLst/>
                    <a:gdLst>
                      <a:gd name="T0" fmla="*/ 125 w 501"/>
                      <a:gd name="T1" fmla="*/ 125 h 689"/>
                      <a:gd name="T2" fmla="*/ 125 w 501"/>
                      <a:gd name="T3" fmla="*/ 125 h 689"/>
                      <a:gd name="T4" fmla="*/ 156 w 501"/>
                      <a:gd name="T5" fmla="*/ 500 h 689"/>
                      <a:gd name="T6" fmla="*/ 500 w 501"/>
                      <a:gd name="T7" fmla="*/ 375 h 689"/>
                      <a:gd name="T8" fmla="*/ 344 w 501"/>
                      <a:gd name="T9" fmla="*/ 63 h 689"/>
                      <a:gd name="T10" fmla="*/ 125 w 501"/>
                      <a:gd name="T11" fmla="*/ 125 h 689"/>
                    </a:gdLst>
                    <a:ahLst/>
                    <a:cxnLst>
                      <a:cxn ang="0">
                        <a:pos x="T0" y="T1"/>
                      </a:cxn>
                      <a:cxn ang="0">
                        <a:pos x="T2" y="T3"/>
                      </a:cxn>
                      <a:cxn ang="0">
                        <a:pos x="T4" y="T5"/>
                      </a:cxn>
                      <a:cxn ang="0">
                        <a:pos x="T6" y="T7"/>
                      </a:cxn>
                      <a:cxn ang="0">
                        <a:pos x="T8" y="T9"/>
                      </a:cxn>
                      <a:cxn ang="0">
                        <a:pos x="T10" y="T11"/>
                      </a:cxn>
                    </a:cxnLst>
                    <a:rect l="0" t="0" r="r" b="b"/>
                    <a:pathLst>
                      <a:path w="501" h="689">
                        <a:moveTo>
                          <a:pt x="125" y="125"/>
                        </a:moveTo>
                        <a:lnTo>
                          <a:pt x="125" y="125"/>
                        </a:lnTo>
                        <a:cubicBezTo>
                          <a:pt x="0" y="219"/>
                          <a:pt x="125" y="469"/>
                          <a:pt x="156" y="500"/>
                        </a:cubicBezTo>
                        <a:cubicBezTo>
                          <a:pt x="344" y="688"/>
                          <a:pt x="469" y="563"/>
                          <a:pt x="500" y="375"/>
                        </a:cubicBezTo>
                        <a:cubicBezTo>
                          <a:pt x="500" y="188"/>
                          <a:pt x="437" y="125"/>
                          <a:pt x="344" y="63"/>
                        </a:cubicBezTo>
                        <a:cubicBezTo>
                          <a:pt x="250" y="0"/>
                          <a:pt x="125" y="125"/>
                          <a:pt x="125" y="125"/>
                        </a:cubicBezTo>
                      </a:path>
                    </a:pathLst>
                  </a:custGeom>
                  <a:solidFill>
                    <a:srgbClr val="F4B18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68" name="Freeform 166">
                    <a:extLst>
                      <a:ext uri="{FF2B5EF4-FFF2-40B4-BE49-F238E27FC236}">
                        <a16:creationId xmlns:a16="http://schemas.microsoft.com/office/drawing/2014/main" id="{E9D7D147-F749-5AD8-B0E7-4BF16C9AEE04}"/>
                      </a:ext>
                    </a:extLst>
                  </p:cNvPr>
                  <p:cNvSpPr>
                    <a:spLocks noChangeArrowheads="1"/>
                  </p:cNvSpPr>
                  <p:nvPr/>
                </p:nvSpPr>
                <p:spPr bwMode="auto">
                  <a:xfrm>
                    <a:off x="7402513" y="2941638"/>
                    <a:ext cx="203200" cy="169862"/>
                  </a:xfrm>
                  <a:custGeom>
                    <a:avLst/>
                    <a:gdLst>
                      <a:gd name="T0" fmla="*/ 219 w 564"/>
                      <a:gd name="T1" fmla="*/ 469 h 470"/>
                      <a:gd name="T2" fmla="*/ 219 w 564"/>
                      <a:gd name="T3" fmla="*/ 469 h 470"/>
                      <a:gd name="T4" fmla="*/ 375 w 564"/>
                      <a:gd name="T5" fmla="*/ 32 h 470"/>
                      <a:gd name="T6" fmla="*/ 563 w 564"/>
                      <a:gd name="T7" fmla="*/ 219 h 470"/>
                      <a:gd name="T8" fmla="*/ 282 w 564"/>
                      <a:gd name="T9" fmla="*/ 344 h 470"/>
                      <a:gd name="T10" fmla="*/ 219 w 564"/>
                      <a:gd name="T11" fmla="*/ 469 h 470"/>
                    </a:gdLst>
                    <a:ahLst/>
                    <a:cxnLst>
                      <a:cxn ang="0">
                        <a:pos x="T0" y="T1"/>
                      </a:cxn>
                      <a:cxn ang="0">
                        <a:pos x="T2" y="T3"/>
                      </a:cxn>
                      <a:cxn ang="0">
                        <a:pos x="T4" y="T5"/>
                      </a:cxn>
                      <a:cxn ang="0">
                        <a:pos x="T6" y="T7"/>
                      </a:cxn>
                      <a:cxn ang="0">
                        <a:pos x="T8" y="T9"/>
                      </a:cxn>
                      <a:cxn ang="0">
                        <a:pos x="T10" y="T11"/>
                      </a:cxn>
                    </a:cxnLst>
                    <a:rect l="0" t="0" r="r" b="b"/>
                    <a:pathLst>
                      <a:path w="564" h="470">
                        <a:moveTo>
                          <a:pt x="219" y="469"/>
                        </a:moveTo>
                        <a:lnTo>
                          <a:pt x="219" y="469"/>
                        </a:lnTo>
                        <a:cubicBezTo>
                          <a:pt x="63" y="438"/>
                          <a:pt x="0" y="0"/>
                          <a:pt x="375" y="32"/>
                        </a:cubicBezTo>
                        <a:cubicBezTo>
                          <a:pt x="375" y="32"/>
                          <a:pt x="500" y="63"/>
                          <a:pt x="563" y="219"/>
                        </a:cubicBezTo>
                        <a:cubicBezTo>
                          <a:pt x="563" y="219"/>
                          <a:pt x="407" y="344"/>
                          <a:pt x="282" y="344"/>
                        </a:cubicBezTo>
                        <a:lnTo>
                          <a:pt x="219" y="469"/>
                        </a:lnTo>
                      </a:path>
                    </a:pathLst>
                  </a:custGeom>
                  <a:solidFill>
                    <a:srgbClr val="201A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69" name="Freeform 169">
                    <a:extLst>
                      <a:ext uri="{FF2B5EF4-FFF2-40B4-BE49-F238E27FC236}">
                        <a16:creationId xmlns:a16="http://schemas.microsoft.com/office/drawing/2014/main" id="{255ADD4D-BD4C-0D40-7976-F2400029849E}"/>
                      </a:ext>
                    </a:extLst>
                  </p:cNvPr>
                  <p:cNvSpPr>
                    <a:spLocks noChangeArrowheads="1"/>
                  </p:cNvSpPr>
                  <p:nvPr/>
                </p:nvSpPr>
                <p:spPr bwMode="auto">
                  <a:xfrm>
                    <a:off x="7459663" y="3100388"/>
                    <a:ext cx="57150" cy="68262"/>
                  </a:xfrm>
                  <a:custGeom>
                    <a:avLst/>
                    <a:gdLst>
                      <a:gd name="T0" fmla="*/ 156 w 157"/>
                      <a:gd name="T1" fmla="*/ 94 h 188"/>
                      <a:gd name="T2" fmla="*/ 156 w 157"/>
                      <a:gd name="T3" fmla="*/ 94 h 188"/>
                      <a:gd name="T4" fmla="*/ 156 w 157"/>
                      <a:gd name="T5" fmla="*/ 94 h 188"/>
                      <a:gd name="T6" fmla="*/ 93 w 157"/>
                      <a:gd name="T7" fmla="*/ 156 h 188"/>
                      <a:gd name="T8" fmla="*/ 0 w 157"/>
                      <a:gd name="T9" fmla="*/ 94 h 188"/>
                      <a:gd name="T10" fmla="*/ 93 w 157"/>
                      <a:gd name="T11" fmla="*/ 31 h 188"/>
                      <a:gd name="T12" fmla="*/ 156 w 157"/>
                      <a:gd name="T13" fmla="*/ 94 h 188"/>
                      <a:gd name="T14" fmla="*/ 156 w 157"/>
                      <a:gd name="T15" fmla="*/ 94 h 188"/>
                      <a:gd name="T16" fmla="*/ 156 w 157"/>
                      <a:gd name="T17" fmla="*/ 94 h 188"/>
                      <a:gd name="T18" fmla="*/ 93 w 157"/>
                      <a:gd name="T19" fmla="*/ 0 h 188"/>
                      <a:gd name="T20" fmla="*/ 0 w 157"/>
                      <a:gd name="T21" fmla="*/ 94 h 188"/>
                      <a:gd name="T22" fmla="*/ 93 w 157"/>
                      <a:gd name="T23" fmla="*/ 187 h 188"/>
                      <a:gd name="T24" fmla="*/ 156 w 157"/>
                      <a:gd name="T25" fmla="*/ 94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7" h="188">
                        <a:moveTo>
                          <a:pt x="156" y="94"/>
                        </a:moveTo>
                        <a:lnTo>
                          <a:pt x="156" y="94"/>
                        </a:lnTo>
                        <a:lnTo>
                          <a:pt x="156" y="94"/>
                        </a:lnTo>
                        <a:cubicBezTo>
                          <a:pt x="156" y="125"/>
                          <a:pt x="125" y="156"/>
                          <a:pt x="93" y="156"/>
                        </a:cubicBezTo>
                        <a:cubicBezTo>
                          <a:pt x="31" y="156"/>
                          <a:pt x="0" y="125"/>
                          <a:pt x="0" y="94"/>
                        </a:cubicBezTo>
                        <a:cubicBezTo>
                          <a:pt x="0" y="62"/>
                          <a:pt x="31" y="31"/>
                          <a:pt x="93" y="31"/>
                        </a:cubicBezTo>
                        <a:cubicBezTo>
                          <a:pt x="125" y="31"/>
                          <a:pt x="156" y="62"/>
                          <a:pt x="156" y="94"/>
                        </a:cubicBezTo>
                        <a:lnTo>
                          <a:pt x="156" y="94"/>
                        </a:lnTo>
                        <a:lnTo>
                          <a:pt x="156" y="94"/>
                        </a:lnTo>
                        <a:cubicBezTo>
                          <a:pt x="156" y="31"/>
                          <a:pt x="125" y="0"/>
                          <a:pt x="93" y="0"/>
                        </a:cubicBezTo>
                        <a:cubicBezTo>
                          <a:pt x="31" y="0"/>
                          <a:pt x="0" y="31"/>
                          <a:pt x="0" y="94"/>
                        </a:cubicBezTo>
                        <a:cubicBezTo>
                          <a:pt x="0" y="156"/>
                          <a:pt x="31" y="187"/>
                          <a:pt x="93" y="187"/>
                        </a:cubicBezTo>
                        <a:cubicBezTo>
                          <a:pt x="125" y="187"/>
                          <a:pt x="156" y="156"/>
                          <a:pt x="156" y="94"/>
                        </a:cubicBezTo>
                      </a:path>
                    </a:pathLst>
                  </a:custGeom>
                  <a:solidFill>
                    <a:srgbClr val="A49C4A"/>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70" name="Freeform 170">
                    <a:extLst>
                      <a:ext uri="{FF2B5EF4-FFF2-40B4-BE49-F238E27FC236}">
                        <a16:creationId xmlns:a16="http://schemas.microsoft.com/office/drawing/2014/main" id="{F2A92CF8-B6BD-C8CC-DB7B-54E73D7A54A7}"/>
                      </a:ext>
                    </a:extLst>
                  </p:cNvPr>
                  <p:cNvSpPr>
                    <a:spLocks noChangeArrowheads="1"/>
                  </p:cNvSpPr>
                  <p:nvPr/>
                </p:nvSpPr>
                <p:spPr bwMode="auto">
                  <a:xfrm>
                    <a:off x="7413625" y="3133725"/>
                    <a:ext cx="371475" cy="315913"/>
                  </a:xfrm>
                  <a:custGeom>
                    <a:avLst/>
                    <a:gdLst>
                      <a:gd name="T0" fmla="*/ 875 w 1032"/>
                      <a:gd name="T1" fmla="*/ 93 h 876"/>
                      <a:gd name="T2" fmla="*/ 875 w 1032"/>
                      <a:gd name="T3" fmla="*/ 93 h 876"/>
                      <a:gd name="T4" fmla="*/ 625 w 1032"/>
                      <a:gd name="T5" fmla="*/ 593 h 876"/>
                      <a:gd name="T6" fmla="*/ 125 w 1032"/>
                      <a:gd name="T7" fmla="*/ 843 h 876"/>
                      <a:gd name="T8" fmla="*/ 218 w 1032"/>
                      <a:gd name="T9" fmla="*/ 406 h 876"/>
                      <a:gd name="T10" fmla="*/ 625 w 1032"/>
                      <a:gd name="T11" fmla="*/ 31 h 876"/>
                      <a:gd name="T12" fmla="*/ 875 w 1032"/>
                      <a:gd name="T13" fmla="*/ 93 h 876"/>
                    </a:gdLst>
                    <a:ahLst/>
                    <a:cxnLst>
                      <a:cxn ang="0">
                        <a:pos x="T0" y="T1"/>
                      </a:cxn>
                      <a:cxn ang="0">
                        <a:pos x="T2" y="T3"/>
                      </a:cxn>
                      <a:cxn ang="0">
                        <a:pos x="T4" y="T5"/>
                      </a:cxn>
                      <a:cxn ang="0">
                        <a:pos x="T6" y="T7"/>
                      </a:cxn>
                      <a:cxn ang="0">
                        <a:pos x="T8" y="T9"/>
                      </a:cxn>
                      <a:cxn ang="0">
                        <a:pos x="T10" y="T11"/>
                      </a:cxn>
                      <a:cxn ang="0">
                        <a:pos x="T12" y="T13"/>
                      </a:cxn>
                    </a:cxnLst>
                    <a:rect l="0" t="0" r="r" b="b"/>
                    <a:pathLst>
                      <a:path w="1032" h="876">
                        <a:moveTo>
                          <a:pt x="875" y="93"/>
                        </a:moveTo>
                        <a:lnTo>
                          <a:pt x="875" y="93"/>
                        </a:lnTo>
                        <a:cubicBezTo>
                          <a:pt x="875" y="93"/>
                          <a:pt x="1031" y="281"/>
                          <a:pt x="625" y="593"/>
                        </a:cubicBezTo>
                        <a:cubicBezTo>
                          <a:pt x="218" y="875"/>
                          <a:pt x="250" y="875"/>
                          <a:pt x="125" y="843"/>
                        </a:cubicBezTo>
                        <a:cubicBezTo>
                          <a:pt x="31" y="812"/>
                          <a:pt x="0" y="562"/>
                          <a:pt x="218" y="406"/>
                        </a:cubicBezTo>
                        <a:cubicBezTo>
                          <a:pt x="468" y="218"/>
                          <a:pt x="500" y="62"/>
                          <a:pt x="625" y="31"/>
                        </a:cubicBezTo>
                        <a:cubicBezTo>
                          <a:pt x="750" y="0"/>
                          <a:pt x="843" y="31"/>
                          <a:pt x="875" y="93"/>
                        </a:cubicBezTo>
                      </a:path>
                    </a:pathLst>
                  </a:custGeom>
                  <a:solidFill>
                    <a:srgbClr val="FDC80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71" name="Freeform 171">
                    <a:extLst>
                      <a:ext uri="{FF2B5EF4-FFF2-40B4-BE49-F238E27FC236}">
                        <a16:creationId xmlns:a16="http://schemas.microsoft.com/office/drawing/2014/main" id="{6306F2BE-4056-4DA1-3E60-C80A0A850E10}"/>
                      </a:ext>
                    </a:extLst>
                  </p:cNvPr>
                  <p:cNvSpPr>
                    <a:spLocks noChangeArrowheads="1"/>
                  </p:cNvSpPr>
                  <p:nvPr/>
                </p:nvSpPr>
                <p:spPr bwMode="auto">
                  <a:xfrm>
                    <a:off x="7380288" y="3155950"/>
                    <a:ext cx="146050" cy="236538"/>
                  </a:xfrm>
                  <a:custGeom>
                    <a:avLst/>
                    <a:gdLst>
                      <a:gd name="T0" fmla="*/ 250 w 407"/>
                      <a:gd name="T1" fmla="*/ 31 h 657"/>
                      <a:gd name="T2" fmla="*/ 250 w 407"/>
                      <a:gd name="T3" fmla="*/ 31 h 657"/>
                      <a:gd name="T4" fmla="*/ 406 w 407"/>
                      <a:gd name="T5" fmla="*/ 656 h 657"/>
                      <a:gd name="T6" fmla="*/ 0 w 407"/>
                      <a:gd name="T7" fmla="*/ 344 h 657"/>
                      <a:gd name="T8" fmla="*/ 250 w 407"/>
                      <a:gd name="T9" fmla="*/ 31 h 657"/>
                    </a:gdLst>
                    <a:ahLst/>
                    <a:cxnLst>
                      <a:cxn ang="0">
                        <a:pos x="T0" y="T1"/>
                      </a:cxn>
                      <a:cxn ang="0">
                        <a:pos x="T2" y="T3"/>
                      </a:cxn>
                      <a:cxn ang="0">
                        <a:pos x="T4" y="T5"/>
                      </a:cxn>
                      <a:cxn ang="0">
                        <a:pos x="T6" y="T7"/>
                      </a:cxn>
                      <a:cxn ang="0">
                        <a:pos x="T8" y="T9"/>
                      </a:cxn>
                    </a:cxnLst>
                    <a:rect l="0" t="0" r="r" b="b"/>
                    <a:pathLst>
                      <a:path w="407" h="657">
                        <a:moveTo>
                          <a:pt x="250" y="31"/>
                        </a:moveTo>
                        <a:lnTo>
                          <a:pt x="250" y="31"/>
                        </a:lnTo>
                        <a:cubicBezTo>
                          <a:pt x="250" y="31"/>
                          <a:pt x="31" y="313"/>
                          <a:pt x="406" y="656"/>
                        </a:cubicBezTo>
                        <a:cubicBezTo>
                          <a:pt x="406" y="656"/>
                          <a:pt x="0" y="531"/>
                          <a:pt x="0" y="344"/>
                        </a:cubicBezTo>
                        <a:cubicBezTo>
                          <a:pt x="0" y="156"/>
                          <a:pt x="344" y="0"/>
                          <a:pt x="250" y="31"/>
                        </a:cubicBezTo>
                      </a:path>
                    </a:pathLst>
                  </a:custGeom>
                  <a:solidFill>
                    <a:srgbClr val="90C04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72" name="Freeform 172">
                    <a:extLst>
                      <a:ext uri="{FF2B5EF4-FFF2-40B4-BE49-F238E27FC236}">
                        <a16:creationId xmlns:a16="http://schemas.microsoft.com/office/drawing/2014/main" id="{59B462E8-293D-5544-8104-204E5D46A4E8}"/>
                      </a:ext>
                    </a:extLst>
                  </p:cNvPr>
                  <p:cNvSpPr>
                    <a:spLocks noChangeArrowheads="1"/>
                  </p:cNvSpPr>
                  <p:nvPr/>
                </p:nvSpPr>
                <p:spPr bwMode="auto">
                  <a:xfrm>
                    <a:off x="7605713" y="3155950"/>
                    <a:ext cx="134937" cy="134938"/>
                  </a:xfrm>
                  <a:custGeom>
                    <a:avLst/>
                    <a:gdLst>
                      <a:gd name="T0" fmla="*/ 344 w 376"/>
                      <a:gd name="T1" fmla="*/ 125 h 376"/>
                      <a:gd name="T2" fmla="*/ 344 w 376"/>
                      <a:gd name="T3" fmla="*/ 125 h 376"/>
                      <a:gd name="T4" fmla="*/ 187 w 376"/>
                      <a:gd name="T5" fmla="*/ 313 h 376"/>
                      <a:gd name="T6" fmla="*/ 31 w 376"/>
                      <a:gd name="T7" fmla="*/ 156 h 376"/>
                      <a:gd name="T8" fmla="*/ 219 w 376"/>
                      <a:gd name="T9" fmla="*/ 0 h 376"/>
                      <a:gd name="T10" fmla="*/ 344 w 376"/>
                      <a:gd name="T11" fmla="*/ 125 h 376"/>
                    </a:gdLst>
                    <a:ahLst/>
                    <a:cxnLst>
                      <a:cxn ang="0">
                        <a:pos x="T0" y="T1"/>
                      </a:cxn>
                      <a:cxn ang="0">
                        <a:pos x="T2" y="T3"/>
                      </a:cxn>
                      <a:cxn ang="0">
                        <a:pos x="T4" y="T5"/>
                      </a:cxn>
                      <a:cxn ang="0">
                        <a:pos x="T6" y="T7"/>
                      </a:cxn>
                      <a:cxn ang="0">
                        <a:pos x="T8" y="T9"/>
                      </a:cxn>
                      <a:cxn ang="0">
                        <a:pos x="T10" y="T11"/>
                      </a:cxn>
                    </a:cxnLst>
                    <a:rect l="0" t="0" r="r" b="b"/>
                    <a:pathLst>
                      <a:path w="376" h="376">
                        <a:moveTo>
                          <a:pt x="344" y="125"/>
                        </a:moveTo>
                        <a:lnTo>
                          <a:pt x="344" y="125"/>
                        </a:lnTo>
                        <a:cubicBezTo>
                          <a:pt x="375" y="188"/>
                          <a:pt x="250" y="313"/>
                          <a:pt x="187" y="313"/>
                        </a:cubicBezTo>
                        <a:cubicBezTo>
                          <a:pt x="31" y="375"/>
                          <a:pt x="0" y="281"/>
                          <a:pt x="31" y="156"/>
                        </a:cubicBezTo>
                        <a:cubicBezTo>
                          <a:pt x="62" y="63"/>
                          <a:pt x="156" y="31"/>
                          <a:pt x="219" y="0"/>
                        </a:cubicBezTo>
                        <a:cubicBezTo>
                          <a:pt x="281" y="0"/>
                          <a:pt x="344" y="125"/>
                          <a:pt x="344" y="125"/>
                        </a:cubicBezTo>
                      </a:path>
                    </a:pathLst>
                  </a:custGeom>
                  <a:solidFill>
                    <a:srgbClr val="CA956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73" name="Freeform 173">
                    <a:extLst>
                      <a:ext uri="{FF2B5EF4-FFF2-40B4-BE49-F238E27FC236}">
                        <a16:creationId xmlns:a16="http://schemas.microsoft.com/office/drawing/2014/main" id="{646AF091-4BA4-F3C0-982C-CA1C1F1343CA}"/>
                      </a:ext>
                    </a:extLst>
                  </p:cNvPr>
                  <p:cNvSpPr>
                    <a:spLocks noChangeArrowheads="1"/>
                  </p:cNvSpPr>
                  <p:nvPr/>
                </p:nvSpPr>
                <p:spPr bwMode="auto">
                  <a:xfrm>
                    <a:off x="7559675" y="3279775"/>
                    <a:ext cx="203200" cy="90488"/>
                  </a:xfrm>
                  <a:custGeom>
                    <a:avLst/>
                    <a:gdLst>
                      <a:gd name="T0" fmla="*/ 0 w 563"/>
                      <a:gd name="T1" fmla="*/ 125 h 251"/>
                      <a:gd name="T2" fmla="*/ 0 w 563"/>
                      <a:gd name="T3" fmla="*/ 125 h 251"/>
                      <a:gd name="T4" fmla="*/ 344 w 563"/>
                      <a:gd name="T5" fmla="*/ 219 h 251"/>
                      <a:gd name="T6" fmla="*/ 437 w 563"/>
                      <a:gd name="T7" fmla="*/ 0 h 251"/>
                      <a:gd name="T8" fmla="*/ 281 w 563"/>
                      <a:gd name="T9" fmla="*/ 94 h 251"/>
                      <a:gd name="T10" fmla="*/ 0 w 563"/>
                      <a:gd name="T11" fmla="*/ 125 h 251"/>
                    </a:gdLst>
                    <a:ahLst/>
                    <a:cxnLst>
                      <a:cxn ang="0">
                        <a:pos x="T0" y="T1"/>
                      </a:cxn>
                      <a:cxn ang="0">
                        <a:pos x="T2" y="T3"/>
                      </a:cxn>
                      <a:cxn ang="0">
                        <a:pos x="T4" y="T5"/>
                      </a:cxn>
                      <a:cxn ang="0">
                        <a:pos x="T6" y="T7"/>
                      </a:cxn>
                      <a:cxn ang="0">
                        <a:pos x="T8" y="T9"/>
                      </a:cxn>
                      <a:cxn ang="0">
                        <a:pos x="T10" y="T11"/>
                      </a:cxn>
                    </a:cxnLst>
                    <a:rect l="0" t="0" r="r" b="b"/>
                    <a:pathLst>
                      <a:path w="563" h="251">
                        <a:moveTo>
                          <a:pt x="0" y="125"/>
                        </a:moveTo>
                        <a:lnTo>
                          <a:pt x="0" y="125"/>
                        </a:lnTo>
                        <a:cubicBezTo>
                          <a:pt x="0" y="125"/>
                          <a:pt x="156" y="250"/>
                          <a:pt x="344" y="219"/>
                        </a:cubicBezTo>
                        <a:cubicBezTo>
                          <a:pt x="562" y="187"/>
                          <a:pt x="437" y="0"/>
                          <a:pt x="437" y="0"/>
                        </a:cubicBezTo>
                        <a:cubicBezTo>
                          <a:pt x="281" y="94"/>
                          <a:pt x="281" y="94"/>
                          <a:pt x="281" y="94"/>
                        </a:cubicBezTo>
                        <a:cubicBezTo>
                          <a:pt x="281" y="94"/>
                          <a:pt x="156" y="187"/>
                          <a:pt x="0" y="125"/>
                        </a:cubicBezTo>
                      </a:path>
                    </a:pathLst>
                  </a:custGeom>
                  <a:solidFill>
                    <a:srgbClr val="90C04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61" name="Freeform 105">
                  <a:extLst>
                    <a:ext uri="{FF2B5EF4-FFF2-40B4-BE49-F238E27FC236}">
                      <a16:creationId xmlns:a16="http://schemas.microsoft.com/office/drawing/2014/main" id="{20883BBE-A774-688D-6BD0-46286518840D}"/>
                    </a:ext>
                  </a:extLst>
                </p:cNvPr>
                <p:cNvSpPr>
                  <a:spLocks noChangeArrowheads="1"/>
                </p:cNvSpPr>
                <p:nvPr/>
              </p:nvSpPr>
              <p:spPr bwMode="auto">
                <a:xfrm>
                  <a:off x="8591800" y="4838152"/>
                  <a:ext cx="199373" cy="290160"/>
                </a:xfrm>
                <a:custGeom>
                  <a:avLst/>
                  <a:gdLst>
                    <a:gd name="T0" fmla="*/ 155 w 438"/>
                    <a:gd name="T1" fmla="*/ 0 h 751"/>
                    <a:gd name="T2" fmla="*/ 155 w 438"/>
                    <a:gd name="T3" fmla="*/ 0 h 751"/>
                    <a:gd name="T4" fmla="*/ 343 w 438"/>
                    <a:gd name="T5" fmla="*/ 250 h 751"/>
                    <a:gd name="T6" fmla="*/ 374 w 438"/>
                    <a:gd name="T7" fmla="*/ 531 h 751"/>
                    <a:gd name="T8" fmla="*/ 374 w 438"/>
                    <a:gd name="T9" fmla="*/ 750 h 751"/>
                    <a:gd name="T10" fmla="*/ 249 w 438"/>
                    <a:gd name="T11" fmla="*/ 656 h 751"/>
                    <a:gd name="T12" fmla="*/ 124 w 438"/>
                    <a:gd name="T13" fmla="*/ 656 h 751"/>
                    <a:gd name="T14" fmla="*/ 94 w 438"/>
                    <a:gd name="T15" fmla="*/ 531 h 751"/>
                    <a:gd name="T16" fmla="*/ 94 w 438"/>
                    <a:gd name="T17" fmla="*/ 125 h 751"/>
                    <a:gd name="T18" fmla="*/ 155 w 438"/>
                    <a:gd name="T19" fmla="*/ 0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8" h="751">
                      <a:moveTo>
                        <a:pt x="155" y="0"/>
                      </a:moveTo>
                      <a:lnTo>
                        <a:pt x="155" y="0"/>
                      </a:lnTo>
                      <a:cubicBezTo>
                        <a:pt x="155" y="0"/>
                        <a:pt x="312" y="31"/>
                        <a:pt x="343" y="250"/>
                      </a:cubicBezTo>
                      <a:cubicBezTo>
                        <a:pt x="374" y="468"/>
                        <a:pt x="312" y="500"/>
                        <a:pt x="374" y="531"/>
                      </a:cubicBezTo>
                      <a:cubicBezTo>
                        <a:pt x="437" y="593"/>
                        <a:pt x="374" y="750"/>
                        <a:pt x="374" y="750"/>
                      </a:cubicBezTo>
                      <a:cubicBezTo>
                        <a:pt x="374" y="750"/>
                        <a:pt x="312" y="625"/>
                        <a:pt x="249" y="656"/>
                      </a:cubicBezTo>
                      <a:cubicBezTo>
                        <a:pt x="187" y="656"/>
                        <a:pt x="155" y="656"/>
                        <a:pt x="124" y="656"/>
                      </a:cubicBezTo>
                      <a:cubicBezTo>
                        <a:pt x="94" y="656"/>
                        <a:pt x="31" y="593"/>
                        <a:pt x="94" y="531"/>
                      </a:cubicBezTo>
                      <a:cubicBezTo>
                        <a:pt x="155" y="437"/>
                        <a:pt x="0" y="281"/>
                        <a:pt x="94" y="125"/>
                      </a:cubicBezTo>
                      <a:lnTo>
                        <a:pt x="155" y="0"/>
                      </a:lnTo>
                    </a:path>
                  </a:pathLst>
                </a:custGeom>
                <a:solidFill>
                  <a:srgbClr val="201A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grpSp>
        </p:grpSp>
        <p:sp>
          <p:nvSpPr>
            <p:cNvPr id="511" name="TextBox 510">
              <a:extLst>
                <a:ext uri="{FF2B5EF4-FFF2-40B4-BE49-F238E27FC236}">
                  <a16:creationId xmlns:a16="http://schemas.microsoft.com/office/drawing/2014/main" id="{34D9E7C7-C7A6-CFEA-43B6-0EB5DC6BD862}"/>
                </a:ext>
              </a:extLst>
            </p:cNvPr>
            <p:cNvSpPr txBox="1"/>
            <p:nvPr/>
          </p:nvSpPr>
          <p:spPr>
            <a:xfrm>
              <a:off x="3460921" y="6772860"/>
              <a:ext cx="412941" cy="149473"/>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55%</a:t>
              </a:r>
            </a:p>
          </p:txBody>
        </p:sp>
        <p:sp>
          <p:nvSpPr>
            <p:cNvPr id="512" name="TextBox 511">
              <a:extLst>
                <a:ext uri="{FF2B5EF4-FFF2-40B4-BE49-F238E27FC236}">
                  <a16:creationId xmlns:a16="http://schemas.microsoft.com/office/drawing/2014/main" id="{4D2C6A48-9CD3-B83C-8611-A4080F955919}"/>
                </a:ext>
              </a:extLst>
            </p:cNvPr>
            <p:cNvSpPr txBox="1"/>
            <p:nvPr/>
          </p:nvSpPr>
          <p:spPr>
            <a:xfrm>
              <a:off x="1793182" y="6772860"/>
              <a:ext cx="412941" cy="149473"/>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84%</a:t>
              </a:r>
            </a:p>
          </p:txBody>
        </p:sp>
        <p:grpSp>
          <p:nvGrpSpPr>
            <p:cNvPr id="513" name="Group 512">
              <a:extLst>
                <a:ext uri="{FF2B5EF4-FFF2-40B4-BE49-F238E27FC236}">
                  <a16:creationId xmlns:a16="http://schemas.microsoft.com/office/drawing/2014/main" id="{C94ECCF2-2825-DF5E-D4F4-D411D8925B13}"/>
                </a:ext>
              </a:extLst>
            </p:cNvPr>
            <p:cNvGrpSpPr/>
            <p:nvPr/>
          </p:nvGrpSpPr>
          <p:grpSpPr>
            <a:xfrm flipH="1">
              <a:off x="1364396" y="6626979"/>
              <a:ext cx="201002" cy="397143"/>
              <a:chOff x="7245350" y="2886076"/>
              <a:chExt cx="539750" cy="1112837"/>
            </a:xfrm>
          </p:grpSpPr>
          <p:sp>
            <p:nvSpPr>
              <p:cNvPr id="540" name="Freeform 10">
                <a:extLst>
                  <a:ext uri="{FF2B5EF4-FFF2-40B4-BE49-F238E27FC236}">
                    <a16:creationId xmlns:a16="http://schemas.microsoft.com/office/drawing/2014/main" id="{D5241754-5485-6774-DE94-7ED0B35ACAEB}"/>
                  </a:ext>
                </a:extLst>
              </p:cNvPr>
              <p:cNvSpPr>
                <a:spLocks noChangeArrowheads="1"/>
              </p:cNvSpPr>
              <p:nvPr/>
            </p:nvSpPr>
            <p:spPr bwMode="auto">
              <a:xfrm>
                <a:off x="7245350" y="3863975"/>
                <a:ext cx="461963" cy="134938"/>
              </a:xfrm>
              <a:custGeom>
                <a:avLst/>
                <a:gdLst>
                  <a:gd name="T0" fmla="*/ 500 w 1282"/>
                  <a:gd name="T1" fmla="*/ 31 h 376"/>
                  <a:gd name="T2" fmla="*/ 500 w 1282"/>
                  <a:gd name="T3" fmla="*/ 31 h 376"/>
                  <a:gd name="T4" fmla="*/ 875 w 1282"/>
                  <a:gd name="T5" fmla="*/ 0 h 376"/>
                  <a:gd name="T6" fmla="*/ 1156 w 1282"/>
                  <a:gd name="T7" fmla="*/ 62 h 376"/>
                  <a:gd name="T8" fmla="*/ 1250 w 1282"/>
                  <a:gd name="T9" fmla="*/ 125 h 376"/>
                  <a:gd name="T10" fmla="*/ 1031 w 1282"/>
                  <a:gd name="T11" fmla="*/ 250 h 376"/>
                  <a:gd name="T12" fmla="*/ 781 w 1282"/>
                  <a:gd name="T13" fmla="*/ 312 h 376"/>
                  <a:gd name="T14" fmla="*/ 406 w 1282"/>
                  <a:gd name="T15" fmla="*/ 344 h 376"/>
                  <a:gd name="T16" fmla="*/ 250 w 1282"/>
                  <a:gd name="T17" fmla="*/ 312 h 376"/>
                  <a:gd name="T18" fmla="*/ 0 w 1282"/>
                  <a:gd name="T19" fmla="*/ 219 h 376"/>
                  <a:gd name="T20" fmla="*/ 125 w 1282"/>
                  <a:gd name="T21" fmla="*/ 156 h 376"/>
                  <a:gd name="T22" fmla="*/ 500 w 1282"/>
                  <a:gd name="T23" fmla="*/ 31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2" h="376">
                    <a:moveTo>
                      <a:pt x="500" y="31"/>
                    </a:moveTo>
                    <a:lnTo>
                      <a:pt x="500" y="31"/>
                    </a:lnTo>
                    <a:cubicBezTo>
                      <a:pt x="500" y="31"/>
                      <a:pt x="812" y="0"/>
                      <a:pt x="875" y="0"/>
                    </a:cubicBezTo>
                    <a:cubicBezTo>
                      <a:pt x="937" y="31"/>
                      <a:pt x="1094" y="62"/>
                      <a:pt x="1156" y="62"/>
                    </a:cubicBezTo>
                    <a:cubicBezTo>
                      <a:pt x="1187" y="94"/>
                      <a:pt x="1281" y="62"/>
                      <a:pt x="1250" y="125"/>
                    </a:cubicBezTo>
                    <a:cubicBezTo>
                      <a:pt x="1219" y="187"/>
                      <a:pt x="1094" y="219"/>
                      <a:pt x="1031" y="250"/>
                    </a:cubicBezTo>
                    <a:cubicBezTo>
                      <a:pt x="969" y="281"/>
                      <a:pt x="969" y="281"/>
                      <a:pt x="781" y="312"/>
                    </a:cubicBezTo>
                    <a:cubicBezTo>
                      <a:pt x="594" y="375"/>
                      <a:pt x="469" y="375"/>
                      <a:pt x="406" y="344"/>
                    </a:cubicBezTo>
                    <a:cubicBezTo>
                      <a:pt x="312" y="344"/>
                      <a:pt x="312" y="312"/>
                      <a:pt x="250" y="312"/>
                    </a:cubicBezTo>
                    <a:cubicBezTo>
                      <a:pt x="156" y="281"/>
                      <a:pt x="0" y="281"/>
                      <a:pt x="0" y="219"/>
                    </a:cubicBezTo>
                    <a:cubicBezTo>
                      <a:pt x="31" y="187"/>
                      <a:pt x="94" y="156"/>
                      <a:pt x="125" y="156"/>
                    </a:cubicBezTo>
                    <a:cubicBezTo>
                      <a:pt x="156" y="125"/>
                      <a:pt x="250" y="94"/>
                      <a:pt x="500" y="31"/>
                    </a:cubicBezTo>
                  </a:path>
                </a:pathLst>
              </a:custGeom>
              <a:solidFill>
                <a:srgbClr val="2F559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41" name="Freeform 161">
                <a:extLst>
                  <a:ext uri="{FF2B5EF4-FFF2-40B4-BE49-F238E27FC236}">
                    <a16:creationId xmlns:a16="http://schemas.microsoft.com/office/drawing/2014/main" id="{AACB2165-7C78-3382-3E8D-20E5BF1EF263}"/>
                  </a:ext>
                </a:extLst>
              </p:cNvPr>
              <p:cNvSpPr>
                <a:spLocks noChangeArrowheads="1"/>
              </p:cNvSpPr>
              <p:nvPr/>
            </p:nvSpPr>
            <p:spPr bwMode="auto">
              <a:xfrm>
                <a:off x="7391400" y="3381375"/>
                <a:ext cx="258763" cy="573088"/>
              </a:xfrm>
              <a:custGeom>
                <a:avLst/>
                <a:gdLst>
                  <a:gd name="T0" fmla="*/ 188 w 720"/>
                  <a:gd name="T1" fmla="*/ 156 h 1594"/>
                  <a:gd name="T2" fmla="*/ 188 w 720"/>
                  <a:gd name="T3" fmla="*/ 156 h 1594"/>
                  <a:gd name="T4" fmla="*/ 0 w 720"/>
                  <a:gd name="T5" fmla="*/ 1593 h 1594"/>
                  <a:gd name="T6" fmla="*/ 375 w 720"/>
                  <a:gd name="T7" fmla="*/ 688 h 1594"/>
                  <a:gd name="T8" fmla="*/ 469 w 720"/>
                  <a:gd name="T9" fmla="*/ 1530 h 1594"/>
                  <a:gd name="T10" fmla="*/ 625 w 720"/>
                  <a:gd name="T11" fmla="*/ 219 h 1594"/>
                  <a:gd name="T12" fmla="*/ 188 w 720"/>
                  <a:gd name="T13" fmla="*/ 156 h 1594"/>
                </a:gdLst>
                <a:ahLst/>
                <a:cxnLst>
                  <a:cxn ang="0">
                    <a:pos x="T0" y="T1"/>
                  </a:cxn>
                  <a:cxn ang="0">
                    <a:pos x="T2" y="T3"/>
                  </a:cxn>
                  <a:cxn ang="0">
                    <a:pos x="T4" y="T5"/>
                  </a:cxn>
                  <a:cxn ang="0">
                    <a:pos x="T6" y="T7"/>
                  </a:cxn>
                  <a:cxn ang="0">
                    <a:pos x="T8" y="T9"/>
                  </a:cxn>
                  <a:cxn ang="0">
                    <a:pos x="T10" y="T11"/>
                  </a:cxn>
                  <a:cxn ang="0">
                    <a:pos x="T12" y="T13"/>
                  </a:cxn>
                </a:cxnLst>
                <a:rect l="0" t="0" r="r" b="b"/>
                <a:pathLst>
                  <a:path w="720" h="1594">
                    <a:moveTo>
                      <a:pt x="188" y="156"/>
                    </a:moveTo>
                    <a:lnTo>
                      <a:pt x="188" y="156"/>
                    </a:lnTo>
                    <a:cubicBezTo>
                      <a:pt x="188" y="156"/>
                      <a:pt x="31" y="1249"/>
                      <a:pt x="0" y="1593"/>
                    </a:cubicBezTo>
                    <a:cubicBezTo>
                      <a:pt x="0" y="1593"/>
                      <a:pt x="281" y="875"/>
                      <a:pt x="375" y="688"/>
                    </a:cubicBezTo>
                    <a:cubicBezTo>
                      <a:pt x="375" y="688"/>
                      <a:pt x="438" y="1312"/>
                      <a:pt x="469" y="1530"/>
                    </a:cubicBezTo>
                    <a:cubicBezTo>
                      <a:pt x="469" y="1593"/>
                      <a:pt x="719" y="438"/>
                      <a:pt x="625" y="219"/>
                    </a:cubicBezTo>
                    <a:cubicBezTo>
                      <a:pt x="563" y="0"/>
                      <a:pt x="188" y="156"/>
                      <a:pt x="188" y="156"/>
                    </a:cubicBezTo>
                  </a:path>
                </a:pathLst>
              </a:custGeom>
              <a:solidFill>
                <a:srgbClr val="6A432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42" name="Freeform 162">
                <a:extLst>
                  <a:ext uri="{FF2B5EF4-FFF2-40B4-BE49-F238E27FC236}">
                    <a16:creationId xmlns:a16="http://schemas.microsoft.com/office/drawing/2014/main" id="{5A9F0715-6624-A22B-A9B8-3505318D2543}"/>
                  </a:ext>
                </a:extLst>
              </p:cNvPr>
              <p:cNvSpPr>
                <a:spLocks noChangeArrowheads="1"/>
              </p:cNvSpPr>
              <p:nvPr/>
            </p:nvSpPr>
            <p:spPr bwMode="auto">
              <a:xfrm>
                <a:off x="7402513" y="3403600"/>
                <a:ext cx="236537" cy="292100"/>
              </a:xfrm>
              <a:custGeom>
                <a:avLst/>
                <a:gdLst>
                  <a:gd name="T0" fmla="*/ 125 w 658"/>
                  <a:gd name="T1" fmla="*/ 156 h 813"/>
                  <a:gd name="T2" fmla="*/ 125 w 658"/>
                  <a:gd name="T3" fmla="*/ 156 h 813"/>
                  <a:gd name="T4" fmla="*/ 32 w 658"/>
                  <a:gd name="T5" fmla="*/ 218 h 813"/>
                  <a:gd name="T6" fmla="*/ 0 w 658"/>
                  <a:gd name="T7" fmla="*/ 687 h 813"/>
                  <a:gd name="T8" fmla="*/ 657 w 658"/>
                  <a:gd name="T9" fmla="*/ 656 h 813"/>
                  <a:gd name="T10" fmla="*/ 625 w 658"/>
                  <a:gd name="T11" fmla="*/ 187 h 813"/>
                  <a:gd name="T12" fmla="*/ 125 w 658"/>
                  <a:gd name="T13" fmla="*/ 156 h 813"/>
                </a:gdLst>
                <a:ahLst/>
                <a:cxnLst>
                  <a:cxn ang="0">
                    <a:pos x="T0" y="T1"/>
                  </a:cxn>
                  <a:cxn ang="0">
                    <a:pos x="T2" y="T3"/>
                  </a:cxn>
                  <a:cxn ang="0">
                    <a:pos x="T4" y="T5"/>
                  </a:cxn>
                  <a:cxn ang="0">
                    <a:pos x="T6" y="T7"/>
                  </a:cxn>
                  <a:cxn ang="0">
                    <a:pos x="T8" y="T9"/>
                  </a:cxn>
                  <a:cxn ang="0">
                    <a:pos x="T10" y="T11"/>
                  </a:cxn>
                  <a:cxn ang="0">
                    <a:pos x="T12" y="T13"/>
                  </a:cxn>
                </a:cxnLst>
                <a:rect l="0" t="0" r="r" b="b"/>
                <a:pathLst>
                  <a:path w="658" h="813">
                    <a:moveTo>
                      <a:pt x="125" y="156"/>
                    </a:moveTo>
                    <a:lnTo>
                      <a:pt x="125" y="156"/>
                    </a:lnTo>
                    <a:cubicBezTo>
                      <a:pt x="125" y="156"/>
                      <a:pt x="94" y="0"/>
                      <a:pt x="32" y="218"/>
                    </a:cubicBezTo>
                    <a:cubicBezTo>
                      <a:pt x="0" y="312"/>
                      <a:pt x="0" y="531"/>
                      <a:pt x="0" y="687"/>
                    </a:cubicBezTo>
                    <a:cubicBezTo>
                      <a:pt x="0" y="687"/>
                      <a:pt x="407" y="812"/>
                      <a:pt x="657" y="656"/>
                    </a:cubicBezTo>
                    <a:cubicBezTo>
                      <a:pt x="625" y="187"/>
                      <a:pt x="625" y="187"/>
                      <a:pt x="625" y="187"/>
                    </a:cubicBezTo>
                    <a:lnTo>
                      <a:pt x="125" y="156"/>
                    </a:lnTo>
                  </a:path>
                </a:pathLst>
              </a:custGeom>
              <a:solidFill>
                <a:srgbClr val="F1942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43" name="Freeform 163">
                <a:extLst>
                  <a:ext uri="{FF2B5EF4-FFF2-40B4-BE49-F238E27FC236}">
                    <a16:creationId xmlns:a16="http://schemas.microsoft.com/office/drawing/2014/main" id="{BC89DBF2-EAA8-9FE7-6FE1-F84B79B67E69}"/>
                  </a:ext>
                </a:extLst>
              </p:cNvPr>
              <p:cNvSpPr>
                <a:spLocks noChangeArrowheads="1"/>
              </p:cNvSpPr>
              <p:nvPr/>
            </p:nvSpPr>
            <p:spPr bwMode="auto">
              <a:xfrm>
                <a:off x="7391400" y="3144838"/>
                <a:ext cx="269875" cy="393700"/>
              </a:xfrm>
              <a:custGeom>
                <a:avLst/>
                <a:gdLst>
                  <a:gd name="T0" fmla="*/ 31 w 751"/>
                  <a:gd name="T1" fmla="*/ 750 h 1095"/>
                  <a:gd name="T2" fmla="*/ 31 w 751"/>
                  <a:gd name="T3" fmla="*/ 750 h 1095"/>
                  <a:gd name="T4" fmla="*/ 0 w 751"/>
                  <a:gd name="T5" fmla="*/ 1000 h 1095"/>
                  <a:gd name="T6" fmla="*/ 750 w 751"/>
                  <a:gd name="T7" fmla="*/ 969 h 1095"/>
                  <a:gd name="T8" fmla="*/ 594 w 751"/>
                  <a:gd name="T9" fmla="*/ 187 h 1095"/>
                  <a:gd name="T10" fmla="*/ 188 w 751"/>
                  <a:gd name="T11" fmla="*/ 94 h 1095"/>
                  <a:gd name="T12" fmla="*/ 31 w 751"/>
                  <a:gd name="T13" fmla="*/ 750 h 1095"/>
                </a:gdLst>
                <a:ahLst/>
                <a:cxnLst>
                  <a:cxn ang="0">
                    <a:pos x="T0" y="T1"/>
                  </a:cxn>
                  <a:cxn ang="0">
                    <a:pos x="T2" y="T3"/>
                  </a:cxn>
                  <a:cxn ang="0">
                    <a:pos x="T4" y="T5"/>
                  </a:cxn>
                  <a:cxn ang="0">
                    <a:pos x="T6" y="T7"/>
                  </a:cxn>
                  <a:cxn ang="0">
                    <a:pos x="T8" y="T9"/>
                  </a:cxn>
                  <a:cxn ang="0">
                    <a:pos x="T10" y="T11"/>
                  </a:cxn>
                  <a:cxn ang="0">
                    <a:pos x="T12" y="T13"/>
                  </a:cxn>
                </a:cxnLst>
                <a:rect l="0" t="0" r="r" b="b"/>
                <a:pathLst>
                  <a:path w="751" h="1095">
                    <a:moveTo>
                      <a:pt x="31" y="750"/>
                    </a:moveTo>
                    <a:lnTo>
                      <a:pt x="31" y="750"/>
                    </a:lnTo>
                    <a:cubicBezTo>
                      <a:pt x="31" y="875"/>
                      <a:pt x="0" y="937"/>
                      <a:pt x="0" y="1000"/>
                    </a:cubicBezTo>
                    <a:cubicBezTo>
                      <a:pt x="0" y="1000"/>
                      <a:pt x="531" y="1094"/>
                      <a:pt x="750" y="969"/>
                    </a:cubicBezTo>
                    <a:cubicBezTo>
                      <a:pt x="750" y="969"/>
                      <a:pt x="625" y="344"/>
                      <a:pt x="594" y="187"/>
                    </a:cubicBezTo>
                    <a:cubicBezTo>
                      <a:pt x="594" y="62"/>
                      <a:pt x="281" y="0"/>
                      <a:pt x="188" y="94"/>
                    </a:cubicBezTo>
                    <a:cubicBezTo>
                      <a:pt x="188" y="94"/>
                      <a:pt x="94" y="219"/>
                      <a:pt x="31" y="750"/>
                    </a:cubicBezTo>
                  </a:path>
                </a:pathLst>
              </a:custGeom>
              <a:solidFill>
                <a:srgbClr val="FDC80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44" name="Freeform 164">
                <a:extLst>
                  <a:ext uri="{FF2B5EF4-FFF2-40B4-BE49-F238E27FC236}">
                    <a16:creationId xmlns:a16="http://schemas.microsoft.com/office/drawing/2014/main" id="{4A209416-2917-94AD-27F1-DFBA6A55588C}"/>
                  </a:ext>
                </a:extLst>
              </p:cNvPr>
              <p:cNvSpPr>
                <a:spLocks noChangeArrowheads="1"/>
              </p:cNvSpPr>
              <p:nvPr/>
            </p:nvSpPr>
            <p:spPr bwMode="auto">
              <a:xfrm>
                <a:off x="7504113" y="3133725"/>
                <a:ext cx="57150" cy="134938"/>
              </a:xfrm>
              <a:custGeom>
                <a:avLst/>
                <a:gdLst>
                  <a:gd name="T0" fmla="*/ 62 w 157"/>
                  <a:gd name="T1" fmla="*/ 0 h 376"/>
                  <a:gd name="T2" fmla="*/ 62 w 157"/>
                  <a:gd name="T3" fmla="*/ 0 h 376"/>
                  <a:gd name="T4" fmla="*/ 0 w 157"/>
                  <a:gd name="T5" fmla="*/ 125 h 376"/>
                  <a:gd name="T6" fmla="*/ 125 w 157"/>
                  <a:gd name="T7" fmla="*/ 343 h 376"/>
                  <a:gd name="T8" fmla="*/ 125 w 157"/>
                  <a:gd name="T9" fmla="*/ 0 h 376"/>
                  <a:gd name="T10" fmla="*/ 62 w 157"/>
                  <a:gd name="T11" fmla="*/ 0 h 376"/>
                </a:gdLst>
                <a:ahLst/>
                <a:cxnLst>
                  <a:cxn ang="0">
                    <a:pos x="T0" y="T1"/>
                  </a:cxn>
                  <a:cxn ang="0">
                    <a:pos x="T2" y="T3"/>
                  </a:cxn>
                  <a:cxn ang="0">
                    <a:pos x="T4" y="T5"/>
                  </a:cxn>
                  <a:cxn ang="0">
                    <a:pos x="T6" y="T7"/>
                  </a:cxn>
                  <a:cxn ang="0">
                    <a:pos x="T8" y="T9"/>
                  </a:cxn>
                  <a:cxn ang="0">
                    <a:pos x="T10" y="T11"/>
                  </a:cxn>
                </a:cxnLst>
                <a:rect l="0" t="0" r="r" b="b"/>
                <a:pathLst>
                  <a:path w="157" h="376">
                    <a:moveTo>
                      <a:pt x="62" y="0"/>
                    </a:moveTo>
                    <a:lnTo>
                      <a:pt x="62" y="0"/>
                    </a:lnTo>
                    <a:cubicBezTo>
                      <a:pt x="0" y="125"/>
                      <a:pt x="0" y="125"/>
                      <a:pt x="0" y="125"/>
                    </a:cubicBezTo>
                    <a:cubicBezTo>
                      <a:pt x="0" y="125"/>
                      <a:pt x="93" y="375"/>
                      <a:pt x="125" y="343"/>
                    </a:cubicBezTo>
                    <a:cubicBezTo>
                      <a:pt x="156" y="343"/>
                      <a:pt x="125" y="0"/>
                      <a:pt x="125" y="0"/>
                    </a:cubicBezTo>
                    <a:lnTo>
                      <a:pt x="62" y="0"/>
                    </a:lnTo>
                  </a:path>
                </a:pathLst>
              </a:custGeom>
              <a:solidFill>
                <a:srgbClr val="6A432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45" name="Freeform 165">
                <a:extLst>
                  <a:ext uri="{FF2B5EF4-FFF2-40B4-BE49-F238E27FC236}">
                    <a16:creationId xmlns:a16="http://schemas.microsoft.com/office/drawing/2014/main" id="{C940B835-8283-28E9-FE6A-FAD4F59A80F3}"/>
                  </a:ext>
                </a:extLst>
              </p:cNvPr>
              <p:cNvSpPr>
                <a:spLocks noChangeArrowheads="1"/>
              </p:cNvSpPr>
              <p:nvPr/>
            </p:nvSpPr>
            <p:spPr bwMode="auto">
              <a:xfrm>
                <a:off x="7424738" y="2941638"/>
                <a:ext cx="180975" cy="247650"/>
              </a:xfrm>
              <a:custGeom>
                <a:avLst/>
                <a:gdLst>
                  <a:gd name="T0" fmla="*/ 125 w 501"/>
                  <a:gd name="T1" fmla="*/ 125 h 689"/>
                  <a:gd name="T2" fmla="*/ 125 w 501"/>
                  <a:gd name="T3" fmla="*/ 125 h 689"/>
                  <a:gd name="T4" fmla="*/ 156 w 501"/>
                  <a:gd name="T5" fmla="*/ 500 h 689"/>
                  <a:gd name="T6" fmla="*/ 500 w 501"/>
                  <a:gd name="T7" fmla="*/ 375 h 689"/>
                  <a:gd name="T8" fmla="*/ 344 w 501"/>
                  <a:gd name="T9" fmla="*/ 63 h 689"/>
                  <a:gd name="T10" fmla="*/ 125 w 501"/>
                  <a:gd name="T11" fmla="*/ 125 h 689"/>
                </a:gdLst>
                <a:ahLst/>
                <a:cxnLst>
                  <a:cxn ang="0">
                    <a:pos x="T0" y="T1"/>
                  </a:cxn>
                  <a:cxn ang="0">
                    <a:pos x="T2" y="T3"/>
                  </a:cxn>
                  <a:cxn ang="0">
                    <a:pos x="T4" y="T5"/>
                  </a:cxn>
                  <a:cxn ang="0">
                    <a:pos x="T6" y="T7"/>
                  </a:cxn>
                  <a:cxn ang="0">
                    <a:pos x="T8" y="T9"/>
                  </a:cxn>
                  <a:cxn ang="0">
                    <a:pos x="T10" y="T11"/>
                  </a:cxn>
                </a:cxnLst>
                <a:rect l="0" t="0" r="r" b="b"/>
                <a:pathLst>
                  <a:path w="501" h="689">
                    <a:moveTo>
                      <a:pt x="125" y="125"/>
                    </a:moveTo>
                    <a:lnTo>
                      <a:pt x="125" y="125"/>
                    </a:lnTo>
                    <a:cubicBezTo>
                      <a:pt x="0" y="219"/>
                      <a:pt x="125" y="469"/>
                      <a:pt x="156" y="500"/>
                    </a:cubicBezTo>
                    <a:cubicBezTo>
                      <a:pt x="344" y="688"/>
                      <a:pt x="469" y="563"/>
                      <a:pt x="500" y="375"/>
                    </a:cubicBezTo>
                    <a:cubicBezTo>
                      <a:pt x="500" y="188"/>
                      <a:pt x="437" y="125"/>
                      <a:pt x="344" y="63"/>
                    </a:cubicBezTo>
                    <a:cubicBezTo>
                      <a:pt x="250" y="0"/>
                      <a:pt x="125" y="125"/>
                      <a:pt x="125" y="125"/>
                    </a:cubicBezTo>
                  </a:path>
                </a:pathLst>
              </a:custGeom>
              <a:solidFill>
                <a:srgbClr val="6A3A2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46" name="Freeform 166">
                <a:extLst>
                  <a:ext uri="{FF2B5EF4-FFF2-40B4-BE49-F238E27FC236}">
                    <a16:creationId xmlns:a16="http://schemas.microsoft.com/office/drawing/2014/main" id="{7AC36DD4-D615-7688-906C-56441198C595}"/>
                  </a:ext>
                </a:extLst>
              </p:cNvPr>
              <p:cNvSpPr>
                <a:spLocks noChangeArrowheads="1"/>
              </p:cNvSpPr>
              <p:nvPr/>
            </p:nvSpPr>
            <p:spPr bwMode="auto">
              <a:xfrm>
                <a:off x="7402513" y="2941638"/>
                <a:ext cx="203200" cy="169862"/>
              </a:xfrm>
              <a:custGeom>
                <a:avLst/>
                <a:gdLst>
                  <a:gd name="T0" fmla="*/ 219 w 564"/>
                  <a:gd name="T1" fmla="*/ 469 h 470"/>
                  <a:gd name="T2" fmla="*/ 219 w 564"/>
                  <a:gd name="T3" fmla="*/ 469 h 470"/>
                  <a:gd name="T4" fmla="*/ 375 w 564"/>
                  <a:gd name="T5" fmla="*/ 32 h 470"/>
                  <a:gd name="T6" fmla="*/ 563 w 564"/>
                  <a:gd name="T7" fmla="*/ 219 h 470"/>
                  <a:gd name="T8" fmla="*/ 282 w 564"/>
                  <a:gd name="T9" fmla="*/ 344 h 470"/>
                  <a:gd name="T10" fmla="*/ 219 w 564"/>
                  <a:gd name="T11" fmla="*/ 469 h 470"/>
                </a:gdLst>
                <a:ahLst/>
                <a:cxnLst>
                  <a:cxn ang="0">
                    <a:pos x="T0" y="T1"/>
                  </a:cxn>
                  <a:cxn ang="0">
                    <a:pos x="T2" y="T3"/>
                  </a:cxn>
                  <a:cxn ang="0">
                    <a:pos x="T4" y="T5"/>
                  </a:cxn>
                  <a:cxn ang="0">
                    <a:pos x="T6" y="T7"/>
                  </a:cxn>
                  <a:cxn ang="0">
                    <a:pos x="T8" y="T9"/>
                  </a:cxn>
                  <a:cxn ang="0">
                    <a:pos x="T10" y="T11"/>
                  </a:cxn>
                </a:cxnLst>
                <a:rect l="0" t="0" r="r" b="b"/>
                <a:pathLst>
                  <a:path w="564" h="470">
                    <a:moveTo>
                      <a:pt x="219" y="469"/>
                    </a:moveTo>
                    <a:lnTo>
                      <a:pt x="219" y="469"/>
                    </a:lnTo>
                    <a:cubicBezTo>
                      <a:pt x="63" y="438"/>
                      <a:pt x="0" y="0"/>
                      <a:pt x="375" y="32"/>
                    </a:cubicBezTo>
                    <a:cubicBezTo>
                      <a:pt x="375" y="32"/>
                      <a:pt x="500" y="63"/>
                      <a:pt x="563" y="219"/>
                    </a:cubicBezTo>
                    <a:cubicBezTo>
                      <a:pt x="563" y="219"/>
                      <a:pt x="407" y="344"/>
                      <a:pt x="282" y="344"/>
                    </a:cubicBezTo>
                    <a:lnTo>
                      <a:pt x="219" y="469"/>
                    </a:lnTo>
                  </a:path>
                </a:pathLst>
              </a:custGeom>
              <a:solidFill>
                <a:srgbClr val="201A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47" name="Freeform 167">
                <a:extLst>
                  <a:ext uri="{FF2B5EF4-FFF2-40B4-BE49-F238E27FC236}">
                    <a16:creationId xmlns:a16="http://schemas.microsoft.com/office/drawing/2014/main" id="{C5D9A204-ACA1-D852-CA5A-A16868460669}"/>
                  </a:ext>
                </a:extLst>
              </p:cNvPr>
              <p:cNvSpPr>
                <a:spLocks noChangeArrowheads="1"/>
              </p:cNvSpPr>
              <p:nvPr/>
            </p:nvSpPr>
            <p:spPr bwMode="auto">
              <a:xfrm>
                <a:off x="7413625" y="2908300"/>
                <a:ext cx="134938" cy="112713"/>
              </a:xfrm>
              <a:custGeom>
                <a:avLst/>
                <a:gdLst>
                  <a:gd name="T0" fmla="*/ 343 w 376"/>
                  <a:gd name="T1" fmla="*/ 93 h 313"/>
                  <a:gd name="T2" fmla="*/ 343 w 376"/>
                  <a:gd name="T3" fmla="*/ 93 h 313"/>
                  <a:gd name="T4" fmla="*/ 218 w 376"/>
                  <a:gd name="T5" fmla="*/ 281 h 313"/>
                  <a:gd name="T6" fmla="*/ 31 w 376"/>
                  <a:gd name="T7" fmla="*/ 218 h 313"/>
                  <a:gd name="T8" fmla="*/ 125 w 376"/>
                  <a:gd name="T9" fmla="*/ 62 h 313"/>
                  <a:gd name="T10" fmla="*/ 343 w 376"/>
                  <a:gd name="T11" fmla="*/ 93 h 313"/>
                </a:gdLst>
                <a:ahLst/>
                <a:cxnLst>
                  <a:cxn ang="0">
                    <a:pos x="T0" y="T1"/>
                  </a:cxn>
                  <a:cxn ang="0">
                    <a:pos x="T2" y="T3"/>
                  </a:cxn>
                  <a:cxn ang="0">
                    <a:pos x="T4" y="T5"/>
                  </a:cxn>
                  <a:cxn ang="0">
                    <a:pos x="T6" y="T7"/>
                  </a:cxn>
                  <a:cxn ang="0">
                    <a:pos x="T8" y="T9"/>
                  </a:cxn>
                  <a:cxn ang="0">
                    <a:pos x="T10" y="T11"/>
                  </a:cxn>
                </a:cxnLst>
                <a:rect l="0" t="0" r="r" b="b"/>
                <a:pathLst>
                  <a:path w="376" h="313">
                    <a:moveTo>
                      <a:pt x="343" y="93"/>
                    </a:moveTo>
                    <a:lnTo>
                      <a:pt x="343" y="93"/>
                    </a:lnTo>
                    <a:cubicBezTo>
                      <a:pt x="375" y="156"/>
                      <a:pt x="312" y="250"/>
                      <a:pt x="218" y="281"/>
                    </a:cubicBezTo>
                    <a:cubicBezTo>
                      <a:pt x="156" y="312"/>
                      <a:pt x="62" y="281"/>
                      <a:pt x="31" y="218"/>
                    </a:cubicBezTo>
                    <a:cubicBezTo>
                      <a:pt x="0" y="156"/>
                      <a:pt x="62" y="93"/>
                      <a:pt x="125" y="62"/>
                    </a:cubicBezTo>
                    <a:cubicBezTo>
                      <a:pt x="218" y="0"/>
                      <a:pt x="312" y="31"/>
                      <a:pt x="343" y="93"/>
                    </a:cubicBezTo>
                  </a:path>
                </a:pathLst>
              </a:custGeom>
              <a:solidFill>
                <a:srgbClr val="201A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48" name="Freeform 168">
                <a:extLst>
                  <a:ext uri="{FF2B5EF4-FFF2-40B4-BE49-F238E27FC236}">
                    <a16:creationId xmlns:a16="http://schemas.microsoft.com/office/drawing/2014/main" id="{0C417B94-6BEE-494F-6168-B8F333768FAC}"/>
                  </a:ext>
                </a:extLst>
              </p:cNvPr>
              <p:cNvSpPr>
                <a:spLocks noChangeArrowheads="1"/>
              </p:cNvSpPr>
              <p:nvPr/>
            </p:nvSpPr>
            <p:spPr bwMode="auto">
              <a:xfrm>
                <a:off x="7413624" y="2886076"/>
                <a:ext cx="90488" cy="79375"/>
              </a:xfrm>
              <a:custGeom>
                <a:avLst/>
                <a:gdLst>
                  <a:gd name="T0" fmla="*/ 250 w 251"/>
                  <a:gd name="T1" fmla="*/ 63 h 220"/>
                  <a:gd name="T2" fmla="*/ 250 w 251"/>
                  <a:gd name="T3" fmla="*/ 63 h 220"/>
                  <a:gd name="T4" fmla="*/ 156 w 251"/>
                  <a:gd name="T5" fmla="*/ 188 h 220"/>
                  <a:gd name="T6" fmla="*/ 0 w 251"/>
                  <a:gd name="T7" fmla="*/ 156 h 220"/>
                  <a:gd name="T8" fmla="*/ 93 w 251"/>
                  <a:gd name="T9" fmla="*/ 0 h 220"/>
                  <a:gd name="T10" fmla="*/ 250 w 251"/>
                  <a:gd name="T11" fmla="*/ 63 h 220"/>
                </a:gdLst>
                <a:ahLst/>
                <a:cxnLst>
                  <a:cxn ang="0">
                    <a:pos x="T0" y="T1"/>
                  </a:cxn>
                  <a:cxn ang="0">
                    <a:pos x="T2" y="T3"/>
                  </a:cxn>
                  <a:cxn ang="0">
                    <a:pos x="T4" y="T5"/>
                  </a:cxn>
                  <a:cxn ang="0">
                    <a:pos x="T6" y="T7"/>
                  </a:cxn>
                  <a:cxn ang="0">
                    <a:pos x="T8" y="T9"/>
                  </a:cxn>
                  <a:cxn ang="0">
                    <a:pos x="T10" y="T11"/>
                  </a:cxn>
                </a:cxnLst>
                <a:rect l="0" t="0" r="r" b="b"/>
                <a:pathLst>
                  <a:path w="251" h="220">
                    <a:moveTo>
                      <a:pt x="250" y="63"/>
                    </a:moveTo>
                    <a:lnTo>
                      <a:pt x="250" y="63"/>
                    </a:lnTo>
                    <a:cubicBezTo>
                      <a:pt x="250" y="94"/>
                      <a:pt x="218" y="156"/>
                      <a:pt x="156" y="188"/>
                    </a:cubicBezTo>
                    <a:cubicBezTo>
                      <a:pt x="93" y="219"/>
                      <a:pt x="31" y="188"/>
                      <a:pt x="0" y="156"/>
                    </a:cubicBezTo>
                    <a:cubicBezTo>
                      <a:pt x="0" y="94"/>
                      <a:pt x="31" y="31"/>
                      <a:pt x="93" y="0"/>
                    </a:cubicBezTo>
                    <a:cubicBezTo>
                      <a:pt x="156" y="0"/>
                      <a:pt x="218" y="0"/>
                      <a:pt x="250" y="63"/>
                    </a:cubicBezTo>
                  </a:path>
                </a:pathLst>
              </a:custGeom>
              <a:solidFill>
                <a:srgbClr val="201A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49" name="Freeform 169">
                <a:extLst>
                  <a:ext uri="{FF2B5EF4-FFF2-40B4-BE49-F238E27FC236}">
                    <a16:creationId xmlns:a16="http://schemas.microsoft.com/office/drawing/2014/main" id="{0D50B59A-EB22-EC7E-39E8-E7E25FBDCEDC}"/>
                  </a:ext>
                </a:extLst>
              </p:cNvPr>
              <p:cNvSpPr>
                <a:spLocks noChangeArrowheads="1"/>
              </p:cNvSpPr>
              <p:nvPr/>
            </p:nvSpPr>
            <p:spPr bwMode="auto">
              <a:xfrm>
                <a:off x="7459664" y="3100388"/>
                <a:ext cx="57150" cy="68262"/>
              </a:xfrm>
              <a:custGeom>
                <a:avLst/>
                <a:gdLst>
                  <a:gd name="T0" fmla="*/ 156 w 157"/>
                  <a:gd name="T1" fmla="*/ 94 h 188"/>
                  <a:gd name="T2" fmla="*/ 156 w 157"/>
                  <a:gd name="T3" fmla="*/ 94 h 188"/>
                  <a:gd name="T4" fmla="*/ 156 w 157"/>
                  <a:gd name="T5" fmla="*/ 94 h 188"/>
                  <a:gd name="T6" fmla="*/ 93 w 157"/>
                  <a:gd name="T7" fmla="*/ 156 h 188"/>
                  <a:gd name="T8" fmla="*/ 0 w 157"/>
                  <a:gd name="T9" fmla="*/ 94 h 188"/>
                  <a:gd name="T10" fmla="*/ 93 w 157"/>
                  <a:gd name="T11" fmla="*/ 31 h 188"/>
                  <a:gd name="T12" fmla="*/ 156 w 157"/>
                  <a:gd name="T13" fmla="*/ 94 h 188"/>
                  <a:gd name="T14" fmla="*/ 156 w 157"/>
                  <a:gd name="T15" fmla="*/ 94 h 188"/>
                  <a:gd name="T16" fmla="*/ 156 w 157"/>
                  <a:gd name="T17" fmla="*/ 94 h 188"/>
                  <a:gd name="T18" fmla="*/ 93 w 157"/>
                  <a:gd name="T19" fmla="*/ 0 h 188"/>
                  <a:gd name="T20" fmla="*/ 0 w 157"/>
                  <a:gd name="T21" fmla="*/ 94 h 188"/>
                  <a:gd name="T22" fmla="*/ 93 w 157"/>
                  <a:gd name="T23" fmla="*/ 187 h 188"/>
                  <a:gd name="T24" fmla="*/ 156 w 157"/>
                  <a:gd name="T25" fmla="*/ 94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7" h="188">
                    <a:moveTo>
                      <a:pt x="156" y="94"/>
                    </a:moveTo>
                    <a:lnTo>
                      <a:pt x="156" y="94"/>
                    </a:lnTo>
                    <a:lnTo>
                      <a:pt x="156" y="94"/>
                    </a:lnTo>
                    <a:cubicBezTo>
                      <a:pt x="156" y="125"/>
                      <a:pt x="125" y="156"/>
                      <a:pt x="93" y="156"/>
                    </a:cubicBezTo>
                    <a:cubicBezTo>
                      <a:pt x="31" y="156"/>
                      <a:pt x="0" y="125"/>
                      <a:pt x="0" y="94"/>
                    </a:cubicBezTo>
                    <a:cubicBezTo>
                      <a:pt x="0" y="62"/>
                      <a:pt x="31" y="31"/>
                      <a:pt x="93" y="31"/>
                    </a:cubicBezTo>
                    <a:cubicBezTo>
                      <a:pt x="125" y="31"/>
                      <a:pt x="156" y="62"/>
                      <a:pt x="156" y="94"/>
                    </a:cubicBezTo>
                    <a:lnTo>
                      <a:pt x="156" y="94"/>
                    </a:lnTo>
                    <a:lnTo>
                      <a:pt x="156" y="94"/>
                    </a:lnTo>
                    <a:cubicBezTo>
                      <a:pt x="156" y="31"/>
                      <a:pt x="125" y="0"/>
                      <a:pt x="93" y="0"/>
                    </a:cubicBezTo>
                    <a:cubicBezTo>
                      <a:pt x="31" y="0"/>
                      <a:pt x="0" y="31"/>
                      <a:pt x="0" y="94"/>
                    </a:cubicBezTo>
                    <a:cubicBezTo>
                      <a:pt x="0" y="156"/>
                      <a:pt x="31" y="187"/>
                      <a:pt x="93" y="187"/>
                    </a:cubicBezTo>
                    <a:cubicBezTo>
                      <a:pt x="125" y="187"/>
                      <a:pt x="156" y="156"/>
                      <a:pt x="156" y="94"/>
                    </a:cubicBezTo>
                  </a:path>
                </a:pathLst>
              </a:custGeom>
              <a:solidFill>
                <a:srgbClr val="A49C4A"/>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50" name="Freeform 170">
                <a:extLst>
                  <a:ext uri="{FF2B5EF4-FFF2-40B4-BE49-F238E27FC236}">
                    <a16:creationId xmlns:a16="http://schemas.microsoft.com/office/drawing/2014/main" id="{0AB0B58F-9B84-F22E-EFDC-471FD84C849C}"/>
                  </a:ext>
                </a:extLst>
              </p:cNvPr>
              <p:cNvSpPr>
                <a:spLocks noChangeArrowheads="1"/>
              </p:cNvSpPr>
              <p:nvPr/>
            </p:nvSpPr>
            <p:spPr bwMode="auto">
              <a:xfrm>
                <a:off x="7413625" y="3133725"/>
                <a:ext cx="371475" cy="315913"/>
              </a:xfrm>
              <a:custGeom>
                <a:avLst/>
                <a:gdLst>
                  <a:gd name="T0" fmla="*/ 875 w 1032"/>
                  <a:gd name="T1" fmla="*/ 93 h 876"/>
                  <a:gd name="T2" fmla="*/ 875 w 1032"/>
                  <a:gd name="T3" fmla="*/ 93 h 876"/>
                  <a:gd name="T4" fmla="*/ 625 w 1032"/>
                  <a:gd name="T5" fmla="*/ 593 h 876"/>
                  <a:gd name="T6" fmla="*/ 125 w 1032"/>
                  <a:gd name="T7" fmla="*/ 843 h 876"/>
                  <a:gd name="T8" fmla="*/ 218 w 1032"/>
                  <a:gd name="T9" fmla="*/ 406 h 876"/>
                  <a:gd name="T10" fmla="*/ 625 w 1032"/>
                  <a:gd name="T11" fmla="*/ 31 h 876"/>
                  <a:gd name="T12" fmla="*/ 875 w 1032"/>
                  <a:gd name="T13" fmla="*/ 93 h 876"/>
                </a:gdLst>
                <a:ahLst/>
                <a:cxnLst>
                  <a:cxn ang="0">
                    <a:pos x="T0" y="T1"/>
                  </a:cxn>
                  <a:cxn ang="0">
                    <a:pos x="T2" y="T3"/>
                  </a:cxn>
                  <a:cxn ang="0">
                    <a:pos x="T4" y="T5"/>
                  </a:cxn>
                  <a:cxn ang="0">
                    <a:pos x="T6" y="T7"/>
                  </a:cxn>
                  <a:cxn ang="0">
                    <a:pos x="T8" y="T9"/>
                  </a:cxn>
                  <a:cxn ang="0">
                    <a:pos x="T10" y="T11"/>
                  </a:cxn>
                  <a:cxn ang="0">
                    <a:pos x="T12" y="T13"/>
                  </a:cxn>
                </a:cxnLst>
                <a:rect l="0" t="0" r="r" b="b"/>
                <a:pathLst>
                  <a:path w="1032" h="876">
                    <a:moveTo>
                      <a:pt x="875" y="93"/>
                    </a:moveTo>
                    <a:lnTo>
                      <a:pt x="875" y="93"/>
                    </a:lnTo>
                    <a:cubicBezTo>
                      <a:pt x="875" y="93"/>
                      <a:pt x="1031" y="281"/>
                      <a:pt x="625" y="593"/>
                    </a:cubicBezTo>
                    <a:cubicBezTo>
                      <a:pt x="218" y="875"/>
                      <a:pt x="250" y="875"/>
                      <a:pt x="125" y="843"/>
                    </a:cubicBezTo>
                    <a:cubicBezTo>
                      <a:pt x="31" y="812"/>
                      <a:pt x="0" y="562"/>
                      <a:pt x="218" y="406"/>
                    </a:cubicBezTo>
                    <a:cubicBezTo>
                      <a:pt x="468" y="218"/>
                      <a:pt x="500" y="62"/>
                      <a:pt x="625" y="31"/>
                    </a:cubicBezTo>
                    <a:cubicBezTo>
                      <a:pt x="750" y="0"/>
                      <a:pt x="843" y="31"/>
                      <a:pt x="875" y="93"/>
                    </a:cubicBezTo>
                  </a:path>
                </a:pathLst>
              </a:custGeom>
              <a:solidFill>
                <a:srgbClr val="ED7D3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51" name="Freeform 171">
                <a:extLst>
                  <a:ext uri="{FF2B5EF4-FFF2-40B4-BE49-F238E27FC236}">
                    <a16:creationId xmlns:a16="http://schemas.microsoft.com/office/drawing/2014/main" id="{740BF6AE-7975-08FF-A228-0EE0662BEE02}"/>
                  </a:ext>
                </a:extLst>
              </p:cNvPr>
              <p:cNvSpPr>
                <a:spLocks noChangeArrowheads="1"/>
              </p:cNvSpPr>
              <p:nvPr/>
            </p:nvSpPr>
            <p:spPr bwMode="auto">
              <a:xfrm>
                <a:off x="7380288" y="3155950"/>
                <a:ext cx="146050" cy="236538"/>
              </a:xfrm>
              <a:custGeom>
                <a:avLst/>
                <a:gdLst>
                  <a:gd name="T0" fmla="*/ 250 w 407"/>
                  <a:gd name="T1" fmla="*/ 31 h 657"/>
                  <a:gd name="T2" fmla="*/ 250 w 407"/>
                  <a:gd name="T3" fmla="*/ 31 h 657"/>
                  <a:gd name="T4" fmla="*/ 406 w 407"/>
                  <a:gd name="T5" fmla="*/ 656 h 657"/>
                  <a:gd name="T6" fmla="*/ 0 w 407"/>
                  <a:gd name="T7" fmla="*/ 344 h 657"/>
                  <a:gd name="T8" fmla="*/ 250 w 407"/>
                  <a:gd name="T9" fmla="*/ 31 h 657"/>
                </a:gdLst>
                <a:ahLst/>
                <a:cxnLst>
                  <a:cxn ang="0">
                    <a:pos x="T0" y="T1"/>
                  </a:cxn>
                  <a:cxn ang="0">
                    <a:pos x="T2" y="T3"/>
                  </a:cxn>
                  <a:cxn ang="0">
                    <a:pos x="T4" y="T5"/>
                  </a:cxn>
                  <a:cxn ang="0">
                    <a:pos x="T6" y="T7"/>
                  </a:cxn>
                  <a:cxn ang="0">
                    <a:pos x="T8" y="T9"/>
                  </a:cxn>
                </a:cxnLst>
                <a:rect l="0" t="0" r="r" b="b"/>
                <a:pathLst>
                  <a:path w="407" h="657">
                    <a:moveTo>
                      <a:pt x="250" y="31"/>
                    </a:moveTo>
                    <a:lnTo>
                      <a:pt x="250" y="31"/>
                    </a:lnTo>
                    <a:cubicBezTo>
                      <a:pt x="250" y="31"/>
                      <a:pt x="31" y="313"/>
                      <a:pt x="406" y="656"/>
                    </a:cubicBezTo>
                    <a:cubicBezTo>
                      <a:pt x="406" y="656"/>
                      <a:pt x="0" y="531"/>
                      <a:pt x="0" y="344"/>
                    </a:cubicBezTo>
                    <a:cubicBezTo>
                      <a:pt x="0" y="156"/>
                      <a:pt x="344" y="0"/>
                      <a:pt x="250" y="31"/>
                    </a:cubicBezTo>
                  </a:path>
                </a:pathLst>
              </a:custGeom>
              <a:solidFill>
                <a:srgbClr val="FDC80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52" name="Freeform 172">
                <a:extLst>
                  <a:ext uri="{FF2B5EF4-FFF2-40B4-BE49-F238E27FC236}">
                    <a16:creationId xmlns:a16="http://schemas.microsoft.com/office/drawing/2014/main" id="{202D77F6-3C92-CBF9-CD28-F50FD6B35482}"/>
                  </a:ext>
                </a:extLst>
              </p:cNvPr>
              <p:cNvSpPr>
                <a:spLocks noChangeArrowheads="1"/>
              </p:cNvSpPr>
              <p:nvPr/>
            </p:nvSpPr>
            <p:spPr bwMode="auto">
              <a:xfrm>
                <a:off x="7605713" y="3155950"/>
                <a:ext cx="134937" cy="134938"/>
              </a:xfrm>
              <a:custGeom>
                <a:avLst/>
                <a:gdLst>
                  <a:gd name="T0" fmla="*/ 344 w 376"/>
                  <a:gd name="T1" fmla="*/ 125 h 376"/>
                  <a:gd name="T2" fmla="*/ 344 w 376"/>
                  <a:gd name="T3" fmla="*/ 125 h 376"/>
                  <a:gd name="T4" fmla="*/ 187 w 376"/>
                  <a:gd name="T5" fmla="*/ 313 h 376"/>
                  <a:gd name="T6" fmla="*/ 31 w 376"/>
                  <a:gd name="T7" fmla="*/ 156 h 376"/>
                  <a:gd name="T8" fmla="*/ 219 w 376"/>
                  <a:gd name="T9" fmla="*/ 0 h 376"/>
                  <a:gd name="T10" fmla="*/ 344 w 376"/>
                  <a:gd name="T11" fmla="*/ 125 h 376"/>
                </a:gdLst>
                <a:ahLst/>
                <a:cxnLst>
                  <a:cxn ang="0">
                    <a:pos x="T0" y="T1"/>
                  </a:cxn>
                  <a:cxn ang="0">
                    <a:pos x="T2" y="T3"/>
                  </a:cxn>
                  <a:cxn ang="0">
                    <a:pos x="T4" y="T5"/>
                  </a:cxn>
                  <a:cxn ang="0">
                    <a:pos x="T6" y="T7"/>
                  </a:cxn>
                  <a:cxn ang="0">
                    <a:pos x="T8" y="T9"/>
                  </a:cxn>
                  <a:cxn ang="0">
                    <a:pos x="T10" y="T11"/>
                  </a:cxn>
                </a:cxnLst>
                <a:rect l="0" t="0" r="r" b="b"/>
                <a:pathLst>
                  <a:path w="376" h="376">
                    <a:moveTo>
                      <a:pt x="344" y="125"/>
                    </a:moveTo>
                    <a:lnTo>
                      <a:pt x="344" y="125"/>
                    </a:lnTo>
                    <a:cubicBezTo>
                      <a:pt x="375" y="188"/>
                      <a:pt x="250" y="313"/>
                      <a:pt x="187" y="313"/>
                    </a:cubicBezTo>
                    <a:cubicBezTo>
                      <a:pt x="31" y="375"/>
                      <a:pt x="0" y="281"/>
                      <a:pt x="31" y="156"/>
                    </a:cubicBezTo>
                    <a:cubicBezTo>
                      <a:pt x="62" y="63"/>
                      <a:pt x="156" y="31"/>
                      <a:pt x="219" y="0"/>
                    </a:cubicBezTo>
                    <a:cubicBezTo>
                      <a:pt x="281" y="0"/>
                      <a:pt x="344" y="125"/>
                      <a:pt x="344" y="125"/>
                    </a:cubicBezTo>
                  </a:path>
                </a:pathLst>
              </a:custGeom>
              <a:solidFill>
                <a:srgbClr val="9A613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53" name="Freeform 173">
                <a:extLst>
                  <a:ext uri="{FF2B5EF4-FFF2-40B4-BE49-F238E27FC236}">
                    <a16:creationId xmlns:a16="http://schemas.microsoft.com/office/drawing/2014/main" id="{2E6347C6-F68F-0DD5-DCCB-942514751A72}"/>
                  </a:ext>
                </a:extLst>
              </p:cNvPr>
              <p:cNvSpPr>
                <a:spLocks noChangeArrowheads="1"/>
              </p:cNvSpPr>
              <p:nvPr/>
            </p:nvSpPr>
            <p:spPr bwMode="auto">
              <a:xfrm>
                <a:off x="7559675" y="3279775"/>
                <a:ext cx="203200" cy="90488"/>
              </a:xfrm>
              <a:custGeom>
                <a:avLst/>
                <a:gdLst>
                  <a:gd name="T0" fmla="*/ 0 w 563"/>
                  <a:gd name="T1" fmla="*/ 125 h 251"/>
                  <a:gd name="T2" fmla="*/ 0 w 563"/>
                  <a:gd name="T3" fmla="*/ 125 h 251"/>
                  <a:gd name="T4" fmla="*/ 344 w 563"/>
                  <a:gd name="T5" fmla="*/ 219 h 251"/>
                  <a:gd name="T6" fmla="*/ 437 w 563"/>
                  <a:gd name="T7" fmla="*/ 0 h 251"/>
                  <a:gd name="T8" fmla="*/ 281 w 563"/>
                  <a:gd name="T9" fmla="*/ 94 h 251"/>
                  <a:gd name="T10" fmla="*/ 0 w 563"/>
                  <a:gd name="T11" fmla="*/ 125 h 251"/>
                </a:gdLst>
                <a:ahLst/>
                <a:cxnLst>
                  <a:cxn ang="0">
                    <a:pos x="T0" y="T1"/>
                  </a:cxn>
                  <a:cxn ang="0">
                    <a:pos x="T2" y="T3"/>
                  </a:cxn>
                  <a:cxn ang="0">
                    <a:pos x="T4" y="T5"/>
                  </a:cxn>
                  <a:cxn ang="0">
                    <a:pos x="T6" y="T7"/>
                  </a:cxn>
                  <a:cxn ang="0">
                    <a:pos x="T8" y="T9"/>
                  </a:cxn>
                  <a:cxn ang="0">
                    <a:pos x="T10" y="T11"/>
                  </a:cxn>
                </a:cxnLst>
                <a:rect l="0" t="0" r="r" b="b"/>
                <a:pathLst>
                  <a:path w="563" h="251">
                    <a:moveTo>
                      <a:pt x="0" y="125"/>
                    </a:moveTo>
                    <a:lnTo>
                      <a:pt x="0" y="125"/>
                    </a:lnTo>
                    <a:cubicBezTo>
                      <a:pt x="0" y="125"/>
                      <a:pt x="156" y="250"/>
                      <a:pt x="344" y="219"/>
                    </a:cubicBezTo>
                    <a:cubicBezTo>
                      <a:pt x="562" y="187"/>
                      <a:pt x="437" y="0"/>
                      <a:pt x="437" y="0"/>
                    </a:cubicBezTo>
                    <a:cubicBezTo>
                      <a:pt x="281" y="94"/>
                      <a:pt x="281" y="94"/>
                      <a:pt x="281" y="94"/>
                    </a:cubicBezTo>
                    <a:cubicBezTo>
                      <a:pt x="281" y="94"/>
                      <a:pt x="156" y="187"/>
                      <a:pt x="0" y="125"/>
                    </a:cubicBezTo>
                  </a:path>
                </a:pathLst>
              </a:custGeom>
              <a:solidFill>
                <a:srgbClr val="FDC80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14" name="Group 513">
              <a:extLst>
                <a:ext uri="{FF2B5EF4-FFF2-40B4-BE49-F238E27FC236}">
                  <a16:creationId xmlns:a16="http://schemas.microsoft.com/office/drawing/2014/main" id="{133AF926-7B34-09AB-E3A4-B115EC6DC9D7}"/>
                </a:ext>
              </a:extLst>
            </p:cNvPr>
            <p:cNvGrpSpPr/>
            <p:nvPr/>
          </p:nvGrpSpPr>
          <p:grpSpPr>
            <a:xfrm>
              <a:off x="1585616" y="6640371"/>
              <a:ext cx="201002" cy="389213"/>
              <a:chOff x="7245350" y="2908300"/>
              <a:chExt cx="539750" cy="1090613"/>
            </a:xfrm>
          </p:grpSpPr>
          <p:sp>
            <p:nvSpPr>
              <p:cNvPr id="528" name="Freeform 10">
                <a:extLst>
                  <a:ext uri="{FF2B5EF4-FFF2-40B4-BE49-F238E27FC236}">
                    <a16:creationId xmlns:a16="http://schemas.microsoft.com/office/drawing/2014/main" id="{4B1B4CF5-8348-2811-B0F0-4DE4D63EEF15}"/>
                  </a:ext>
                </a:extLst>
              </p:cNvPr>
              <p:cNvSpPr>
                <a:spLocks noChangeArrowheads="1"/>
              </p:cNvSpPr>
              <p:nvPr/>
            </p:nvSpPr>
            <p:spPr bwMode="auto">
              <a:xfrm>
                <a:off x="7245350" y="3863975"/>
                <a:ext cx="461963" cy="134938"/>
              </a:xfrm>
              <a:custGeom>
                <a:avLst/>
                <a:gdLst>
                  <a:gd name="T0" fmla="*/ 500 w 1282"/>
                  <a:gd name="T1" fmla="*/ 31 h 376"/>
                  <a:gd name="T2" fmla="*/ 500 w 1282"/>
                  <a:gd name="T3" fmla="*/ 31 h 376"/>
                  <a:gd name="T4" fmla="*/ 875 w 1282"/>
                  <a:gd name="T5" fmla="*/ 0 h 376"/>
                  <a:gd name="T6" fmla="*/ 1156 w 1282"/>
                  <a:gd name="T7" fmla="*/ 62 h 376"/>
                  <a:gd name="T8" fmla="*/ 1250 w 1282"/>
                  <a:gd name="T9" fmla="*/ 125 h 376"/>
                  <a:gd name="T10" fmla="*/ 1031 w 1282"/>
                  <a:gd name="T11" fmla="*/ 250 h 376"/>
                  <a:gd name="T12" fmla="*/ 781 w 1282"/>
                  <a:gd name="T13" fmla="*/ 312 h 376"/>
                  <a:gd name="T14" fmla="*/ 406 w 1282"/>
                  <a:gd name="T15" fmla="*/ 344 h 376"/>
                  <a:gd name="T16" fmla="*/ 250 w 1282"/>
                  <a:gd name="T17" fmla="*/ 312 h 376"/>
                  <a:gd name="T18" fmla="*/ 0 w 1282"/>
                  <a:gd name="T19" fmla="*/ 219 h 376"/>
                  <a:gd name="T20" fmla="*/ 125 w 1282"/>
                  <a:gd name="T21" fmla="*/ 156 h 376"/>
                  <a:gd name="T22" fmla="*/ 500 w 1282"/>
                  <a:gd name="T23" fmla="*/ 31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2" h="376">
                    <a:moveTo>
                      <a:pt x="500" y="31"/>
                    </a:moveTo>
                    <a:lnTo>
                      <a:pt x="500" y="31"/>
                    </a:lnTo>
                    <a:cubicBezTo>
                      <a:pt x="500" y="31"/>
                      <a:pt x="812" y="0"/>
                      <a:pt x="875" y="0"/>
                    </a:cubicBezTo>
                    <a:cubicBezTo>
                      <a:pt x="937" y="31"/>
                      <a:pt x="1094" y="62"/>
                      <a:pt x="1156" y="62"/>
                    </a:cubicBezTo>
                    <a:cubicBezTo>
                      <a:pt x="1187" y="94"/>
                      <a:pt x="1281" y="62"/>
                      <a:pt x="1250" y="125"/>
                    </a:cubicBezTo>
                    <a:cubicBezTo>
                      <a:pt x="1219" y="187"/>
                      <a:pt x="1094" y="219"/>
                      <a:pt x="1031" y="250"/>
                    </a:cubicBezTo>
                    <a:cubicBezTo>
                      <a:pt x="969" y="281"/>
                      <a:pt x="969" y="281"/>
                      <a:pt x="781" y="312"/>
                    </a:cubicBezTo>
                    <a:cubicBezTo>
                      <a:pt x="594" y="375"/>
                      <a:pt x="469" y="375"/>
                      <a:pt x="406" y="344"/>
                    </a:cubicBezTo>
                    <a:cubicBezTo>
                      <a:pt x="312" y="344"/>
                      <a:pt x="312" y="312"/>
                      <a:pt x="250" y="312"/>
                    </a:cubicBezTo>
                    <a:cubicBezTo>
                      <a:pt x="156" y="281"/>
                      <a:pt x="0" y="281"/>
                      <a:pt x="0" y="219"/>
                    </a:cubicBezTo>
                    <a:cubicBezTo>
                      <a:pt x="31" y="187"/>
                      <a:pt x="94" y="156"/>
                      <a:pt x="125" y="156"/>
                    </a:cubicBezTo>
                    <a:cubicBezTo>
                      <a:pt x="156" y="125"/>
                      <a:pt x="250" y="94"/>
                      <a:pt x="500" y="31"/>
                    </a:cubicBezTo>
                  </a:path>
                </a:pathLst>
              </a:custGeom>
              <a:solidFill>
                <a:srgbClr val="2F559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29" name="Freeform 161">
                <a:extLst>
                  <a:ext uri="{FF2B5EF4-FFF2-40B4-BE49-F238E27FC236}">
                    <a16:creationId xmlns:a16="http://schemas.microsoft.com/office/drawing/2014/main" id="{065CF943-DDC3-8CE6-92A3-31989235E3DE}"/>
                  </a:ext>
                </a:extLst>
              </p:cNvPr>
              <p:cNvSpPr>
                <a:spLocks noChangeArrowheads="1"/>
              </p:cNvSpPr>
              <p:nvPr/>
            </p:nvSpPr>
            <p:spPr bwMode="auto">
              <a:xfrm>
                <a:off x="7391400" y="3381375"/>
                <a:ext cx="258763" cy="573088"/>
              </a:xfrm>
              <a:custGeom>
                <a:avLst/>
                <a:gdLst>
                  <a:gd name="T0" fmla="*/ 188 w 720"/>
                  <a:gd name="T1" fmla="*/ 156 h 1594"/>
                  <a:gd name="T2" fmla="*/ 188 w 720"/>
                  <a:gd name="T3" fmla="*/ 156 h 1594"/>
                  <a:gd name="T4" fmla="*/ 0 w 720"/>
                  <a:gd name="T5" fmla="*/ 1593 h 1594"/>
                  <a:gd name="T6" fmla="*/ 375 w 720"/>
                  <a:gd name="T7" fmla="*/ 688 h 1594"/>
                  <a:gd name="T8" fmla="*/ 469 w 720"/>
                  <a:gd name="T9" fmla="*/ 1530 h 1594"/>
                  <a:gd name="T10" fmla="*/ 625 w 720"/>
                  <a:gd name="T11" fmla="*/ 219 h 1594"/>
                  <a:gd name="T12" fmla="*/ 188 w 720"/>
                  <a:gd name="T13" fmla="*/ 156 h 1594"/>
                </a:gdLst>
                <a:ahLst/>
                <a:cxnLst>
                  <a:cxn ang="0">
                    <a:pos x="T0" y="T1"/>
                  </a:cxn>
                  <a:cxn ang="0">
                    <a:pos x="T2" y="T3"/>
                  </a:cxn>
                  <a:cxn ang="0">
                    <a:pos x="T4" y="T5"/>
                  </a:cxn>
                  <a:cxn ang="0">
                    <a:pos x="T6" y="T7"/>
                  </a:cxn>
                  <a:cxn ang="0">
                    <a:pos x="T8" y="T9"/>
                  </a:cxn>
                  <a:cxn ang="0">
                    <a:pos x="T10" y="T11"/>
                  </a:cxn>
                  <a:cxn ang="0">
                    <a:pos x="T12" y="T13"/>
                  </a:cxn>
                </a:cxnLst>
                <a:rect l="0" t="0" r="r" b="b"/>
                <a:pathLst>
                  <a:path w="720" h="1594">
                    <a:moveTo>
                      <a:pt x="188" y="156"/>
                    </a:moveTo>
                    <a:lnTo>
                      <a:pt x="188" y="156"/>
                    </a:lnTo>
                    <a:cubicBezTo>
                      <a:pt x="188" y="156"/>
                      <a:pt x="31" y="1249"/>
                      <a:pt x="0" y="1593"/>
                    </a:cubicBezTo>
                    <a:cubicBezTo>
                      <a:pt x="0" y="1593"/>
                      <a:pt x="281" y="875"/>
                      <a:pt x="375" y="688"/>
                    </a:cubicBezTo>
                    <a:cubicBezTo>
                      <a:pt x="375" y="688"/>
                      <a:pt x="438" y="1312"/>
                      <a:pt x="469" y="1530"/>
                    </a:cubicBezTo>
                    <a:cubicBezTo>
                      <a:pt x="469" y="1593"/>
                      <a:pt x="719" y="438"/>
                      <a:pt x="625" y="219"/>
                    </a:cubicBezTo>
                    <a:cubicBezTo>
                      <a:pt x="563" y="0"/>
                      <a:pt x="188" y="156"/>
                      <a:pt x="188" y="156"/>
                    </a:cubicBezTo>
                  </a:path>
                </a:pathLst>
              </a:custGeom>
              <a:solidFill>
                <a:srgbClr val="9A613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30" name="Freeform 162">
                <a:extLst>
                  <a:ext uri="{FF2B5EF4-FFF2-40B4-BE49-F238E27FC236}">
                    <a16:creationId xmlns:a16="http://schemas.microsoft.com/office/drawing/2014/main" id="{74E6CD64-2F0B-F92E-AC63-CD1E8B85312E}"/>
                  </a:ext>
                </a:extLst>
              </p:cNvPr>
              <p:cNvSpPr>
                <a:spLocks noChangeArrowheads="1"/>
              </p:cNvSpPr>
              <p:nvPr/>
            </p:nvSpPr>
            <p:spPr bwMode="auto">
              <a:xfrm>
                <a:off x="7402513" y="3403600"/>
                <a:ext cx="236537" cy="292100"/>
              </a:xfrm>
              <a:custGeom>
                <a:avLst/>
                <a:gdLst>
                  <a:gd name="T0" fmla="*/ 125 w 658"/>
                  <a:gd name="T1" fmla="*/ 156 h 813"/>
                  <a:gd name="T2" fmla="*/ 125 w 658"/>
                  <a:gd name="T3" fmla="*/ 156 h 813"/>
                  <a:gd name="T4" fmla="*/ 32 w 658"/>
                  <a:gd name="T5" fmla="*/ 218 h 813"/>
                  <a:gd name="T6" fmla="*/ 0 w 658"/>
                  <a:gd name="T7" fmla="*/ 687 h 813"/>
                  <a:gd name="T8" fmla="*/ 657 w 658"/>
                  <a:gd name="T9" fmla="*/ 656 h 813"/>
                  <a:gd name="T10" fmla="*/ 625 w 658"/>
                  <a:gd name="T11" fmla="*/ 187 h 813"/>
                  <a:gd name="T12" fmla="*/ 125 w 658"/>
                  <a:gd name="T13" fmla="*/ 156 h 813"/>
                </a:gdLst>
                <a:ahLst/>
                <a:cxnLst>
                  <a:cxn ang="0">
                    <a:pos x="T0" y="T1"/>
                  </a:cxn>
                  <a:cxn ang="0">
                    <a:pos x="T2" y="T3"/>
                  </a:cxn>
                  <a:cxn ang="0">
                    <a:pos x="T4" y="T5"/>
                  </a:cxn>
                  <a:cxn ang="0">
                    <a:pos x="T6" y="T7"/>
                  </a:cxn>
                  <a:cxn ang="0">
                    <a:pos x="T8" y="T9"/>
                  </a:cxn>
                  <a:cxn ang="0">
                    <a:pos x="T10" y="T11"/>
                  </a:cxn>
                  <a:cxn ang="0">
                    <a:pos x="T12" y="T13"/>
                  </a:cxn>
                </a:cxnLst>
                <a:rect l="0" t="0" r="r" b="b"/>
                <a:pathLst>
                  <a:path w="658" h="813">
                    <a:moveTo>
                      <a:pt x="125" y="156"/>
                    </a:moveTo>
                    <a:lnTo>
                      <a:pt x="125" y="156"/>
                    </a:lnTo>
                    <a:cubicBezTo>
                      <a:pt x="125" y="156"/>
                      <a:pt x="94" y="0"/>
                      <a:pt x="32" y="218"/>
                    </a:cubicBezTo>
                    <a:cubicBezTo>
                      <a:pt x="0" y="312"/>
                      <a:pt x="0" y="531"/>
                      <a:pt x="0" y="687"/>
                    </a:cubicBezTo>
                    <a:cubicBezTo>
                      <a:pt x="0" y="687"/>
                      <a:pt x="407" y="812"/>
                      <a:pt x="657" y="656"/>
                    </a:cubicBezTo>
                    <a:cubicBezTo>
                      <a:pt x="625" y="187"/>
                      <a:pt x="625" y="187"/>
                      <a:pt x="625" y="187"/>
                    </a:cubicBezTo>
                    <a:lnTo>
                      <a:pt x="125" y="156"/>
                    </a:lnTo>
                  </a:path>
                </a:pathLst>
              </a:custGeom>
              <a:solidFill>
                <a:srgbClr val="90C04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31" name="Freeform 163">
                <a:extLst>
                  <a:ext uri="{FF2B5EF4-FFF2-40B4-BE49-F238E27FC236}">
                    <a16:creationId xmlns:a16="http://schemas.microsoft.com/office/drawing/2014/main" id="{32555AF9-737F-E06B-A818-25264F5F0C2F}"/>
                  </a:ext>
                </a:extLst>
              </p:cNvPr>
              <p:cNvSpPr>
                <a:spLocks noChangeArrowheads="1"/>
              </p:cNvSpPr>
              <p:nvPr/>
            </p:nvSpPr>
            <p:spPr bwMode="auto">
              <a:xfrm>
                <a:off x="7391400" y="3144838"/>
                <a:ext cx="269875" cy="393700"/>
              </a:xfrm>
              <a:custGeom>
                <a:avLst/>
                <a:gdLst>
                  <a:gd name="T0" fmla="*/ 31 w 751"/>
                  <a:gd name="T1" fmla="*/ 750 h 1095"/>
                  <a:gd name="T2" fmla="*/ 31 w 751"/>
                  <a:gd name="T3" fmla="*/ 750 h 1095"/>
                  <a:gd name="T4" fmla="*/ 0 w 751"/>
                  <a:gd name="T5" fmla="*/ 1000 h 1095"/>
                  <a:gd name="T6" fmla="*/ 750 w 751"/>
                  <a:gd name="T7" fmla="*/ 969 h 1095"/>
                  <a:gd name="T8" fmla="*/ 594 w 751"/>
                  <a:gd name="T9" fmla="*/ 187 h 1095"/>
                  <a:gd name="T10" fmla="*/ 188 w 751"/>
                  <a:gd name="T11" fmla="*/ 94 h 1095"/>
                  <a:gd name="T12" fmla="*/ 31 w 751"/>
                  <a:gd name="T13" fmla="*/ 750 h 1095"/>
                </a:gdLst>
                <a:ahLst/>
                <a:cxnLst>
                  <a:cxn ang="0">
                    <a:pos x="T0" y="T1"/>
                  </a:cxn>
                  <a:cxn ang="0">
                    <a:pos x="T2" y="T3"/>
                  </a:cxn>
                  <a:cxn ang="0">
                    <a:pos x="T4" y="T5"/>
                  </a:cxn>
                  <a:cxn ang="0">
                    <a:pos x="T6" y="T7"/>
                  </a:cxn>
                  <a:cxn ang="0">
                    <a:pos x="T8" y="T9"/>
                  </a:cxn>
                  <a:cxn ang="0">
                    <a:pos x="T10" y="T11"/>
                  </a:cxn>
                  <a:cxn ang="0">
                    <a:pos x="T12" y="T13"/>
                  </a:cxn>
                </a:cxnLst>
                <a:rect l="0" t="0" r="r" b="b"/>
                <a:pathLst>
                  <a:path w="751" h="1095">
                    <a:moveTo>
                      <a:pt x="31" y="750"/>
                    </a:moveTo>
                    <a:lnTo>
                      <a:pt x="31" y="750"/>
                    </a:lnTo>
                    <a:cubicBezTo>
                      <a:pt x="31" y="875"/>
                      <a:pt x="0" y="937"/>
                      <a:pt x="0" y="1000"/>
                    </a:cubicBezTo>
                    <a:cubicBezTo>
                      <a:pt x="0" y="1000"/>
                      <a:pt x="531" y="1094"/>
                      <a:pt x="750" y="969"/>
                    </a:cubicBezTo>
                    <a:cubicBezTo>
                      <a:pt x="750" y="969"/>
                      <a:pt x="625" y="344"/>
                      <a:pt x="594" y="187"/>
                    </a:cubicBezTo>
                    <a:cubicBezTo>
                      <a:pt x="594" y="62"/>
                      <a:pt x="281" y="0"/>
                      <a:pt x="188" y="94"/>
                    </a:cubicBezTo>
                    <a:cubicBezTo>
                      <a:pt x="188" y="94"/>
                      <a:pt x="94" y="219"/>
                      <a:pt x="31" y="750"/>
                    </a:cubicBezTo>
                  </a:path>
                </a:pathLst>
              </a:custGeom>
              <a:solidFill>
                <a:srgbClr val="FDC80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32" name="Freeform 164">
                <a:extLst>
                  <a:ext uri="{FF2B5EF4-FFF2-40B4-BE49-F238E27FC236}">
                    <a16:creationId xmlns:a16="http://schemas.microsoft.com/office/drawing/2014/main" id="{617FC885-5D05-CBD6-DB92-CF89A7F9F9FC}"/>
                  </a:ext>
                </a:extLst>
              </p:cNvPr>
              <p:cNvSpPr>
                <a:spLocks noChangeArrowheads="1"/>
              </p:cNvSpPr>
              <p:nvPr/>
            </p:nvSpPr>
            <p:spPr bwMode="auto">
              <a:xfrm>
                <a:off x="7504113" y="3133725"/>
                <a:ext cx="57150" cy="134938"/>
              </a:xfrm>
              <a:custGeom>
                <a:avLst/>
                <a:gdLst>
                  <a:gd name="T0" fmla="*/ 62 w 157"/>
                  <a:gd name="T1" fmla="*/ 0 h 376"/>
                  <a:gd name="T2" fmla="*/ 62 w 157"/>
                  <a:gd name="T3" fmla="*/ 0 h 376"/>
                  <a:gd name="T4" fmla="*/ 0 w 157"/>
                  <a:gd name="T5" fmla="*/ 125 h 376"/>
                  <a:gd name="T6" fmla="*/ 125 w 157"/>
                  <a:gd name="T7" fmla="*/ 343 h 376"/>
                  <a:gd name="T8" fmla="*/ 125 w 157"/>
                  <a:gd name="T9" fmla="*/ 0 h 376"/>
                  <a:gd name="T10" fmla="*/ 62 w 157"/>
                  <a:gd name="T11" fmla="*/ 0 h 376"/>
                </a:gdLst>
                <a:ahLst/>
                <a:cxnLst>
                  <a:cxn ang="0">
                    <a:pos x="T0" y="T1"/>
                  </a:cxn>
                  <a:cxn ang="0">
                    <a:pos x="T2" y="T3"/>
                  </a:cxn>
                  <a:cxn ang="0">
                    <a:pos x="T4" y="T5"/>
                  </a:cxn>
                  <a:cxn ang="0">
                    <a:pos x="T6" y="T7"/>
                  </a:cxn>
                  <a:cxn ang="0">
                    <a:pos x="T8" y="T9"/>
                  </a:cxn>
                  <a:cxn ang="0">
                    <a:pos x="T10" y="T11"/>
                  </a:cxn>
                </a:cxnLst>
                <a:rect l="0" t="0" r="r" b="b"/>
                <a:pathLst>
                  <a:path w="157" h="376">
                    <a:moveTo>
                      <a:pt x="62" y="0"/>
                    </a:moveTo>
                    <a:lnTo>
                      <a:pt x="62" y="0"/>
                    </a:lnTo>
                    <a:cubicBezTo>
                      <a:pt x="0" y="125"/>
                      <a:pt x="0" y="125"/>
                      <a:pt x="0" y="125"/>
                    </a:cubicBezTo>
                    <a:cubicBezTo>
                      <a:pt x="0" y="125"/>
                      <a:pt x="93" y="375"/>
                      <a:pt x="125" y="343"/>
                    </a:cubicBezTo>
                    <a:cubicBezTo>
                      <a:pt x="156" y="343"/>
                      <a:pt x="125" y="0"/>
                      <a:pt x="125" y="0"/>
                    </a:cubicBezTo>
                    <a:lnTo>
                      <a:pt x="62" y="0"/>
                    </a:lnTo>
                  </a:path>
                </a:pathLst>
              </a:custGeom>
              <a:solidFill>
                <a:srgbClr val="6A432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33" name="Freeform 165">
                <a:extLst>
                  <a:ext uri="{FF2B5EF4-FFF2-40B4-BE49-F238E27FC236}">
                    <a16:creationId xmlns:a16="http://schemas.microsoft.com/office/drawing/2014/main" id="{5336F2DF-D685-6676-3BF9-550BC0C892CF}"/>
                  </a:ext>
                </a:extLst>
              </p:cNvPr>
              <p:cNvSpPr>
                <a:spLocks noChangeArrowheads="1"/>
              </p:cNvSpPr>
              <p:nvPr/>
            </p:nvSpPr>
            <p:spPr bwMode="auto">
              <a:xfrm>
                <a:off x="7424738" y="2941638"/>
                <a:ext cx="180975" cy="247650"/>
              </a:xfrm>
              <a:custGeom>
                <a:avLst/>
                <a:gdLst>
                  <a:gd name="T0" fmla="*/ 125 w 501"/>
                  <a:gd name="T1" fmla="*/ 125 h 689"/>
                  <a:gd name="T2" fmla="*/ 125 w 501"/>
                  <a:gd name="T3" fmla="*/ 125 h 689"/>
                  <a:gd name="T4" fmla="*/ 156 w 501"/>
                  <a:gd name="T5" fmla="*/ 500 h 689"/>
                  <a:gd name="T6" fmla="*/ 500 w 501"/>
                  <a:gd name="T7" fmla="*/ 375 h 689"/>
                  <a:gd name="T8" fmla="*/ 344 w 501"/>
                  <a:gd name="T9" fmla="*/ 63 h 689"/>
                  <a:gd name="T10" fmla="*/ 125 w 501"/>
                  <a:gd name="T11" fmla="*/ 125 h 689"/>
                </a:gdLst>
                <a:ahLst/>
                <a:cxnLst>
                  <a:cxn ang="0">
                    <a:pos x="T0" y="T1"/>
                  </a:cxn>
                  <a:cxn ang="0">
                    <a:pos x="T2" y="T3"/>
                  </a:cxn>
                  <a:cxn ang="0">
                    <a:pos x="T4" y="T5"/>
                  </a:cxn>
                  <a:cxn ang="0">
                    <a:pos x="T6" y="T7"/>
                  </a:cxn>
                  <a:cxn ang="0">
                    <a:pos x="T8" y="T9"/>
                  </a:cxn>
                  <a:cxn ang="0">
                    <a:pos x="T10" y="T11"/>
                  </a:cxn>
                </a:cxnLst>
                <a:rect l="0" t="0" r="r" b="b"/>
                <a:pathLst>
                  <a:path w="501" h="689">
                    <a:moveTo>
                      <a:pt x="125" y="125"/>
                    </a:moveTo>
                    <a:lnTo>
                      <a:pt x="125" y="125"/>
                    </a:lnTo>
                    <a:cubicBezTo>
                      <a:pt x="0" y="219"/>
                      <a:pt x="125" y="469"/>
                      <a:pt x="156" y="500"/>
                    </a:cubicBezTo>
                    <a:cubicBezTo>
                      <a:pt x="344" y="688"/>
                      <a:pt x="469" y="563"/>
                      <a:pt x="500" y="375"/>
                    </a:cubicBezTo>
                    <a:cubicBezTo>
                      <a:pt x="500" y="188"/>
                      <a:pt x="437" y="125"/>
                      <a:pt x="344" y="63"/>
                    </a:cubicBezTo>
                    <a:cubicBezTo>
                      <a:pt x="250" y="0"/>
                      <a:pt x="125" y="125"/>
                      <a:pt x="125" y="125"/>
                    </a:cubicBezTo>
                  </a:path>
                </a:pathLst>
              </a:custGeom>
              <a:solidFill>
                <a:srgbClr val="9A613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34" name="Freeform 166">
                <a:extLst>
                  <a:ext uri="{FF2B5EF4-FFF2-40B4-BE49-F238E27FC236}">
                    <a16:creationId xmlns:a16="http://schemas.microsoft.com/office/drawing/2014/main" id="{158D6398-28E5-AA92-ABD2-42E663554861}"/>
                  </a:ext>
                </a:extLst>
              </p:cNvPr>
              <p:cNvSpPr>
                <a:spLocks noChangeArrowheads="1"/>
              </p:cNvSpPr>
              <p:nvPr/>
            </p:nvSpPr>
            <p:spPr bwMode="auto">
              <a:xfrm>
                <a:off x="7402513" y="2941638"/>
                <a:ext cx="203200" cy="169862"/>
              </a:xfrm>
              <a:custGeom>
                <a:avLst/>
                <a:gdLst>
                  <a:gd name="T0" fmla="*/ 219 w 564"/>
                  <a:gd name="T1" fmla="*/ 469 h 470"/>
                  <a:gd name="T2" fmla="*/ 219 w 564"/>
                  <a:gd name="T3" fmla="*/ 469 h 470"/>
                  <a:gd name="T4" fmla="*/ 375 w 564"/>
                  <a:gd name="T5" fmla="*/ 32 h 470"/>
                  <a:gd name="T6" fmla="*/ 563 w 564"/>
                  <a:gd name="T7" fmla="*/ 219 h 470"/>
                  <a:gd name="T8" fmla="*/ 282 w 564"/>
                  <a:gd name="T9" fmla="*/ 344 h 470"/>
                  <a:gd name="T10" fmla="*/ 219 w 564"/>
                  <a:gd name="T11" fmla="*/ 469 h 470"/>
                </a:gdLst>
                <a:ahLst/>
                <a:cxnLst>
                  <a:cxn ang="0">
                    <a:pos x="T0" y="T1"/>
                  </a:cxn>
                  <a:cxn ang="0">
                    <a:pos x="T2" y="T3"/>
                  </a:cxn>
                  <a:cxn ang="0">
                    <a:pos x="T4" y="T5"/>
                  </a:cxn>
                  <a:cxn ang="0">
                    <a:pos x="T6" y="T7"/>
                  </a:cxn>
                  <a:cxn ang="0">
                    <a:pos x="T8" y="T9"/>
                  </a:cxn>
                  <a:cxn ang="0">
                    <a:pos x="T10" y="T11"/>
                  </a:cxn>
                </a:cxnLst>
                <a:rect l="0" t="0" r="r" b="b"/>
                <a:pathLst>
                  <a:path w="564" h="470">
                    <a:moveTo>
                      <a:pt x="219" y="469"/>
                    </a:moveTo>
                    <a:lnTo>
                      <a:pt x="219" y="469"/>
                    </a:lnTo>
                    <a:cubicBezTo>
                      <a:pt x="63" y="438"/>
                      <a:pt x="0" y="0"/>
                      <a:pt x="375" y="32"/>
                    </a:cubicBezTo>
                    <a:cubicBezTo>
                      <a:pt x="375" y="32"/>
                      <a:pt x="500" y="63"/>
                      <a:pt x="563" y="219"/>
                    </a:cubicBezTo>
                    <a:cubicBezTo>
                      <a:pt x="563" y="219"/>
                      <a:pt x="407" y="344"/>
                      <a:pt x="282" y="344"/>
                    </a:cubicBezTo>
                    <a:lnTo>
                      <a:pt x="219" y="469"/>
                    </a:lnTo>
                  </a:path>
                </a:pathLst>
              </a:custGeom>
              <a:solidFill>
                <a:srgbClr val="201A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35" name="Freeform 167">
                <a:extLst>
                  <a:ext uri="{FF2B5EF4-FFF2-40B4-BE49-F238E27FC236}">
                    <a16:creationId xmlns:a16="http://schemas.microsoft.com/office/drawing/2014/main" id="{465ADBCE-2522-A98A-4BE1-E58BCB93EF62}"/>
                  </a:ext>
                </a:extLst>
              </p:cNvPr>
              <p:cNvSpPr>
                <a:spLocks noChangeArrowheads="1"/>
              </p:cNvSpPr>
              <p:nvPr/>
            </p:nvSpPr>
            <p:spPr bwMode="auto">
              <a:xfrm>
                <a:off x="7413625" y="2908300"/>
                <a:ext cx="134938" cy="112713"/>
              </a:xfrm>
              <a:custGeom>
                <a:avLst/>
                <a:gdLst>
                  <a:gd name="T0" fmla="*/ 343 w 376"/>
                  <a:gd name="T1" fmla="*/ 93 h 313"/>
                  <a:gd name="T2" fmla="*/ 343 w 376"/>
                  <a:gd name="T3" fmla="*/ 93 h 313"/>
                  <a:gd name="T4" fmla="*/ 218 w 376"/>
                  <a:gd name="T5" fmla="*/ 281 h 313"/>
                  <a:gd name="T6" fmla="*/ 31 w 376"/>
                  <a:gd name="T7" fmla="*/ 218 h 313"/>
                  <a:gd name="T8" fmla="*/ 125 w 376"/>
                  <a:gd name="T9" fmla="*/ 62 h 313"/>
                  <a:gd name="T10" fmla="*/ 343 w 376"/>
                  <a:gd name="T11" fmla="*/ 93 h 313"/>
                </a:gdLst>
                <a:ahLst/>
                <a:cxnLst>
                  <a:cxn ang="0">
                    <a:pos x="T0" y="T1"/>
                  </a:cxn>
                  <a:cxn ang="0">
                    <a:pos x="T2" y="T3"/>
                  </a:cxn>
                  <a:cxn ang="0">
                    <a:pos x="T4" y="T5"/>
                  </a:cxn>
                  <a:cxn ang="0">
                    <a:pos x="T6" y="T7"/>
                  </a:cxn>
                  <a:cxn ang="0">
                    <a:pos x="T8" y="T9"/>
                  </a:cxn>
                  <a:cxn ang="0">
                    <a:pos x="T10" y="T11"/>
                  </a:cxn>
                </a:cxnLst>
                <a:rect l="0" t="0" r="r" b="b"/>
                <a:pathLst>
                  <a:path w="376" h="313">
                    <a:moveTo>
                      <a:pt x="343" y="93"/>
                    </a:moveTo>
                    <a:lnTo>
                      <a:pt x="343" y="93"/>
                    </a:lnTo>
                    <a:cubicBezTo>
                      <a:pt x="375" y="156"/>
                      <a:pt x="312" y="250"/>
                      <a:pt x="218" y="281"/>
                    </a:cubicBezTo>
                    <a:cubicBezTo>
                      <a:pt x="156" y="312"/>
                      <a:pt x="62" y="281"/>
                      <a:pt x="31" y="218"/>
                    </a:cubicBezTo>
                    <a:cubicBezTo>
                      <a:pt x="0" y="156"/>
                      <a:pt x="62" y="93"/>
                      <a:pt x="125" y="62"/>
                    </a:cubicBezTo>
                    <a:cubicBezTo>
                      <a:pt x="218" y="0"/>
                      <a:pt x="312" y="31"/>
                      <a:pt x="343" y="93"/>
                    </a:cubicBezTo>
                  </a:path>
                </a:pathLst>
              </a:custGeom>
              <a:solidFill>
                <a:srgbClr val="201A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36" name="Freeform 170">
                <a:extLst>
                  <a:ext uri="{FF2B5EF4-FFF2-40B4-BE49-F238E27FC236}">
                    <a16:creationId xmlns:a16="http://schemas.microsoft.com/office/drawing/2014/main" id="{109AF377-8985-34F5-D4E4-0A138F2A1D4D}"/>
                  </a:ext>
                </a:extLst>
              </p:cNvPr>
              <p:cNvSpPr>
                <a:spLocks noChangeArrowheads="1"/>
              </p:cNvSpPr>
              <p:nvPr/>
            </p:nvSpPr>
            <p:spPr bwMode="auto">
              <a:xfrm>
                <a:off x="7413625" y="3133725"/>
                <a:ext cx="371475" cy="315913"/>
              </a:xfrm>
              <a:custGeom>
                <a:avLst/>
                <a:gdLst>
                  <a:gd name="T0" fmla="*/ 875 w 1032"/>
                  <a:gd name="T1" fmla="*/ 93 h 876"/>
                  <a:gd name="T2" fmla="*/ 875 w 1032"/>
                  <a:gd name="T3" fmla="*/ 93 h 876"/>
                  <a:gd name="T4" fmla="*/ 625 w 1032"/>
                  <a:gd name="T5" fmla="*/ 593 h 876"/>
                  <a:gd name="T6" fmla="*/ 125 w 1032"/>
                  <a:gd name="T7" fmla="*/ 843 h 876"/>
                  <a:gd name="T8" fmla="*/ 218 w 1032"/>
                  <a:gd name="T9" fmla="*/ 406 h 876"/>
                  <a:gd name="T10" fmla="*/ 625 w 1032"/>
                  <a:gd name="T11" fmla="*/ 31 h 876"/>
                  <a:gd name="T12" fmla="*/ 875 w 1032"/>
                  <a:gd name="T13" fmla="*/ 93 h 876"/>
                </a:gdLst>
                <a:ahLst/>
                <a:cxnLst>
                  <a:cxn ang="0">
                    <a:pos x="T0" y="T1"/>
                  </a:cxn>
                  <a:cxn ang="0">
                    <a:pos x="T2" y="T3"/>
                  </a:cxn>
                  <a:cxn ang="0">
                    <a:pos x="T4" y="T5"/>
                  </a:cxn>
                  <a:cxn ang="0">
                    <a:pos x="T6" y="T7"/>
                  </a:cxn>
                  <a:cxn ang="0">
                    <a:pos x="T8" y="T9"/>
                  </a:cxn>
                  <a:cxn ang="0">
                    <a:pos x="T10" y="T11"/>
                  </a:cxn>
                  <a:cxn ang="0">
                    <a:pos x="T12" y="T13"/>
                  </a:cxn>
                </a:cxnLst>
                <a:rect l="0" t="0" r="r" b="b"/>
                <a:pathLst>
                  <a:path w="1032" h="876">
                    <a:moveTo>
                      <a:pt x="875" y="93"/>
                    </a:moveTo>
                    <a:lnTo>
                      <a:pt x="875" y="93"/>
                    </a:lnTo>
                    <a:cubicBezTo>
                      <a:pt x="875" y="93"/>
                      <a:pt x="1031" y="281"/>
                      <a:pt x="625" y="593"/>
                    </a:cubicBezTo>
                    <a:cubicBezTo>
                      <a:pt x="218" y="875"/>
                      <a:pt x="250" y="875"/>
                      <a:pt x="125" y="843"/>
                    </a:cubicBezTo>
                    <a:cubicBezTo>
                      <a:pt x="31" y="812"/>
                      <a:pt x="0" y="562"/>
                      <a:pt x="218" y="406"/>
                    </a:cubicBezTo>
                    <a:cubicBezTo>
                      <a:pt x="468" y="218"/>
                      <a:pt x="500" y="62"/>
                      <a:pt x="625" y="31"/>
                    </a:cubicBezTo>
                    <a:cubicBezTo>
                      <a:pt x="750" y="0"/>
                      <a:pt x="843" y="31"/>
                      <a:pt x="875" y="93"/>
                    </a:cubicBezTo>
                  </a:path>
                </a:pathLst>
              </a:custGeom>
              <a:solidFill>
                <a:srgbClr val="90C04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37" name="Freeform 171">
                <a:extLst>
                  <a:ext uri="{FF2B5EF4-FFF2-40B4-BE49-F238E27FC236}">
                    <a16:creationId xmlns:a16="http://schemas.microsoft.com/office/drawing/2014/main" id="{63D8C075-AE5E-CFBB-5A77-3B84C55B23AF}"/>
                  </a:ext>
                </a:extLst>
              </p:cNvPr>
              <p:cNvSpPr>
                <a:spLocks noChangeArrowheads="1"/>
              </p:cNvSpPr>
              <p:nvPr/>
            </p:nvSpPr>
            <p:spPr bwMode="auto">
              <a:xfrm>
                <a:off x="7380288" y="3155950"/>
                <a:ext cx="146050" cy="236538"/>
              </a:xfrm>
              <a:custGeom>
                <a:avLst/>
                <a:gdLst>
                  <a:gd name="T0" fmla="*/ 250 w 407"/>
                  <a:gd name="T1" fmla="*/ 31 h 657"/>
                  <a:gd name="T2" fmla="*/ 250 w 407"/>
                  <a:gd name="T3" fmla="*/ 31 h 657"/>
                  <a:gd name="T4" fmla="*/ 406 w 407"/>
                  <a:gd name="T5" fmla="*/ 656 h 657"/>
                  <a:gd name="T6" fmla="*/ 0 w 407"/>
                  <a:gd name="T7" fmla="*/ 344 h 657"/>
                  <a:gd name="T8" fmla="*/ 250 w 407"/>
                  <a:gd name="T9" fmla="*/ 31 h 657"/>
                </a:gdLst>
                <a:ahLst/>
                <a:cxnLst>
                  <a:cxn ang="0">
                    <a:pos x="T0" y="T1"/>
                  </a:cxn>
                  <a:cxn ang="0">
                    <a:pos x="T2" y="T3"/>
                  </a:cxn>
                  <a:cxn ang="0">
                    <a:pos x="T4" y="T5"/>
                  </a:cxn>
                  <a:cxn ang="0">
                    <a:pos x="T6" y="T7"/>
                  </a:cxn>
                  <a:cxn ang="0">
                    <a:pos x="T8" y="T9"/>
                  </a:cxn>
                </a:cxnLst>
                <a:rect l="0" t="0" r="r" b="b"/>
                <a:pathLst>
                  <a:path w="407" h="657">
                    <a:moveTo>
                      <a:pt x="250" y="31"/>
                    </a:moveTo>
                    <a:lnTo>
                      <a:pt x="250" y="31"/>
                    </a:lnTo>
                    <a:cubicBezTo>
                      <a:pt x="250" y="31"/>
                      <a:pt x="31" y="313"/>
                      <a:pt x="406" y="656"/>
                    </a:cubicBezTo>
                    <a:cubicBezTo>
                      <a:pt x="406" y="656"/>
                      <a:pt x="0" y="531"/>
                      <a:pt x="0" y="344"/>
                    </a:cubicBezTo>
                    <a:cubicBezTo>
                      <a:pt x="0" y="156"/>
                      <a:pt x="344" y="0"/>
                      <a:pt x="250" y="31"/>
                    </a:cubicBezTo>
                  </a:path>
                </a:pathLst>
              </a:custGeom>
              <a:solidFill>
                <a:srgbClr val="FDC80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38" name="Freeform 172">
                <a:extLst>
                  <a:ext uri="{FF2B5EF4-FFF2-40B4-BE49-F238E27FC236}">
                    <a16:creationId xmlns:a16="http://schemas.microsoft.com/office/drawing/2014/main" id="{CFB8661B-8802-33B4-F009-F01523895255}"/>
                  </a:ext>
                </a:extLst>
              </p:cNvPr>
              <p:cNvSpPr>
                <a:spLocks noChangeArrowheads="1"/>
              </p:cNvSpPr>
              <p:nvPr/>
            </p:nvSpPr>
            <p:spPr bwMode="auto">
              <a:xfrm>
                <a:off x="7605713" y="3155950"/>
                <a:ext cx="134937" cy="134938"/>
              </a:xfrm>
              <a:custGeom>
                <a:avLst/>
                <a:gdLst>
                  <a:gd name="T0" fmla="*/ 344 w 376"/>
                  <a:gd name="T1" fmla="*/ 125 h 376"/>
                  <a:gd name="T2" fmla="*/ 344 w 376"/>
                  <a:gd name="T3" fmla="*/ 125 h 376"/>
                  <a:gd name="T4" fmla="*/ 187 w 376"/>
                  <a:gd name="T5" fmla="*/ 313 h 376"/>
                  <a:gd name="T6" fmla="*/ 31 w 376"/>
                  <a:gd name="T7" fmla="*/ 156 h 376"/>
                  <a:gd name="T8" fmla="*/ 219 w 376"/>
                  <a:gd name="T9" fmla="*/ 0 h 376"/>
                  <a:gd name="T10" fmla="*/ 344 w 376"/>
                  <a:gd name="T11" fmla="*/ 125 h 376"/>
                </a:gdLst>
                <a:ahLst/>
                <a:cxnLst>
                  <a:cxn ang="0">
                    <a:pos x="T0" y="T1"/>
                  </a:cxn>
                  <a:cxn ang="0">
                    <a:pos x="T2" y="T3"/>
                  </a:cxn>
                  <a:cxn ang="0">
                    <a:pos x="T4" y="T5"/>
                  </a:cxn>
                  <a:cxn ang="0">
                    <a:pos x="T6" y="T7"/>
                  </a:cxn>
                  <a:cxn ang="0">
                    <a:pos x="T8" y="T9"/>
                  </a:cxn>
                  <a:cxn ang="0">
                    <a:pos x="T10" y="T11"/>
                  </a:cxn>
                </a:cxnLst>
                <a:rect l="0" t="0" r="r" b="b"/>
                <a:pathLst>
                  <a:path w="376" h="376">
                    <a:moveTo>
                      <a:pt x="344" y="125"/>
                    </a:moveTo>
                    <a:lnTo>
                      <a:pt x="344" y="125"/>
                    </a:lnTo>
                    <a:cubicBezTo>
                      <a:pt x="375" y="188"/>
                      <a:pt x="250" y="313"/>
                      <a:pt x="187" y="313"/>
                    </a:cubicBezTo>
                    <a:cubicBezTo>
                      <a:pt x="31" y="375"/>
                      <a:pt x="0" y="281"/>
                      <a:pt x="31" y="156"/>
                    </a:cubicBezTo>
                    <a:cubicBezTo>
                      <a:pt x="62" y="63"/>
                      <a:pt x="156" y="31"/>
                      <a:pt x="219" y="0"/>
                    </a:cubicBezTo>
                    <a:cubicBezTo>
                      <a:pt x="281" y="0"/>
                      <a:pt x="344" y="125"/>
                      <a:pt x="344" y="125"/>
                    </a:cubicBezTo>
                  </a:path>
                </a:pathLst>
              </a:custGeom>
              <a:solidFill>
                <a:srgbClr val="9A613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39" name="Freeform 173">
                <a:extLst>
                  <a:ext uri="{FF2B5EF4-FFF2-40B4-BE49-F238E27FC236}">
                    <a16:creationId xmlns:a16="http://schemas.microsoft.com/office/drawing/2014/main" id="{B5A9B186-9893-A89C-88A1-96CABD4CFCDF}"/>
                  </a:ext>
                </a:extLst>
              </p:cNvPr>
              <p:cNvSpPr>
                <a:spLocks noChangeArrowheads="1"/>
              </p:cNvSpPr>
              <p:nvPr/>
            </p:nvSpPr>
            <p:spPr bwMode="auto">
              <a:xfrm>
                <a:off x="7559675" y="3279775"/>
                <a:ext cx="203200" cy="90488"/>
              </a:xfrm>
              <a:custGeom>
                <a:avLst/>
                <a:gdLst>
                  <a:gd name="T0" fmla="*/ 0 w 563"/>
                  <a:gd name="T1" fmla="*/ 125 h 251"/>
                  <a:gd name="T2" fmla="*/ 0 w 563"/>
                  <a:gd name="T3" fmla="*/ 125 h 251"/>
                  <a:gd name="T4" fmla="*/ 344 w 563"/>
                  <a:gd name="T5" fmla="*/ 219 h 251"/>
                  <a:gd name="T6" fmla="*/ 437 w 563"/>
                  <a:gd name="T7" fmla="*/ 0 h 251"/>
                  <a:gd name="T8" fmla="*/ 281 w 563"/>
                  <a:gd name="T9" fmla="*/ 94 h 251"/>
                  <a:gd name="T10" fmla="*/ 0 w 563"/>
                  <a:gd name="T11" fmla="*/ 125 h 251"/>
                </a:gdLst>
                <a:ahLst/>
                <a:cxnLst>
                  <a:cxn ang="0">
                    <a:pos x="T0" y="T1"/>
                  </a:cxn>
                  <a:cxn ang="0">
                    <a:pos x="T2" y="T3"/>
                  </a:cxn>
                  <a:cxn ang="0">
                    <a:pos x="T4" y="T5"/>
                  </a:cxn>
                  <a:cxn ang="0">
                    <a:pos x="T6" y="T7"/>
                  </a:cxn>
                  <a:cxn ang="0">
                    <a:pos x="T8" y="T9"/>
                  </a:cxn>
                  <a:cxn ang="0">
                    <a:pos x="T10" y="T11"/>
                  </a:cxn>
                </a:cxnLst>
                <a:rect l="0" t="0" r="r" b="b"/>
                <a:pathLst>
                  <a:path w="563" h="251">
                    <a:moveTo>
                      <a:pt x="0" y="125"/>
                    </a:moveTo>
                    <a:lnTo>
                      <a:pt x="0" y="125"/>
                    </a:lnTo>
                    <a:cubicBezTo>
                      <a:pt x="0" y="125"/>
                      <a:pt x="156" y="250"/>
                      <a:pt x="344" y="219"/>
                    </a:cubicBezTo>
                    <a:cubicBezTo>
                      <a:pt x="562" y="187"/>
                      <a:pt x="437" y="0"/>
                      <a:pt x="437" y="0"/>
                    </a:cubicBezTo>
                    <a:cubicBezTo>
                      <a:pt x="281" y="94"/>
                      <a:pt x="281" y="94"/>
                      <a:pt x="281" y="94"/>
                    </a:cubicBezTo>
                    <a:cubicBezTo>
                      <a:pt x="281" y="94"/>
                      <a:pt x="156" y="187"/>
                      <a:pt x="0" y="125"/>
                    </a:cubicBezTo>
                  </a:path>
                </a:pathLst>
              </a:custGeom>
              <a:solidFill>
                <a:srgbClr val="FDC80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15" name="Group 514">
              <a:extLst>
                <a:ext uri="{FF2B5EF4-FFF2-40B4-BE49-F238E27FC236}">
                  <a16:creationId xmlns:a16="http://schemas.microsoft.com/office/drawing/2014/main" id="{A0276039-CE4F-F65B-AB76-676A92FE5F62}"/>
                </a:ext>
              </a:extLst>
            </p:cNvPr>
            <p:cNvGrpSpPr/>
            <p:nvPr/>
          </p:nvGrpSpPr>
          <p:grpSpPr>
            <a:xfrm>
              <a:off x="1171450" y="6646072"/>
              <a:ext cx="201002" cy="377809"/>
              <a:chOff x="8931029" y="3269150"/>
              <a:chExt cx="719373" cy="1413233"/>
            </a:xfrm>
          </p:grpSpPr>
          <p:grpSp>
            <p:nvGrpSpPr>
              <p:cNvPr id="516" name="Group 515">
                <a:extLst>
                  <a:ext uri="{FF2B5EF4-FFF2-40B4-BE49-F238E27FC236}">
                    <a16:creationId xmlns:a16="http://schemas.microsoft.com/office/drawing/2014/main" id="{73B81130-5401-02FF-76E5-A2955A9C2D73}"/>
                  </a:ext>
                </a:extLst>
              </p:cNvPr>
              <p:cNvGrpSpPr/>
              <p:nvPr/>
            </p:nvGrpSpPr>
            <p:grpSpPr>
              <a:xfrm>
                <a:off x="8931029" y="3270999"/>
                <a:ext cx="719373" cy="1411384"/>
                <a:chOff x="7245350" y="2941638"/>
                <a:chExt cx="539750" cy="1057275"/>
              </a:xfrm>
            </p:grpSpPr>
            <p:sp>
              <p:nvSpPr>
                <p:cNvPr id="518" name="Freeform 10">
                  <a:extLst>
                    <a:ext uri="{FF2B5EF4-FFF2-40B4-BE49-F238E27FC236}">
                      <a16:creationId xmlns:a16="http://schemas.microsoft.com/office/drawing/2014/main" id="{7EC8F7E1-EDB4-7177-1200-81BBEEEC2C09}"/>
                    </a:ext>
                  </a:extLst>
                </p:cNvPr>
                <p:cNvSpPr>
                  <a:spLocks noChangeArrowheads="1"/>
                </p:cNvSpPr>
                <p:nvPr/>
              </p:nvSpPr>
              <p:spPr bwMode="auto">
                <a:xfrm>
                  <a:off x="7245350" y="3863975"/>
                  <a:ext cx="461963" cy="134938"/>
                </a:xfrm>
                <a:custGeom>
                  <a:avLst/>
                  <a:gdLst>
                    <a:gd name="T0" fmla="*/ 500 w 1282"/>
                    <a:gd name="T1" fmla="*/ 31 h 376"/>
                    <a:gd name="T2" fmla="*/ 500 w 1282"/>
                    <a:gd name="T3" fmla="*/ 31 h 376"/>
                    <a:gd name="T4" fmla="*/ 875 w 1282"/>
                    <a:gd name="T5" fmla="*/ 0 h 376"/>
                    <a:gd name="T6" fmla="*/ 1156 w 1282"/>
                    <a:gd name="T7" fmla="*/ 62 h 376"/>
                    <a:gd name="T8" fmla="*/ 1250 w 1282"/>
                    <a:gd name="T9" fmla="*/ 125 h 376"/>
                    <a:gd name="T10" fmla="*/ 1031 w 1282"/>
                    <a:gd name="T11" fmla="*/ 250 h 376"/>
                    <a:gd name="T12" fmla="*/ 781 w 1282"/>
                    <a:gd name="T13" fmla="*/ 312 h 376"/>
                    <a:gd name="T14" fmla="*/ 406 w 1282"/>
                    <a:gd name="T15" fmla="*/ 344 h 376"/>
                    <a:gd name="T16" fmla="*/ 250 w 1282"/>
                    <a:gd name="T17" fmla="*/ 312 h 376"/>
                    <a:gd name="T18" fmla="*/ 0 w 1282"/>
                    <a:gd name="T19" fmla="*/ 219 h 376"/>
                    <a:gd name="T20" fmla="*/ 125 w 1282"/>
                    <a:gd name="T21" fmla="*/ 156 h 376"/>
                    <a:gd name="T22" fmla="*/ 500 w 1282"/>
                    <a:gd name="T23" fmla="*/ 31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2" h="376">
                      <a:moveTo>
                        <a:pt x="500" y="31"/>
                      </a:moveTo>
                      <a:lnTo>
                        <a:pt x="500" y="31"/>
                      </a:lnTo>
                      <a:cubicBezTo>
                        <a:pt x="500" y="31"/>
                        <a:pt x="812" y="0"/>
                        <a:pt x="875" y="0"/>
                      </a:cubicBezTo>
                      <a:cubicBezTo>
                        <a:pt x="937" y="31"/>
                        <a:pt x="1094" y="62"/>
                        <a:pt x="1156" y="62"/>
                      </a:cubicBezTo>
                      <a:cubicBezTo>
                        <a:pt x="1187" y="94"/>
                        <a:pt x="1281" y="62"/>
                        <a:pt x="1250" y="125"/>
                      </a:cubicBezTo>
                      <a:cubicBezTo>
                        <a:pt x="1219" y="187"/>
                        <a:pt x="1094" y="219"/>
                        <a:pt x="1031" y="250"/>
                      </a:cubicBezTo>
                      <a:cubicBezTo>
                        <a:pt x="969" y="281"/>
                        <a:pt x="969" y="281"/>
                        <a:pt x="781" y="312"/>
                      </a:cubicBezTo>
                      <a:cubicBezTo>
                        <a:pt x="594" y="375"/>
                        <a:pt x="469" y="375"/>
                        <a:pt x="406" y="344"/>
                      </a:cubicBezTo>
                      <a:cubicBezTo>
                        <a:pt x="312" y="344"/>
                        <a:pt x="312" y="312"/>
                        <a:pt x="250" y="312"/>
                      </a:cubicBezTo>
                      <a:cubicBezTo>
                        <a:pt x="156" y="281"/>
                        <a:pt x="0" y="281"/>
                        <a:pt x="0" y="219"/>
                      </a:cubicBezTo>
                      <a:cubicBezTo>
                        <a:pt x="31" y="187"/>
                        <a:pt x="94" y="156"/>
                        <a:pt x="125" y="156"/>
                      </a:cubicBezTo>
                      <a:cubicBezTo>
                        <a:pt x="156" y="125"/>
                        <a:pt x="250" y="94"/>
                        <a:pt x="500" y="31"/>
                      </a:cubicBezTo>
                    </a:path>
                  </a:pathLst>
                </a:custGeom>
                <a:solidFill>
                  <a:srgbClr val="2F559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19" name="Freeform 161">
                  <a:extLst>
                    <a:ext uri="{FF2B5EF4-FFF2-40B4-BE49-F238E27FC236}">
                      <a16:creationId xmlns:a16="http://schemas.microsoft.com/office/drawing/2014/main" id="{B562A5B0-04A8-A657-39E8-B9949DD8CAEB}"/>
                    </a:ext>
                  </a:extLst>
                </p:cNvPr>
                <p:cNvSpPr>
                  <a:spLocks noChangeArrowheads="1"/>
                </p:cNvSpPr>
                <p:nvPr/>
              </p:nvSpPr>
              <p:spPr bwMode="auto">
                <a:xfrm>
                  <a:off x="7391400" y="3381375"/>
                  <a:ext cx="258763" cy="573088"/>
                </a:xfrm>
                <a:custGeom>
                  <a:avLst/>
                  <a:gdLst>
                    <a:gd name="T0" fmla="*/ 188 w 720"/>
                    <a:gd name="T1" fmla="*/ 156 h 1594"/>
                    <a:gd name="T2" fmla="*/ 188 w 720"/>
                    <a:gd name="T3" fmla="*/ 156 h 1594"/>
                    <a:gd name="T4" fmla="*/ 0 w 720"/>
                    <a:gd name="T5" fmla="*/ 1593 h 1594"/>
                    <a:gd name="T6" fmla="*/ 375 w 720"/>
                    <a:gd name="T7" fmla="*/ 688 h 1594"/>
                    <a:gd name="T8" fmla="*/ 469 w 720"/>
                    <a:gd name="T9" fmla="*/ 1530 h 1594"/>
                    <a:gd name="T10" fmla="*/ 625 w 720"/>
                    <a:gd name="T11" fmla="*/ 219 h 1594"/>
                    <a:gd name="T12" fmla="*/ 188 w 720"/>
                    <a:gd name="T13" fmla="*/ 156 h 1594"/>
                  </a:gdLst>
                  <a:ahLst/>
                  <a:cxnLst>
                    <a:cxn ang="0">
                      <a:pos x="T0" y="T1"/>
                    </a:cxn>
                    <a:cxn ang="0">
                      <a:pos x="T2" y="T3"/>
                    </a:cxn>
                    <a:cxn ang="0">
                      <a:pos x="T4" y="T5"/>
                    </a:cxn>
                    <a:cxn ang="0">
                      <a:pos x="T6" y="T7"/>
                    </a:cxn>
                    <a:cxn ang="0">
                      <a:pos x="T8" y="T9"/>
                    </a:cxn>
                    <a:cxn ang="0">
                      <a:pos x="T10" y="T11"/>
                    </a:cxn>
                    <a:cxn ang="0">
                      <a:pos x="T12" y="T13"/>
                    </a:cxn>
                  </a:cxnLst>
                  <a:rect l="0" t="0" r="r" b="b"/>
                  <a:pathLst>
                    <a:path w="720" h="1594">
                      <a:moveTo>
                        <a:pt x="188" y="156"/>
                      </a:moveTo>
                      <a:lnTo>
                        <a:pt x="188" y="156"/>
                      </a:lnTo>
                      <a:cubicBezTo>
                        <a:pt x="188" y="156"/>
                        <a:pt x="31" y="1249"/>
                        <a:pt x="0" y="1593"/>
                      </a:cubicBezTo>
                      <a:cubicBezTo>
                        <a:pt x="0" y="1593"/>
                        <a:pt x="281" y="875"/>
                        <a:pt x="375" y="688"/>
                      </a:cubicBezTo>
                      <a:cubicBezTo>
                        <a:pt x="375" y="688"/>
                        <a:pt x="438" y="1312"/>
                        <a:pt x="469" y="1530"/>
                      </a:cubicBezTo>
                      <a:cubicBezTo>
                        <a:pt x="469" y="1593"/>
                        <a:pt x="719" y="438"/>
                        <a:pt x="625" y="219"/>
                      </a:cubicBezTo>
                      <a:cubicBezTo>
                        <a:pt x="563" y="0"/>
                        <a:pt x="188" y="156"/>
                        <a:pt x="188" y="156"/>
                      </a:cubicBezTo>
                    </a:path>
                  </a:pathLst>
                </a:custGeom>
                <a:solidFill>
                  <a:srgbClr val="6A432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20" name="Freeform 162">
                  <a:extLst>
                    <a:ext uri="{FF2B5EF4-FFF2-40B4-BE49-F238E27FC236}">
                      <a16:creationId xmlns:a16="http://schemas.microsoft.com/office/drawing/2014/main" id="{27AB12EB-4B3B-CBF8-AB4B-6D5BD0926234}"/>
                    </a:ext>
                  </a:extLst>
                </p:cNvPr>
                <p:cNvSpPr>
                  <a:spLocks noChangeArrowheads="1"/>
                </p:cNvSpPr>
                <p:nvPr/>
              </p:nvSpPr>
              <p:spPr bwMode="auto">
                <a:xfrm>
                  <a:off x="7402513" y="3403600"/>
                  <a:ext cx="236537" cy="292100"/>
                </a:xfrm>
                <a:custGeom>
                  <a:avLst/>
                  <a:gdLst>
                    <a:gd name="T0" fmla="*/ 125 w 658"/>
                    <a:gd name="T1" fmla="*/ 156 h 813"/>
                    <a:gd name="T2" fmla="*/ 125 w 658"/>
                    <a:gd name="T3" fmla="*/ 156 h 813"/>
                    <a:gd name="T4" fmla="*/ 32 w 658"/>
                    <a:gd name="T5" fmla="*/ 218 h 813"/>
                    <a:gd name="T6" fmla="*/ 0 w 658"/>
                    <a:gd name="T7" fmla="*/ 687 h 813"/>
                    <a:gd name="T8" fmla="*/ 657 w 658"/>
                    <a:gd name="T9" fmla="*/ 656 h 813"/>
                    <a:gd name="T10" fmla="*/ 625 w 658"/>
                    <a:gd name="T11" fmla="*/ 187 h 813"/>
                    <a:gd name="T12" fmla="*/ 125 w 658"/>
                    <a:gd name="T13" fmla="*/ 156 h 813"/>
                  </a:gdLst>
                  <a:ahLst/>
                  <a:cxnLst>
                    <a:cxn ang="0">
                      <a:pos x="T0" y="T1"/>
                    </a:cxn>
                    <a:cxn ang="0">
                      <a:pos x="T2" y="T3"/>
                    </a:cxn>
                    <a:cxn ang="0">
                      <a:pos x="T4" y="T5"/>
                    </a:cxn>
                    <a:cxn ang="0">
                      <a:pos x="T6" y="T7"/>
                    </a:cxn>
                    <a:cxn ang="0">
                      <a:pos x="T8" y="T9"/>
                    </a:cxn>
                    <a:cxn ang="0">
                      <a:pos x="T10" y="T11"/>
                    </a:cxn>
                    <a:cxn ang="0">
                      <a:pos x="T12" y="T13"/>
                    </a:cxn>
                  </a:cxnLst>
                  <a:rect l="0" t="0" r="r" b="b"/>
                  <a:pathLst>
                    <a:path w="658" h="813">
                      <a:moveTo>
                        <a:pt x="125" y="156"/>
                      </a:moveTo>
                      <a:lnTo>
                        <a:pt x="125" y="156"/>
                      </a:lnTo>
                      <a:cubicBezTo>
                        <a:pt x="125" y="156"/>
                        <a:pt x="94" y="0"/>
                        <a:pt x="32" y="218"/>
                      </a:cubicBezTo>
                      <a:cubicBezTo>
                        <a:pt x="0" y="312"/>
                        <a:pt x="0" y="531"/>
                        <a:pt x="0" y="687"/>
                      </a:cubicBezTo>
                      <a:cubicBezTo>
                        <a:pt x="0" y="687"/>
                        <a:pt x="407" y="812"/>
                        <a:pt x="657" y="656"/>
                      </a:cubicBezTo>
                      <a:cubicBezTo>
                        <a:pt x="625" y="187"/>
                        <a:pt x="625" y="187"/>
                        <a:pt x="625" y="187"/>
                      </a:cubicBezTo>
                      <a:lnTo>
                        <a:pt x="125" y="156"/>
                      </a:lnTo>
                    </a:path>
                  </a:pathLst>
                </a:custGeom>
                <a:solidFill>
                  <a:srgbClr val="B5521E"/>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21" name="Freeform 163">
                  <a:extLst>
                    <a:ext uri="{FF2B5EF4-FFF2-40B4-BE49-F238E27FC236}">
                      <a16:creationId xmlns:a16="http://schemas.microsoft.com/office/drawing/2014/main" id="{5F372BA4-0446-0F44-DB6A-BE8DCF81A360}"/>
                    </a:ext>
                  </a:extLst>
                </p:cNvPr>
                <p:cNvSpPr>
                  <a:spLocks noChangeArrowheads="1"/>
                </p:cNvSpPr>
                <p:nvPr/>
              </p:nvSpPr>
              <p:spPr bwMode="auto">
                <a:xfrm>
                  <a:off x="7391400" y="3144838"/>
                  <a:ext cx="269875" cy="393700"/>
                </a:xfrm>
                <a:custGeom>
                  <a:avLst/>
                  <a:gdLst>
                    <a:gd name="T0" fmla="*/ 31 w 751"/>
                    <a:gd name="T1" fmla="*/ 750 h 1095"/>
                    <a:gd name="T2" fmla="*/ 31 w 751"/>
                    <a:gd name="T3" fmla="*/ 750 h 1095"/>
                    <a:gd name="T4" fmla="*/ 0 w 751"/>
                    <a:gd name="T5" fmla="*/ 1000 h 1095"/>
                    <a:gd name="T6" fmla="*/ 750 w 751"/>
                    <a:gd name="T7" fmla="*/ 969 h 1095"/>
                    <a:gd name="T8" fmla="*/ 594 w 751"/>
                    <a:gd name="T9" fmla="*/ 187 h 1095"/>
                    <a:gd name="T10" fmla="*/ 188 w 751"/>
                    <a:gd name="T11" fmla="*/ 94 h 1095"/>
                    <a:gd name="T12" fmla="*/ 31 w 751"/>
                    <a:gd name="T13" fmla="*/ 750 h 1095"/>
                  </a:gdLst>
                  <a:ahLst/>
                  <a:cxnLst>
                    <a:cxn ang="0">
                      <a:pos x="T0" y="T1"/>
                    </a:cxn>
                    <a:cxn ang="0">
                      <a:pos x="T2" y="T3"/>
                    </a:cxn>
                    <a:cxn ang="0">
                      <a:pos x="T4" y="T5"/>
                    </a:cxn>
                    <a:cxn ang="0">
                      <a:pos x="T6" y="T7"/>
                    </a:cxn>
                    <a:cxn ang="0">
                      <a:pos x="T8" y="T9"/>
                    </a:cxn>
                    <a:cxn ang="0">
                      <a:pos x="T10" y="T11"/>
                    </a:cxn>
                    <a:cxn ang="0">
                      <a:pos x="T12" y="T13"/>
                    </a:cxn>
                  </a:cxnLst>
                  <a:rect l="0" t="0" r="r" b="b"/>
                  <a:pathLst>
                    <a:path w="751" h="1095">
                      <a:moveTo>
                        <a:pt x="31" y="750"/>
                      </a:moveTo>
                      <a:lnTo>
                        <a:pt x="31" y="750"/>
                      </a:lnTo>
                      <a:cubicBezTo>
                        <a:pt x="31" y="875"/>
                        <a:pt x="0" y="937"/>
                        <a:pt x="0" y="1000"/>
                      </a:cubicBezTo>
                      <a:cubicBezTo>
                        <a:pt x="0" y="1000"/>
                        <a:pt x="531" y="1094"/>
                        <a:pt x="750" y="969"/>
                      </a:cubicBezTo>
                      <a:cubicBezTo>
                        <a:pt x="750" y="969"/>
                        <a:pt x="625" y="344"/>
                        <a:pt x="594" y="187"/>
                      </a:cubicBezTo>
                      <a:cubicBezTo>
                        <a:pt x="594" y="62"/>
                        <a:pt x="281" y="0"/>
                        <a:pt x="188" y="94"/>
                      </a:cubicBezTo>
                      <a:cubicBezTo>
                        <a:pt x="188" y="94"/>
                        <a:pt x="94" y="219"/>
                        <a:pt x="31" y="750"/>
                      </a:cubicBezTo>
                    </a:path>
                  </a:pathLst>
                </a:custGeom>
                <a:solidFill>
                  <a:srgbClr val="F1942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22" name="Freeform 164">
                  <a:extLst>
                    <a:ext uri="{FF2B5EF4-FFF2-40B4-BE49-F238E27FC236}">
                      <a16:creationId xmlns:a16="http://schemas.microsoft.com/office/drawing/2014/main" id="{A91FFA58-982E-C287-C0EC-7FAC10AB8394}"/>
                    </a:ext>
                  </a:extLst>
                </p:cNvPr>
                <p:cNvSpPr>
                  <a:spLocks noChangeArrowheads="1"/>
                </p:cNvSpPr>
                <p:nvPr/>
              </p:nvSpPr>
              <p:spPr bwMode="auto">
                <a:xfrm>
                  <a:off x="7504113" y="3133725"/>
                  <a:ext cx="57150" cy="134938"/>
                </a:xfrm>
                <a:custGeom>
                  <a:avLst/>
                  <a:gdLst>
                    <a:gd name="T0" fmla="*/ 62 w 157"/>
                    <a:gd name="T1" fmla="*/ 0 h 376"/>
                    <a:gd name="T2" fmla="*/ 62 w 157"/>
                    <a:gd name="T3" fmla="*/ 0 h 376"/>
                    <a:gd name="T4" fmla="*/ 0 w 157"/>
                    <a:gd name="T5" fmla="*/ 125 h 376"/>
                    <a:gd name="T6" fmla="*/ 125 w 157"/>
                    <a:gd name="T7" fmla="*/ 343 h 376"/>
                    <a:gd name="T8" fmla="*/ 125 w 157"/>
                    <a:gd name="T9" fmla="*/ 0 h 376"/>
                    <a:gd name="T10" fmla="*/ 62 w 157"/>
                    <a:gd name="T11" fmla="*/ 0 h 376"/>
                  </a:gdLst>
                  <a:ahLst/>
                  <a:cxnLst>
                    <a:cxn ang="0">
                      <a:pos x="T0" y="T1"/>
                    </a:cxn>
                    <a:cxn ang="0">
                      <a:pos x="T2" y="T3"/>
                    </a:cxn>
                    <a:cxn ang="0">
                      <a:pos x="T4" y="T5"/>
                    </a:cxn>
                    <a:cxn ang="0">
                      <a:pos x="T6" y="T7"/>
                    </a:cxn>
                    <a:cxn ang="0">
                      <a:pos x="T8" y="T9"/>
                    </a:cxn>
                    <a:cxn ang="0">
                      <a:pos x="T10" y="T11"/>
                    </a:cxn>
                  </a:cxnLst>
                  <a:rect l="0" t="0" r="r" b="b"/>
                  <a:pathLst>
                    <a:path w="157" h="376">
                      <a:moveTo>
                        <a:pt x="62" y="0"/>
                      </a:moveTo>
                      <a:lnTo>
                        <a:pt x="62" y="0"/>
                      </a:lnTo>
                      <a:cubicBezTo>
                        <a:pt x="0" y="125"/>
                        <a:pt x="0" y="125"/>
                        <a:pt x="0" y="125"/>
                      </a:cubicBezTo>
                      <a:cubicBezTo>
                        <a:pt x="0" y="125"/>
                        <a:pt x="93" y="375"/>
                        <a:pt x="125" y="343"/>
                      </a:cubicBezTo>
                      <a:cubicBezTo>
                        <a:pt x="156" y="343"/>
                        <a:pt x="125" y="0"/>
                        <a:pt x="125" y="0"/>
                      </a:cubicBezTo>
                      <a:lnTo>
                        <a:pt x="62" y="0"/>
                      </a:lnTo>
                    </a:path>
                  </a:pathLst>
                </a:custGeom>
                <a:solidFill>
                  <a:srgbClr val="6A432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23" name="Freeform 165">
                  <a:extLst>
                    <a:ext uri="{FF2B5EF4-FFF2-40B4-BE49-F238E27FC236}">
                      <a16:creationId xmlns:a16="http://schemas.microsoft.com/office/drawing/2014/main" id="{51CB1C38-8534-99CE-2B97-43B2C329AE9F}"/>
                    </a:ext>
                  </a:extLst>
                </p:cNvPr>
                <p:cNvSpPr>
                  <a:spLocks noChangeArrowheads="1"/>
                </p:cNvSpPr>
                <p:nvPr/>
              </p:nvSpPr>
              <p:spPr bwMode="auto">
                <a:xfrm>
                  <a:off x="7424738" y="2941638"/>
                  <a:ext cx="180975" cy="247650"/>
                </a:xfrm>
                <a:custGeom>
                  <a:avLst/>
                  <a:gdLst>
                    <a:gd name="T0" fmla="*/ 125 w 501"/>
                    <a:gd name="T1" fmla="*/ 125 h 689"/>
                    <a:gd name="T2" fmla="*/ 125 w 501"/>
                    <a:gd name="T3" fmla="*/ 125 h 689"/>
                    <a:gd name="T4" fmla="*/ 156 w 501"/>
                    <a:gd name="T5" fmla="*/ 500 h 689"/>
                    <a:gd name="T6" fmla="*/ 500 w 501"/>
                    <a:gd name="T7" fmla="*/ 375 h 689"/>
                    <a:gd name="T8" fmla="*/ 344 w 501"/>
                    <a:gd name="T9" fmla="*/ 63 h 689"/>
                    <a:gd name="T10" fmla="*/ 125 w 501"/>
                    <a:gd name="T11" fmla="*/ 125 h 689"/>
                  </a:gdLst>
                  <a:ahLst/>
                  <a:cxnLst>
                    <a:cxn ang="0">
                      <a:pos x="T0" y="T1"/>
                    </a:cxn>
                    <a:cxn ang="0">
                      <a:pos x="T2" y="T3"/>
                    </a:cxn>
                    <a:cxn ang="0">
                      <a:pos x="T4" y="T5"/>
                    </a:cxn>
                    <a:cxn ang="0">
                      <a:pos x="T6" y="T7"/>
                    </a:cxn>
                    <a:cxn ang="0">
                      <a:pos x="T8" y="T9"/>
                    </a:cxn>
                    <a:cxn ang="0">
                      <a:pos x="T10" y="T11"/>
                    </a:cxn>
                  </a:cxnLst>
                  <a:rect l="0" t="0" r="r" b="b"/>
                  <a:pathLst>
                    <a:path w="501" h="689">
                      <a:moveTo>
                        <a:pt x="125" y="125"/>
                      </a:moveTo>
                      <a:lnTo>
                        <a:pt x="125" y="125"/>
                      </a:lnTo>
                      <a:cubicBezTo>
                        <a:pt x="0" y="219"/>
                        <a:pt x="125" y="469"/>
                        <a:pt x="156" y="500"/>
                      </a:cubicBezTo>
                      <a:cubicBezTo>
                        <a:pt x="344" y="688"/>
                        <a:pt x="469" y="563"/>
                        <a:pt x="500" y="375"/>
                      </a:cubicBezTo>
                      <a:cubicBezTo>
                        <a:pt x="500" y="188"/>
                        <a:pt x="437" y="125"/>
                        <a:pt x="344" y="63"/>
                      </a:cubicBezTo>
                      <a:cubicBezTo>
                        <a:pt x="250" y="0"/>
                        <a:pt x="125" y="125"/>
                        <a:pt x="125" y="125"/>
                      </a:cubicBezTo>
                    </a:path>
                  </a:pathLst>
                </a:custGeom>
                <a:solidFill>
                  <a:srgbClr val="6A3A2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24" name="Freeform 170">
                  <a:extLst>
                    <a:ext uri="{FF2B5EF4-FFF2-40B4-BE49-F238E27FC236}">
                      <a16:creationId xmlns:a16="http://schemas.microsoft.com/office/drawing/2014/main" id="{E51799AB-D08F-8585-27DD-370F951983FD}"/>
                    </a:ext>
                  </a:extLst>
                </p:cNvPr>
                <p:cNvSpPr>
                  <a:spLocks noChangeArrowheads="1"/>
                </p:cNvSpPr>
                <p:nvPr/>
              </p:nvSpPr>
              <p:spPr bwMode="auto">
                <a:xfrm>
                  <a:off x="7413625" y="3133725"/>
                  <a:ext cx="371475" cy="315913"/>
                </a:xfrm>
                <a:custGeom>
                  <a:avLst/>
                  <a:gdLst>
                    <a:gd name="T0" fmla="*/ 875 w 1032"/>
                    <a:gd name="T1" fmla="*/ 93 h 876"/>
                    <a:gd name="T2" fmla="*/ 875 w 1032"/>
                    <a:gd name="T3" fmla="*/ 93 h 876"/>
                    <a:gd name="T4" fmla="*/ 625 w 1032"/>
                    <a:gd name="T5" fmla="*/ 593 h 876"/>
                    <a:gd name="T6" fmla="*/ 125 w 1032"/>
                    <a:gd name="T7" fmla="*/ 843 h 876"/>
                    <a:gd name="T8" fmla="*/ 218 w 1032"/>
                    <a:gd name="T9" fmla="*/ 406 h 876"/>
                    <a:gd name="T10" fmla="*/ 625 w 1032"/>
                    <a:gd name="T11" fmla="*/ 31 h 876"/>
                    <a:gd name="T12" fmla="*/ 875 w 1032"/>
                    <a:gd name="T13" fmla="*/ 93 h 876"/>
                  </a:gdLst>
                  <a:ahLst/>
                  <a:cxnLst>
                    <a:cxn ang="0">
                      <a:pos x="T0" y="T1"/>
                    </a:cxn>
                    <a:cxn ang="0">
                      <a:pos x="T2" y="T3"/>
                    </a:cxn>
                    <a:cxn ang="0">
                      <a:pos x="T4" y="T5"/>
                    </a:cxn>
                    <a:cxn ang="0">
                      <a:pos x="T6" y="T7"/>
                    </a:cxn>
                    <a:cxn ang="0">
                      <a:pos x="T8" y="T9"/>
                    </a:cxn>
                    <a:cxn ang="0">
                      <a:pos x="T10" y="T11"/>
                    </a:cxn>
                    <a:cxn ang="0">
                      <a:pos x="T12" y="T13"/>
                    </a:cxn>
                  </a:cxnLst>
                  <a:rect l="0" t="0" r="r" b="b"/>
                  <a:pathLst>
                    <a:path w="1032" h="876">
                      <a:moveTo>
                        <a:pt x="875" y="93"/>
                      </a:moveTo>
                      <a:lnTo>
                        <a:pt x="875" y="93"/>
                      </a:lnTo>
                      <a:cubicBezTo>
                        <a:pt x="875" y="93"/>
                        <a:pt x="1031" y="281"/>
                        <a:pt x="625" y="593"/>
                      </a:cubicBezTo>
                      <a:cubicBezTo>
                        <a:pt x="218" y="875"/>
                        <a:pt x="250" y="875"/>
                        <a:pt x="125" y="843"/>
                      </a:cubicBezTo>
                      <a:cubicBezTo>
                        <a:pt x="31" y="812"/>
                        <a:pt x="0" y="562"/>
                        <a:pt x="218" y="406"/>
                      </a:cubicBezTo>
                      <a:cubicBezTo>
                        <a:pt x="468" y="218"/>
                        <a:pt x="500" y="62"/>
                        <a:pt x="625" y="31"/>
                      </a:cubicBezTo>
                      <a:cubicBezTo>
                        <a:pt x="750" y="0"/>
                        <a:pt x="843" y="31"/>
                        <a:pt x="875" y="93"/>
                      </a:cubicBezTo>
                    </a:path>
                  </a:pathLst>
                </a:custGeom>
                <a:solidFill>
                  <a:srgbClr val="FDC80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25" name="Freeform 171">
                  <a:extLst>
                    <a:ext uri="{FF2B5EF4-FFF2-40B4-BE49-F238E27FC236}">
                      <a16:creationId xmlns:a16="http://schemas.microsoft.com/office/drawing/2014/main" id="{D2A1DA66-953C-83AA-617A-25E39CD7F9F5}"/>
                    </a:ext>
                  </a:extLst>
                </p:cNvPr>
                <p:cNvSpPr>
                  <a:spLocks noChangeArrowheads="1"/>
                </p:cNvSpPr>
                <p:nvPr/>
              </p:nvSpPr>
              <p:spPr bwMode="auto">
                <a:xfrm>
                  <a:off x="7380288" y="3155950"/>
                  <a:ext cx="146050" cy="236538"/>
                </a:xfrm>
                <a:custGeom>
                  <a:avLst/>
                  <a:gdLst>
                    <a:gd name="T0" fmla="*/ 250 w 407"/>
                    <a:gd name="T1" fmla="*/ 31 h 657"/>
                    <a:gd name="T2" fmla="*/ 250 w 407"/>
                    <a:gd name="T3" fmla="*/ 31 h 657"/>
                    <a:gd name="T4" fmla="*/ 406 w 407"/>
                    <a:gd name="T5" fmla="*/ 656 h 657"/>
                    <a:gd name="T6" fmla="*/ 0 w 407"/>
                    <a:gd name="T7" fmla="*/ 344 h 657"/>
                    <a:gd name="T8" fmla="*/ 250 w 407"/>
                    <a:gd name="T9" fmla="*/ 31 h 657"/>
                  </a:gdLst>
                  <a:ahLst/>
                  <a:cxnLst>
                    <a:cxn ang="0">
                      <a:pos x="T0" y="T1"/>
                    </a:cxn>
                    <a:cxn ang="0">
                      <a:pos x="T2" y="T3"/>
                    </a:cxn>
                    <a:cxn ang="0">
                      <a:pos x="T4" y="T5"/>
                    </a:cxn>
                    <a:cxn ang="0">
                      <a:pos x="T6" y="T7"/>
                    </a:cxn>
                    <a:cxn ang="0">
                      <a:pos x="T8" y="T9"/>
                    </a:cxn>
                  </a:cxnLst>
                  <a:rect l="0" t="0" r="r" b="b"/>
                  <a:pathLst>
                    <a:path w="407" h="657">
                      <a:moveTo>
                        <a:pt x="250" y="31"/>
                      </a:moveTo>
                      <a:lnTo>
                        <a:pt x="250" y="31"/>
                      </a:lnTo>
                      <a:cubicBezTo>
                        <a:pt x="250" y="31"/>
                        <a:pt x="31" y="313"/>
                        <a:pt x="406" y="656"/>
                      </a:cubicBezTo>
                      <a:cubicBezTo>
                        <a:pt x="406" y="656"/>
                        <a:pt x="0" y="531"/>
                        <a:pt x="0" y="344"/>
                      </a:cubicBezTo>
                      <a:cubicBezTo>
                        <a:pt x="0" y="156"/>
                        <a:pt x="344" y="0"/>
                        <a:pt x="250" y="31"/>
                      </a:cubicBezTo>
                    </a:path>
                  </a:pathLst>
                </a:custGeom>
                <a:solidFill>
                  <a:srgbClr val="6A3A2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26" name="Freeform 172">
                  <a:extLst>
                    <a:ext uri="{FF2B5EF4-FFF2-40B4-BE49-F238E27FC236}">
                      <a16:creationId xmlns:a16="http://schemas.microsoft.com/office/drawing/2014/main" id="{8488B426-1638-B6A9-5255-84E3AB5DAD97}"/>
                    </a:ext>
                  </a:extLst>
                </p:cNvPr>
                <p:cNvSpPr>
                  <a:spLocks noChangeArrowheads="1"/>
                </p:cNvSpPr>
                <p:nvPr/>
              </p:nvSpPr>
              <p:spPr bwMode="auto">
                <a:xfrm>
                  <a:off x="7605713" y="3155950"/>
                  <a:ext cx="134937" cy="134938"/>
                </a:xfrm>
                <a:custGeom>
                  <a:avLst/>
                  <a:gdLst>
                    <a:gd name="T0" fmla="*/ 344 w 376"/>
                    <a:gd name="T1" fmla="*/ 125 h 376"/>
                    <a:gd name="T2" fmla="*/ 344 w 376"/>
                    <a:gd name="T3" fmla="*/ 125 h 376"/>
                    <a:gd name="T4" fmla="*/ 187 w 376"/>
                    <a:gd name="T5" fmla="*/ 313 h 376"/>
                    <a:gd name="T6" fmla="*/ 31 w 376"/>
                    <a:gd name="T7" fmla="*/ 156 h 376"/>
                    <a:gd name="T8" fmla="*/ 219 w 376"/>
                    <a:gd name="T9" fmla="*/ 0 h 376"/>
                    <a:gd name="T10" fmla="*/ 344 w 376"/>
                    <a:gd name="T11" fmla="*/ 125 h 376"/>
                  </a:gdLst>
                  <a:ahLst/>
                  <a:cxnLst>
                    <a:cxn ang="0">
                      <a:pos x="T0" y="T1"/>
                    </a:cxn>
                    <a:cxn ang="0">
                      <a:pos x="T2" y="T3"/>
                    </a:cxn>
                    <a:cxn ang="0">
                      <a:pos x="T4" y="T5"/>
                    </a:cxn>
                    <a:cxn ang="0">
                      <a:pos x="T6" y="T7"/>
                    </a:cxn>
                    <a:cxn ang="0">
                      <a:pos x="T8" y="T9"/>
                    </a:cxn>
                    <a:cxn ang="0">
                      <a:pos x="T10" y="T11"/>
                    </a:cxn>
                  </a:cxnLst>
                  <a:rect l="0" t="0" r="r" b="b"/>
                  <a:pathLst>
                    <a:path w="376" h="376">
                      <a:moveTo>
                        <a:pt x="344" y="125"/>
                      </a:moveTo>
                      <a:lnTo>
                        <a:pt x="344" y="125"/>
                      </a:lnTo>
                      <a:cubicBezTo>
                        <a:pt x="375" y="188"/>
                        <a:pt x="250" y="313"/>
                        <a:pt x="187" y="313"/>
                      </a:cubicBezTo>
                      <a:cubicBezTo>
                        <a:pt x="31" y="375"/>
                        <a:pt x="0" y="281"/>
                        <a:pt x="31" y="156"/>
                      </a:cubicBezTo>
                      <a:cubicBezTo>
                        <a:pt x="62" y="63"/>
                        <a:pt x="156" y="31"/>
                        <a:pt x="219" y="0"/>
                      </a:cubicBezTo>
                      <a:cubicBezTo>
                        <a:pt x="281" y="0"/>
                        <a:pt x="344" y="125"/>
                        <a:pt x="344" y="125"/>
                      </a:cubicBezTo>
                    </a:path>
                  </a:pathLst>
                </a:custGeom>
                <a:solidFill>
                  <a:srgbClr val="6A3A2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27" name="Freeform 173">
                  <a:extLst>
                    <a:ext uri="{FF2B5EF4-FFF2-40B4-BE49-F238E27FC236}">
                      <a16:creationId xmlns:a16="http://schemas.microsoft.com/office/drawing/2014/main" id="{2B901B4F-6DA8-B0D8-A83B-75B1ACA2EAA8}"/>
                    </a:ext>
                  </a:extLst>
                </p:cNvPr>
                <p:cNvSpPr>
                  <a:spLocks noChangeArrowheads="1"/>
                </p:cNvSpPr>
                <p:nvPr/>
              </p:nvSpPr>
              <p:spPr bwMode="auto">
                <a:xfrm>
                  <a:off x="7559675" y="3279775"/>
                  <a:ext cx="203200" cy="90488"/>
                </a:xfrm>
                <a:custGeom>
                  <a:avLst/>
                  <a:gdLst>
                    <a:gd name="T0" fmla="*/ 0 w 563"/>
                    <a:gd name="T1" fmla="*/ 125 h 251"/>
                    <a:gd name="T2" fmla="*/ 0 w 563"/>
                    <a:gd name="T3" fmla="*/ 125 h 251"/>
                    <a:gd name="T4" fmla="*/ 344 w 563"/>
                    <a:gd name="T5" fmla="*/ 219 h 251"/>
                    <a:gd name="T6" fmla="*/ 437 w 563"/>
                    <a:gd name="T7" fmla="*/ 0 h 251"/>
                    <a:gd name="T8" fmla="*/ 281 w 563"/>
                    <a:gd name="T9" fmla="*/ 94 h 251"/>
                    <a:gd name="T10" fmla="*/ 0 w 563"/>
                    <a:gd name="T11" fmla="*/ 125 h 251"/>
                  </a:gdLst>
                  <a:ahLst/>
                  <a:cxnLst>
                    <a:cxn ang="0">
                      <a:pos x="T0" y="T1"/>
                    </a:cxn>
                    <a:cxn ang="0">
                      <a:pos x="T2" y="T3"/>
                    </a:cxn>
                    <a:cxn ang="0">
                      <a:pos x="T4" y="T5"/>
                    </a:cxn>
                    <a:cxn ang="0">
                      <a:pos x="T6" y="T7"/>
                    </a:cxn>
                    <a:cxn ang="0">
                      <a:pos x="T8" y="T9"/>
                    </a:cxn>
                    <a:cxn ang="0">
                      <a:pos x="T10" y="T11"/>
                    </a:cxn>
                  </a:cxnLst>
                  <a:rect l="0" t="0" r="r" b="b"/>
                  <a:pathLst>
                    <a:path w="563" h="251">
                      <a:moveTo>
                        <a:pt x="0" y="125"/>
                      </a:moveTo>
                      <a:lnTo>
                        <a:pt x="0" y="125"/>
                      </a:lnTo>
                      <a:cubicBezTo>
                        <a:pt x="0" y="125"/>
                        <a:pt x="156" y="250"/>
                        <a:pt x="344" y="219"/>
                      </a:cubicBezTo>
                      <a:cubicBezTo>
                        <a:pt x="562" y="187"/>
                        <a:pt x="437" y="0"/>
                        <a:pt x="437" y="0"/>
                      </a:cubicBezTo>
                      <a:cubicBezTo>
                        <a:pt x="281" y="94"/>
                        <a:pt x="281" y="94"/>
                        <a:pt x="281" y="94"/>
                      </a:cubicBezTo>
                      <a:cubicBezTo>
                        <a:pt x="281" y="94"/>
                        <a:pt x="156" y="187"/>
                        <a:pt x="0" y="125"/>
                      </a:cubicBezTo>
                    </a:path>
                  </a:pathLst>
                </a:custGeom>
                <a:solidFill>
                  <a:srgbClr val="6A3A2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17" name="Freeform 97">
                <a:extLst>
                  <a:ext uri="{FF2B5EF4-FFF2-40B4-BE49-F238E27FC236}">
                    <a16:creationId xmlns:a16="http://schemas.microsoft.com/office/drawing/2014/main" id="{E35712A1-39BC-93F9-13A5-28A5E0B5B80E}"/>
                  </a:ext>
                </a:extLst>
              </p:cNvPr>
              <p:cNvSpPr>
                <a:spLocks noChangeArrowheads="1"/>
              </p:cNvSpPr>
              <p:nvPr/>
            </p:nvSpPr>
            <p:spPr bwMode="auto">
              <a:xfrm>
                <a:off x="9130177" y="3269150"/>
                <a:ext cx="281140" cy="274956"/>
              </a:xfrm>
              <a:custGeom>
                <a:avLst/>
                <a:gdLst>
                  <a:gd name="T0" fmla="*/ 344 w 532"/>
                  <a:gd name="T1" fmla="*/ 63 h 626"/>
                  <a:gd name="T2" fmla="*/ 344 w 532"/>
                  <a:gd name="T3" fmla="*/ 63 h 626"/>
                  <a:gd name="T4" fmla="*/ 531 w 532"/>
                  <a:gd name="T5" fmla="*/ 219 h 626"/>
                  <a:gd name="T6" fmla="*/ 250 w 532"/>
                  <a:gd name="T7" fmla="*/ 344 h 626"/>
                  <a:gd name="T8" fmla="*/ 344 w 532"/>
                  <a:gd name="T9" fmla="*/ 531 h 626"/>
                  <a:gd name="T10" fmla="*/ 125 w 532"/>
                  <a:gd name="T11" fmla="*/ 563 h 626"/>
                  <a:gd name="T12" fmla="*/ 344 w 532"/>
                  <a:gd name="T13" fmla="*/ 63 h 626"/>
                </a:gdLst>
                <a:ahLst/>
                <a:cxnLst>
                  <a:cxn ang="0">
                    <a:pos x="T0" y="T1"/>
                  </a:cxn>
                  <a:cxn ang="0">
                    <a:pos x="T2" y="T3"/>
                  </a:cxn>
                  <a:cxn ang="0">
                    <a:pos x="T4" y="T5"/>
                  </a:cxn>
                  <a:cxn ang="0">
                    <a:pos x="T6" y="T7"/>
                  </a:cxn>
                  <a:cxn ang="0">
                    <a:pos x="T8" y="T9"/>
                  </a:cxn>
                  <a:cxn ang="0">
                    <a:pos x="T10" y="T11"/>
                  </a:cxn>
                  <a:cxn ang="0">
                    <a:pos x="T12" y="T13"/>
                  </a:cxn>
                </a:cxnLst>
                <a:rect l="0" t="0" r="r" b="b"/>
                <a:pathLst>
                  <a:path w="532" h="626">
                    <a:moveTo>
                      <a:pt x="344" y="63"/>
                    </a:moveTo>
                    <a:lnTo>
                      <a:pt x="344" y="63"/>
                    </a:lnTo>
                    <a:cubicBezTo>
                      <a:pt x="344" y="63"/>
                      <a:pt x="500" y="63"/>
                      <a:pt x="531" y="219"/>
                    </a:cubicBezTo>
                    <a:cubicBezTo>
                      <a:pt x="531" y="219"/>
                      <a:pt x="406" y="344"/>
                      <a:pt x="250" y="344"/>
                    </a:cubicBezTo>
                    <a:cubicBezTo>
                      <a:pt x="250" y="344"/>
                      <a:pt x="281" y="500"/>
                      <a:pt x="344" y="531"/>
                    </a:cubicBezTo>
                    <a:cubicBezTo>
                      <a:pt x="406" y="594"/>
                      <a:pt x="281" y="625"/>
                      <a:pt x="125" y="563"/>
                    </a:cubicBezTo>
                    <a:cubicBezTo>
                      <a:pt x="0" y="531"/>
                      <a:pt x="0" y="0"/>
                      <a:pt x="344" y="63"/>
                    </a:cubicBezTo>
                  </a:path>
                </a:pathLst>
              </a:custGeom>
              <a:solidFill>
                <a:srgbClr val="201A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grpSp>
      </p:grpSp>
    </p:spTree>
    <p:extLst>
      <p:ext uri="{BB962C8B-B14F-4D97-AF65-F5344CB8AC3E}">
        <p14:creationId xmlns:p14="http://schemas.microsoft.com/office/powerpoint/2010/main" val="3867092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A7BA2EA-A877-D34F-F55E-CBD8919AE865}"/>
              </a:ext>
            </a:extLst>
          </p:cNvPr>
          <p:cNvSpPr>
            <a:spLocks noGrp="1"/>
          </p:cNvSpPr>
          <p:nvPr>
            <p:ph type="title"/>
          </p:nvPr>
        </p:nvSpPr>
        <p:spPr/>
        <p:txBody>
          <a:bodyPr/>
          <a:lstStyle/>
          <a:p>
            <a:endParaRPr lang="en-US" dirty="0"/>
          </a:p>
        </p:txBody>
      </p:sp>
      <p:sp>
        <p:nvSpPr>
          <p:cNvPr id="6" name="Content Placeholder 5">
            <a:extLst>
              <a:ext uri="{FF2B5EF4-FFF2-40B4-BE49-F238E27FC236}">
                <a16:creationId xmlns:a16="http://schemas.microsoft.com/office/drawing/2014/main" id="{7C211E19-F4AD-8C29-D87E-2F1D207CFC99}"/>
              </a:ext>
            </a:extLst>
          </p:cNvPr>
          <p:cNvSpPr>
            <a:spLocks noGrp="1"/>
          </p:cNvSpPr>
          <p:nvPr>
            <p:ph idx="1"/>
          </p:nvPr>
        </p:nvSpPr>
        <p:spPr>
          <a:xfrm>
            <a:off x="408215" y="1825625"/>
            <a:ext cx="11266714" cy="4351338"/>
          </a:xfrm>
        </p:spPr>
        <p:txBody>
          <a:bodyPr>
            <a:normAutofit fontScale="77500" lnSpcReduction="20000"/>
          </a:bodyPr>
          <a:lstStyle/>
          <a:p>
            <a:pPr marL="0" indent="0" algn="ctr">
              <a:buNone/>
            </a:pPr>
            <a:r>
              <a:rPr lang="en-US" sz="4200" dirty="0">
                <a:latin typeface="Arial" panose="020B0604020202020204" pitchFamily="34" charset="0"/>
                <a:cs typeface="Arial" panose="020B0604020202020204" pitchFamily="34" charset="0"/>
              </a:rPr>
              <a:t>Programs are short-term intervention that create temporary improvements in the wake of challenges. Policies, on the other hand, are covenants we collectively choose to live by, as articulated in legislation and regulation. They inform our socially accepted mores and ethnics. </a:t>
            </a:r>
          </a:p>
          <a:p>
            <a:pPr marL="0" indent="0">
              <a:buNone/>
            </a:pPr>
            <a:endParaRPr lang="en-US" sz="3300" dirty="0">
              <a:latin typeface="Arial" panose="020B0604020202020204" pitchFamily="34" charset="0"/>
              <a:cs typeface="Arial" panose="020B0604020202020204" pitchFamily="34" charset="0"/>
            </a:endParaRPr>
          </a:p>
          <a:p>
            <a:pPr marL="0" indent="0">
              <a:buNone/>
            </a:pPr>
            <a:r>
              <a:rPr lang="en-US" sz="3300" dirty="0">
                <a:latin typeface="Arial" panose="020B0604020202020204" pitchFamily="34" charset="0"/>
                <a:cs typeface="Arial" panose="020B0604020202020204" pitchFamily="34" charset="0"/>
              </a:rPr>
              <a:t>						</a:t>
            </a:r>
          </a:p>
          <a:p>
            <a:pPr marL="0" indent="0">
              <a:buNone/>
            </a:pPr>
            <a:r>
              <a:rPr lang="en-US" sz="3300" dirty="0">
                <a:latin typeface="Arial" panose="020B0604020202020204" pitchFamily="34" charset="0"/>
                <a:cs typeface="Arial" panose="020B0604020202020204" pitchFamily="34" charset="0"/>
              </a:rPr>
              <a:t>							-Reverend Starsky Wilson</a:t>
            </a:r>
          </a:p>
          <a:p>
            <a:pPr marL="0" indent="0">
              <a:buNone/>
            </a:pPr>
            <a:r>
              <a:rPr lang="en-US" sz="3300" dirty="0">
                <a:latin typeface="Arial" panose="020B0604020202020204" pitchFamily="34" charset="0"/>
                <a:cs typeface="Arial" panose="020B0604020202020204" pitchFamily="34" charset="0"/>
              </a:rPr>
              <a:t>					Former Co-Chair Ferguson Commission</a:t>
            </a:r>
          </a:p>
          <a:p>
            <a:pPr marL="0" indent="0">
              <a:buNone/>
            </a:pPr>
            <a:r>
              <a:rPr lang="en-US" sz="3300" dirty="0">
                <a:latin typeface="Arial" panose="020B0604020202020204" pitchFamily="34" charset="0"/>
                <a:cs typeface="Arial" panose="020B0604020202020204" pitchFamily="34" charset="0"/>
              </a:rPr>
              <a:t>					President &amp; CEO Children’s Defense Fund </a:t>
            </a:r>
          </a:p>
          <a:p>
            <a:pPr marL="0" indent="0">
              <a:buNone/>
            </a:pPr>
            <a:r>
              <a:rPr lang="en-US" dirty="0"/>
              <a:t>				</a:t>
            </a:r>
          </a:p>
        </p:txBody>
      </p:sp>
    </p:spTree>
    <p:extLst>
      <p:ext uri="{BB962C8B-B14F-4D97-AF65-F5344CB8AC3E}">
        <p14:creationId xmlns:p14="http://schemas.microsoft.com/office/powerpoint/2010/main" val="4043917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B8AFB-E83D-304A-E1F0-14C43B4C77C5}"/>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Objectives</a:t>
            </a:r>
          </a:p>
        </p:txBody>
      </p:sp>
      <p:sp>
        <p:nvSpPr>
          <p:cNvPr id="3" name="Content Placeholder 2">
            <a:extLst>
              <a:ext uri="{FF2B5EF4-FFF2-40B4-BE49-F238E27FC236}">
                <a16:creationId xmlns:a16="http://schemas.microsoft.com/office/drawing/2014/main" id="{62B17F46-2D80-3B6D-7124-484D92C330A7}"/>
              </a:ext>
            </a:extLst>
          </p:cNvPr>
          <p:cNvSpPr>
            <a:spLocks noGrp="1"/>
          </p:cNvSpPr>
          <p:nvPr>
            <p:ph idx="1"/>
          </p:nvPr>
        </p:nvSpPr>
        <p:spPr/>
        <p:txBody>
          <a:bodyPr/>
          <a:lstStyle/>
          <a:p>
            <a:r>
              <a:rPr lang="en-US" dirty="0">
                <a:effectLst/>
                <a:latin typeface="Arial" panose="020B0604020202020204" pitchFamily="34" charset="0"/>
                <a:ea typeface="Calibri" panose="020F0502020204030204" pitchFamily="34" charset="0"/>
                <a:cs typeface="Arial" panose="020B0604020202020204" pitchFamily="34" charset="0"/>
              </a:rPr>
              <a:t>Discuss patient-centered and community engaged approaches to increase racial equity in reproductive health</a:t>
            </a:r>
            <a:r>
              <a:rPr lang="en-US" dirty="0">
                <a:latin typeface="Arial" panose="020B0604020202020204" pitchFamily="34" charset="0"/>
                <a:ea typeface="Calibri" panose="020F0502020204030204" pitchFamily="34" charset="0"/>
                <a:cs typeface="Arial" panose="020B0604020202020204" pitchFamily="34" charset="0"/>
              </a:rPr>
              <a:t> </a:t>
            </a:r>
          </a:p>
          <a:p>
            <a:pPr marL="0" indent="0">
              <a:buNone/>
            </a:pPr>
            <a:endParaRPr lang="en-US" dirty="0">
              <a:latin typeface="Arial" panose="020B0604020202020204" pitchFamily="34" charset="0"/>
              <a:ea typeface="Calibri" panose="020F0502020204030204" pitchFamily="34" charset="0"/>
              <a:cs typeface="Arial" panose="020B0604020202020204" pitchFamily="34" charset="0"/>
            </a:endParaRPr>
          </a:p>
          <a:p>
            <a:r>
              <a:rPr lang="en-US" dirty="0">
                <a:effectLst/>
                <a:latin typeface="Arial" panose="020B0604020202020204" pitchFamily="34" charset="0"/>
                <a:ea typeface="Calibri" panose="020F0502020204030204" pitchFamily="34" charset="0"/>
                <a:cs typeface="Arial" panose="020B0604020202020204" pitchFamily="34" charset="0"/>
              </a:rPr>
              <a:t>Implement evidence-informed practices that enhance the health care team’s clinical skills in providing quality perinatal health and meet emerging health care needs of patients and families</a:t>
            </a:r>
          </a:p>
          <a:p>
            <a:pPr marR="0" indent="0">
              <a:lnSpc>
                <a:spcPct val="107000"/>
              </a:lnSpc>
              <a:spcBef>
                <a:spcPts val="0"/>
              </a:spcBef>
              <a:spcAft>
                <a:spcPts val="0"/>
              </a:spcAft>
              <a:buNone/>
            </a:pPr>
            <a:endParaRPr lang="en-US" dirty="0">
              <a:effectLst/>
              <a:latin typeface="Arial" panose="020B0604020202020204" pitchFamily="34" charset="0"/>
              <a:ea typeface="Calibri" panose="020F0502020204030204" pitchFamily="34" charset="0"/>
              <a:cs typeface="Arial" panose="020B0604020202020204" pitchFamily="34" charset="0"/>
            </a:endParaRPr>
          </a:p>
          <a:p>
            <a:pPr marR="0" indent="0">
              <a:lnSpc>
                <a:spcPct val="107000"/>
              </a:lnSpc>
              <a:spcBef>
                <a:spcPts val="0"/>
              </a:spcBef>
              <a:spcAft>
                <a:spcPts val="0"/>
              </a:spcAft>
              <a:buNone/>
            </a:pPr>
            <a:endParaRPr lang="en-US" sz="2000" dirty="0">
              <a:latin typeface="Arial" panose="020B0604020202020204" pitchFamily="34" charset="0"/>
              <a:ea typeface="Calibri" panose="020F0502020204030204" pitchFamily="34" charset="0"/>
              <a:cs typeface="Arial" panose="020B0604020202020204" pitchFamily="34" charset="0"/>
            </a:endParaRPr>
          </a:p>
          <a:p>
            <a:endParaRPr lang="en-US" sz="1800" dirty="0">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34601309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C5C00CF-FFA8-0B46-A5A2-A845166D777E}"/>
              </a:ext>
            </a:extLst>
          </p:cNvPr>
          <p:cNvPicPr>
            <a:picLocks noChangeAspect="1"/>
          </p:cNvPicPr>
          <p:nvPr/>
        </p:nvPicPr>
        <p:blipFill>
          <a:blip r:embed="rId3"/>
          <a:stretch>
            <a:fillRect/>
          </a:stretch>
        </p:blipFill>
        <p:spPr>
          <a:xfrm>
            <a:off x="347833" y="1395186"/>
            <a:ext cx="4564173" cy="5212216"/>
          </a:xfrm>
          <a:prstGeom prst="rect">
            <a:avLst/>
          </a:prstGeom>
        </p:spPr>
      </p:pic>
      <p:sp>
        <p:nvSpPr>
          <p:cNvPr id="2" name="Title 1">
            <a:extLst>
              <a:ext uri="{FF2B5EF4-FFF2-40B4-BE49-F238E27FC236}">
                <a16:creationId xmlns:a16="http://schemas.microsoft.com/office/drawing/2014/main" id="{051DF3D4-B887-3F18-1749-E8D1A7AB1289}"/>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EleVATE Impact on Health Care Teams</a:t>
            </a:r>
          </a:p>
        </p:txBody>
      </p:sp>
      <p:sp>
        <p:nvSpPr>
          <p:cNvPr id="3" name="Content Placeholder 2">
            <a:extLst>
              <a:ext uri="{FF2B5EF4-FFF2-40B4-BE49-F238E27FC236}">
                <a16:creationId xmlns:a16="http://schemas.microsoft.com/office/drawing/2014/main" id="{5528698F-C2CD-2CEA-D713-518B7DD45099}"/>
              </a:ext>
            </a:extLst>
          </p:cNvPr>
          <p:cNvSpPr>
            <a:spLocks noGrp="1"/>
          </p:cNvSpPr>
          <p:nvPr>
            <p:ph idx="1"/>
          </p:nvPr>
        </p:nvSpPr>
        <p:spPr/>
        <p:txBody>
          <a:bodyPr/>
          <a:lstStyle/>
          <a:p>
            <a:endParaRPr lang="en-US" dirty="0"/>
          </a:p>
        </p:txBody>
      </p:sp>
      <p:pic>
        <p:nvPicPr>
          <p:cNvPr id="4" name="Picture 3"/>
          <p:cNvPicPr>
            <a:picLocks noChangeAspect="1"/>
          </p:cNvPicPr>
          <p:nvPr/>
        </p:nvPicPr>
        <p:blipFill>
          <a:blip r:embed="rId4"/>
          <a:stretch>
            <a:fillRect/>
          </a:stretch>
        </p:blipFill>
        <p:spPr>
          <a:xfrm>
            <a:off x="4912006" y="2179586"/>
            <a:ext cx="6570671" cy="1596001"/>
          </a:xfrm>
          <a:prstGeom prst="rect">
            <a:avLst/>
          </a:prstGeom>
        </p:spPr>
      </p:pic>
    </p:spTree>
    <p:extLst>
      <p:ext uri="{BB962C8B-B14F-4D97-AF65-F5344CB8AC3E}">
        <p14:creationId xmlns:p14="http://schemas.microsoft.com/office/powerpoint/2010/main" val="33740319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67B99-3861-407B-AD98-6259BEA2EC29}"/>
              </a:ext>
            </a:extLst>
          </p:cNvPr>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Strategies to shift power</a:t>
            </a:r>
            <a:endParaRPr lang="en-US" dirty="0">
              <a:latin typeface="Segoe UI Semibold" panose="020B0702040204020203" pitchFamily="34" charset="0"/>
              <a:cs typeface="Segoe UI Semibold" panose="020B0702040204020203" pitchFamily="34" charset="0"/>
            </a:endParaRPr>
          </a:p>
        </p:txBody>
      </p:sp>
      <p:pic>
        <p:nvPicPr>
          <p:cNvPr id="4" name="Picture 3">
            <a:extLst>
              <a:ext uri="{FF2B5EF4-FFF2-40B4-BE49-F238E27FC236}">
                <a16:creationId xmlns:a16="http://schemas.microsoft.com/office/drawing/2014/main" id="{07297DEB-AB80-4878-AA2F-E7351497BABF}"/>
              </a:ext>
            </a:extLst>
          </p:cNvPr>
          <p:cNvPicPr>
            <a:picLocks noChangeAspect="1"/>
          </p:cNvPicPr>
          <p:nvPr/>
        </p:nvPicPr>
        <p:blipFill>
          <a:blip r:embed="rId3" cstate="print"/>
          <a:stretch>
            <a:fillRect/>
          </a:stretch>
        </p:blipFill>
        <p:spPr>
          <a:xfrm>
            <a:off x="8197496" y="2238233"/>
            <a:ext cx="3408379" cy="2535013"/>
          </a:xfrm>
          <a:prstGeom prst="rect">
            <a:avLst/>
          </a:prstGeom>
        </p:spPr>
      </p:pic>
      <p:sp>
        <p:nvSpPr>
          <p:cNvPr id="93" name="TextBox 92">
            <a:extLst>
              <a:ext uri="{FF2B5EF4-FFF2-40B4-BE49-F238E27FC236}">
                <a16:creationId xmlns:a16="http://schemas.microsoft.com/office/drawing/2014/main" id="{D22B0317-1431-4179-A21A-C981C3EC9C3D}"/>
              </a:ext>
            </a:extLst>
          </p:cNvPr>
          <p:cNvSpPr txBox="1"/>
          <p:nvPr/>
        </p:nvSpPr>
        <p:spPr>
          <a:xfrm>
            <a:off x="8197495" y="4773246"/>
            <a:ext cx="3408379" cy="830997"/>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Create Opportunities and Space</a:t>
            </a:r>
          </a:p>
        </p:txBody>
      </p:sp>
      <p:pic>
        <p:nvPicPr>
          <p:cNvPr id="90" name="Picture 89">
            <a:extLst>
              <a:ext uri="{FF2B5EF4-FFF2-40B4-BE49-F238E27FC236}">
                <a16:creationId xmlns:a16="http://schemas.microsoft.com/office/drawing/2014/main" id="{ACC1BD20-B406-4EF6-8641-702C191BB81D}"/>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838200" y="2238234"/>
            <a:ext cx="3408379" cy="2535013"/>
          </a:xfrm>
          <a:prstGeom prst="rect">
            <a:avLst/>
          </a:prstGeom>
        </p:spPr>
      </p:pic>
      <p:sp>
        <p:nvSpPr>
          <p:cNvPr id="94" name="TextBox 93">
            <a:extLst>
              <a:ext uri="{FF2B5EF4-FFF2-40B4-BE49-F238E27FC236}">
                <a16:creationId xmlns:a16="http://schemas.microsoft.com/office/drawing/2014/main" id="{5D44601F-7A9E-48E3-89B4-9BEB5492D848}"/>
              </a:ext>
            </a:extLst>
          </p:cNvPr>
          <p:cNvSpPr txBox="1"/>
          <p:nvPr/>
        </p:nvSpPr>
        <p:spPr>
          <a:xfrm>
            <a:off x="838199" y="4773246"/>
            <a:ext cx="3408379" cy="1200329"/>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Community Collaboration/Address Power Dynamics</a:t>
            </a:r>
          </a:p>
        </p:txBody>
      </p:sp>
      <p:pic>
        <p:nvPicPr>
          <p:cNvPr id="10" name="Picture 9">
            <a:extLst>
              <a:ext uri="{FF2B5EF4-FFF2-40B4-BE49-F238E27FC236}">
                <a16:creationId xmlns:a16="http://schemas.microsoft.com/office/drawing/2014/main" id="{7465167C-0823-4AEA-BDFB-D68081AAFA53}"/>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4537044" y="2238233"/>
            <a:ext cx="3408379" cy="2535013"/>
          </a:xfrm>
          <a:prstGeom prst="rect">
            <a:avLst/>
          </a:prstGeom>
        </p:spPr>
      </p:pic>
      <p:sp>
        <p:nvSpPr>
          <p:cNvPr id="11" name="TextBox 10">
            <a:extLst>
              <a:ext uri="{FF2B5EF4-FFF2-40B4-BE49-F238E27FC236}">
                <a16:creationId xmlns:a16="http://schemas.microsoft.com/office/drawing/2014/main" id="{2DD44C74-3FD0-4D43-ABA0-82DB4CD53E83}"/>
              </a:ext>
            </a:extLst>
          </p:cNvPr>
          <p:cNvSpPr txBox="1"/>
          <p:nvPr/>
        </p:nvSpPr>
        <p:spPr>
          <a:xfrm>
            <a:off x="4537043" y="4843737"/>
            <a:ext cx="3408379" cy="830997"/>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Establish Common Language</a:t>
            </a:r>
          </a:p>
        </p:txBody>
      </p:sp>
    </p:spTree>
    <p:extLst>
      <p:ext uri="{BB962C8B-B14F-4D97-AF65-F5344CB8AC3E}">
        <p14:creationId xmlns:p14="http://schemas.microsoft.com/office/powerpoint/2010/main" val="5813367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125A21-F87A-DB70-6260-4BF284F28563}"/>
              </a:ext>
            </a:extLst>
          </p:cNvPr>
          <p:cNvPicPr>
            <a:picLocks noChangeAspect="1"/>
          </p:cNvPicPr>
          <p:nvPr/>
        </p:nvPicPr>
        <p:blipFill>
          <a:blip r:embed="rId3"/>
          <a:stretch>
            <a:fillRect/>
          </a:stretch>
        </p:blipFill>
        <p:spPr>
          <a:xfrm>
            <a:off x="7289074" y="1524663"/>
            <a:ext cx="4902927" cy="4379748"/>
          </a:xfrm>
          <a:prstGeom prst="rect">
            <a:avLst/>
          </a:prstGeom>
        </p:spPr>
      </p:pic>
      <p:sp>
        <p:nvSpPr>
          <p:cNvPr id="3" name="Title 2"/>
          <p:cNvSpPr>
            <a:spLocks noGrp="1"/>
          </p:cNvSpPr>
          <p:nvPr>
            <p:ph type="title"/>
          </p:nvPr>
        </p:nvSpPr>
        <p:spPr/>
        <p:txBody>
          <a:bodyPr/>
          <a:lstStyle/>
          <a:p>
            <a:r>
              <a:rPr lang="en-US" sz="4400" dirty="0">
                <a:latin typeface="Arial" panose="020B0604020202020204" pitchFamily="34" charset="0"/>
                <a:cs typeface="Arial" panose="020B0604020202020204" pitchFamily="34" charset="0"/>
              </a:rPr>
              <a:t>EleVATE Implementation</a:t>
            </a:r>
            <a:endParaRPr lang="en-US" dirty="0">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a:xfrm>
            <a:off x="352698" y="1825625"/>
            <a:ext cx="7356444" cy="4667250"/>
          </a:xfrm>
        </p:spPr>
        <p:txBody>
          <a:bodyPr>
            <a:normAutofit fontScale="85000" lnSpcReduction="10000"/>
          </a:bodyPr>
          <a:lstStyle/>
          <a:p>
            <a:r>
              <a:rPr lang="en-US" sz="3000" b="1" dirty="0">
                <a:latin typeface="Arial" panose="020B0604020202020204" pitchFamily="34" charset="0"/>
                <a:cs typeface="Arial" panose="020B0604020202020204" pitchFamily="34" charset="0"/>
              </a:rPr>
              <a:t>Introduction Trauma Informed Care Training </a:t>
            </a:r>
            <a:r>
              <a:rPr lang="en-US" sz="3000" dirty="0">
                <a:latin typeface="Arial" panose="020B0604020202020204" pitchFamily="34" charset="0"/>
                <a:cs typeface="Arial" panose="020B0604020202020204" pitchFamily="34" charset="0"/>
              </a:rPr>
              <a:t>for all health care team staff</a:t>
            </a:r>
          </a:p>
          <a:p>
            <a:pPr marL="0" indent="0">
              <a:buNone/>
            </a:pPr>
            <a:endParaRPr lang="en-US" sz="3000" dirty="0">
              <a:latin typeface="Arial" panose="020B0604020202020204" pitchFamily="34" charset="0"/>
              <a:cs typeface="Arial" panose="020B0604020202020204" pitchFamily="34" charset="0"/>
            </a:endParaRPr>
          </a:p>
          <a:p>
            <a:r>
              <a:rPr lang="en-US" sz="3000" b="1" dirty="0">
                <a:latin typeface="Arial" panose="020B0604020202020204" pitchFamily="34" charset="0"/>
                <a:cs typeface="Arial" panose="020B0604020202020204" pitchFamily="34" charset="0"/>
              </a:rPr>
              <a:t>EleVATE 2-day training </a:t>
            </a:r>
            <a:r>
              <a:rPr lang="en-US" sz="3000" dirty="0">
                <a:latin typeface="Arial" panose="020B0604020202020204" pitchFamily="34" charset="0"/>
                <a:cs typeface="Arial" panose="020B0604020202020204" pitchFamily="34" charset="0"/>
              </a:rPr>
              <a:t>for EleVATE facilitators and support staff</a:t>
            </a:r>
          </a:p>
          <a:p>
            <a:pPr marL="0" indent="0">
              <a:buNone/>
            </a:pPr>
            <a:endParaRPr lang="en-US" sz="3000" dirty="0">
              <a:latin typeface="Arial" panose="020B0604020202020204" pitchFamily="34" charset="0"/>
              <a:cs typeface="Arial" panose="020B0604020202020204" pitchFamily="34" charset="0"/>
            </a:endParaRPr>
          </a:p>
          <a:p>
            <a:r>
              <a:rPr lang="en-US" sz="3000" b="1" dirty="0">
                <a:latin typeface="Arial" panose="020B0604020202020204" pitchFamily="34" charset="0"/>
                <a:cs typeface="Arial" panose="020B0604020202020204" pitchFamily="34" charset="0"/>
              </a:rPr>
              <a:t>Annual Training Boosters</a:t>
            </a:r>
            <a:r>
              <a:rPr lang="en-US" sz="3000" dirty="0">
                <a:latin typeface="Arial" panose="020B0604020202020204" pitchFamily="34" charset="0"/>
                <a:cs typeface="Arial" panose="020B0604020202020204" pitchFamily="34" charset="0"/>
              </a:rPr>
              <a:t>: Group facilitation, group dynamics and many more topics. </a:t>
            </a:r>
          </a:p>
          <a:p>
            <a:endParaRPr lang="en-US" sz="3000" dirty="0">
              <a:latin typeface="Arial" panose="020B0604020202020204" pitchFamily="34" charset="0"/>
              <a:cs typeface="Arial" panose="020B0604020202020204" pitchFamily="34" charset="0"/>
            </a:endParaRPr>
          </a:p>
          <a:p>
            <a:r>
              <a:rPr lang="en-US" sz="3000" b="1" dirty="0">
                <a:latin typeface="Arial" panose="020B0604020202020204" pitchFamily="34" charset="0"/>
                <a:cs typeface="Arial" panose="020B0604020202020204" pitchFamily="34" charset="0"/>
              </a:rPr>
              <a:t>Individual/Group Facilitator Coaching Sessions </a:t>
            </a:r>
            <a:r>
              <a:rPr lang="en-US" sz="3000" dirty="0">
                <a:latin typeface="Arial" panose="020B0604020202020204" pitchFamily="34" charset="0"/>
                <a:cs typeface="Arial" panose="020B0604020202020204" pitchFamily="34" charset="0"/>
              </a:rPr>
              <a:t>for EleVATE facilitators with Becky Hassler, CNM</a:t>
            </a:r>
          </a:p>
        </p:txBody>
      </p:sp>
    </p:spTree>
    <p:extLst>
      <p:ext uri="{BB962C8B-B14F-4D97-AF65-F5344CB8AC3E}">
        <p14:creationId xmlns:p14="http://schemas.microsoft.com/office/powerpoint/2010/main" val="2002398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0C4C4-FD92-43EC-A620-E2733F866051}"/>
              </a:ext>
            </a:extLst>
          </p:cNvPr>
          <p:cNvSpPr>
            <a:spLocks noGrp="1"/>
          </p:cNvSpPr>
          <p:nvPr>
            <p:ph type="title"/>
          </p:nvPr>
        </p:nvSpPr>
        <p:spPr/>
        <p:txBody>
          <a:bodyPr>
            <a:noAutofit/>
          </a:bodyPr>
          <a:lstStyle/>
          <a:p>
            <a:r>
              <a:rPr lang="en-US" dirty="0">
                <a:latin typeface="Arial" panose="020B0604020202020204" pitchFamily="34" charset="0"/>
                <a:cs typeface="Arial" panose="020B0604020202020204" pitchFamily="34" charset="0"/>
              </a:rPr>
              <a:t>Strategies to shift power</a:t>
            </a:r>
          </a:p>
        </p:txBody>
      </p:sp>
      <p:sp>
        <p:nvSpPr>
          <p:cNvPr id="3" name="Content Placeholder 2">
            <a:extLst>
              <a:ext uri="{FF2B5EF4-FFF2-40B4-BE49-F238E27FC236}">
                <a16:creationId xmlns:a16="http://schemas.microsoft.com/office/drawing/2014/main" id="{393D17B6-D5CD-4718-872C-048D5A8A1F46}"/>
              </a:ext>
            </a:extLst>
          </p:cNvPr>
          <p:cNvSpPr>
            <a:spLocks noGrp="1"/>
          </p:cNvSpPr>
          <p:nvPr>
            <p:ph idx="1"/>
          </p:nvPr>
        </p:nvSpPr>
        <p:spPr/>
        <p:txBody>
          <a:bodyPr>
            <a:normAutofit fontScale="92500" lnSpcReduction="10000"/>
          </a:bodyPr>
          <a:lstStyle/>
          <a:p>
            <a:r>
              <a:rPr lang="en-US" sz="3600" dirty="0">
                <a:latin typeface="Arial" panose="020B0604020202020204" pitchFamily="34" charset="0"/>
                <a:cs typeface="Arial" panose="020B0604020202020204" pitchFamily="34" charset="0"/>
              </a:rPr>
              <a:t>Power sharing and building on community strengths</a:t>
            </a:r>
          </a:p>
          <a:p>
            <a:pPr marL="0" indent="0">
              <a:buNone/>
            </a:pPr>
            <a:endParaRPr lang="en-US" sz="3600" dirty="0">
              <a:latin typeface="Arial" panose="020B0604020202020204" pitchFamily="34" charset="0"/>
              <a:cs typeface="Arial" panose="020B0604020202020204" pitchFamily="34" charset="0"/>
            </a:endParaRPr>
          </a:p>
          <a:p>
            <a:r>
              <a:rPr lang="en-US" sz="3600" dirty="0">
                <a:latin typeface="Arial" panose="020B0604020202020204" pitchFamily="34" charset="0"/>
                <a:cs typeface="Arial" panose="020B0604020202020204" pitchFamily="34" charset="0"/>
              </a:rPr>
              <a:t>Healing harm, trust and building capacity across all partners</a:t>
            </a:r>
          </a:p>
          <a:p>
            <a:pPr marL="0" indent="0">
              <a:buNone/>
            </a:pPr>
            <a:endParaRPr lang="en-US" sz="3600" dirty="0">
              <a:latin typeface="Arial" panose="020B0604020202020204" pitchFamily="34" charset="0"/>
              <a:cs typeface="Arial" panose="020B0604020202020204" pitchFamily="34" charset="0"/>
            </a:endParaRPr>
          </a:p>
          <a:p>
            <a:r>
              <a:rPr lang="en-US" sz="3600" dirty="0">
                <a:latin typeface="Arial" panose="020B0604020202020204" pitchFamily="34" charset="0"/>
                <a:cs typeface="Arial" panose="020B0604020202020204" pitchFamily="34" charset="0"/>
              </a:rPr>
              <a:t>Center community voice as partners and leaders</a:t>
            </a:r>
          </a:p>
          <a:p>
            <a:pPr marL="0" indent="0">
              <a:buNone/>
            </a:pPr>
            <a:endParaRPr lang="en-US" sz="3600" dirty="0">
              <a:latin typeface="Arial" panose="020B0604020202020204" pitchFamily="34" charset="0"/>
              <a:cs typeface="Arial" panose="020B0604020202020204" pitchFamily="34" charset="0"/>
            </a:endParaRPr>
          </a:p>
          <a:p>
            <a:r>
              <a:rPr lang="en-US" sz="3600" dirty="0">
                <a:latin typeface="Arial" panose="020B0604020202020204" pitchFamily="34" charset="0"/>
                <a:cs typeface="Arial" panose="020B0604020202020204" pitchFamily="34" charset="0"/>
              </a:rPr>
              <a:t>Address past and present trauma</a:t>
            </a:r>
          </a:p>
          <a:p>
            <a:endParaRPr lang="en-US" dirty="0"/>
          </a:p>
          <a:p>
            <a:endParaRPr lang="en-US" dirty="0"/>
          </a:p>
        </p:txBody>
      </p:sp>
    </p:spTree>
    <p:extLst>
      <p:ext uri="{BB962C8B-B14F-4D97-AF65-F5344CB8AC3E}">
        <p14:creationId xmlns:p14="http://schemas.microsoft.com/office/powerpoint/2010/main" val="2426209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F3B0F-634D-4809-A6B6-D2B79DCF48F0}"/>
              </a:ext>
            </a:extLst>
          </p:cNvPr>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Strategies to shift power</a:t>
            </a:r>
          </a:p>
        </p:txBody>
      </p:sp>
      <p:pic>
        <p:nvPicPr>
          <p:cNvPr id="7" name="Content Placeholder 6">
            <a:extLst>
              <a:ext uri="{FF2B5EF4-FFF2-40B4-BE49-F238E27FC236}">
                <a16:creationId xmlns:a16="http://schemas.microsoft.com/office/drawing/2014/main" id="{B77C76F4-53FE-498C-B47B-0AAEE7BEAF2E}"/>
              </a:ext>
            </a:extLst>
          </p:cNvPr>
          <p:cNvPicPr>
            <a:picLocks noGrp="1" noChangeAspect="1"/>
          </p:cNvPicPr>
          <p:nvPr>
            <p:ph idx="1"/>
          </p:nvPr>
        </p:nvPicPr>
        <p:blipFill>
          <a:blip r:embed="rId3"/>
          <a:stretch>
            <a:fillRect/>
          </a:stretch>
        </p:blipFill>
        <p:spPr>
          <a:xfrm>
            <a:off x="297092" y="1690688"/>
            <a:ext cx="11597817" cy="4932613"/>
          </a:xfrm>
          <a:prstGeom prst="rect">
            <a:avLst/>
          </a:prstGeom>
        </p:spPr>
      </p:pic>
      <p:pic>
        <p:nvPicPr>
          <p:cNvPr id="3" name="Picture 2">
            <a:extLst>
              <a:ext uri="{FF2B5EF4-FFF2-40B4-BE49-F238E27FC236}">
                <a16:creationId xmlns:a16="http://schemas.microsoft.com/office/drawing/2014/main" id="{E339EC95-331B-46BA-1ED7-4064061FC122}"/>
              </a:ext>
            </a:extLst>
          </p:cNvPr>
          <p:cNvPicPr>
            <a:picLocks noChangeAspect="1"/>
          </p:cNvPicPr>
          <p:nvPr/>
        </p:nvPicPr>
        <p:blipFill>
          <a:blip r:embed="rId4"/>
          <a:stretch>
            <a:fillRect/>
          </a:stretch>
        </p:blipFill>
        <p:spPr>
          <a:xfrm>
            <a:off x="10213471" y="234699"/>
            <a:ext cx="1681437" cy="1681437"/>
          </a:xfrm>
          <a:prstGeom prst="rect">
            <a:avLst/>
          </a:prstGeom>
        </p:spPr>
      </p:pic>
    </p:spTree>
    <p:extLst>
      <p:ext uri="{BB962C8B-B14F-4D97-AF65-F5344CB8AC3E}">
        <p14:creationId xmlns:p14="http://schemas.microsoft.com/office/powerpoint/2010/main" val="4944244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3529F-C357-4EC2-84D6-134B6665A635}"/>
              </a:ext>
            </a:extLst>
          </p:cNvPr>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Strategies to shift power</a:t>
            </a:r>
            <a:endParaRPr lang="en-US" dirty="0"/>
          </a:p>
        </p:txBody>
      </p:sp>
      <p:sp>
        <p:nvSpPr>
          <p:cNvPr id="9" name="Content Placeholder 8">
            <a:extLst>
              <a:ext uri="{FF2B5EF4-FFF2-40B4-BE49-F238E27FC236}">
                <a16:creationId xmlns:a16="http://schemas.microsoft.com/office/drawing/2014/main" id="{2E2089F5-4B2E-4E4E-98F7-9F55497C872B}"/>
              </a:ext>
            </a:extLst>
          </p:cNvPr>
          <p:cNvSpPr>
            <a:spLocks noGrp="1"/>
          </p:cNvSpPr>
          <p:nvPr>
            <p:ph idx="1"/>
          </p:nvPr>
        </p:nvSpPr>
        <p:spPr/>
        <p:txBody>
          <a:bodyPr>
            <a:normAutofit/>
          </a:bodyPr>
          <a:lstStyle/>
          <a:p>
            <a:r>
              <a:rPr lang="en-US" sz="3600" dirty="0">
                <a:latin typeface="Arial" panose="020B0604020202020204" pitchFamily="34" charset="0"/>
                <a:cs typeface="Arial" panose="020B0604020202020204" pitchFamily="34" charset="0"/>
              </a:rPr>
              <a:t>Trusting </a:t>
            </a:r>
          </a:p>
          <a:p>
            <a:pPr marL="0" indent="0">
              <a:buNone/>
            </a:pPr>
            <a:endParaRPr lang="en-US" sz="3600" dirty="0">
              <a:latin typeface="Arial" panose="020B0604020202020204" pitchFamily="34" charset="0"/>
              <a:cs typeface="Arial" panose="020B0604020202020204" pitchFamily="34" charset="0"/>
            </a:endParaRPr>
          </a:p>
          <a:p>
            <a:r>
              <a:rPr lang="en-US" sz="3600" dirty="0">
                <a:latin typeface="Arial" panose="020B0604020202020204" pitchFamily="34" charset="0"/>
                <a:cs typeface="Arial" panose="020B0604020202020204" pitchFamily="34" charset="0"/>
              </a:rPr>
              <a:t>Asking </a:t>
            </a:r>
          </a:p>
          <a:p>
            <a:endParaRPr lang="en-US" sz="3600" dirty="0">
              <a:latin typeface="Arial" panose="020B0604020202020204" pitchFamily="34" charset="0"/>
              <a:cs typeface="Arial" panose="020B0604020202020204" pitchFamily="34" charset="0"/>
            </a:endParaRPr>
          </a:p>
          <a:p>
            <a:r>
              <a:rPr lang="en-US" sz="3600" dirty="0">
                <a:latin typeface="Arial" panose="020B0604020202020204" pitchFamily="34" charset="0"/>
                <a:cs typeface="Arial" panose="020B0604020202020204" pitchFamily="34" charset="0"/>
              </a:rPr>
              <a:t>Acting</a:t>
            </a:r>
          </a:p>
        </p:txBody>
      </p:sp>
      <p:sp>
        <p:nvSpPr>
          <p:cNvPr id="10" name="Rectangle 9">
            <a:extLst>
              <a:ext uri="{FF2B5EF4-FFF2-40B4-BE49-F238E27FC236}">
                <a16:creationId xmlns:a16="http://schemas.microsoft.com/office/drawing/2014/main" id="{737C0D3C-9472-4E96-8332-91CB660D2E52}"/>
              </a:ext>
            </a:extLst>
          </p:cNvPr>
          <p:cNvSpPr/>
          <p:nvPr/>
        </p:nvSpPr>
        <p:spPr>
          <a:xfrm>
            <a:off x="3706150" y="5796374"/>
            <a:ext cx="6096000" cy="1031051"/>
          </a:xfrm>
          <a:prstGeom prst="rect">
            <a:avLst/>
          </a:prstGeom>
        </p:spPr>
        <p:txBody>
          <a:bodyPr wrap="square">
            <a:spAutoFit/>
          </a:bodyPr>
          <a:lstStyle/>
          <a:p>
            <a:endParaRPr lang="en-US" sz="1900" dirty="0">
              <a:latin typeface="Segoe UI Symbol" panose="020B0502040204020203" pitchFamily="34" charset="0"/>
              <a:ea typeface="Segoe UI Symbol" panose="020B0502040204020203" pitchFamily="34" charset="0"/>
              <a:hlinkClick r:id="" action="ppaction://noaction">
                <a:extLst>
                  <a:ext uri="{A12FA001-AC4F-418D-AE19-62706E023703}">
                    <ahyp:hlinkClr xmlns:ahyp="http://schemas.microsoft.com/office/drawing/2018/hyperlinkcolor" val="tx"/>
                  </a:ext>
                </a:extLst>
              </a:hlinkClick>
            </a:endParaRPr>
          </a:p>
          <a:p>
            <a:r>
              <a:rPr lang="en-US" sz="2400" dirty="0">
                <a:solidFill>
                  <a:srgbClr val="0070C0"/>
                </a:solidFill>
                <a:latin typeface="Arial" panose="020B0604020202020204" pitchFamily="34" charset="0"/>
                <a:ea typeface="Segoe UI Symbol" panose="020B0502040204020203" pitchFamily="34" charset="0"/>
                <a:cs typeface="Arial" panose="020B0604020202020204" pitchFamily="34" charset="0"/>
                <a:hlinkClick r:id="" action="ppaction://noaction">
                  <a:extLst>
                    <a:ext uri="{A12FA001-AC4F-418D-AE19-62706E023703}">
                      <ahyp:hlinkClr xmlns:ahyp="http://schemas.microsoft.com/office/drawing/2018/hyperlinkcolor" val="tx"/>
                    </a:ext>
                  </a:extLst>
                </a:hlinkClick>
              </a:rPr>
              <a:t>Link to Ferguson Commission Report</a:t>
            </a:r>
            <a:endParaRPr lang="en-US" sz="2400" dirty="0">
              <a:solidFill>
                <a:srgbClr val="0070C0"/>
              </a:solidFill>
              <a:latin typeface="Arial" panose="020B0604020202020204" pitchFamily="34" charset="0"/>
              <a:ea typeface="Segoe UI Symbol" panose="020B0502040204020203" pitchFamily="34" charset="0"/>
              <a:cs typeface="Arial" panose="020B0604020202020204" pitchFamily="34" charset="0"/>
            </a:endParaRPr>
          </a:p>
          <a:p>
            <a:endParaRPr lang="en-US" dirty="0"/>
          </a:p>
        </p:txBody>
      </p:sp>
      <p:pic>
        <p:nvPicPr>
          <p:cNvPr id="5" name="Picture 4">
            <a:extLst>
              <a:ext uri="{FF2B5EF4-FFF2-40B4-BE49-F238E27FC236}">
                <a16:creationId xmlns:a16="http://schemas.microsoft.com/office/drawing/2014/main" id="{5F413E52-D7A7-9AEC-C8E3-3137600FEA5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89111" y="1690687"/>
            <a:ext cx="3536134" cy="380588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585DA89-6C6A-B974-B1CB-43B74D744255}"/>
              </a:ext>
            </a:extLst>
          </p:cNvPr>
          <p:cNvPicPr>
            <a:picLocks noChangeAspect="1"/>
          </p:cNvPicPr>
          <p:nvPr/>
        </p:nvPicPr>
        <p:blipFill>
          <a:blip r:embed="rId4"/>
          <a:stretch>
            <a:fillRect/>
          </a:stretch>
        </p:blipFill>
        <p:spPr>
          <a:xfrm>
            <a:off x="8309921" y="1690687"/>
            <a:ext cx="3536134" cy="3805883"/>
          </a:xfrm>
          <a:prstGeom prst="rect">
            <a:avLst/>
          </a:prstGeom>
        </p:spPr>
      </p:pic>
    </p:spTree>
    <p:extLst>
      <p:ext uri="{BB962C8B-B14F-4D97-AF65-F5344CB8AC3E}">
        <p14:creationId xmlns:p14="http://schemas.microsoft.com/office/powerpoint/2010/main" val="15870731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86E3D-527F-1128-6EB9-DC010AEF8821}"/>
              </a:ext>
            </a:extLst>
          </p:cNvPr>
          <p:cNvSpPr>
            <a:spLocks noGrp="1"/>
          </p:cNvSpPr>
          <p:nvPr>
            <p:ph type="title"/>
          </p:nvPr>
        </p:nvSpPr>
        <p:spPr/>
        <p:txBody>
          <a:bodyPr/>
          <a:lstStyle/>
          <a:p>
            <a:r>
              <a:rPr lang="en-US" sz="4400" dirty="0">
                <a:latin typeface="Arial" panose="020B0604020202020204" pitchFamily="34" charset="0"/>
                <a:cs typeface="Arial" panose="020B0604020202020204" pitchFamily="34" charset="0"/>
              </a:rPr>
              <a:t>EleVATE Patients Full-Implementation: 2020-Present</a:t>
            </a:r>
            <a:endParaRPr lang="en-US" dirty="0"/>
          </a:p>
        </p:txBody>
      </p:sp>
      <p:sp>
        <p:nvSpPr>
          <p:cNvPr id="3" name="Content Placeholder 2">
            <a:extLst>
              <a:ext uri="{FF2B5EF4-FFF2-40B4-BE49-F238E27FC236}">
                <a16:creationId xmlns:a16="http://schemas.microsoft.com/office/drawing/2014/main" id="{B9B6AC51-FE59-9E46-3745-5A7253B2ED78}"/>
              </a:ext>
            </a:extLst>
          </p:cNvPr>
          <p:cNvSpPr>
            <a:spLocks noGrp="1"/>
          </p:cNvSpPr>
          <p:nvPr>
            <p:ph idx="1"/>
          </p:nvPr>
        </p:nvSpPr>
        <p:spPr/>
        <p:txBody>
          <a:bodyPr>
            <a:normAutofit/>
          </a:bodyPr>
          <a:lstStyle/>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Aim 1: Determine the </a:t>
            </a:r>
            <a:r>
              <a:rPr lang="en-US" u="sng" dirty="0">
                <a:latin typeface="Arial" panose="020B0604020202020204" pitchFamily="34" charset="0"/>
                <a:cs typeface="Arial" panose="020B0604020202020204" pitchFamily="34" charset="0"/>
              </a:rPr>
              <a:t>effectiveness</a:t>
            </a:r>
            <a:r>
              <a:rPr lang="en-US" dirty="0">
                <a:latin typeface="Arial" panose="020B0604020202020204" pitchFamily="34" charset="0"/>
                <a:cs typeface="Arial" panose="020B0604020202020204" pitchFamily="34" charset="0"/>
              </a:rPr>
              <a:t> of EleVATE GC to reduce perinatal depression and adverse pregnancy outcomes among low-income, predominantly African-American women.</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Aim 2: Identify strategies and contextual implementation factors to enhance </a:t>
            </a:r>
            <a:r>
              <a:rPr lang="en-US" u="sng" dirty="0">
                <a:latin typeface="Arial" panose="020B0604020202020204" pitchFamily="34" charset="0"/>
                <a:cs typeface="Arial" panose="020B0604020202020204" pitchFamily="34" charset="0"/>
              </a:rPr>
              <a:t>implementation</a:t>
            </a:r>
            <a:r>
              <a:rPr lang="en-US" dirty="0">
                <a:latin typeface="Arial" panose="020B0604020202020204" pitchFamily="34" charset="0"/>
                <a:cs typeface="Arial" panose="020B0604020202020204" pitchFamily="34" charset="0"/>
              </a:rPr>
              <a:t> of EleVATE GC. </a:t>
            </a:r>
          </a:p>
          <a:p>
            <a:pPr marL="0" indent="0">
              <a:buNone/>
            </a:pPr>
            <a:endParaRPr lang="en-US" dirty="0"/>
          </a:p>
        </p:txBody>
      </p:sp>
    </p:spTree>
    <p:extLst>
      <p:ext uri="{BB962C8B-B14F-4D97-AF65-F5344CB8AC3E}">
        <p14:creationId xmlns:p14="http://schemas.microsoft.com/office/powerpoint/2010/main" val="18832028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Assessment arrow"/>
          <p:cNvGrpSpPr/>
          <p:nvPr/>
        </p:nvGrpSpPr>
        <p:grpSpPr>
          <a:xfrm>
            <a:off x="4615442" y="2113407"/>
            <a:ext cx="7286185" cy="4334608"/>
            <a:chOff x="5228167" y="1977870"/>
            <a:chExt cx="3776133" cy="3183074"/>
          </a:xfrm>
          <a:solidFill>
            <a:schemeClr val="accent6">
              <a:lumMod val="40000"/>
              <a:lumOff val="60000"/>
            </a:schemeClr>
          </a:solidFill>
        </p:grpSpPr>
        <p:sp>
          <p:nvSpPr>
            <p:cNvPr id="5" name="Rectangle 4"/>
            <p:cNvSpPr/>
            <p:nvPr/>
          </p:nvSpPr>
          <p:spPr>
            <a:xfrm>
              <a:off x="5228167" y="4994803"/>
              <a:ext cx="1384300" cy="1651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a:ea typeface="+mn-ea"/>
                <a:cs typeface="+mn-cs"/>
              </a:endParaRPr>
            </a:p>
          </p:txBody>
        </p:sp>
        <p:sp>
          <p:nvSpPr>
            <p:cNvPr id="6" name="Freeform 59"/>
            <p:cNvSpPr>
              <a:spLocks noChangeArrowheads="1"/>
            </p:cNvSpPr>
            <p:nvPr/>
          </p:nvSpPr>
          <p:spPr bwMode="auto">
            <a:xfrm>
              <a:off x="6243722" y="1977870"/>
              <a:ext cx="2234014" cy="1670828"/>
            </a:xfrm>
            <a:custGeom>
              <a:avLst/>
              <a:gdLst>
                <a:gd name="T0" fmla="*/ 6405 w 6406"/>
                <a:gd name="T1" fmla="*/ 3656 h 4032"/>
                <a:gd name="T2" fmla="*/ 6405 w 6406"/>
                <a:gd name="T3" fmla="*/ 3656 h 4032"/>
                <a:gd name="T4" fmla="*/ 4968 w 6406"/>
                <a:gd name="T5" fmla="*/ 3656 h 4032"/>
                <a:gd name="T6" fmla="*/ 4311 w 6406"/>
                <a:gd name="T7" fmla="*/ 3500 h 4032"/>
                <a:gd name="T8" fmla="*/ 3968 w 6406"/>
                <a:gd name="T9" fmla="*/ 3250 h 4032"/>
                <a:gd name="T10" fmla="*/ 3624 w 6406"/>
                <a:gd name="T11" fmla="*/ 2719 h 4032"/>
                <a:gd name="T12" fmla="*/ 3343 w 6406"/>
                <a:gd name="T13" fmla="*/ 2156 h 4032"/>
                <a:gd name="T14" fmla="*/ 3249 w 6406"/>
                <a:gd name="T15" fmla="*/ 1938 h 4032"/>
                <a:gd name="T16" fmla="*/ 3093 w 6406"/>
                <a:gd name="T17" fmla="*/ 1375 h 4032"/>
                <a:gd name="T18" fmla="*/ 2874 w 6406"/>
                <a:gd name="T19" fmla="*/ 906 h 4032"/>
                <a:gd name="T20" fmla="*/ 2686 w 6406"/>
                <a:gd name="T21" fmla="*/ 563 h 4032"/>
                <a:gd name="T22" fmla="*/ 2218 w 6406"/>
                <a:gd name="T23" fmla="*/ 156 h 4032"/>
                <a:gd name="T24" fmla="*/ 1561 w 6406"/>
                <a:gd name="T25" fmla="*/ 0 h 4032"/>
                <a:gd name="T26" fmla="*/ 530 w 6406"/>
                <a:gd name="T27" fmla="*/ 0 h 4032"/>
                <a:gd name="T28" fmla="*/ 156 w 6406"/>
                <a:gd name="T29" fmla="*/ 0 h 4032"/>
                <a:gd name="T30" fmla="*/ 0 w 6406"/>
                <a:gd name="T31" fmla="*/ 0 h 4032"/>
                <a:gd name="T32" fmla="*/ 0 w 6406"/>
                <a:gd name="T33" fmla="*/ 375 h 4032"/>
                <a:gd name="T34" fmla="*/ 156 w 6406"/>
                <a:gd name="T35" fmla="*/ 375 h 4032"/>
                <a:gd name="T36" fmla="*/ 1561 w 6406"/>
                <a:gd name="T37" fmla="*/ 375 h 4032"/>
                <a:gd name="T38" fmla="*/ 1905 w 6406"/>
                <a:gd name="T39" fmla="*/ 438 h 4032"/>
                <a:gd name="T40" fmla="*/ 2343 w 6406"/>
                <a:gd name="T41" fmla="*/ 750 h 4032"/>
                <a:gd name="T42" fmla="*/ 2561 w 6406"/>
                <a:gd name="T43" fmla="*/ 1094 h 4032"/>
                <a:gd name="T44" fmla="*/ 2811 w 6406"/>
                <a:gd name="T45" fmla="*/ 1750 h 4032"/>
                <a:gd name="T46" fmla="*/ 2905 w 6406"/>
                <a:gd name="T47" fmla="*/ 2063 h 4032"/>
                <a:gd name="T48" fmla="*/ 3030 w 6406"/>
                <a:gd name="T49" fmla="*/ 2313 h 4032"/>
                <a:gd name="T50" fmla="*/ 3249 w 6406"/>
                <a:gd name="T51" fmla="*/ 2813 h 4032"/>
                <a:gd name="T52" fmla="*/ 3468 w 6406"/>
                <a:gd name="T53" fmla="*/ 3219 h 4032"/>
                <a:gd name="T54" fmla="*/ 4030 w 6406"/>
                <a:gd name="T55" fmla="*/ 3781 h 4032"/>
                <a:gd name="T56" fmla="*/ 4468 w 6406"/>
                <a:gd name="T57" fmla="*/ 3969 h 4032"/>
                <a:gd name="T58" fmla="*/ 4968 w 6406"/>
                <a:gd name="T59" fmla="*/ 4031 h 4032"/>
                <a:gd name="T60" fmla="*/ 6405 w 6406"/>
                <a:gd name="T61" fmla="*/ 4031 h 4032"/>
                <a:gd name="T62" fmla="*/ 6405 w 6406"/>
                <a:gd name="T63" fmla="*/ 3656 h 4032"/>
                <a:gd name="connsiteX0" fmla="*/ 9998 w 9998"/>
                <a:gd name="connsiteY0" fmla="*/ 9067 h 10009"/>
                <a:gd name="connsiteX1" fmla="*/ 9998 w 9998"/>
                <a:gd name="connsiteY1" fmla="*/ 9067 h 10009"/>
                <a:gd name="connsiteX2" fmla="*/ 7755 w 9998"/>
                <a:gd name="connsiteY2" fmla="*/ 9067 h 10009"/>
                <a:gd name="connsiteX3" fmla="*/ 6730 w 9998"/>
                <a:gd name="connsiteY3" fmla="*/ 8681 h 10009"/>
                <a:gd name="connsiteX4" fmla="*/ 6194 w 9998"/>
                <a:gd name="connsiteY4" fmla="*/ 8061 h 10009"/>
                <a:gd name="connsiteX5" fmla="*/ 5657 w 9998"/>
                <a:gd name="connsiteY5" fmla="*/ 6744 h 10009"/>
                <a:gd name="connsiteX6" fmla="*/ 5219 w 9998"/>
                <a:gd name="connsiteY6" fmla="*/ 5347 h 10009"/>
                <a:gd name="connsiteX7" fmla="*/ 5072 w 9998"/>
                <a:gd name="connsiteY7" fmla="*/ 4807 h 10009"/>
                <a:gd name="connsiteX8" fmla="*/ 4828 w 9998"/>
                <a:gd name="connsiteY8" fmla="*/ 3410 h 10009"/>
                <a:gd name="connsiteX9" fmla="*/ 4486 w 9998"/>
                <a:gd name="connsiteY9" fmla="*/ 2247 h 10009"/>
                <a:gd name="connsiteX10" fmla="*/ 4193 w 9998"/>
                <a:gd name="connsiteY10" fmla="*/ 1396 h 10009"/>
                <a:gd name="connsiteX11" fmla="*/ 3462 w 9998"/>
                <a:gd name="connsiteY11" fmla="*/ 387 h 10009"/>
                <a:gd name="connsiteX12" fmla="*/ 2437 w 9998"/>
                <a:gd name="connsiteY12" fmla="*/ 0 h 10009"/>
                <a:gd name="connsiteX13" fmla="*/ 827 w 9998"/>
                <a:gd name="connsiteY13" fmla="*/ 0 h 10009"/>
                <a:gd name="connsiteX14" fmla="*/ 244 w 9998"/>
                <a:gd name="connsiteY14" fmla="*/ 0 h 10009"/>
                <a:gd name="connsiteX15" fmla="*/ 0 w 9998"/>
                <a:gd name="connsiteY15" fmla="*/ 0 h 10009"/>
                <a:gd name="connsiteX16" fmla="*/ 0 w 9998"/>
                <a:gd name="connsiteY16" fmla="*/ 930 h 10009"/>
                <a:gd name="connsiteX17" fmla="*/ 244 w 9998"/>
                <a:gd name="connsiteY17" fmla="*/ 930 h 10009"/>
                <a:gd name="connsiteX18" fmla="*/ 2437 w 9998"/>
                <a:gd name="connsiteY18" fmla="*/ 930 h 10009"/>
                <a:gd name="connsiteX19" fmla="*/ 2974 w 9998"/>
                <a:gd name="connsiteY19" fmla="*/ 1086 h 10009"/>
                <a:gd name="connsiteX20" fmla="*/ 3658 w 9998"/>
                <a:gd name="connsiteY20" fmla="*/ 1860 h 10009"/>
                <a:gd name="connsiteX21" fmla="*/ 3998 w 9998"/>
                <a:gd name="connsiteY21" fmla="*/ 2713 h 10009"/>
                <a:gd name="connsiteX22" fmla="*/ 4388 w 9998"/>
                <a:gd name="connsiteY22" fmla="*/ 4340 h 10009"/>
                <a:gd name="connsiteX23" fmla="*/ 4535 w 9998"/>
                <a:gd name="connsiteY23" fmla="*/ 5117 h 10009"/>
                <a:gd name="connsiteX24" fmla="*/ 4730 w 9998"/>
                <a:gd name="connsiteY24" fmla="*/ 5737 h 10009"/>
                <a:gd name="connsiteX25" fmla="*/ 5072 w 9998"/>
                <a:gd name="connsiteY25" fmla="*/ 6977 h 10009"/>
                <a:gd name="connsiteX26" fmla="*/ 5414 w 9998"/>
                <a:gd name="connsiteY26" fmla="*/ 7984 h 10009"/>
                <a:gd name="connsiteX27" fmla="*/ 6291 w 9998"/>
                <a:gd name="connsiteY27" fmla="*/ 9377 h 10009"/>
                <a:gd name="connsiteX28" fmla="*/ 6975 w 9998"/>
                <a:gd name="connsiteY28" fmla="*/ 9844 h 10009"/>
                <a:gd name="connsiteX29" fmla="*/ 7755 w 9998"/>
                <a:gd name="connsiteY29" fmla="*/ 9998 h 10009"/>
                <a:gd name="connsiteX30" fmla="*/ 7988 w 9998"/>
                <a:gd name="connsiteY30" fmla="*/ 9998 h 10009"/>
                <a:gd name="connsiteX31" fmla="*/ 9998 w 9998"/>
                <a:gd name="connsiteY31" fmla="*/ 9067 h 10009"/>
                <a:gd name="connsiteX0" fmla="*/ 10000 w 10000"/>
                <a:gd name="connsiteY0" fmla="*/ 9059 h 10000"/>
                <a:gd name="connsiteX1" fmla="*/ 10000 w 10000"/>
                <a:gd name="connsiteY1" fmla="*/ 9059 h 10000"/>
                <a:gd name="connsiteX2" fmla="*/ 7757 w 10000"/>
                <a:gd name="connsiteY2" fmla="*/ 9059 h 10000"/>
                <a:gd name="connsiteX3" fmla="*/ 6731 w 10000"/>
                <a:gd name="connsiteY3" fmla="*/ 8673 h 10000"/>
                <a:gd name="connsiteX4" fmla="*/ 6195 w 10000"/>
                <a:gd name="connsiteY4" fmla="*/ 8054 h 10000"/>
                <a:gd name="connsiteX5" fmla="*/ 5658 w 10000"/>
                <a:gd name="connsiteY5" fmla="*/ 6738 h 10000"/>
                <a:gd name="connsiteX6" fmla="*/ 5220 w 10000"/>
                <a:gd name="connsiteY6" fmla="*/ 5342 h 10000"/>
                <a:gd name="connsiteX7" fmla="*/ 5073 w 10000"/>
                <a:gd name="connsiteY7" fmla="*/ 4803 h 10000"/>
                <a:gd name="connsiteX8" fmla="*/ 4829 w 10000"/>
                <a:gd name="connsiteY8" fmla="*/ 3407 h 10000"/>
                <a:gd name="connsiteX9" fmla="*/ 4487 w 10000"/>
                <a:gd name="connsiteY9" fmla="*/ 2245 h 10000"/>
                <a:gd name="connsiteX10" fmla="*/ 4194 w 10000"/>
                <a:gd name="connsiteY10" fmla="*/ 1395 h 10000"/>
                <a:gd name="connsiteX11" fmla="*/ 3463 w 10000"/>
                <a:gd name="connsiteY11" fmla="*/ 387 h 10000"/>
                <a:gd name="connsiteX12" fmla="*/ 2437 w 10000"/>
                <a:gd name="connsiteY12" fmla="*/ 0 h 10000"/>
                <a:gd name="connsiteX13" fmla="*/ 827 w 10000"/>
                <a:gd name="connsiteY13" fmla="*/ 0 h 10000"/>
                <a:gd name="connsiteX14" fmla="*/ 244 w 10000"/>
                <a:gd name="connsiteY14" fmla="*/ 0 h 10000"/>
                <a:gd name="connsiteX15" fmla="*/ 0 w 10000"/>
                <a:gd name="connsiteY15" fmla="*/ 0 h 10000"/>
                <a:gd name="connsiteX16" fmla="*/ 0 w 10000"/>
                <a:gd name="connsiteY16" fmla="*/ 929 h 10000"/>
                <a:gd name="connsiteX17" fmla="*/ 244 w 10000"/>
                <a:gd name="connsiteY17" fmla="*/ 929 h 10000"/>
                <a:gd name="connsiteX18" fmla="*/ 2437 w 10000"/>
                <a:gd name="connsiteY18" fmla="*/ 929 h 10000"/>
                <a:gd name="connsiteX19" fmla="*/ 2975 w 10000"/>
                <a:gd name="connsiteY19" fmla="*/ 1085 h 10000"/>
                <a:gd name="connsiteX20" fmla="*/ 3659 w 10000"/>
                <a:gd name="connsiteY20" fmla="*/ 1858 h 10000"/>
                <a:gd name="connsiteX21" fmla="*/ 3999 w 10000"/>
                <a:gd name="connsiteY21" fmla="*/ 2711 h 10000"/>
                <a:gd name="connsiteX22" fmla="*/ 4389 w 10000"/>
                <a:gd name="connsiteY22" fmla="*/ 4336 h 10000"/>
                <a:gd name="connsiteX23" fmla="*/ 4536 w 10000"/>
                <a:gd name="connsiteY23" fmla="*/ 5112 h 10000"/>
                <a:gd name="connsiteX24" fmla="*/ 4731 w 10000"/>
                <a:gd name="connsiteY24" fmla="*/ 5732 h 10000"/>
                <a:gd name="connsiteX25" fmla="*/ 5073 w 10000"/>
                <a:gd name="connsiteY25" fmla="*/ 6971 h 10000"/>
                <a:gd name="connsiteX26" fmla="*/ 5415 w 10000"/>
                <a:gd name="connsiteY26" fmla="*/ 7977 h 10000"/>
                <a:gd name="connsiteX27" fmla="*/ 6292 w 10000"/>
                <a:gd name="connsiteY27" fmla="*/ 9369 h 10000"/>
                <a:gd name="connsiteX28" fmla="*/ 6976 w 10000"/>
                <a:gd name="connsiteY28" fmla="*/ 9835 h 10000"/>
                <a:gd name="connsiteX29" fmla="*/ 7757 w 10000"/>
                <a:gd name="connsiteY29" fmla="*/ 9989 h 10000"/>
                <a:gd name="connsiteX30" fmla="*/ 7990 w 10000"/>
                <a:gd name="connsiteY30" fmla="*/ 9989 h 10000"/>
                <a:gd name="connsiteX31" fmla="*/ 8261 w 10000"/>
                <a:gd name="connsiteY31" fmla="*/ 9540 h 10000"/>
                <a:gd name="connsiteX0" fmla="*/ 10000 w 10000"/>
                <a:gd name="connsiteY0" fmla="*/ 9059 h 10000"/>
                <a:gd name="connsiteX1" fmla="*/ 8325 w 10000"/>
                <a:gd name="connsiteY1" fmla="*/ 9642 h 10000"/>
                <a:gd name="connsiteX2" fmla="*/ 7757 w 10000"/>
                <a:gd name="connsiteY2" fmla="*/ 9059 h 10000"/>
                <a:gd name="connsiteX3" fmla="*/ 6731 w 10000"/>
                <a:gd name="connsiteY3" fmla="*/ 8673 h 10000"/>
                <a:gd name="connsiteX4" fmla="*/ 6195 w 10000"/>
                <a:gd name="connsiteY4" fmla="*/ 8054 h 10000"/>
                <a:gd name="connsiteX5" fmla="*/ 5658 w 10000"/>
                <a:gd name="connsiteY5" fmla="*/ 6738 h 10000"/>
                <a:gd name="connsiteX6" fmla="*/ 5220 w 10000"/>
                <a:gd name="connsiteY6" fmla="*/ 5342 h 10000"/>
                <a:gd name="connsiteX7" fmla="*/ 5073 w 10000"/>
                <a:gd name="connsiteY7" fmla="*/ 4803 h 10000"/>
                <a:gd name="connsiteX8" fmla="*/ 4829 w 10000"/>
                <a:gd name="connsiteY8" fmla="*/ 3407 h 10000"/>
                <a:gd name="connsiteX9" fmla="*/ 4487 w 10000"/>
                <a:gd name="connsiteY9" fmla="*/ 2245 h 10000"/>
                <a:gd name="connsiteX10" fmla="*/ 4194 w 10000"/>
                <a:gd name="connsiteY10" fmla="*/ 1395 h 10000"/>
                <a:gd name="connsiteX11" fmla="*/ 3463 w 10000"/>
                <a:gd name="connsiteY11" fmla="*/ 387 h 10000"/>
                <a:gd name="connsiteX12" fmla="*/ 2437 w 10000"/>
                <a:gd name="connsiteY12" fmla="*/ 0 h 10000"/>
                <a:gd name="connsiteX13" fmla="*/ 827 w 10000"/>
                <a:gd name="connsiteY13" fmla="*/ 0 h 10000"/>
                <a:gd name="connsiteX14" fmla="*/ 244 w 10000"/>
                <a:gd name="connsiteY14" fmla="*/ 0 h 10000"/>
                <a:gd name="connsiteX15" fmla="*/ 0 w 10000"/>
                <a:gd name="connsiteY15" fmla="*/ 0 h 10000"/>
                <a:gd name="connsiteX16" fmla="*/ 0 w 10000"/>
                <a:gd name="connsiteY16" fmla="*/ 929 h 10000"/>
                <a:gd name="connsiteX17" fmla="*/ 244 w 10000"/>
                <a:gd name="connsiteY17" fmla="*/ 929 h 10000"/>
                <a:gd name="connsiteX18" fmla="*/ 2437 w 10000"/>
                <a:gd name="connsiteY18" fmla="*/ 929 h 10000"/>
                <a:gd name="connsiteX19" fmla="*/ 2975 w 10000"/>
                <a:gd name="connsiteY19" fmla="*/ 1085 h 10000"/>
                <a:gd name="connsiteX20" fmla="*/ 3659 w 10000"/>
                <a:gd name="connsiteY20" fmla="*/ 1858 h 10000"/>
                <a:gd name="connsiteX21" fmla="*/ 3999 w 10000"/>
                <a:gd name="connsiteY21" fmla="*/ 2711 h 10000"/>
                <a:gd name="connsiteX22" fmla="*/ 4389 w 10000"/>
                <a:gd name="connsiteY22" fmla="*/ 4336 h 10000"/>
                <a:gd name="connsiteX23" fmla="*/ 4536 w 10000"/>
                <a:gd name="connsiteY23" fmla="*/ 5112 h 10000"/>
                <a:gd name="connsiteX24" fmla="*/ 4731 w 10000"/>
                <a:gd name="connsiteY24" fmla="*/ 5732 h 10000"/>
                <a:gd name="connsiteX25" fmla="*/ 5073 w 10000"/>
                <a:gd name="connsiteY25" fmla="*/ 6971 h 10000"/>
                <a:gd name="connsiteX26" fmla="*/ 5415 w 10000"/>
                <a:gd name="connsiteY26" fmla="*/ 7977 h 10000"/>
                <a:gd name="connsiteX27" fmla="*/ 6292 w 10000"/>
                <a:gd name="connsiteY27" fmla="*/ 9369 h 10000"/>
                <a:gd name="connsiteX28" fmla="*/ 6976 w 10000"/>
                <a:gd name="connsiteY28" fmla="*/ 9835 h 10000"/>
                <a:gd name="connsiteX29" fmla="*/ 7757 w 10000"/>
                <a:gd name="connsiteY29" fmla="*/ 9989 h 10000"/>
                <a:gd name="connsiteX30" fmla="*/ 7990 w 10000"/>
                <a:gd name="connsiteY30" fmla="*/ 9989 h 10000"/>
                <a:gd name="connsiteX31" fmla="*/ 8261 w 10000"/>
                <a:gd name="connsiteY31" fmla="*/ 9540 h 10000"/>
                <a:gd name="connsiteX0" fmla="*/ 8420 w 8420"/>
                <a:gd name="connsiteY0" fmla="*/ 9490 h 10000"/>
                <a:gd name="connsiteX1" fmla="*/ 8325 w 8420"/>
                <a:gd name="connsiteY1" fmla="*/ 9642 h 10000"/>
                <a:gd name="connsiteX2" fmla="*/ 7757 w 8420"/>
                <a:gd name="connsiteY2" fmla="*/ 9059 h 10000"/>
                <a:gd name="connsiteX3" fmla="*/ 6731 w 8420"/>
                <a:gd name="connsiteY3" fmla="*/ 8673 h 10000"/>
                <a:gd name="connsiteX4" fmla="*/ 6195 w 8420"/>
                <a:gd name="connsiteY4" fmla="*/ 8054 h 10000"/>
                <a:gd name="connsiteX5" fmla="*/ 5658 w 8420"/>
                <a:gd name="connsiteY5" fmla="*/ 6738 h 10000"/>
                <a:gd name="connsiteX6" fmla="*/ 5220 w 8420"/>
                <a:gd name="connsiteY6" fmla="*/ 5342 h 10000"/>
                <a:gd name="connsiteX7" fmla="*/ 5073 w 8420"/>
                <a:gd name="connsiteY7" fmla="*/ 4803 h 10000"/>
                <a:gd name="connsiteX8" fmla="*/ 4829 w 8420"/>
                <a:gd name="connsiteY8" fmla="*/ 3407 h 10000"/>
                <a:gd name="connsiteX9" fmla="*/ 4487 w 8420"/>
                <a:gd name="connsiteY9" fmla="*/ 2245 h 10000"/>
                <a:gd name="connsiteX10" fmla="*/ 4194 w 8420"/>
                <a:gd name="connsiteY10" fmla="*/ 1395 h 10000"/>
                <a:gd name="connsiteX11" fmla="*/ 3463 w 8420"/>
                <a:gd name="connsiteY11" fmla="*/ 387 h 10000"/>
                <a:gd name="connsiteX12" fmla="*/ 2437 w 8420"/>
                <a:gd name="connsiteY12" fmla="*/ 0 h 10000"/>
                <a:gd name="connsiteX13" fmla="*/ 827 w 8420"/>
                <a:gd name="connsiteY13" fmla="*/ 0 h 10000"/>
                <a:gd name="connsiteX14" fmla="*/ 244 w 8420"/>
                <a:gd name="connsiteY14" fmla="*/ 0 h 10000"/>
                <a:gd name="connsiteX15" fmla="*/ 0 w 8420"/>
                <a:gd name="connsiteY15" fmla="*/ 0 h 10000"/>
                <a:gd name="connsiteX16" fmla="*/ 0 w 8420"/>
                <a:gd name="connsiteY16" fmla="*/ 929 h 10000"/>
                <a:gd name="connsiteX17" fmla="*/ 244 w 8420"/>
                <a:gd name="connsiteY17" fmla="*/ 929 h 10000"/>
                <a:gd name="connsiteX18" fmla="*/ 2437 w 8420"/>
                <a:gd name="connsiteY18" fmla="*/ 929 h 10000"/>
                <a:gd name="connsiteX19" fmla="*/ 2975 w 8420"/>
                <a:gd name="connsiteY19" fmla="*/ 1085 h 10000"/>
                <a:gd name="connsiteX20" fmla="*/ 3659 w 8420"/>
                <a:gd name="connsiteY20" fmla="*/ 1858 h 10000"/>
                <a:gd name="connsiteX21" fmla="*/ 3999 w 8420"/>
                <a:gd name="connsiteY21" fmla="*/ 2711 h 10000"/>
                <a:gd name="connsiteX22" fmla="*/ 4389 w 8420"/>
                <a:gd name="connsiteY22" fmla="*/ 4336 h 10000"/>
                <a:gd name="connsiteX23" fmla="*/ 4536 w 8420"/>
                <a:gd name="connsiteY23" fmla="*/ 5112 h 10000"/>
                <a:gd name="connsiteX24" fmla="*/ 4731 w 8420"/>
                <a:gd name="connsiteY24" fmla="*/ 5732 h 10000"/>
                <a:gd name="connsiteX25" fmla="*/ 5073 w 8420"/>
                <a:gd name="connsiteY25" fmla="*/ 6971 h 10000"/>
                <a:gd name="connsiteX26" fmla="*/ 5415 w 8420"/>
                <a:gd name="connsiteY26" fmla="*/ 7977 h 10000"/>
                <a:gd name="connsiteX27" fmla="*/ 6292 w 8420"/>
                <a:gd name="connsiteY27" fmla="*/ 9369 h 10000"/>
                <a:gd name="connsiteX28" fmla="*/ 6976 w 8420"/>
                <a:gd name="connsiteY28" fmla="*/ 9835 h 10000"/>
                <a:gd name="connsiteX29" fmla="*/ 7757 w 8420"/>
                <a:gd name="connsiteY29" fmla="*/ 9989 h 10000"/>
                <a:gd name="connsiteX30" fmla="*/ 7990 w 8420"/>
                <a:gd name="connsiteY30" fmla="*/ 9989 h 10000"/>
                <a:gd name="connsiteX31" fmla="*/ 8261 w 8420"/>
                <a:gd name="connsiteY31" fmla="*/ 954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420" h="10000">
                  <a:moveTo>
                    <a:pt x="8420" y="9490"/>
                  </a:moveTo>
                  <a:lnTo>
                    <a:pt x="8325" y="9642"/>
                  </a:lnTo>
                  <a:cubicBezTo>
                    <a:pt x="8136" y="9448"/>
                    <a:pt x="8023" y="9221"/>
                    <a:pt x="7757" y="9059"/>
                  </a:cubicBezTo>
                  <a:cubicBezTo>
                    <a:pt x="7491" y="8898"/>
                    <a:pt x="6976" y="8906"/>
                    <a:pt x="6731" y="8673"/>
                  </a:cubicBezTo>
                  <a:cubicBezTo>
                    <a:pt x="6487" y="8519"/>
                    <a:pt x="6340" y="8287"/>
                    <a:pt x="6195" y="8054"/>
                  </a:cubicBezTo>
                  <a:cubicBezTo>
                    <a:pt x="5950" y="7667"/>
                    <a:pt x="5805" y="7201"/>
                    <a:pt x="5658" y="6738"/>
                  </a:cubicBezTo>
                  <a:cubicBezTo>
                    <a:pt x="5511" y="6271"/>
                    <a:pt x="5365" y="5808"/>
                    <a:pt x="5220" y="5342"/>
                  </a:cubicBezTo>
                  <a:cubicBezTo>
                    <a:pt x="5220" y="5188"/>
                    <a:pt x="5170" y="5032"/>
                    <a:pt x="5073" y="4803"/>
                  </a:cubicBezTo>
                  <a:cubicBezTo>
                    <a:pt x="5024" y="4336"/>
                    <a:pt x="4926" y="3873"/>
                    <a:pt x="4829" y="3407"/>
                  </a:cubicBezTo>
                  <a:cubicBezTo>
                    <a:pt x="4731" y="3020"/>
                    <a:pt x="4634" y="2634"/>
                    <a:pt x="4487" y="2245"/>
                  </a:cubicBezTo>
                  <a:cubicBezTo>
                    <a:pt x="4389" y="1935"/>
                    <a:pt x="4292" y="1626"/>
                    <a:pt x="4194" y="1395"/>
                  </a:cubicBezTo>
                  <a:cubicBezTo>
                    <a:pt x="3999" y="1006"/>
                    <a:pt x="3755" y="696"/>
                    <a:pt x="3463" y="387"/>
                  </a:cubicBezTo>
                  <a:cubicBezTo>
                    <a:pt x="3170" y="156"/>
                    <a:pt x="2828" y="0"/>
                    <a:pt x="2437" y="0"/>
                  </a:cubicBezTo>
                  <a:lnTo>
                    <a:pt x="827" y="0"/>
                  </a:lnTo>
                  <a:lnTo>
                    <a:pt x="244" y="0"/>
                  </a:lnTo>
                  <a:lnTo>
                    <a:pt x="0" y="0"/>
                  </a:lnTo>
                  <a:lnTo>
                    <a:pt x="0" y="929"/>
                  </a:lnTo>
                  <a:lnTo>
                    <a:pt x="244" y="929"/>
                  </a:lnTo>
                  <a:lnTo>
                    <a:pt x="2437" y="929"/>
                  </a:lnTo>
                  <a:cubicBezTo>
                    <a:pt x="2633" y="929"/>
                    <a:pt x="2828" y="1006"/>
                    <a:pt x="2975" y="1085"/>
                  </a:cubicBezTo>
                  <a:cubicBezTo>
                    <a:pt x="3268" y="1239"/>
                    <a:pt x="3463" y="1472"/>
                    <a:pt x="3659" y="1858"/>
                  </a:cubicBezTo>
                  <a:cubicBezTo>
                    <a:pt x="3804" y="2091"/>
                    <a:pt x="3902" y="2401"/>
                    <a:pt x="3999" y="2711"/>
                  </a:cubicBezTo>
                  <a:cubicBezTo>
                    <a:pt x="4146" y="3253"/>
                    <a:pt x="4292" y="3794"/>
                    <a:pt x="4389" y="4336"/>
                  </a:cubicBezTo>
                  <a:cubicBezTo>
                    <a:pt x="4439" y="4569"/>
                    <a:pt x="4487" y="4879"/>
                    <a:pt x="4536" y="5112"/>
                  </a:cubicBezTo>
                  <a:cubicBezTo>
                    <a:pt x="4584" y="5342"/>
                    <a:pt x="4634" y="5575"/>
                    <a:pt x="4731" y="5732"/>
                  </a:cubicBezTo>
                  <a:cubicBezTo>
                    <a:pt x="4829" y="6118"/>
                    <a:pt x="4926" y="6504"/>
                    <a:pt x="5073" y="6971"/>
                  </a:cubicBezTo>
                  <a:cubicBezTo>
                    <a:pt x="5170" y="7280"/>
                    <a:pt x="5268" y="7667"/>
                    <a:pt x="5415" y="7977"/>
                  </a:cubicBezTo>
                  <a:cubicBezTo>
                    <a:pt x="5658" y="8519"/>
                    <a:pt x="5902" y="8983"/>
                    <a:pt x="6292" y="9369"/>
                  </a:cubicBezTo>
                  <a:cubicBezTo>
                    <a:pt x="6487" y="9525"/>
                    <a:pt x="6731" y="9679"/>
                    <a:pt x="6976" y="9835"/>
                  </a:cubicBezTo>
                  <a:cubicBezTo>
                    <a:pt x="7219" y="9912"/>
                    <a:pt x="7588" y="9963"/>
                    <a:pt x="7757" y="9989"/>
                  </a:cubicBezTo>
                  <a:cubicBezTo>
                    <a:pt x="7926" y="10015"/>
                    <a:pt x="7990" y="9989"/>
                    <a:pt x="7990" y="9989"/>
                  </a:cubicBezTo>
                  <a:cubicBezTo>
                    <a:pt x="7990" y="9059"/>
                    <a:pt x="8261" y="9540"/>
                    <a:pt x="8261" y="954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7" name="Freeform 60"/>
            <p:cNvSpPr>
              <a:spLocks noChangeArrowheads="1"/>
            </p:cNvSpPr>
            <p:nvPr/>
          </p:nvSpPr>
          <p:spPr bwMode="auto">
            <a:xfrm>
              <a:off x="6243722" y="3491952"/>
              <a:ext cx="2213053" cy="1668992"/>
            </a:xfrm>
            <a:custGeom>
              <a:avLst/>
              <a:gdLst>
                <a:gd name="T0" fmla="*/ 6405 w 6406"/>
                <a:gd name="T1" fmla="*/ 0 h 4032"/>
                <a:gd name="T2" fmla="*/ 6405 w 6406"/>
                <a:gd name="T3" fmla="*/ 0 h 4032"/>
                <a:gd name="T4" fmla="*/ 4968 w 6406"/>
                <a:gd name="T5" fmla="*/ 0 h 4032"/>
                <a:gd name="T6" fmla="*/ 4124 w 6406"/>
                <a:gd name="T7" fmla="*/ 188 h 4032"/>
                <a:gd name="T8" fmla="*/ 3686 w 6406"/>
                <a:gd name="T9" fmla="*/ 532 h 4032"/>
                <a:gd name="T10" fmla="*/ 3280 w 6406"/>
                <a:gd name="T11" fmla="*/ 1157 h 4032"/>
                <a:gd name="T12" fmla="*/ 3030 w 6406"/>
                <a:gd name="T13" fmla="*/ 1718 h 4032"/>
                <a:gd name="T14" fmla="*/ 2905 w 6406"/>
                <a:gd name="T15" fmla="*/ 1999 h 4032"/>
                <a:gd name="T16" fmla="*/ 2718 w 6406"/>
                <a:gd name="T17" fmla="*/ 2531 h 4032"/>
                <a:gd name="T18" fmla="*/ 2561 w 6406"/>
                <a:gd name="T19" fmla="*/ 2968 h 4032"/>
                <a:gd name="T20" fmla="*/ 2374 w 6406"/>
                <a:gd name="T21" fmla="*/ 3249 h 4032"/>
                <a:gd name="T22" fmla="*/ 2030 w 6406"/>
                <a:gd name="T23" fmla="*/ 3531 h 4032"/>
                <a:gd name="T24" fmla="*/ 1561 w 6406"/>
                <a:gd name="T25" fmla="*/ 3655 h 4032"/>
                <a:gd name="T26" fmla="*/ 530 w 6406"/>
                <a:gd name="T27" fmla="*/ 3655 h 4032"/>
                <a:gd name="T28" fmla="*/ 156 w 6406"/>
                <a:gd name="T29" fmla="*/ 3655 h 4032"/>
                <a:gd name="T30" fmla="*/ 0 w 6406"/>
                <a:gd name="T31" fmla="*/ 3655 h 4032"/>
                <a:gd name="T32" fmla="*/ 0 w 6406"/>
                <a:gd name="T33" fmla="*/ 4031 h 4032"/>
                <a:gd name="T34" fmla="*/ 156 w 6406"/>
                <a:gd name="T35" fmla="*/ 4031 h 4032"/>
                <a:gd name="T36" fmla="*/ 1561 w 6406"/>
                <a:gd name="T37" fmla="*/ 4031 h 4032"/>
                <a:gd name="T38" fmla="*/ 2030 w 6406"/>
                <a:gd name="T39" fmla="*/ 3937 h 4032"/>
                <a:gd name="T40" fmla="*/ 2624 w 6406"/>
                <a:gd name="T41" fmla="*/ 3531 h 4032"/>
                <a:gd name="T42" fmla="*/ 2905 w 6406"/>
                <a:gd name="T43" fmla="*/ 3093 h 4032"/>
                <a:gd name="T44" fmla="*/ 3155 w 6406"/>
                <a:gd name="T45" fmla="*/ 2406 h 4032"/>
                <a:gd name="T46" fmla="*/ 3280 w 6406"/>
                <a:gd name="T47" fmla="*/ 2093 h 4032"/>
                <a:gd name="T48" fmla="*/ 3343 w 6406"/>
                <a:gd name="T49" fmla="*/ 1874 h 4032"/>
                <a:gd name="T50" fmla="*/ 3593 w 6406"/>
                <a:gd name="T51" fmla="*/ 1374 h 4032"/>
                <a:gd name="T52" fmla="*/ 3780 w 6406"/>
                <a:gd name="T53" fmla="*/ 1000 h 4032"/>
                <a:gd name="T54" fmla="*/ 4218 w 6406"/>
                <a:gd name="T55" fmla="*/ 563 h 4032"/>
                <a:gd name="T56" fmla="*/ 4561 w 6406"/>
                <a:gd name="T57" fmla="*/ 438 h 4032"/>
                <a:gd name="T58" fmla="*/ 4968 w 6406"/>
                <a:gd name="T59" fmla="*/ 375 h 4032"/>
                <a:gd name="T60" fmla="*/ 6405 w 6406"/>
                <a:gd name="T61" fmla="*/ 375 h 4032"/>
                <a:gd name="T62" fmla="*/ 6405 w 6406"/>
                <a:gd name="T63" fmla="*/ 0 h 4032"/>
                <a:gd name="connsiteX0" fmla="*/ 9998 w 9998"/>
                <a:gd name="connsiteY0" fmla="*/ 0 h 9998"/>
                <a:gd name="connsiteX1" fmla="*/ 9998 w 9998"/>
                <a:gd name="connsiteY1" fmla="*/ 0 h 9998"/>
                <a:gd name="connsiteX2" fmla="*/ 7755 w 9998"/>
                <a:gd name="connsiteY2" fmla="*/ 0 h 9998"/>
                <a:gd name="connsiteX3" fmla="*/ 6438 w 9998"/>
                <a:gd name="connsiteY3" fmla="*/ 466 h 9998"/>
                <a:gd name="connsiteX4" fmla="*/ 5754 w 9998"/>
                <a:gd name="connsiteY4" fmla="*/ 1319 h 9998"/>
                <a:gd name="connsiteX5" fmla="*/ 5120 w 9998"/>
                <a:gd name="connsiteY5" fmla="*/ 2870 h 9998"/>
                <a:gd name="connsiteX6" fmla="*/ 4730 w 9998"/>
                <a:gd name="connsiteY6" fmla="*/ 4261 h 9998"/>
                <a:gd name="connsiteX7" fmla="*/ 4535 w 9998"/>
                <a:gd name="connsiteY7" fmla="*/ 4958 h 9998"/>
                <a:gd name="connsiteX8" fmla="*/ 4243 w 9998"/>
                <a:gd name="connsiteY8" fmla="*/ 6277 h 9998"/>
                <a:gd name="connsiteX9" fmla="*/ 3998 w 9998"/>
                <a:gd name="connsiteY9" fmla="*/ 7361 h 9998"/>
                <a:gd name="connsiteX10" fmla="*/ 3706 w 9998"/>
                <a:gd name="connsiteY10" fmla="*/ 8058 h 9998"/>
                <a:gd name="connsiteX11" fmla="*/ 3169 w 9998"/>
                <a:gd name="connsiteY11" fmla="*/ 8757 h 9998"/>
                <a:gd name="connsiteX12" fmla="*/ 2437 w 9998"/>
                <a:gd name="connsiteY12" fmla="*/ 9065 h 9998"/>
                <a:gd name="connsiteX13" fmla="*/ 827 w 9998"/>
                <a:gd name="connsiteY13" fmla="*/ 9065 h 9998"/>
                <a:gd name="connsiteX14" fmla="*/ 244 w 9998"/>
                <a:gd name="connsiteY14" fmla="*/ 9065 h 9998"/>
                <a:gd name="connsiteX15" fmla="*/ 0 w 9998"/>
                <a:gd name="connsiteY15" fmla="*/ 9065 h 9998"/>
                <a:gd name="connsiteX16" fmla="*/ 0 w 9998"/>
                <a:gd name="connsiteY16" fmla="*/ 9998 h 9998"/>
                <a:gd name="connsiteX17" fmla="*/ 244 w 9998"/>
                <a:gd name="connsiteY17" fmla="*/ 9998 h 9998"/>
                <a:gd name="connsiteX18" fmla="*/ 2437 w 9998"/>
                <a:gd name="connsiteY18" fmla="*/ 9998 h 9998"/>
                <a:gd name="connsiteX19" fmla="*/ 3169 w 9998"/>
                <a:gd name="connsiteY19" fmla="*/ 9764 h 9998"/>
                <a:gd name="connsiteX20" fmla="*/ 4096 w 9998"/>
                <a:gd name="connsiteY20" fmla="*/ 8757 h 9998"/>
                <a:gd name="connsiteX21" fmla="*/ 4535 w 9998"/>
                <a:gd name="connsiteY21" fmla="*/ 7671 h 9998"/>
                <a:gd name="connsiteX22" fmla="*/ 4925 w 9998"/>
                <a:gd name="connsiteY22" fmla="*/ 5967 h 9998"/>
                <a:gd name="connsiteX23" fmla="*/ 5120 w 9998"/>
                <a:gd name="connsiteY23" fmla="*/ 5191 h 9998"/>
                <a:gd name="connsiteX24" fmla="*/ 5219 w 9998"/>
                <a:gd name="connsiteY24" fmla="*/ 4648 h 9998"/>
                <a:gd name="connsiteX25" fmla="*/ 5609 w 9998"/>
                <a:gd name="connsiteY25" fmla="*/ 3408 h 9998"/>
                <a:gd name="connsiteX26" fmla="*/ 5901 w 9998"/>
                <a:gd name="connsiteY26" fmla="*/ 2480 h 9998"/>
                <a:gd name="connsiteX27" fmla="*/ 6584 w 9998"/>
                <a:gd name="connsiteY27" fmla="*/ 1396 h 9998"/>
                <a:gd name="connsiteX28" fmla="*/ 7120 w 9998"/>
                <a:gd name="connsiteY28" fmla="*/ 1086 h 9998"/>
                <a:gd name="connsiteX29" fmla="*/ 7755 w 9998"/>
                <a:gd name="connsiteY29" fmla="*/ 930 h 9998"/>
                <a:gd name="connsiteX30" fmla="*/ 9998 w 9998"/>
                <a:gd name="connsiteY30" fmla="*/ 930 h 9998"/>
                <a:gd name="connsiteX0" fmla="*/ 10000 w 10000"/>
                <a:gd name="connsiteY0" fmla="*/ 0 h 10000"/>
                <a:gd name="connsiteX1" fmla="*/ 10000 w 10000"/>
                <a:gd name="connsiteY1" fmla="*/ 0 h 10000"/>
                <a:gd name="connsiteX2" fmla="*/ 7757 w 10000"/>
                <a:gd name="connsiteY2" fmla="*/ 0 h 10000"/>
                <a:gd name="connsiteX3" fmla="*/ 6439 w 10000"/>
                <a:gd name="connsiteY3" fmla="*/ 466 h 10000"/>
                <a:gd name="connsiteX4" fmla="*/ 5755 w 10000"/>
                <a:gd name="connsiteY4" fmla="*/ 1319 h 10000"/>
                <a:gd name="connsiteX5" fmla="*/ 5121 w 10000"/>
                <a:gd name="connsiteY5" fmla="*/ 2871 h 10000"/>
                <a:gd name="connsiteX6" fmla="*/ 4731 w 10000"/>
                <a:gd name="connsiteY6" fmla="*/ 4262 h 10000"/>
                <a:gd name="connsiteX7" fmla="*/ 4536 w 10000"/>
                <a:gd name="connsiteY7" fmla="*/ 4959 h 10000"/>
                <a:gd name="connsiteX8" fmla="*/ 4244 w 10000"/>
                <a:gd name="connsiteY8" fmla="*/ 6278 h 10000"/>
                <a:gd name="connsiteX9" fmla="*/ 3999 w 10000"/>
                <a:gd name="connsiteY9" fmla="*/ 7362 h 10000"/>
                <a:gd name="connsiteX10" fmla="*/ 3707 w 10000"/>
                <a:gd name="connsiteY10" fmla="*/ 8060 h 10000"/>
                <a:gd name="connsiteX11" fmla="*/ 3170 w 10000"/>
                <a:gd name="connsiteY11" fmla="*/ 8759 h 10000"/>
                <a:gd name="connsiteX12" fmla="*/ 2437 w 10000"/>
                <a:gd name="connsiteY12" fmla="*/ 9067 h 10000"/>
                <a:gd name="connsiteX13" fmla="*/ 827 w 10000"/>
                <a:gd name="connsiteY13" fmla="*/ 9067 h 10000"/>
                <a:gd name="connsiteX14" fmla="*/ 244 w 10000"/>
                <a:gd name="connsiteY14" fmla="*/ 9067 h 10000"/>
                <a:gd name="connsiteX15" fmla="*/ 0 w 10000"/>
                <a:gd name="connsiteY15" fmla="*/ 9067 h 10000"/>
                <a:gd name="connsiteX16" fmla="*/ 0 w 10000"/>
                <a:gd name="connsiteY16" fmla="*/ 10000 h 10000"/>
                <a:gd name="connsiteX17" fmla="*/ 244 w 10000"/>
                <a:gd name="connsiteY17" fmla="*/ 10000 h 10000"/>
                <a:gd name="connsiteX18" fmla="*/ 2437 w 10000"/>
                <a:gd name="connsiteY18" fmla="*/ 10000 h 10000"/>
                <a:gd name="connsiteX19" fmla="*/ 3170 w 10000"/>
                <a:gd name="connsiteY19" fmla="*/ 9766 h 10000"/>
                <a:gd name="connsiteX20" fmla="*/ 4097 w 10000"/>
                <a:gd name="connsiteY20" fmla="*/ 8759 h 10000"/>
                <a:gd name="connsiteX21" fmla="*/ 4536 w 10000"/>
                <a:gd name="connsiteY21" fmla="*/ 7673 h 10000"/>
                <a:gd name="connsiteX22" fmla="*/ 4926 w 10000"/>
                <a:gd name="connsiteY22" fmla="*/ 5968 h 10000"/>
                <a:gd name="connsiteX23" fmla="*/ 5121 w 10000"/>
                <a:gd name="connsiteY23" fmla="*/ 5192 h 10000"/>
                <a:gd name="connsiteX24" fmla="*/ 5220 w 10000"/>
                <a:gd name="connsiteY24" fmla="*/ 4649 h 10000"/>
                <a:gd name="connsiteX25" fmla="*/ 5610 w 10000"/>
                <a:gd name="connsiteY25" fmla="*/ 3409 h 10000"/>
                <a:gd name="connsiteX26" fmla="*/ 5902 w 10000"/>
                <a:gd name="connsiteY26" fmla="*/ 2480 h 10000"/>
                <a:gd name="connsiteX27" fmla="*/ 6585 w 10000"/>
                <a:gd name="connsiteY27" fmla="*/ 1396 h 10000"/>
                <a:gd name="connsiteX28" fmla="*/ 7121 w 10000"/>
                <a:gd name="connsiteY28" fmla="*/ 1086 h 10000"/>
                <a:gd name="connsiteX29" fmla="*/ 7757 w 10000"/>
                <a:gd name="connsiteY29" fmla="*/ 930 h 10000"/>
                <a:gd name="connsiteX30" fmla="*/ 8341 w 10000"/>
                <a:gd name="connsiteY30" fmla="*/ 702 h 10000"/>
                <a:gd name="connsiteX0" fmla="*/ 10000 w 10000"/>
                <a:gd name="connsiteY0" fmla="*/ 0 h 10000"/>
                <a:gd name="connsiteX1" fmla="*/ 8197 w 10000"/>
                <a:gd name="connsiteY1" fmla="*/ 507 h 10000"/>
                <a:gd name="connsiteX2" fmla="*/ 7757 w 10000"/>
                <a:gd name="connsiteY2" fmla="*/ 0 h 10000"/>
                <a:gd name="connsiteX3" fmla="*/ 6439 w 10000"/>
                <a:gd name="connsiteY3" fmla="*/ 466 h 10000"/>
                <a:gd name="connsiteX4" fmla="*/ 5755 w 10000"/>
                <a:gd name="connsiteY4" fmla="*/ 1319 h 10000"/>
                <a:gd name="connsiteX5" fmla="*/ 5121 w 10000"/>
                <a:gd name="connsiteY5" fmla="*/ 2871 h 10000"/>
                <a:gd name="connsiteX6" fmla="*/ 4731 w 10000"/>
                <a:gd name="connsiteY6" fmla="*/ 4262 h 10000"/>
                <a:gd name="connsiteX7" fmla="*/ 4536 w 10000"/>
                <a:gd name="connsiteY7" fmla="*/ 4959 h 10000"/>
                <a:gd name="connsiteX8" fmla="*/ 4244 w 10000"/>
                <a:gd name="connsiteY8" fmla="*/ 6278 h 10000"/>
                <a:gd name="connsiteX9" fmla="*/ 3999 w 10000"/>
                <a:gd name="connsiteY9" fmla="*/ 7362 h 10000"/>
                <a:gd name="connsiteX10" fmla="*/ 3707 w 10000"/>
                <a:gd name="connsiteY10" fmla="*/ 8060 h 10000"/>
                <a:gd name="connsiteX11" fmla="*/ 3170 w 10000"/>
                <a:gd name="connsiteY11" fmla="*/ 8759 h 10000"/>
                <a:gd name="connsiteX12" fmla="*/ 2437 w 10000"/>
                <a:gd name="connsiteY12" fmla="*/ 9067 h 10000"/>
                <a:gd name="connsiteX13" fmla="*/ 827 w 10000"/>
                <a:gd name="connsiteY13" fmla="*/ 9067 h 10000"/>
                <a:gd name="connsiteX14" fmla="*/ 244 w 10000"/>
                <a:gd name="connsiteY14" fmla="*/ 9067 h 10000"/>
                <a:gd name="connsiteX15" fmla="*/ 0 w 10000"/>
                <a:gd name="connsiteY15" fmla="*/ 9067 h 10000"/>
                <a:gd name="connsiteX16" fmla="*/ 0 w 10000"/>
                <a:gd name="connsiteY16" fmla="*/ 10000 h 10000"/>
                <a:gd name="connsiteX17" fmla="*/ 244 w 10000"/>
                <a:gd name="connsiteY17" fmla="*/ 10000 h 10000"/>
                <a:gd name="connsiteX18" fmla="*/ 2437 w 10000"/>
                <a:gd name="connsiteY18" fmla="*/ 10000 h 10000"/>
                <a:gd name="connsiteX19" fmla="*/ 3170 w 10000"/>
                <a:gd name="connsiteY19" fmla="*/ 9766 h 10000"/>
                <a:gd name="connsiteX20" fmla="*/ 4097 w 10000"/>
                <a:gd name="connsiteY20" fmla="*/ 8759 h 10000"/>
                <a:gd name="connsiteX21" fmla="*/ 4536 w 10000"/>
                <a:gd name="connsiteY21" fmla="*/ 7673 h 10000"/>
                <a:gd name="connsiteX22" fmla="*/ 4926 w 10000"/>
                <a:gd name="connsiteY22" fmla="*/ 5968 h 10000"/>
                <a:gd name="connsiteX23" fmla="*/ 5121 w 10000"/>
                <a:gd name="connsiteY23" fmla="*/ 5192 h 10000"/>
                <a:gd name="connsiteX24" fmla="*/ 5220 w 10000"/>
                <a:gd name="connsiteY24" fmla="*/ 4649 h 10000"/>
                <a:gd name="connsiteX25" fmla="*/ 5610 w 10000"/>
                <a:gd name="connsiteY25" fmla="*/ 3409 h 10000"/>
                <a:gd name="connsiteX26" fmla="*/ 5902 w 10000"/>
                <a:gd name="connsiteY26" fmla="*/ 2480 h 10000"/>
                <a:gd name="connsiteX27" fmla="*/ 6585 w 10000"/>
                <a:gd name="connsiteY27" fmla="*/ 1396 h 10000"/>
                <a:gd name="connsiteX28" fmla="*/ 7121 w 10000"/>
                <a:gd name="connsiteY28" fmla="*/ 1086 h 10000"/>
                <a:gd name="connsiteX29" fmla="*/ 7757 w 10000"/>
                <a:gd name="connsiteY29" fmla="*/ 930 h 10000"/>
                <a:gd name="connsiteX30" fmla="*/ 8341 w 10000"/>
                <a:gd name="connsiteY30" fmla="*/ 702 h 10000"/>
                <a:gd name="connsiteX0" fmla="*/ 8197 w 8341"/>
                <a:gd name="connsiteY0" fmla="*/ 507 h 10000"/>
                <a:gd name="connsiteX1" fmla="*/ 7757 w 8341"/>
                <a:gd name="connsiteY1" fmla="*/ 0 h 10000"/>
                <a:gd name="connsiteX2" fmla="*/ 6439 w 8341"/>
                <a:gd name="connsiteY2" fmla="*/ 466 h 10000"/>
                <a:gd name="connsiteX3" fmla="*/ 5755 w 8341"/>
                <a:gd name="connsiteY3" fmla="*/ 1319 h 10000"/>
                <a:gd name="connsiteX4" fmla="*/ 5121 w 8341"/>
                <a:gd name="connsiteY4" fmla="*/ 2871 h 10000"/>
                <a:gd name="connsiteX5" fmla="*/ 4731 w 8341"/>
                <a:gd name="connsiteY5" fmla="*/ 4262 h 10000"/>
                <a:gd name="connsiteX6" fmla="*/ 4536 w 8341"/>
                <a:gd name="connsiteY6" fmla="*/ 4959 h 10000"/>
                <a:gd name="connsiteX7" fmla="*/ 4244 w 8341"/>
                <a:gd name="connsiteY7" fmla="*/ 6278 h 10000"/>
                <a:gd name="connsiteX8" fmla="*/ 3999 w 8341"/>
                <a:gd name="connsiteY8" fmla="*/ 7362 h 10000"/>
                <a:gd name="connsiteX9" fmla="*/ 3707 w 8341"/>
                <a:gd name="connsiteY9" fmla="*/ 8060 h 10000"/>
                <a:gd name="connsiteX10" fmla="*/ 3170 w 8341"/>
                <a:gd name="connsiteY10" fmla="*/ 8759 h 10000"/>
                <a:gd name="connsiteX11" fmla="*/ 2437 w 8341"/>
                <a:gd name="connsiteY11" fmla="*/ 9067 h 10000"/>
                <a:gd name="connsiteX12" fmla="*/ 827 w 8341"/>
                <a:gd name="connsiteY12" fmla="*/ 9067 h 10000"/>
                <a:gd name="connsiteX13" fmla="*/ 244 w 8341"/>
                <a:gd name="connsiteY13" fmla="*/ 9067 h 10000"/>
                <a:gd name="connsiteX14" fmla="*/ 0 w 8341"/>
                <a:gd name="connsiteY14" fmla="*/ 9067 h 10000"/>
                <a:gd name="connsiteX15" fmla="*/ 0 w 8341"/>
                <a:gd name="connsiteY15" fmla="*/ 10000 h 10000"/>
                <a:gd name="connsiteX16" fmla="*/ 244 w 8341"/>
                <a:gd name="connsiteY16" fmla="*/ 10000 h 10000"/>
                <a:gd name="connsiteX17" fmla="*/ 2437 w 8341"/>
                <a:gd name="connsiteY17" fmla="*/ 10000 h 10000"/>
                <a:gd name="connsiteX18" fmla="*/ 3170 w 8341"/>
                <a:gd name="connsiteY18" fmla="*/ 9766 h 10000"/>
                <a:gd name="connsiteX19" fmla="*/ 4097 w 8341"/>
                <a:gd name="connsiteY19" fmla="*/ 8759 h 10000"/>
                <a:gd name="connsiteX20" fmla="*/ 4536 w 8341"/>
                <a:gd name="connsiteY20" fmla="*/ 7673 h 10000"/>
                <a:gd name="connsiteX21" fmla="*/ 4926 w 8341"/>
                <a:gd name="connsiteY21" fmla="*/ 5968 h 10000"/>
                <a:gd name="connsiteX22" fmla="*/ 5121 w 8341"/>
                <a:gd name="connsiteY22" fmla="*/ 5192 h 10000"/>
                <a:gd name="connsiteX23" fmla="*/ 5220 w 8341"/>
                <a:gd name="connsiteY23" fmla="*/ 4649 h 10000"/>
                <a:gd name="connsiteX24" fmla="*/ 5610 w 8341"/>
                <a:gd name="connsiteY24" fmla="*/ 3409 h 10000"/>
                <a:gd name="connsiteX25" fmla="*/ 5902 w 8341"/>
                <a:gd name="connsiteY25" fmla="*/ 2480 h 10000"/>
                <a:gd name="connsiteX26" fmla="*/ 6585 w 8341"/>
                <a:gd name="connsiteY26" fmla="*/ 1396 h 10000"/>
                <a:gd name="connsiteX27" fmla="*/ 7121 w 8341"/>
                <a:gd name="connsiteY27" fmla="*/ 1086 h 10000"/>
                <a:gd name="connsiteX28" fmla="*/ 7757 w 8341"/>
                <a:gd name="connsiteY28" fmla="*/ 930 h 10000"/>
                <a:gd name="connsiteX29" fmla="*/ 8341 w 8341"/>
                <a:gd name="connsiteY29" fmla="*/ 70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341" h="10000">
                  <a:moveTo>
                    <a:pt x="8197" y="507"/>
                  </a:moveTo>
                  <a:cubicBezTo>
                    <a:pt x="8050" y="338"/>
                    <a:pt x="8050" y="7"/>
                    <a:pt x="7757" y="0"/>
                  </a:cubicBezTo>
                  <a:cubicBezTo>
                    <a:pt x="7464" y="-7"/>
                    <a:pt x="6829" y="233"/>
                    <a:pt x="6439" y="466"/>
                  </a:cubicBezTo>
                  <a:cubicBezTo>
                    <a:pt x="6145" y="699"/>
                    <a:pt x="5950" y="1009"/>
                    <a:pt x="5755" y="1319"/>
                  </a:cubicBezTo>
                  <a:cubicBezTo>
                    <a:pt x="5463" y="1783"/>
                    <a:pt x="5268" y="2326"/>
                    <a:pt x="5121" y="2871"/>
                  </a:cubicBezTo>
                  <a:cubicBezTo>
                    <a:pt x="4974" y="3409"/>
                    <a:pt x="4829" y="3875"/>
                    <a:pt x="4731" y="4262"/>
                  </a:cubicBezTo>
                  <a:cubicBezTo>
                    <a:pt x="4634" y="4418"/>
                    <a:pt x="4584" y="4649"/>
                    <a:pt x="4536" y="4959"/>
                  </a:cubicBezTo>
                  <a:cubicBezTo>
                    <a:pt x="4439" y="5346"/>
                    <a:pt x="4341" y="5812"/>
                    <a:pt x="4244" y="6278"/>
                  </a:cubicBezTo>
                  <a:cubicBezTo>
                    <a:pt x="4194" y="6665"/>
                    <a:pt x="4097" y="7052"/>
                    <a:pt x="3999" y="7362"/>
                  </a:cubicBezTo>
                  <a:cubicBezTo>
                    <a:pt x="3902" y="7596"/>
                    <a:pt x="3804" y="7829"/>
                    <a:pt x="3707" y="8060"/>
                  </a:cubicBezTo>
                  <a:cubicBezTo>
                    <a:pt x="3560" y="8370"/>
                    <a:pt x="3413" y="8603"/>
                    <a:pt x="3170" y="8759"/>
                  </a:cubicBezTo>
                  <a:cubicBezTo>
                    <a:pt x="2975" y="8913"/>
                    <a:pt x="2731" y="9067"/>
                    <a:pt x="2437" y="9067"/>
                  </a:cubicBezTo>
                  <a:lnTo>
                    <a:pt x="827" y="9067"/>
                  </a:lnTo>
                  <a:lnTo>
                    <a:pt x="244" y="9067"/>
                  </a:lnTo>
                  <a:lnTo>
                    <a:pt x="0" y="9067"/>
                  </a:lnTo>
                  <a:lnTo>
                    <a:pt x="0" y="10000"/>
                  </a:lnTo>
                  <a:lnTo>
                    <a:pt x="244" y="10000"/>
                  </a:lnTo>
                  <a:lnTo>
                    <a:pt x="2437" y="10000"/>
                  </a:lnTo>
                  <a:cubicBezTo>
                    <a:pt x="2683" y="10000"/>
                    <a:pt x="2926" y="9920"/>
                    <a:pt x="3170" y="9766"/>
                  </a:cubicBezTo>
                  <a:cubicBezTo>
                    <a:pt x="3560" y="9610"/>
                    <a:pt x="3854" y="9223"/>
                    <a:pt x="4097" y="8759"/>
                  </a:cubicBezTo>
                  <a:cubicBezTo>
                    <a:pt x="4292" y="8449"/>
                    <a:pt x="4439" y="8060"/>
                    <a:pt x="4536" y="7673"/>
                  </a:cubicBezTo>
                  <a:cubicBezTo>
                    <a:pt x="4731" y="7052"/>
                    <a:pt x="4829" y="6509"/>
                    <a:pt x="4926" y="5968"/>
                  </a:cubicBezTo>
                  <a:cubicBezTo>
                    <a:pt x="5024" y="5658"/>
                    <a:pt x="5073" y="5425"/>
                    <a:pt x="5121" y="5192"/>
                  </a:cubicBezTo>
                  <a:cubicBezTo>
                    <a:pt x="5170" y="4959"/>
                    <a:pt x="5220" y="4805"/>
                    <a:pt x="5220" y="4649"/>
                  </a:cubicBezTo>
                  <a:cubicBezTo>
                    <a:pt x="5365" y="4262"/>
                    <a:pt x="5463" y="3875"/>
                    <a:pt x="5610" y="3409"/>
                  </a:cubicBezTo>
                  <a:cubicBezTo>
                    <a:pt x="5707" y="3099"/>
                    <a:pt x="5805" y="2790"/>
                    <a:pt x="5902" y="2480"/>
                  </a:cubicBezTo>
                  <a:cubicBezTo>
                    <a:pt x="6097" y="2093"/>
                    <a:pt x="6292" y="1706"/>
                    <a:pt x="6585" y="1396"/>
                  </a:cubicBezTo>
                  <a:cubicBezTo>
                    <a:pt x="6731" y="1240"/>
                    <a:pt x="6926" y="1163"/>
                    <a:pt x="7121" y="1086"/>
                  </a:cubicBezTo>
                  <a:cubicBezTo>
                    <a:pt x="7316" y="1009"/>
                    <a:pt x="7554" y="994"/>
                    <a:pt x="7757" y="930"/>
                  </a:cubicBezTo>
                  <a:cubicBezTo>
                    <a:pt x="7960" y="866"/>
                    <a:pt x="8146" y="778"/>
                    <a:pt x="8341" y="702"/>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8" name="Rectangle 7"/>
            <p:cNvSpPr/>
            <p:nvPr/>
          </p:nvSpPr>
          <p:spPr>
            <a:xfrm>
              <a:off x="5253567" y="1981200"/>
              <a:ext cx="1579033" cy="147635"/>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a:ea typeface="+mn-ea"/>
                <a:cs typeface="+mn-cs"/>
              </a:endParaRPr>
            </a:p>
          </p:txBody>
        </p:sp>
        <p:grpSp>
          <p:nvGrpSpPr>
            <p:cNvPr id="9" name="Group 8"/>
            <p:cNvGrpSpPr/>
            <p:nvPr/>
          </p:nvGrpSpPr>
          <p:grpSpPr>
            <a:xfrm>
              <a:off x="8266648" y="3389977"/>
              <a:ext cx="737652" cy="878850"/>
              <a:chOff x="2771781" y="3398444"/>
              <a:chExt cx="737652" cy="878850"/>
            </a:xfrm>
            <a:grpFill/>
          </p:grpSpPr>
          <p:sp>
            <p:nvSpPr>
              <p:cNvPr id="10" name="Freeform 18"/>
              <p:cNvSpPr>
                <a:spLocks noChangeArrowheads="1"/>
              </p:cNvSpPr>
              <p:nvPr/>
            </p:nvSpPr>
            <p:spPr bwMode="auto">
              <a:xfrm>
                <a:off x="2831049" y="3833283"/>
                <a:ext cx="678384" cy="444011"/>
              </a:xfrm>
              <a:custGeom>
                <a:avLst/>
                <a:gdLst>
                  <a:gd name="T0" fmla="*/ 781 w 782"/>
                  <a:gd name="T1" fmla="*/ 438 h 877"/>
                  <a:gd name="T2" fmla="*/ 0 w 782"/>
                  <a:gd name="T3" fmla="*/ 0 h 877"/>
                  <a:gd name="T4" fmla="*/ 0 w 782"/>
                  <a:gd name="T5" fmla="*/ 876 h 877"/>
                  <a:gd name="T6" fmla="*/ 781 w 782"/>
                  <a:gd name="T7" fmla="*/ 438 h 877"/>
                  <a:gd name="connsiteX0" fmla="*/ 9987 w 9987"/>
                  <a:gd name="connsiteY0" fmla="*/ 4994 h 9989"/>
                  <a:gd name="connsiteX1" fmla="*/ 5664 w 9987"/>
                  <a:gd name="connsiteY1" fmla="*/ 2905 h 9989"/>
                  <a:gd name="connsiteX2" fmla="*/ 0 w 9987"/>
                  <a:gd name="connsiteY2" fmla="*/ 0 h 9989"/>
                  <a:gd name="connsiteX3" fmla="*/ 0 w 9987"/>
                  <a:gd name="connsiteY3" fmla="*/ 9989 h 9989"/>
                  <a:gd name="connsiteX4" fmla="*/ 9987 w 9987"/>
                  <a:gd name="connsiteY4" fmla="*/ 4994 h 9989"/>
                  <a:gd name="connsiteX0" fmla="*/ 10000 w 10046"/>
                  <a:gd name="connsiteY0" fmla="*/ 4999 h 10000"/>
                  <a:gd name="connsiteX1" fmla="*/ 10046 w 10046"/>
                  <a:gd name="connsiteY1" fmla="*/ 429 h 10000"/>
                  <a:gd name="connsiteX2" fmla="*/ 0 w 10046"/>
                  <a:gd name="connsiteY2" fmla="*/ 0 h 10000"/>
                  <a:gd name="connsiteX3" fmla="*/ 0 w 10046"/>
                  <a:gd name="connsiteY3" fmla="*/ 10000 h 10000"/>
                  <a:gd name="connsiteX4" fmla="*/ 10000 w 10046"/>
                  <a:gd name="connsiteY4" fmla="*/ 4999 h 10000"/>
                  <a:gd name="connsiteX0" fmla="*/ 10000 w 11683"/>
                  <a:gd name="connsiteY0" fmla="*/ 4999 h 10000"/>
                  <a:gd name="connsiteX1" fmla="*/ 10046 w 11683"/>
                  <a:gd name="connsiteY1" fmla="*/ 429 h 10000"/>
                  <a:gd name="connsiteX2" fmla="*/ 0 w 11683"/>
                  <a:gd name="connsiteY2" fmla="*/ 0 h 10000"/>
                  <a:gd name="connsiteX3" fmla="*/ 0 w 11683"/>
                  <a:gd name="connsiteY3" fmla="*/ 10000 h 10000"/>
                  <a:gd name="connsiteX4" fmla="*/ 11683 w 11683"/>
                  <a:gd name="connsiteY4" fmla="*/ 7955 h 10000"/>
                  <a:gd name="connsiteX0" fmla="*/ 10000 w 11683"/>
                  <a:gd name="connsiteY0" fmla="*/ 4999 h 10000"/>
                  <a:gd name="connsiteX1" fmla="*/ 11326 w 11683"/>
                  <a:gd name="connsiteY1" fmla="*/ 2717 h 10000"/>
                  <a:gd name="connsiteX2" fmla="*/ 10046 w 11683"/>
                  <a:gd name="connsiteY2" fmla="*/ 429 h 10000"/>
                  <a:gd name="connsiteX3" fmla="*/ 0 w 11683"/>
                  <a:gd name="connsiteY3" fmla="*/ 0 h 10000"/>
                  <a:gd name="connsiteX4" fmla="*/ 0 w 11683"/>
                  <a:gd name="connsiteY4" fmla="*/ 10000 h 10000"/>
                  <a:gd name="connsiteX5" fmla="*/ 11683 w 11683"/>
                  <a:gd name="connsiteY5" fmla="*/ 7955 h 10000"/>
                  <a:gd name="connsiteX0" fmla="*/ 10000 w 12218"/>
                  <a:gd name="connsiteY0" fmla="*/ 4999 h 10000"/>
                  <a:gd name="connsiteX1" fmla="*/ 11326 w 12218"/>
                  <a:gd name="connsiteY1" fmla="*/ 2717 h 10000"/>
                  <a:gd name="connsiteX2" fmla="*/ 11527 w 12218"/>
                  <a:gd name="connsiteY2" fmla="*/ 238 h 10000"/>
                  <a:gd name="connsiteX3" fmla="*/ 0 w 12218"/>
                  <a:gd name="connsiteY3" fmla="*/ 0 h 10000"/>
                  <a:gd name="connsiteX4" fmla="*/ 0 w 12218"/>
                  <a:gd name="connsiteY4" fmla="*/ 10000 h 10000"/>
                  <a:gd name="connsiteX5" fmla="*/ 11683 w 12218"/>
                  <a:gd name="connsiteY5" fmla="*/ 7955 h 10000"/>
                  <a:gd name="connsiteX0" fmla="*/ 11144 w 12218"/>
                  <a:gd name="connsiteY0" fmla="*/ 5476 h 10000"/>
                  <a:gd name="connsiteX1" fmla="*/ 11326 w 12218"/>
                  <a:gd name="connsiteY1" fmla="*/ 2717 h 10000"/>
                  <a:gd name="connsiteX2" fmla="*/ 11527 w 12218"/>
                  <a:gd name="connsiteY2" fmla="*/ 238 h 10000"/>
                  <a:gd name="connsiteX3" fmla="*/ 0 w 12218"/>
                  <a:gd name="connsiteY3" fmla="*/ 0 h 10000"/>
                  <a:gd name="connsiteX4" fmla="*/ 0 w 12218"/>
                  <a:gd name="connsiteY4" fmla="*/ 10000 h 10000"/>
                  <a:gd name="connsiteX5" fmla="*/ 11683 w 12218"/>
                  <a:gd name="connsiteY5" fmla="*/ 7955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18" h="10000">
                    <a:moveTo>
                      <a:pt x="11144" y="5476"/>
                    </a:moveTo>
                    <a:cubicBezTo>
                      <a:pt x="11141" y="5239"/>
                      <a:pt x="11318" y="3479"/>
                      <a:pt x="11326" y="2717"/>
                    </a:cubicBezTo>
                    <a:cubicBezTo>
                      <a:pt x="11334" y="1955"/>
                      <a:pt x="13190" y="834"/>
                      <a:pt x="11527" y="238"/>
                    </a:cubicBezTo>
                    <a:lnTo>
                      <a:pt x="0" y="0"/>
                    </a:lnTo>
                    <a:lnTo>
                      <a:pt x="0" y="10000"/>
                    </a:lnTo>
                    <a:lnTo>
                      <a:pt x="11683" y="795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1" name="Freeform 18"/>
              <p:cNvSpPr>
                <a:spLocks noChangeArrowheads="1"/>
              </p:cNvSpPr>
              <p:nvPr/>
            </p:nvSpPr>
            <p:spPr bwMode="auto">
              <a:xfrm>
                <a:off x="2771781" y="3398444"/>
                <a:ext cx="323273" cy="363452"/>
              </a:xfrm>
              <a:custGeom>
                <a:avLst/>
                <a:gdLst>
                  <a:gd name="T0" fmla="*/ 781 w 782"/>
                  <a:gd name="T1" fmla="*/ 438 h 877"/>
                  <a:gd name="T2" fmla="*/ 0 w 782"/>
                  <a:gd name="T3" fmla="*/ 0 h 877"/>
                  <a:gd name="T4" fmla="*/ 0 w 782"/>
                  <a:gd name="T5" fmla="*/ 876 h 877"/>
                  <a:gd name="T6" fmla="*/ 781 w 782"/>
                  <a:gd name="T7" fmla="*/ 438 h 877"/>
                </a:gdLst>
                <a:ahLst/>
                <a:cxnLst>
                  <a:cxn ang="0">
                    <a:pos x="T0" y="T1"/>
                  </a:cxn>
                  <a:cxn ang="0">
                    <a:pos x="T2" y="T3"/>
                  </a:cxn>
                  <a:cxn ang="0">
                    <a:pos x="T4" y="T5"/>
                  </a:cxn>
                  <a:cxn ang="0">
                    <a:pos x="T6" y="T7"/>
                  </a:cxn>
                </a:cxnLst>
                <a:rect l="0" t="0" r="r" b="b"/>
                <a:pathLst>
                  <a:path w="782" h="877">
                    <a:moveTo>
                      <a:pt x="781" y="438"/>
                    </a:moveTo>
                    <a:lnTo>
                      <a:pt x="0" y="0"/>
                    </a:lnTo>
                    <a:lnTo>
                      <a:pt x="0" y="876"/>
                    </a:lnTo>
                    <a:lnTo>
                      <a:pt x="781" y="438"/>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grpSp>
      </p:grpSp>
      <p:grpSp>
        <p:nvGrpSpPr>
          <p:cNvPr id="13" name="TLC Group">
            <a:extLst>
              <a:ext uri="{FF2B5EF4-FFF2-40B4-BE49-F238E27FC236}">
                <a16:creationId xmlns:a16="http://schemas.microsoft.com/office/drawing/2014/main" id="{38CE8DDA-D560-4077-9766-0B17086ECD8A}"/>
              </a:ext>
            </a:extLst>
          </p:cNvPr>
          <p:cNvGrpSpPr/>
          <p:nvPr/>
        </p:nvGrpSpPr>
        <p:grpSpPr>
          <a:xfrm>
            <a:off x="4508820" y="3505314"/>
            <a:ext cx="2540000" cy="2562883"/>
            <a:chOff x="4508820" y="4009168"/>
            <a:chExt cx="2540000" cy="2562883"/>
          </a:xfrm>
        </p:grpSpPr>
        <p:grpSp>
          <p:nvGrpSpPr>
            <p:cNvPr id="14" name="Group 13"/>
            <p:cNvGrpSpPr/>
            <p:nvPr/>
          </p:nvGrpSpPr>
          <p:grpSpPr>
            <a:xfrm>
              <a:off x="4817000" y="4525039"/>
              <a:ext cx="2218948" cy="2047012"/>
              <a:chOff x="3983038" y="4224338"/>
              <a:chExt cx="2171700" cy="2003425"/>
            </a:xfrm>
          </p:grpSpPr>
          <p:sp>
            <p:nvSpPr>
              <p:cNvPr id="16" name="Freeform 5"/>
              <p:cNvSpPr>
                <a:spLocks noChangeArrowheads="1"/>
              </p:cNvSpPr>
              <p:nvPr/>
            </p:nvSpPr>
            <p:spPr bwMode="auto">
              <a:xfrm>
                <a:off x="4795785" y="5203752"/>
                <a:ext cx="393700" cy="79375"/>
              </a:xfrm>
              <a:custGeom>
                <a:avLst/>
                <a:gdLst>
                  <a:gd name="T0" fmla="*/ 437 w 1093"/>
                  <a:gd name="T1" fmla="*/ 0 h 220"/>
                  <a:gd name="T2" fmla="*/ 437 w 1093"/>
                  <a:gd name="T3" fmla="*/ 0 h 220"/>
                  <a:gd name="T4" fmla="*/ 750 w 1093"/>
                  <a:gd name="T5" fmla="*/ 63 h 220"/>
                  <a:gd name="T6" fmla="*/ 968 w 1093"/>
                  <a:gd name="T7" fmla="*/ 125 h 220"/>
                  <a:gd name="T8" fmla="*/ 1031 w 1093"/>
                  <a:gd name="T9" fmla="*/ 188 h 220"/>
                  <a:gd name="T10" fmla="*/ 843 w 1093"/>
                  <a:gd name="T11" fmla="*/ 219 h 220"/>
                  <a:gd name="T12" fmla="*/ 625 w 1093"/>
                  <a:gd name="T13" fmla="*/ 219 h 220"/>
                  <a:gd name="T14" fmla="*/ 312 w 1093"/>
                  <a:gd name="T15" fmla="*/ 188 h 220"/>
                  <a:gd name="T16" fmla="*/ 187 w 1093"/>
                  <a:gd name="T17" fmla="*/ 125 h 220"/>
                  <a:gd name="T18" fmla="*/ 0 w 1093"/>
                  <a:gd name="T19" fmla="*/ 63 h 220"/>
                  <a:gd name="T20" fmla="*/ 124 w 1093"/>
                  <a:gd name="T21" fmla="*/ 32 h 220"/>
                  <a:gd name="T22" fmla="*/ 437 w 1093"/>
                  <a:gd name="T23"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3" h="220">
                    <a:moveTo>
                      <a:pt x="437" y="0"/>
                    </a:moveTo>
                    <a:lnTo>
                      <a:pt x="437" y="0"/>
                    </a:lnTo>
                    <a:cubicBezTo>
                      <a:pt x="437" y="0"/>
                      <a:pt x="687" y="32"/>
                      <a:pt x="750" y="63"/>
                    </a:cubicBezTo>
                    <a:cubicBezTo>
                      <a:pt x="781" y="63"/>
                      <a:pt x="906" y="94"/>
                      <a:pt x="968" y="125"/>
                    </a:cubicBezTo>
                    <a:cubicBezTo>
                      <a:pt x="1000" y="157"/>
                      <a:pt x="1092" y="157"/>
                      <a:pt x="1031" y="188"/>
                    </a:cubicBezTo>
                    <a:cubicBezTo>
                      <a:pt x="1000" y="219"/>
                      <a:pt x="875" y="219"/>
                      <a:pt x="843" y="219"/>
                    </a:cubicBezTo>
                    <a:cubicBezTo>
                      <a:pt x="781" y="219"/>
                      <a:pt x="781" y="219"/>
                      <a:pt x="625" y="219"/>
                    </a:cubicBezTo>
                    <a:cubicBezTo>
                      <a:pt x="468" y="219"/>
                      <a:pt x="375" y="219"/>
                      <a:pt x="312" y="188"/>
                    </a:cubicBezTo>
                    <a:cubicBezTo>
                      <a:pt x="250" y="188"/>
                      <a:pt x="250" y="157"/>
                      <a:pt x="187" y="125"/>
                    </a:cubicBezTo>
                    <a:cubicBezTo>
                      <a:pt x="124" y="125"/>
                      <a:pt x="0" y="94"/>
                      <a:pt x="0" y="63"/>
                    </a:cubicBezTo>
                    <a:cubicBezTo>
                      <a:pt x="31" y="32"/>
                      <a:pt x="93" y="32"/>
                      <a:pt x="124" y="32"/>
                    </a:cubicBezTo>
                    <a:cubicBezTo>
                      <a:pt x="124" y="32"/>
                      <a:pt x="218" y="0"/>
                      <a:pt x="437" y="0"/>
                    </a:cubicBezTo>
                  </a:path>
                </a:pathLst>
              </a:custGeom>
              <a:solidFill>
                <a:srgbClr val="2F559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7" name="Freeform 6"/>
              <p:cNvSpPr>
                <a:spLocks noChangeArrowheads="1"/>
              </p:cNvSpPr>
              <p:nvPr/>
            </p:nvSpPr>
            <p:spPr bwMode="auto">
              <a:xfrm>
                <a:off x="4219575" y="5135563"/>
                <a:ext cx="382588" cy="90487"/>
              </a:xfrm>
              <a:custGeom>
                <a:avLst/>
                <a:gdLst>
                  <a:gd name="T0" fmla="*/ 406 w 1063"/>
                  <a:gd name="T1" fmla="*/ 31 h 251"/>
                  <a:gd name="T2" fmla="*/ 406 w 1063"/>
                  <a:gd name="T3" fmla="*/ 31 h 251"/>
                  <a:gd name="T4" fmla="*/ 718 w 1063"/>
                  <a:gd name="T5" fmla="*/ 0 h 251"/>
                  <a:gd name="T6" fmla="*/ 937 w 1063"/>
                  <a:gd name="T7" fmla="*/ 31 h 251"/>
                  <a:gd name="T8" fmla="*/ 1031 w 1063"/>
                  <a:gd name="T9" fmla="*/ 63 h 251"/>
                  <a:gd name="T10" fmla="*/ 843 w 1063"/>
                  <a:gd name="T11" fmla="*/ 156 h 251"/>
                  <a:gd name="T12" fmla="*/ 625 w 1063"/>
                  <a:gd name="T13" fmla="*/ 219 h 251"/>
                  <a:gd name="T14" fmla="*/ 312 w 1063"/>
                  <a:gd name="T15" fmla="*/ 250 h 251"/>
                  <a:gd name="T16" fmla="*/ 187 w 1063"/>
                  <a:gd name="T17" fmla="*/ 219 h 251"/>
                  <a:gd name="T18" fmla="*/ 0 w 1063"/>
                  <a:gd name="T19" fmla="*/ 188 h 251"/>
                  <a:gd name="T20" fmla="*/ 93 w 1063"/>
                  <a:gd name="T21" fmla="*/ 125 h 251"/>
                  <a:gd name="T22" fmla="*/ 406 w 1063"/>
                  <a:gd name="T23" fmla="*/ 3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63" h="251">
                    <a:moveTo>
                      <a:pt x="406" y="31"/>
                    </a:moveTo>
                    <a:lnTo>
                      <a:pt x="406" y="31"/>
                    </a:lnTo>
                    <a:cubicBezTo>
                      <a:pt x="406" y="31"/>
                      <a:pt x="656" y="0"/>
                      <a:pt x="718" y="0"/>
                    </a:cubicBezTo>
                    <a:cubicBezTo>
                      <a:pt x="781" y="31"/>
                      <a:pt x="906" y="31"/>
                      <a:pt x="937" y="31"/>
                    </a:cubicBezTo>
                    <a:cubicBezTo>
                      <a:pt x="1000" y="31"/>
                      <a:pt x="1062" y="31"/>
                      <a:pt x="1031" y="63"/>
                    </a:cubicBezTo>
                    <a:cubicBezTo>
                      <a:pt x="1000" y="125"/>
                      <a:pt x="906" y="125"/>
                      <a:pt x="843" y="156"/>
                    </a:cubicBezTo>
                    <a:cubicBezTo>
                      <a:pt x="781" y="156"/>
                      <a:pt x="781" y="188"/>
                      <a:pt x="625" y="219"/>
                    </a:cubicBezTo>
                    <a:cubicBezTo>
                      <a:pt x="499" y="250"/>
                      <a:pt x="375" y="250"/>
                      <a:pt x="312" y="250"/>
                    </a:cubicBezTo>
                    <a:cubicBezTo>
                      <a:pt x="250" y="250"/>
                      <a:pt x="250" y="219"/>
                      <a:pt x="187" y="219"/>
                    </a:cubicBezTo>
                    <a:cubicBezTo>
                      <a:pt x="125" y="219"/>
                      <a:pt x="0" y="219"/>
                      <a:pt x="0" y="188"/>
                    </a:cubicBezTo>
                    <a:cubicBezTo>
                      <a:pt x="0" y="156"/>
                      <a:pt x="93" y="125"/>
                      <a:pt x="93" y="125"/>
                    </a:cubicBezTo>
                    <a:cubicBezTo>
                      <a:pt x="125" y="125"/>
                      <a:pt x="218" y="94"/>
                      <a:pt x="406" y="31"/>
                    </a:cubicBezTo>
                  </a:path>
                </a:pathLst>
              </a:custGeom>
              <a:solidFill>
                <a:srgbClr val="2F559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8" name="Freeform 7"/>
              <p:cNvSpPr>
                <a:spLocks noChangeArrowheads="1"/>
              </p:cNvSpPr>
              <p:nvPr/>
            </p:nvSpPr>
            <p:spPr bwMode="auto">
              <a:xfrm>
                <a:off x="5354638" y="5135563"/>
                <a:ext cx="382587" cy="90487"/>
              </a:xfrm>
              <a:custGeom>
                <a:avLst/>
                <a:gdLst>
                  <a:gd name="T0" fmla="*/ 656 w 1063"/>
                  <a:gd name="T1" fmla="*/ 31 h 251"/>
                  <a:gd name="T2" fmla="*/ 656 w 1063"/>
                  <a:gd name="T3" fmla="*/ 31 h 251"/>
                  <a:gd name="T4" fmla="*/ 344 w 1063"/>
                  <a:gd name="T5" fmla="*/ 0 h 251"/>
                  <a:gd name="T6" fmla="*/ 125 w 1063"/>
                  <a:gd name="T7" fmla="*/ 31 h 251"/>
                  <a:gd name="T8" fmla="*/ 31 w 1063"/>
                  <a:gd name="T9" fmla="*/ 63 h 251"/>
                  <a:gd name="T10" fmla="*/ 219 w 1063"/>
                  <a:gd name="T11" fmla="*/ 156 h 251"/>
                  <a:gd name="T12" fmla="*/ 437 w 1063"/>
                  <a:gd name="T13" fmla="*/ 219 h 251"/>
                  <a:gd name="T14" fmla="*/ 750 w 1063"/>
                  <a:gd name="T15" fmla="*/ 250 h 251"/>
                  <a:gd name="T16" fmla="*/ 875 w 1063"/>
                  <a:gd name="T17" fmla="*/ 219 h 251"/>
                  <a:gd name="T18" fmla="*/ 1062 w 1063"/>
                  <a:gd name="T19" fmla="*/ 188 h 251"/>
                  <a:gd name="T20" fmla="*/ 969 w 1063"/>
                  <a:gd name="T21" fmla="*/ 125 h 251"/>
                  <a:gd name="T22" fmla="*/ 656 w 1063"/>
                  <a:gd name="T23" fmla="*/ 3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63" h="251">
                    <a:moveTo>
                      <a:pt x="656" y="31"/>
                    </a:moveTo>
                    <a:lnTo>
                      <a:pt x="656" y="31"/>
                    </a:lnTo>
                    <a:cubicBezTo>
                      <a:pt x="656" y="31"/>
                      <a:pt x="375" y="0"/>
                      <a:pt x="344" y="0"/>
                    </a:cubicBezTo>
                    <a:cubicBezTo>
                      <a:pt x="281" y="31"/>
                      <a:pt x="156" y="31"/>
                      <a:pt x="125" y="31"/>
                    </a:cubicBezTo>
                    <a:cubicBezTo>
                      <a:pt x="62" y="31"/>
                      <a:pt x="0" y="31"/>
                      <a:pt x="31" y="63"/>
                    </a:cubicBezTo>
                    <a:cubicBezTo>
                      <a:pt x="62" y="125"/>
                      <a:pt x="156" y="125"/>
                      <a:pt x="219" y="156"/>
                    </a:cubicBezTo>
                    <a:cubicBezTo>
                      <a:pt x="281" y="156"/>
                      <a:pt x="281" y="188"/>
                      <a:pt x="437" y="219"/>
                    </a:cubicBezTo>
                    <a:cubicBezTo>
                      <a:pt x="562" y="250"/>
                      <a:pt x="687" y="250"/>
                      <a:pt x="750" y="250"/>
                    </a:cubicBezTo>
                    <a:cubicBezTo>
                      <a:pt x="812" y="250"/>
                      <a:pt x="812" y="219"/>
                      <a:pt x="875" y="219"/>
                    </a:cubicBezTo>
                    <a:cubicBezTo>
                      <a:pt x="937" y="219"/>
                      <a:pt x="1062" y="219"/>
                      <a:pt x="1062" y="188"/>
                    </a:cubicBezTo>
                    <a:cubicBezTo>
                      <a:pt x="1062" y="156"/>
                      <a:pt x="969" y="125"/>
                      <a:pt x="969" y="125"/>
                    </a:cubicBezTo>
                    <a:cubicBezTo>
                      <a:pt x="937" y="125"/>
                      <a:pt x="844" y="94"/>
                      <a:pt x="656" y="31"/>
                    </a:cubicBezTo>
                  </a:path>
                </a:pathLst>
              </a:custGeom>
              <a:solidFill>
                <a:srgbClr val="2F559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9" name="Freeform 8"/>
              <p:cNvSpPr>
                <a:spLocks noChangeArrowheads="1"/>
              </p:cNvSpPr>
              <p:nvPr/>
            </p:nvSpPr>
            <p:spPr bwMode="auto">
              <a:xfrm>
                <a:off x="4838700" y="6080125"/>
                <a:ext cx="473075" cy="134938"/>
              </a:xfrm>
              <a:custGeom>
                <a:avLst/>
                <a:gdLst>
                  <a:gd name="T0" fmla="*/ 500 w 1313"/>
                  <a:gd name="T1" fmla="*/ 31 h 376"/>
                  <a:gd name="T2" fmla="*/ 500 w 1313"/>
                  <a:gd name="T3" fmla="*/ 31 h 376"/>
                  <a:gd name="T4" fmla="*/ 874 w 1313"/>
                  <a:gd name="T5" fmla="*/ 31 h 376"/>
                  <a:gd name="T6" fmla="*/ 1156 w 1313"/>
                  <a:gd name="T7" fmla="*/ 94 h 376"/>
                  <a:gd name="T8" fmla="*/ 1249 w 1313"/>
                  <a:gd name="T9" fmla="*/ 156 h 376"/>
                  <a:gd name="T10" fmla="*/ 1031 w 1313"/>
                  <a:gd name="T11" fmla="*/ 250 h 376"/>
                  <a:gd name="T12" fmla="*/ 781 w 1313"/>
                  <a:gd name="T13" fmla="*/ 313 h 376"/>
                  <a:gd name="T14" fmla="*/ 407 w 1313"/>
                  <a:gd name="T15" fmla="*/ 375 h 376"/>
                  <a:gd name="T16" fmla="*/ 250 w 1313"/>
                  <a:gd name="T17" fmla="*/ 313 h 376"/>
                  <a:gd name="T18" fmla="*/ 0 w 1313"/>
                  <a:gd name="T19" fmla="*/ 219 h 376"/>
                  <a:gd name="T20" fmla="*/ 125 w 1313"/>
                  <a:gd name="T21" fmla="*/ 156 h 376"/>
                  <a:gd name="T22" fmla="*/ 500 w 1313"/>
                  <a:gd name="T23" fmla="*/ 31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3" h="376">
                    <a:moveTo>
                      <a:pt x="500" y="31"/>
                    </a:moveTo>
                    <a:lnTo>
                      <a:pt x="500" y="31"/>
                    </a:lnTo>
                    <a:cubicBezTo>
                      <a:pt x="500" y="31"/>
                      <a:pt x="812" y="0"/>
                      <a:pt x="874" y="31"/>
                    </a:cubicBezTo>
                    <a:cubicBezTo>
                      <a:pt x="937" y="63"/>
                      <a:pt x="1093" y="63"/>
                      <a:pt x="1156" y="94"/>
                    </a:cubicBezTo>
                    <a:cubicBezTo>
                      <a:pt x="1218" y="94"/>
                      <a:pt x="1312" y="94"/>
                      <a:pt x="1249" y="156"/>
                    </a:cubicBezTo>
                    <a:cubicBezTo>
                      <a:pt x="1218" y="188"/>
                      <a:pt x="1093" y="219"/>
                      <a:pt x="1031" y="250"/>
                    </a:cubicBezTo>
                    <a:cubicBezTo>
                      <a:pt x="968" y="281"/>
                      <a:pt x="968" y="281"/>
                      <a:pt x="781" y="313"/>
                    </a:cubicBezTo>
                    <a:cubicBezTo>
                      <a:pt x="624" y="375"/>
                      <a:pt x="469" y="375"/>
                      <a:pt x="407" y="375"/>
                    </a:cubicBezTo>
                    <a:cubicBezTo>
                      <a:pt x="344" y="344"/>
                      <a:pt x="313" y="313"/>
                      <a:pt x="250" y="313"/>
                    </a:cubicBezTo>
                    <a:cubicBezTo>
                      <a:pt x="157" y="313"/>
                      <a:pt x="0" y="281"/>
                      <a:pt x="0" y="219"/>
                    </a:cubicBezTo>
                    <a:cubicBezTo>
                      <a:pt x="32" y="188"/>
                      <a:pt x="125" y="156"/>
                      <a:pt x="125" y="156"/>
                    </a:cubicBezTo>
                    <a:cubicBezTo>
                      <a:pt x="157" y="156"/>
                      <a:pt x="250" y="94"/>
                      <a:pt x="500" y="31"/>
                    </a:cubicBezTo>
                  </a:path>
                </a:pathLst>
              </a:custGeom>
              <a:solidFill>
                <a:srgbClr val="2F559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20" name="Freeform 9"/>
              <p:cNvSpPr>
                <a:spLocks noChangeArrowheads="1"/>
              </p:cNvSpPr>
              <p:nvPr/>
            </p:nvSpPr>
            <p:spPr bwMode="auto">
              <a:xfrm>
                <a:off x="5692775" y="5551488"/>
                <a:ext cx="461963" cy="134937"/>
              </a:xfrm>
              <a:custGeom>
                <a:avLst/>
                <a:gdLst>
                  <a:gd name="T0" fmla="*/ 500 w 1283"/>
                  <a:gd name="T1" fmla="*/ 32 h 376"/>
                  <a:gd name="T2" fmla="*/ 500 w 1283"/>
                  <a:gd name="T3" fmla="*/ 32 h 376"/>
                  <a:gd name="T4" fmla="*/ 875 w 1283"/>
                  <a:gd name="T5" fmla="*/ 32 h 376"/>
                  <a:gd name="T6" fmla="*/ 1125 w 1283"/>
                  <a:gd name="T7" fmla="*/ 94 h 376"/>
                  <a:gd name="T8" fmla="*/ 1250 w 1283"/>
                  <a:gd name="T9" fmla="*/ 157 h 376"/>
                  <a:gd name="T10" fmla="*/ 1032 w 1283"/>
                  <a:gd name="T11" fmla="*/ 250 h 376"/>
                  <a:gd name="T12" fmla="*/ 782 w 1283"/>
                  <a:gd name="T13" fmla="*/ 313 h 376"/>
                  <a:gd name="T14" fmla="*/ 407 w 1283"/>
                  <a:gd name="T15" fmla="*/ 344 h 376"/>
                  <a:gd name="T16" fmla="*/ 219 w 1283"/>
                  <a:gd name="T17" fmla="*/ 313 h 376"/>
                  <a:gd name="T18" fmla="*/ 0 w 1283"/>
                  <a:gd name="T19" fmla="*/ 219 h 376"/>
                  <a:gd name="T20" fmla="*/ 125 w 1283"/>
                  <a:gd name="T21" fmla="*/ 157 h 376"/>
                  <a:gd name="T22" fmla="*/ 500 w 1283"/>
                  <a:gd name="T23" fmla="*/ 32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3" h="376">
                    <a:moveTo>
                      <a:pt x="500" y="32"/>
                    </a:moveTo>
                    <a:lnTo>
                      <a:pt x="500" y="32"/>
                    </a:lnTo>
                    <a:cubicBezTo>
                      <a:pt x="500" y="32"/>
                      <a:pt x="813" y="0"/>
                      <a:pt x="875" y="32"/>
                    </a:cubicBezTo>
                    <a:cubicBezTo>
                      <a:pt x="938" y="63"/>
                      <a:pt x="1063" y="63"/>
                      <a:pt x="1125" y="94"/>
                    </a:cubicBezTo>
                    <a:cubicBezTo>
                      <a:pt x="1188" y="94"/>
                      <a:pt x="1282" y="94"/>
                      <a:pt x="1250" y="157"/>
                    </a:cubicBezTo>
                    <a:cubicBezTo>
                      <a:pt x="1219" y="188"/>
                      <a:pt x="1094" y="219"/>
                      <a:pt x="1032" y="250"/>
                    </a:cubicBezTo>
                    <a:cubicBezTo>
                      <a:pt x="969" y="282"/>
                      <a:pt x="938" y="282"/>
                      <a:pt x="782" y="313"/>
                    </a:cubicBezTo>
                    <a:cubicBezTo>
                      <a:pt x="594" y="375"/>
                      <a:pt x="469" y="375"/>
                      <a:pt x="407" y="344"/>
                    </a:cubicBezTo>
                    <a:cubicBezTo>
                      <a:pt x="313" y="344"/>
                      <a:pt x="313" y="313"/>
                      <a:pt x="219" y="313"/>
                    </a:cubicBezTo>
                    <a:cubicBezTo>
                      <a:pt x="157" y="313"/>
                      <a:pt x="0" y="282"/>
                      <a:pt x="0" y="219"/>
                    </a:cubicBezTo>
                    <a:cubicBezTo>
                      <a:pt x="0" y="188"/>
                      <a:pt x="94" y="157"/>
                      <a:pt x="125" y="157"/>
                    </a:cubicBezTo>
                    <a:cubicBezTo>
                      <a:pt x="157" y="157"/>
                      <a:pt x="250" y="94"/>
                      <a:pt x="500" y="32"/>
                    </a:cubicBezTo>
                  </a:path>
                </a:pathLst>
              </a:custGeom>
              <a:solidFill>
                <a:srgbClr val="2F559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21" name="Freeform 11"/>
              <p:cNvSpPr>
                <a:spLocks noChangeArrowheads="1"/>
              </p:cNvSpPr>
              <p:nvPr/>
            </p:nvSpPr>
            <p:spPr bwMode="auto">
              <a:xfrm>
                <a:off x="5197475" y="5867400"/>
                <a:ext cx="461963" cy="147638"/>
              </a:xfrm>
              <a:custGeom>
                <a:avLst/>
                <a:gdLst>
                  <a:gd name="T0" fmla="*/ 500 w 1283"/>
                  <a:gd name="T1" fmla="*/ 63 h 408"/>
                  <a:gd name="T2" fmla="*/ 500 w 1283"/>
                  <a:gd name="T3" fmla="*/ 63 h 408"/>
                  <a:gd name="T4" fmla="*/ 875 w 1283"/>
                  <a:gd name="T5" fmla="*/ 32 h 408"/>
                  <a:gd name="T6" fmla="*/ 1125 w 1283"/>
                  <a:gd name="T7" fmla="*/ 94 h 408"/>
                  <a:gd name="T8" fmla="*/ 1250 w 1283"/>
                  <a:gd name="T9" fmla="*/ 157 h 408"/>
                  <a:gd name="T10" fmla="*/ 1032 w 1283"/>
                  <a:gd name="T11" fmla="*/ 282 h 408"/>
                  <a:gd name="T12" fmla="*/ 782 w 1283"/>
                  <a:gd name="T13" fmla="*/ 344 h 408"/>
                  <a:gd name="T14" fmla="*/ 407 w 1283"/>
                  <a:gd name="T15" fmla="*/ 375 h 408"/>
                  <a:gd name="T16" fmla="*/ 219 w 1283"/>
                  <a:gd name="T17" fmla="*/ 344 h 408"/>
                  <a:gd name="T18" fmla="*/ 0 w 1283"/>
                  <a:gd name="T19" fmla="*/ 250 h 408"/>
                  <a:gd name="T20" fmla="*/ 125 w 1283"/>
                  <a:gd name="T21" fmla="*/ 188 h 408"/>
                  <a:gd name="T22" fmla="*/ 500 w 1283"/>
                  <a:gd name="T23" fmla="*/ 63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3" h="408">
                    <a:moveTo>
                      <a:pt x="500" y="63"/>
                    </a:moveTo>
                    <a:lnTo>
                      <a:pt x="500" y="63"/>
                    </a:lnTo>
                    <a:cubicBezTo>
                      <a:pt x="500" y="63"/>
                      <a:pt x="813" y="0"/>
                      <a:pt x="875" y="32"/>
                    </a:cubicBezTo>
                    <a:cubicBezTo>
                      <a:pt x="938" y="63"/>
                      <a:pt x="1063" y="94"/>
                      <a:pt x="1125" y="94"/>
                    </a:cubicBezTo>
                    <a:cubicBezTo>
                      <a:pt x="1188" y="125"/>
                      <a:pt x="1282" y="94"/>
                      <a:pt x="1250" y="157"/>
                    </a:cubicBezTo>
                    <a:cubicBezTo>
                      <a:pt x="1219" y="219"/>
                      <a:pt x="1094" y="250"/>
                      <a:pt x="1032" y="282"/>
                    </a:cubicBezTo>
                    <a:cubicBezTo>
                      <a:pt x="969" y="282"/>
                      <a:pt x="938" y="313"/>
                      <a:pt x="782" y="344"/>
                    </a:cubicBezTo>
                    <a:cubicBezTo>
                      <a:pt x="594" y="375"/>
                      <a:pt x="469" y="407"/>
                      <a:pt x="407" y="375"/>
                    </a:cubicBezTo>
                    <a:cubicBezTo>
                      <a:pt x="313" y="375"/>
                      <a:pt x="313" y="344"/>
                      <a:pt x="219" y="344"/>
                    </a:cubicBezTo>
                    <a:cubicBezTo>
                      <a:pt x="157" y="313"/>
                      <a:pt x="0" y="313"/>
                      <a:pt x="0" y="250"/>
                    </a:cubicBezTo>
                    <a:cubicBezTo>
                      <a:pt x="0" y="188"/>
                      <a:pt x="94" y="188"/>
                      <a:pt x="125" y="188"/>
                    </a:cubicBezTo>
                    <a:cubicBezTo>
                      <a:pt x="157" y="157"/>
                      <a:pt x="250" y="125"/>
                      <a:pt x="500" y="63"/>
                    </a:cubicBezTo>
                  </a:path>
                </a:pathLst>
              </a:custGeom>
              <a:solidFill>
                <a:srgbClr val="2F559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22" name="Freeform 12"/>
              <p:cNvSpPr>
                <a:spLocks noChangeArrowheads="1"/>
              </p:cNvSpPr>
              <p:nvPr/>
            </p:nvSpPr>
            <p:spPr bwMode="auto">
              <a:xfrm>
                <a:off x="4432300" y="5710238"/>
                <a:ext cx="461963" cy="134937"/>
              </a:xfrm>
              <a:custGeom>
                <a:avLst/>
                <a:gdLst>
                  <a:gd name="T0" fmla="*/ 500 w 1283"/>
                  <a:gd name="T1" fmla="*/ 62 h 376"/>
                  <a:gd name="T2" fmla="*/ 500 w 1283"/>
                  <a:gd name="T3" fmla="*/ 62 h 376"/>
                  <a:gd name="T4" fmla="*/ 844 w 1283"/>
                  <a:gd name="T5" fmla="*/ 31 h 376"/>
                  <a:gd name="T6" fmla="*/ 1125 w 1283"/>
                  <a:gd name="T7" fmla="*/ 94 h 376"/>
                  <a:gd name="T8" fmla="*/ 1250 w 1283"/>
                  <a:gd name="T9" fmla="*/ 156 h 376"/>
                  <a:gd name="T10" fmla="*/ 1000 w 1283"/>
                  <a:gd name="T11" fmla="*/ 250 h 376"/>
                  <a:gd name="T12" fmla="*/ 750 w 1283"/>
                  <a:gd name="T13" fmla="*/ 344 h 376"/>
                  <a:gd name="T14" fmla="*/ 375 w 1283"/>
                  <a:gd name="T15" fmla="*/ 375 h 376"/>
                  <a:gd name="T16" fmla="*/ 219 w 1283"/>
                  <a:gd name="T17" fmla="*/ 312 h 376"/>
                  <a:gd name="T18" fmla="*/ 0 w 1283"/>
                  <a:gd name="T19" fmla="*/ 250 h 376"/>
                  <a:gd name="T20" fmla="*/ 125 w 1283"/>
                  <a:gd name="T21" fmla="*/ 156 h 376"/>
                  <a:gd name="T22" fmla="*/ 500 w 1283"/>
                  <a:gd name="T23" fmla="*/ 62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3" h="376">
                    <a:moveTo>
                      <a:pt x="500" y="62"/>
                    </a:moveTo>
                    <a:lnTo>
                      <a:pt x="500" y="62"/>
                    </a:lnTo>
                    <a:cubicBezTo>
                      <a:pt x="500" y="62"/>
                      <a:pt x="781" y="0"/>
                      <a:pt x="844" y="31"/>
                    </a:cubicBezTo>
                    <a:cubicBezTo>
                      <a:pt x="907" y="62"/>
                      <a:pt x="1063" y="62"/>
                      <a:pt x="1125" y="94"/>
                    </a:cubicBezTo>
                    <a:cubicBezTo>
                      <a:pt x="1188" y="94"/>
                      <a:pt x="1282" y="94"/>
                      <a:pt x="1250" y="156"/>
                    </a:cubicBezTo>
                    <a:cubicBezTo>
                      <a:pt x="1219" y="219"/>
                      <a:pt x="1063" y="250"/>
                      <a:pt x="1000" y="250"/>
                    </a:cubicBezTo>
                    <a:cubicBezTo>
                      <a:pt x="938" y="281"/>
                      <a:pt x="938" y="281"/>
                      <a:pt x="750" y="344"/>
                    </a:cubicBezTo>
                    <a:cubicBezTo>
                      <a:pt x="594" y="375"/>
                      <a:pt x="469" y="375"/>
                      <a:pt x="375" y="375"/>
                    </a:cubicBezTo>
                    <a:cubicBezTo>
                      <a:pt x="313" y="344"/>
                      <a:pt x="313" y="344"/>
                      <a:pt x="219" y="312"/>
                    </a:cubicBezTo>
                    <a:cubicBezTo>
                      <a:pt x="125" y="312"/>
                      <a:pt x="0" y="281"/>
                      <a:pt x="0" y="250"/>
                    </a:cubicBezTo>
                    <a:cubicBezTo>
                      <a:pt x="0" y="187"/>
                      <a:pt x="94" y="156"/>
                      <a:pt x="125" y="156"/>
                    </a:cubicBezTo>
                    <a:cubicBezTo>
                      <a:pt x="125" y="156"/>
                      <a:pt x="250" y="125"/>
                      <a:pt x="500" y="62"/>
                    </a:cubicBezTo>
                  </a:path>
                </a:pathLst>
              </a:custGeom>
              <a:solidFill>
                <a:srgbClr val="2F559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23" name="Freeform 13"/>
              <p:cNvSpPr>
                <a:spLocks noChangeArrowheads="1"/>
              </p:cNvSpPr>
              <p:nvPr/>
            </p:nvSpPr>
            <p:spPr bwMode="auto">
              <a:xfrm>
                <a:off x="3983038" y="5821363"/>
                <a:ext cx="461962" cy="134937"/>
              </a:xfrm>
              <a:custGeom>
                <a:avLst/>
                <a:gdLst>
                  <a:gd name="T0" fmla="*/ 500 w 1283"/>
                  <a:gd name="T1" fmla="*/ 32 h 376"/>
                  <a:gd name="T2" fmla="*/ 500 w 1283"/>
                  <a:gd name="T3" fmla="*/ 32 h 376"/>
                  <a:gd name="T4" fmla="*/ 844 w 1283"/>
                  <a:gd name="T5" fmla="*/ 0 h 376"/>
                  <a:gd name="T6" fmla="*/ 1125 w 1283"/>
                  <a:gd name="T7" fmla="*/ 63 h 376"/>
                  <a:gd name="T8" fmla="*/ 1250 w 1283"/>
                  <a:gd name="T9" fmla="*/ 125 h 376"/>
                  <a:gd name="T10" fmla="*/ 1000 w 1283"/>
                  <a:gd name="T11" fmla="*/ 250 h 376"/>
                  <a:gd name="T12" fmla="*/ 750 w 1283"/>
                  <a:gd name="T13" fmla="*/ 313 h 376"/>
                  <a:gd name="T14" fmla="*/ 375 w 1283"/>
                  <a:gd name="T15" fmla="*/ 344 h 376"/>
                  <a:gd name="T16" fmla="*/ 219 w 1283"/>
                  <a:gd name="T17" fmla="*/ 313 h 376"/>
                  <a:gd name="T18" fmla="*/ 0 w 1283"/>
                  <a:gd name="T19" fmla="*/ 219 h 376"/>
                  <a:gd name="T20" fmla="*/ 125 w 1283"/>
                  <a:gd name="T21" fmla="*/ 157 h 376"/>
                  <a:gd name="T22" fmla="*/ 500 w 1283"/>
                  <a:gd name="T23" fmla="*/ 32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3" h="376">
                    <a:moveTo>
                      <a:pt x="500" y="32"/>
                    </a:moveTo>
                    <a:lnTo>
                      <a:pt x="500" y="32"/>
                    </a:lnTo>
                    <a:cubicBezTo>
                      <a:pt x="500" y="32"/>
                      <a:pt x="782" y="0"/>
                      <a:pt x="844" y="0"/>
                    </a:cubicBezTo>
                    <a:cubicBezTo>
                      <a:pt x="907" y="32"/>
                      <a:pt x="1063" y="63"/>
                      <a:pt x="1125" y="63"/>
                    </a:cubicBezTo>
                    <a:cubicBezTo>
                      <a:pt x="1188" y="94"/>
                      <a:pt x="1282" y="63"/>
                      <a:pt x="1250" y="125"/>
                    </a:cubicBezTo>
                    <a:cubicBezTo>
                      <a:pt x="1219" y="188"/>
                      <a:pt x="1063" y="219"/>
                      <a:pt x="1000" y="250"/>
                    </a:cubicBezTo>
                    <a:cubicBezTo>
                      <a:pt x="938" y="282"/>
                      <a:pt x="938" y="282"/>
                      <a:pt x="750" y="313"/>
                    </a:cubicBezTo>
                    <a:cubicBezTo>
                      <a:pt x="594" y="344"/>
                      <a:pt x="469" y="375"/>
                      <a:pt x="375" y="344"/>
                    </a:cubicBezTo>
                    <a:cubicBezTo>
                      <a:pt x="313" y="344"/>
                      <a:pt x="313" y="313"/>
                      <a:pt x="219" y="313"/>
                    </a:cubicBezTo>
                    <a:cubicBezTo>
                      <a:pt x="125" y="282"/>
                      <a:pt x="0" y="282"/>
                      <a:pt x="0" y="219"/>
                    </a:cubicBezTo>
                    <a:cubicBezTo>
                      <a:pt x="0" y="157"/>
                      <a:pt x="94" y="157"/>
                      <a:pt x="125" y="157"/>
                    </a:cubicBezTo>
                    <a:cubicBezTo>
                      <a:pt x="125" y="125"/>
                      <a:pt x="250" y="94"/>
                      <a:pt x="500" y="32"/>
                    </a:cubicBezTo>
                  </a:path>
                </a:pathLst>
              </a:custGeom>
              <a:solidFill>
                <a:srgbClr val="2F559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24" name="Freeform 14"/>
              <p:cNvSpPr>
                <a:spLocks noChangeArrowheads="1"/>
              </p:cNvSpPr>
              <p:nvPr/>
            </p:nvSpPr>
            <p:spPr bwMode="auto">
              <a:xfrm>
                <a:off x="4140200" y="5068888"/>
                <a:ext cx="112713" cy="46037"/>
              </a:xfrm>
              <a:custGeom>
                <a:avLst/>
                <a:gdLst>
                  <a:gd name="T0" fmla="*/ 219 w 313"/>
                  <a:gd name="T1" fmla="*/ 31 h 126"/>
                  <a:gd name="T2" fmla="*/ 219 w 313"/>
                  <a:gd name="T3" fmla="*/ 31 h 126"/>
                  <a:gd name="T4" fmla="*/ 312 w 313"/>
                  <a:gd name="T5" fmla="*/ 93 h 126"/>
                  <a:gd name="T6" fmla="*/ 125 w 313"/>
                  <a:gd name="T7" fmla="*/ 125 h 126"/>
                  <a:gd name="T8" fmla="*/ 0 w 313"/>
                  <a:gd name="T9" fmla="*/ 0 h 126"/>
                  <a:gd name="T10" fmla="*/ 219 w 313"/>
                  <a:gd name="T11" fmla="*/ 31 h 126"/>
                </a:gdLst>
                <a:ahLst/>
                <a:cxnLst>
                  <a:cxn ang="0">
                    <a:pos x="T0" y="T1"/>
                  </a:cxn>
                  <a:cxn ang="0">
                    <a:pos x="T2" y="T3"/>
                  </a:cxn>
                  <a:cxn ang="0">
                    <a:pos x="T4" y="T5"/>
                  </a:cxn>
                  <a:cxn ang="0">
                    <a:pos x="T6" y="T7"/>
                  </a:cxn>
                  <a:cxn ang="0">
                    <a:pos x="T8" y="T9"/>
                  </a:cxn>
                  <a:cxn ang="0">
                    <a:pos x="T10" y="T11"/>
                  </a:cxn>
                </a:cxnLst>
                <a:rect l="0" t="0" r="r" b="b"/>
                <a:pathLst>
                  <a:path w="313" h="126">
                    <a:moveTo>
                      <a:pt x="219" y="31"/>
                    </a:moveTo>
                    <a:lnTo>
                      <a:pt x="219" y="31"/>
                    </a:lnTo>
                    <a:cubicBezTo>
                      <a:pt x="312" y="93"/>
                      <a:pt x="312" y="93"/>
                      <a:pt x="312" y="93"/>
                    </a:cubicBezTo>
                    <a:cubicBezTo>
                      <a:pt x="312" y="93"/>
                      <a:pt x="187" y="125"/>
                      <a:pt x="125" y="125"/>
                    </a:cubicBezTo>
                    <a:cubicBezTo>
                      <a:pt x="62" y="93"/>
                      <a:pt x="31" y="62"/>
                      <a:pt x="0" y="0"/>
                    </a:cubicBezTo>
                    <a:cubicBezTo>
                      <a:pt x="0" y="0"/>
                      <a:pt x="156" y="93"/>
                      <a:pt x="219" y="31"/>
                    </a:cubicBezTo>
                  </a:path>
                </a:pathLst>
              </a:custGeom>
              <a:solidFill>
                <a:srgbClr val="33668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25" name="Freeform 15"/>
              <p:cNvSpPr>
                <a:spLocks noChangeArrowheads="1"/>
              </p:cNvSpPr>
              <p:nvPr/>
            </p:nvSpPr>
            <p:spPr bwMode="auto">
              <a:xfrm>
                <a:off x="5872163" y="4821238"/>
                <a:ext cx="101600" cy="34925"/>
              </a:xfrm>
              <a:custGeom>
                <a:avLst/>
                <a:gdLst>
                  <a:gd name="T0" fmla="*/ 63 w 283"/>
                  <a:gd name="T1" fmla="*/ 0 h 95"/>
                  <a:gd name="T2" fmla="*/ 63 w 283"/>
                  <a:gd name="T3" fmla="*/ 0 h 95"/>
                  <a:gd name="T4" fmla="*/ 0 w 283"/>
                  <a:gd name="T5" fmla="*/ 94 h 95"/>
                  <a:gd name="T6" fmla="*/ 188 w 283"/>
                  <a:gd name="T7" fmla="*/ 94 h 95"/>
                  <a:gd name="T8" fmla="*/ 282 w 283"/>
                  <a:gd name="T9" fmla="*/ 0 h 95"/>
                  <a:gd name="T10" fmla="*/ 63 w 283"/>
                  <a:gd name="T11" fmla="*/ 0 h 95"/>
                </a:gdLst>
                <a:ahLst/>
                <a:cxnLst>
                  <a:cxn ang="0">
                    <a:pos x="T0" y="T1"/>
                  </a:cxn>
                  <a:cxn ang="0">
                    <a:pos x="T2" y="T3"/>
                  </a:cxn>
                  <a:cxn ang="0">
                    <a:pos x="T4" y="T5"/>
                  </a:cxn>
                  <a:cxn ang="0">
                    <a:pos x="T6" y="T7"/>
                  </a:cxn>
                  <a:cxn ang="0">
                    <a:pos x="T8" y="T9"/>
                  </a:cxn>
                  <a:cxn ang="0">
                    <a:pos x="T10" y="T11"/>
                  </a:cxn>
                </a:cxnLst>
                <a:rect l="0" t="0" r="r" b="b"/>
                <a:pathLst>
                  <a:path w="283" h="95">
                    <a:moveTo>
                      <a:pt x="63" y="0"/>
                    </a:moveTo>
                    <a:lnTo>
                      <a:pt x="63" y="0"/>
                    </a:lnTo>
                    <a:cubicBezTo>
                      <a:pt x="0" y="94"/>
                      <a:pt x="0" y="94"/>
                      <a:pt x="0" y="94"/>
                    </a:cubicBezTo>
                    <a:cubicBezTo>
                      <a:pt x="0" y="94"/>
                      <a:pt x="94" y="94"/>
                      <a:pt x="188" y="94"/>
                    </a:cubicBezTo>
                    <a:cubicBezTo>
                      <a:pt x="250" y="63"/>
                      <a:pt x="282" y="31"/>
                      <a:pt x="282" y="0"/>
                    </a:cubicBezTo>
                    <a:cubicBezTo>
                      <a:pt x="282" y="0"/>
                      <a:pt x="125" y="63"/>
                      <a:pt x="63" y="0"/>
                    </a:cubicBezTo>
                  </a:path>
                </a:pathLst>
              </a:custGeom>
              <a:solidFill>
                <a:srgbClr val="33668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26" name="Freeform 65"/>
              <p:cNvSpPr>
                <a:spLocks noChangeArrowheads="1"/>
              </p:cNvSpPr>
              <p:nvPr/>
            </p:nvSpPr>
            <p:spPr bwMode="auto">
              <a:xfrm>
                <a:off x="4849813" y="4686300"/>
                <a:ext cx="280987" cy="608013"/>
              </a:xfrm>
              <a:custGeom>
                <a:avLst/>
                <a:gdLst>
                  <a:gd name="T0" fmla="*/ 655 w 781"/>
                  <a:gd name="T1" fmla="*/ 406 h 1689"/>
                  <a:gd name="T2" fmla="*/ 655 w 781"/>
                  <a:gd name="T3" fmla="*/ 406 h 1689"/>
                  <a:gd name="T4" fmla="*/ 717 w 781"/>
                  <a:gd name="T5" fmla="*/ 1563 h 1689"/>
                  <a:gd name="T6" fmla="*/ 343 w 781"/>
                  <a:gd name="T7" fmla="*/ 656 h 1689"/>
                  <a:gd name="T8" fmla="*/ 156 w 781"/>
                  <a:gd name="T9" fmla="*/ 1469 h 1689"/>
                  <a:gd name="T10" fmla="*/ 93 w 781"/>
                  <a:gd name="T11" fmla="*/ 188 h 1689"/>
                  <a:gd name="T12" fmla="*/ 655 w 781"/>
                  <a:gd name="T13" fmla="*/ 406 h 1689"/>
                </a:gdLst>
                <a:ahLst/>
                <a:cxnLst>
                  <a:cxn ang="0">
                    <a:pos x="T0" y="T1"/>
                  </a:cxn>
                  <a:cxn ang="0">
                    <a:pos x="T2" y="T3"/>
                  </a:cxn>
                  <a:cxn ang="0">
                    <a:pos x="T4" y="T5"/>
                  </a:cxn>
                  <a:cxn ang="0">
                    <a:pos x="T6" y="T7"/>
                  </a:cxn>
                  <a:cxn ang="0">
                    <a:pos x="T8" y="T9"/>
                  </a:cxn>
                  <a:cxn ang="0">
                    <a:pos x="T10" y="T11"/>
                  </a:cxn>
                  <a:cxn ang="0">
                    <a:pos x="T12" y="T13"/>
                  </a:cxn>
                </a:cxnLst>
                <a:rect l="0" t="0" r="r" b="b"/>
                <a:pathLst>
                  <a:path w="781" h="1689">
                    <a:moveTo>
                      <a:pt x="655" y="406"/>
                    </a:moveTo>
                    <a:lnTo>
                      <a:pt x="655" y="406"/>
                    </a:lnTo>
                    <a:cubicBezTo>
                      <a:pt x="655" y="406"/>
                      <a:pt x="780" y="1219"/>
                      <a:pt x="717" y="1563"/>
                    </a:cubicBezTo>
                    <a:cubicBezTo>
                      <a:pt x="717" y="1563"/>
                      <a:pt x="437" y="844"/>
                      <a:pt x="343" y="656"/>
                    </a:cubicBezTo>
                    <a:cubicBezTo>
                      <a:pt x="343" y="656"/>
                      <a:pt x="187" y="1250"/>
                      <a:pt x="156" y="1469"/>
                    </a:cubicBezTo>
                    <a:cubicBezTo>
                      <a:pt x="93" y="1688"/>
                      <a:pt x="0" y="406"/>
                      <a:pt x="93" y="188"/>
                    </a:cubicBezTo>
                    <a:cubicBezTo>
                      <a:pt x="156" y="0"/>
                      <a:pt x="655" y="406"/>
                      <a:pt x="655" y="406"/>
                    </a:cubicBezTo>
                  </a:path>
                </a:pathLst>
              </a:custGeom>
              <a:solidFill>
                <a:srgbClr val="6A4324"/>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27" name="Freeform 66"/>
              <p:cNvSpPr>
                <a:spLocks noChangeArrowheads="1"/>
              </p:cNvSpPr>
              <p:nvPr/>
            </p:nvSpPr>
            <p:spPr bwMode="auto">
              <a:xfrm>
                <a:off x="4816475" y="4821238"/>
                <a:ext cx="314325" cy="280987"/>
              </a:xfrm>
              <a:custGeom>
                <a:avLst/>
                <a:gdLst>
                  <a:gd name="T0" fmla="*/ 780 w 875"/>
                  <a:gd name="T1" fmla="*/ 188 h 782"/>
                  <a:gd name="T2" fmla="*/ 780 w 875"/>
                  <a:gd name="T3" fmla="*/ 188 h 782"/>
                  <a:gd name="T4" fmla="*/ 811 w 875"/>
                  <a:gd name="T5" fmla="*/ 94 h 782"/>
                  <a:gd name="T6" fmla="*/ 874 w 875"/>
                  <a:gd name="T7" fmla="*/ 656 h 782"/>
                  <a:gd name="T8" fmla="*/ 0 w 875"/>
                  <a:gd name="T9" fmla="*/ 656 h 782"/>
                  <a:gd name="T10" fmla="*/ 31 w 875"/>
                  <a:gd name="T11" fmla="*/ 0 h 782"/>
                  <a:gd name="T12" fmla="*/ 780 w 875"/>
                  <a:gd name="T13" fmla="*/ 188 h 782"/>
                </a:gdLst>
                <a:ahLst/>
                <a:cxnLst>
                  <a:cxn ang="0">
                    <a:pos x="T0" y="T1"/>
                  </a:cxn>
                  <a:cxn ang="0">
                    <a:pos x="T2" y="T3"/>
                  </a:cxn>
                  <a:cxn ang="0">
                    <a:pos x="T4" y="T5"/>
                  </a:cxn>
                  <a:cxn ang="0">
                    <a:pos x="T6" y="T7"/>
                  </a:cxn>
                  <a:cxn ang="0">
                    <a:pos x="T8" y="T9"/>
                  </a:cxn>
                  <a:cxn ang="0">
                    <a:pos x="T10" y="T11"/>
                  </a:cxn>
                  <a:cxn ang="0">
                    <a:pos x="T12" y="T13"/>
                  </a:cxn>
                </a:cxnLst>
                <a:rect l="0" t="0" r="r" b="b"/>
                <a:pathLst>
                  <a:path w="875" h="782">
                    <a:moveTo>
                      <a:pt x="780" y="188"/>
                    </a:moveTo>
                    <a:lnTo>
                      <a:pt x="780" y="188"/>
                    </a:lnTo>
                    <a:cubicBezTo>
                      <a:pt x="780" y="188"/>
                      <a:pt x="811" y="63"/>
                      <a:pt x="811" y="94"/>
                    </a:cubicBezTo>
                    <a:cubicBezTo>
                      <a:pt x="811" y="188"/>
                      <a:pt x="874" y="500"/>
                      <a:pt x="874" y="656"/>
                    </a:cubicBezTo>
                    <a:cubicBezTo>
                      <a:pt x="874" y="656"/>
                      <a:pt x="250" y="781"/>
                      <a:pt x="0" y="656"/>
                    </a:cubicBezTo>
                    <a:cubicBezTo>
                      <a:pt x="31" y="0"/>
                      <a:pt x="31" y="0"/>
                      <a:pt x="31" y="0"/>
                    </a:cubicBezTo>
                    <a:lnTo>
                      <a:pt x="780" y="188"/>
                    </a:lnTo>
                  </a:path>
                </a:pathLst>
              </a:custGeom>
              <a:solidFill>
                <a:srgbClr val="B5521E"/>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28" name="Freeform 67"/>
              <p:cNvSpPr>
                <a:spLocks noChangeArrowheads="1"/>
              </p:cNvSpPr>
              <p:nvPr/>
            </p:nvSpPr>
            <p:spPr bwMode="auto">
              <a:xfrm>
                <a:off x="4803775" y="4449763"/>
                <a:ext cx="349250" cy="539750"/>
              </a:xfrm>
              <a:custGeom>
                <a:avLst/>
                <a:gdLst>
                  <a:gd name="T0" fmla="*/ 717 w 968"/>
                  <a:gd name="T1" fmla="*/ 719 h 1501"/>
                  <a:gd name="T2" fmla="*/ 717 w 968"/>
                  <a:gd name="T3" fmla="*/ 719 h 1501"/>
                  <a:gd name="T4" fmla="*/ 874 w 968"/>
                  <a:gd name="T5" fmla="*/ 1437 h 1501"/>
                  <a:gd name="T6" fmla="*/ 62 w 968"/>
                  <a:gd name="T7" fmla="*/ 1375 h 1501"/>
                  <a:gd name="T8" fmla="*/ 31 w 968"/>
                  <a:gd name="T9" fmla="*/ 906 h 1501"/>
                  <a:gd name="T10" fmla="*/ 218 w 968"/>
                  <a:gd name="T11" fmla="*/ 500 h 1501"/>
                  <a:gd name="T12" fmla="*/ 250 w 968"/>
                  <a:gd name="T13" fmla="*/ 187 h 1501"/>
                  <a:gd name="T14" fmla="*/ 656 w 968"/>
                  <a:gd name="T15" fmla="*/ 94 h 1501"/>
                  <a:gd name="T16" fmla="*/ 717 w 968"/>
                  <a:gd name="T17" fmla="*/ 719 h 1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8" h="1501">
                    <a:moveTo>
                      <a:pt x="717" y="719"/>
                    </a:moveTo>
                    <a:lnTo>
                      <a:pt x="717" y="719"/>
                    </a:lnTo>
                    <a:cubicBezTo>
                      <a:pt x="749" y="906"/>
                      <a:pt x="874" y="875"/>
                      <a:pt x="874" y="1437"/>
                    </a:cubicBezTo>
                    <a:cubicBezTo>
                      <a:pt x="874" y="1437"/>
                      <a:pt x="281" y="1500"/>
                      <a:pt x="62" y="1375"/>
                    </a:cubicBezTo>
                    <a:cubicBezTo>
                      <a:pt x="62" y="1375"/>
                      <a:pt x="0" y="1219"/>
                      <a:pt x="31" y="906"/>
                    </a:cubicBezTo>
                    <a:cubicBezTo>
                      <a:pt x="31" y="656"/>
                      <a:pt x="187" y="594"/>
                      <a:pt x="218" y="500"/>
                    </a:cubicBezTo>
                    <a:cubicBezTo>
                      <a:pt x="218" y="344"/>
                      <a:pt x="250" y="219"/>
                      <a:pt x="250" y="187"/>
                    </a:cubicBezTo>
                    <a:cubicBezTo>
                      <a:pt x="281" y="31"/>
                      <a:pt x="562" y="0"/>
                      <a:pt x="656" y="94"/>
                    </a:cubicBezTo>
                    <a:cubicBezTo>
                      <a:pt x="656" y="94"/>
                      <a:pt x="967" y="187"/>
                      <a:pt x="717" y="719"/>
                    </a:cubicBezTo>
                  </a:path>
                </a:pathLst>
              </a:custGeom>
              <a:solidFill>
                <a:srgbClr val="B5521E"/>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29" name="Freeform 68"/>
              <p:cNvSpPr>
                <a:spLocks noChangeArrowheads="1"/>
              </p:cNvSpPr>
              <p:nvPr/>
            </p:nvSpPr>
            <p:spPr bwMode="auto">
              <a:xfrm>
                <a:off x="4984750" y="4460875"/>
                <a:ext cx="269875" cy="315913"/>
              </a:xfrm>
              <a:custGeom>
                <a:avLst/>
                <a:gdLst>
                  <a:gd name="T0" fmla="*/ 125 w 750"/>
                  <a:gd name="T1" fmla="*/ 63 h 876"/>
                  <a:gd name="T2" fmla="*/ 125 w 750"/>
                  <a:gd name="T3" fmla="*/ 63 h 876"/>
                  <a:gd name="T4" fmla="*/ 280 w 750"/>
                  <a:gd name="T5" fmla="*/ 875 h 876"/>
                  <a:gd name="T6" fmla="*/ 249 w 750"/>
                  <a:gd name="T7" fmla="*/ 406 h 876"/>
                  <a:gd name="T8" fmla="*/ 0 w 750"/>
                  <a:gd name="T9" fmla="*/ 188 h 876"/>
                  <a:gd name="T10" fmla="*/ 125 w 750"/>
                  <a:gd name="T11" fmla="*/ 63 h 876"/>
                </a:gdLst>
                <a:ahLst/>
                <a:cxnLst>
                  <a:cxn ang="0">
                    <a:pos x="T0" y="T1"/>
                  </a:cxn>
                  <a:cxn ang="0">
                    <a:pos x="T2" y="T3"/>
                  </a:cxn>
                  <a:cxn ang="0">
                    <a:pos x="T4" y="T5"/>
                  </a:cxn>
                  <a:cxn ang="0">
                    <a:pos x="T6" y="T7"/>
                  </a:cxn>
                  <a:cxn ang="0">
                    <a:pos x="T8" y="T9"/>
                  </a:cxn>
                  <a:cxn ang="0">
                    <a:pos x="T10" y="T11"/>
                  </a:cxn>
                </a:cxnLst>
                <a:rect l="0" t="0" r="r" b="b"/>
                <a:pathLst>
                  <a:path w="750" h="876">
                    <a:moveTo>
                      <a:pt x="125" y="63"/>
                    </a:moveTo>
                    <a:lnTo>
                      <a:pt x="125" y="63"/>
                    </a:lnTo>
                    <a:cubicBezTo>
                      <a:pt x="125" y="63"/>
                      <a:pt x="749" y="437"/>
                      <a:pt x="280" y="875"/>
                    </a:cubicBezTo>
                    <a:cubicBezTo>
                      <a:pt x="280" y="875"/>
                      <a:pt x="467" y="531"/>
                      <a:pt x="249" y="406"/>
                    </a:cubicBezTo>
                    <a:cubicBezTo>
                      <a:pt x="93" y="344"/>
                      <a:pt x="0" y="188"/>
                      <a:pt x="0" y="188"/>
                    </a:cubicBezTo>
                    <a:cubicBezTo>
                      <a:pt x="0" y="156"/>
                      <a:pt x="62" y="0"/>
                      <a:pt x="125" y="63"/>
                    </a:cubicBezTo>
                  </a:path>
                </a:pathLst>
              </a:custGeom>
              <a:solidFill>
                <a:srgbClr val="B5521E"/>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30" name="Freeform 69"/>
              <p:cNvSpPr>
                <a:spLocks noChangeArrowheads="1"/>
              </p:cNvSpPr>
              <p:nvPr/>
            </p:nvSpPr>
            <p:spPr bwMode="auto">
              <a:xfrm>
                <a:off x="4951413" y="4438650"/>
                <a:ext cx="46037" cy="79375"/>
              </a:xfrm>
              <a:custGeom>
                <a:avLst/>
                <a:gdLst>
                  <a:gd name="T0" fmla="*/ 62 w 126"/>
                  <a:gd name="T1" fmla="*/ 0 h 219"/>
                  <a:gd name="T2" fmla="*/ 62 w 126"/>
                  <a:gd name="T3" fmla="*/ 0 h 219"/>
                  <a:gd name="T4" fmla="*/ 125 w 126"/>
                  <a:gd name="T5" fmla="*/ 93 h 219"/>
                  <a:gd name="T6" fmla="*/ 31 w 126"/>
                  <a:gd name="T7" fmla="*/ 187 h 219"/>
                  <a:gd name="T8" fmla="*/ 0 w 126"/>
                  <a:gd name="T9" fmla="*/ 0 h 219"/>
                  <a:gd name="T10" fmla="*/ 62 w 126"/>
                  <a:gd name="T11" fmla="*/ 0 h 219"/>
                </a:gdLst>
                <a:ahLst/>
                <a:cxnLst>
                  <a:cxn ang="0">
                    <a:pos x="T0" y="T1"/>
                  </a:cxn>
                  <a:cxn ang="0">
                    <a:pos x="T2" y="T3"/>
                  </a:cxn>
                  <a:cxn ang="0">
                    <a:pos x="T4" y="T5"/>
                  </a:cxn>
                  <a:cxn ang="0">
                    <a:pos x="T6" y="T7"/>
                  </a:cxn>
                  <a:cxn ang="0">
                    <a:pos x="T8" y="T9"/>
                  </a:cxn>
                  <a:cxn ang="0">
                    <a:pos x="T10" y="T11"/>
                  </a:cxn>
                </a:cxnLst>
                <a:rect l="0" t="0" r="r" b="b"/>
                <a:pathLst>
                  <a:path w="126" h="219">
                    <a:moveTo>
                      <a:pt x="62" y="0"/>
                    </a:moveTo>
                    <a:lnTo>
                      <a:pt x="62" y="0"/>
                    </a:lnTo>
                    <a:cubicBezTo>
                      <a:pt x="125" y="93"/>
                      <a:pt x="125" y="93"/>
                      <a:pt x="125" y="93"/>
                    </a:cubicBezTo>
                    <a:cubicBezTo>
                      <a:pt x="125" y="93"/>
                      <a:pt x="62" y="218"/>
                      <a:pt x="31" y="187"/>
                    </a:cubicBezTo>
                    <a:cubicBezTo>
                      <a:pt x="0" y="187"/>
                      <a:pt x="0" y="0"/>
                      <a:pt x="0" y="0"/>
                    </a:cubicBezTo>
                    <a:lnTo>
                      <a:pt x="62" y="0"/>
                    </a:lnTo>
                  </a:path>
                </a:pathLst>
              </a:custGeom>
              <a:solidFill>
                <a:srgbClr val="6A4324"/>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31" name="Freeform 70"/>
              <p:cNvSpPr>
                <a:spLocks noChangeArrowheads="1"/>
              </p:cNvSpPr>
              <p:nvPr/>
            </p:nvSpPr>
            <p:spPr bwMode="auto">
              <a:xfrm>
                <a:off x="4894263" y="4246563"/>
                <a:ext cx="179387" cy="247650"/>
              </a:xfrm>
              <a:custGeom>
                <a:avLst/>
                <a:gdLst>
                  <a:gd name="T0" fmla="*/ 375 w 500"/>
                  <a:gd name="T1" fmla="*/ 125 h 689"/>
                  <a:gd name="T2" fmla="*/ 375 w 500"/>
                  <a:gd name="T3" fmla="*/ 125 h 689"/>
                  <a:gd name="T4" fmla="*/ 343 w 500"/>
                  <a:gd name="T5" fmla="*/ 500 h 689"/>
                  <a:gd name="T6" fmla="*/ 0 w 500"/>
                  <a:gd name="T7" fmla="*/ 375 h 689"/>
                  <a:gd name="T8" fmla="*/ 187 w 500"/>
                  <a:gd name="T9" fmla="*/ 63 h 689"/>
                  <a:gd name="T10" fmla="*/ 375 w 500"/>
                  <a:gd name="T11" fmla="*/ 125 h 689"/>
                </a:gdLst>
                <a:ahLst/>
                <a:cxnLst>
                  <a:cxn ang="0">
                    <a:pos x="T0" y="T1"/>
                  </a:cxn>
                  <a:cxn ang="0">
                    <a:pos x="T2" y="T3"/>
                  </a:cxn>
                  <a:cxn ang="0">
                    <a:pos x="T4" y="T5"/>
                  </a:cxn>
                  <a:cxn ang="0">
                    <a:pos x="T6" y="T7"/>
                  </a:cxn>
                  <a:cxn ang="0">
                    <a:pos x="T8" y="T9"/>
                  </a:cxn>
                  <a:cxn ang="0">
                    <a:pos x="T10" y="T11"/>
                  </a:cxn>
                </a:cxnLst>
                <a:rect l="0" t="0" r="r" b="b"/>
                <a:pathLst>
                  <a:path w="500" h="689">
                    <a:moveTo>
                      <a:pt x="375" y="125"/>
                    </a:moveTo>
                    <a:lnTo>
                      <a:pt x="375" y="125"/>
                    </a:lnTo>
                    <a:cubicBezTo>
                      <a:pt x="499" y="219"/>
                      <a:pt x="375" y="438"/>
                      <a:pt x="343" y="500"/>
                    </a:cubicBezTo>
                    <a:cubicBezTo>
                      <a:pt x="156" y="688"/>
                      <a:pt x="31" y="563"/>
                      <a:pt x="0" y="375"/>
                    </a:cubicBezTo>
                    <a:cubicBezTo>
                      <a:pt x="0" y="188"/>
                      <a:pt x="93" y="94"/>
                      <a:pt x="187" y="63"/>
                    </a:cubicBezTo>
                    <a:cubicBezTo>
                      <a:pt x="281" y="0"/>
                      <a:pt x="375" y="125"/>
                      <a:pt x="375" y="125"/>
                    </a:cubicBezTo>
                  </a:path>
                </a:pathLst>
              </a:custGeom>
              <a:solidFill>
                <a:srgbClr val="9A613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32" name="Freeform 71"/>
              <p:cNvSpPr>
                <a:spLocks noChangeArrowheads="1"/>
              </p:cNvSpPr>
              <p:nvPr/>
            </p:nvSpPr>
            <p:spPr bwMode="auto">
              <a:xfrm>
                <a:off x="4894263" y="4246563"/>
                <a:ext cx="201612" cy="214312"/>
              </a:xfrm>
              <a:custGeom>
                <a:avLst/>
                <a:gdLst>
                  <a:gd name="T0" fmla="*/ 218 w 562"/>
                  <a:gd name="T1" fmla="*/ 32 h 595"/>
                  <a:gd name="T2" fmla="*/ 218 w 562"/>
                  <a:gd name="T3" fmla="*/ 32 h 595"/>
                  <a:gd name="T4" fmla="*/ 0 w 562"/>
                  <a:gd name="T5" fmla="*/ 219 h 595"/>
                  <a:gd name="T6" fmla="*/ 281 w 562"/>
                  <a:gd name="T7" fmla="*/ 313 h 595"/>
                  <a:gd name="T8" fmla="*/ 218 w 562"/>
                  <a:gd name="T9" fmla="*/ 532 h 595"/>
                  <a:gd name="T10" fmla="*/ 406 w 562"/>
                  <a:gd name="T11" fmla="*/ 563 h 595"/>
                  <a:gd name="T12" fmla="*/ 218 w 562"/>
                  <a:gd name="T13" fmla="*/ 32 h 595"/>
                </a:gdLst>
                <a:ahLst/>
                <a:cxnLst>
                  <a:cxn ang="0">
                    <a:pos x="T0" y="T1"/>
                  </a:cxn>
                  <a:cxn ang="0">
                    <a:pos x="T2" y="T3"/>
                  </a:cxn>
                  <a:cxn ang="0">
                    <a:pos x="T4" y="T5"/>
                  </a:cxn>
                  <a:cxn ang="0">
                    <a:pos x="T6" y="T7"/>
                  </a:cxn>
                  <a:cxn ang="0">
                    <a:pos x="T8" y="T9"/>
                  </a:cxn>
                  <a:cxn ang="0">
                    <a:pos x="T10" y="T11"/>
                  </a:cxn>
                  <a:cxn ang="0">
                    <a:pos x="T12" y="T13"/>
                  </a:cxn>
                </a:cxnLst>
                <a:rect l="0" t="0" r="r" b="b"/>
                <a:pathLst>
                  <a:path w="562" h="595">
                    <a:moveTo>
                      <a:pt x="218" y="32"/>
                    </a:moveTo>
                    <a:lnTo>
                      <a:pt x="218" y="32"/>
                    </a:lnTo>
                    <a:cubicBezTo>
                      <a:pt x="218" y="32"/>
                      <a:pt x="62" y="32"/>
                      <a:pt x="0" y="219"/>
                    </a:cubicBezTo>
                    <a:cubicBezTo>
                      <a:pt x="0" y="219"/>
                      <a:pt x="156" y="344"/>
                      <a:pt x="281" y="313"/>
                    </a:cubicBezTo>
                    <a:cubicBezTo>
                      <a:pt x="281" y="313"/>
                      <a:pt x="281" y="500"/>
                      <a:pt x="218" y="532"/>
                    </a:cubicBezTo>
                    <a:cubicBezTo>
                      <a:pt x="156" y="563"/>
                      <a:pt x="250" y="594"/>
                      <a:pt x="406" y="563"/>
                    </a:cubicBezTo>
                    <a:cubicBezTo>
                      <a:pt x="561" y="532"/>
                      <a:pt x="561" y="0"/>
                      <a:pt x="218" y="32"/>
                    </a:cubicBezTo>
                  </a:path>
                </a:pathLst>
              </a:custGeom>
              <a:solidFill>
                <a:srgbClr val="201A19"/>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33" name="Freeform 72"/>
              <p:cNvSpPr>
                <a:spLocks noChangeArrowheads="1"/>
              </p:cNvSpPr>
              <p:nvPr/>
            </p:nvSpPr>
            <p:spPr bwMode="auto">
              <a:xfrm>
                <a:off x="4579938" y="4471988"/>
                <a:ext cx="192087" cy="258762"/>
              </a:xfrm>
              <a:custGeom>
                <a:avLst/>
                <a:gdLst>
                  <a:gd name="T0" fmla="*/ 156 w 532"/>
                  <a:gd name="T1" fmla="*/ 188 h 720"/>
                  <a:gd name="T2" fmla="*/ 156 w 532"/>
                  <a:gd name="T3" fmla="*/ 188 h 720"/>
                  <a:gd name="T4" fmla="*/ 531 w 532"/>
                  <a:gd name="T5" fmla="*/ 719 h 720"/>
                  <a:gd name="T6" fmla="*/ 31 w 532"/>
                  <a:gd name="T7" fmla="*/ 344 h 720"/>
                  <a:gd name="T8" fmla="*/ 156 w 532"/>
                  <a:gd name="T9" fmla="*/ 188 h 720"/>
                </a:gdLst>
                <a:ahLst/>
                <a:cxnLst>
                  <a:cxn ang="0">
                    <a:pos x="T0" y="T1"/>
                  </a:cxn>
                  <a:cxn ang="0">
                    <a:pos x="T2" y="T3"/>
                  </a:cxn>
                  <a:cxn ang="0">
                    <a:pos x="T4" y="T5"/>
                  </a:cxn>
                  <a:cxn ang="0">
                    <a:pos x="T6" y="T7"/>
                  </a:cxn>
                  <a:cxn ang="0">
                    <a:pos x="T8" y="T9"/>
                  </a:cxn>
                </a:cxnLst>
                <a:rect l="0" t="0" r="r" b="b"/>
                <a:pathLst>
                  <a:path w="532" h="720">
                    <a:moveTo>
                      <a:pt x="156" y="188"/>
                    </a:moveTo>
                    <a:lnTo>
                      <a:pt x="156" y="188"/>
                    </a:lnTo>
                    <a:cubicBezTo>
                      <a:pt x="156" y="188"/>
                      <a:pt x="156" y="500"/>
                      <a:pt x="531" y="719"/>
                    </a:cubicBezTo>
                    <a:cubicBezTo>
                      <a:pt x="531" y="719"/>
                      <a:pt x="0" y="500"/>
                      <a:pt x="31" y="344"/>
                    </a:cubicBezTo>
                    <a:cubicBezTo>
                      <a:pt x="31" y="344"/>
                      <a:pt x="31" y="0"/>
                      <a:pt x="156" y="188"/>
                    </a:cubicBezTo>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34" name="Freeform 73"/>
              <p:cNvSpPr>
                <a:spLocks noChangeArrowheads="1"/>
              </p:cNvSpPr>
              <p:nvPr/>
            </p:nvSpPr>
            <p:spPr bwMode="auto">
              <a:xfrm>
                <a:off x="4421188" y="4471988"/>
                <a:ext cx="225425" cy="360362"/>
              </a:xfrm>
              <a:custGeom>
                <a:avLst/>
                <a:gdLst>
                  <a:gd name="T0" fmla="*/ 281 w 626"/>
                  <a:gd name="T1" fmla="*/ 282 h 1001"/>
                  <a:gd name="T2" fmla="*/ 281 w 626"/>
                  <a:gd name="T3" fmla="*/ 282 h 1001"/>
                  <a:gd name="T4" fmla="*/ 625 w 626"/>
                  <a:gd name="T5" fmla="*/ 1000 h 1001"/>
                  <a:gd name="T6" fmla="*/ 94 w 626"/>
                  <a:gd name="T7" fmla="*/ 406 h 1001"/>
                  <a:gd name="T8" fmla="*/ 281 w 626"/>
                  <a:gd name="T9" fmla="*/ 282 h 1001"/>
                </a:gdLst>
                <a:ahLst/>
                <a:cxnLst>
                  <a:cxn ang="0">
                    <a:pos x="T0" y="T1"/>
                  </a:cxn>
                  <a:cxn ang="0">
                    <a:pos x="T2" y="T3"/>
                  </a:cxn>
                  <a:cxn ang="0">
                    <a:pos x="T4" y="T5"/>
                  </a:cxn>
                  <a:cxn ang="0">
                    <a:pos x="T6" y="T7"/>
                  </a:cxn>
                  <a:cxn ang="0">
                    <a:pos x="T8" y="T9"/>
                  </a:cxn>
                </a:cxnLst>
                <a:rect l="0" t="0" r="r" b="b"/>
                <a:pathLst>
                  <a:path w="626" h="1001">
                    <a:moveTo>
                      <a:pt x="281" y="282"/>
                    </a:moveTo>
                    <a:lnTo>
                      <a:pt x="281" y="282"/>
                    </a:lnTo>
                    <a:cubicBezTo>
                      <a:pt x="281" y="282"/>
                      <a:pt x="188" y="657"/>
                      <a:pt x="625" y="1000"/>
                    </a:cubicBezTo>
                    <a:cubicBezTo>
                      <a:pt x="625" y="1000"/>
                      <a:pt x="0" y="625"/>
                      <a:pt x="94" y="406"/>
                    </a:cubicBezTo>
                    <a:cubicBezTo>
                      <a:pt x="94" y="406"/>
                      <a:pt x="219" y="0"/>
                      <a:pt x="281" y="282"/>
                    </a:cubicBezTo>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35" name="Freeform 74"/>
              <p:cNvSpPr>
                <a:spLocks noChangeArrowheads="1"/>
              </p:cNvSpPr>
              <p:nvPr/>
            </p:nvSpPr>
            <p:spPr bwMode="auto">
              <a:xfrm>
                <a:off x="4252913" y="4651375"/>
                <a:ext cx="269875" cy="585788"/>
              </a:xfrm>
              <a:custGeom>
                <a:avLst/>
                <a:gdLst>
                  <a:gd name="T0" fmla="*/ 94 w 751"/>
                  <a:gd name="T1" fmla="*/ 188 h 1626"/>
                  <a:gd name="T2" fmla="*/ 94 w 751"/>
                  <a:gd name="T3" fmla="*/ 188 h 1626"/>
                  <a:gd name="T4" fmla="*/ 63 w 751"/>
                  <a:gd name="T5" fmla="*/ 1500 h 1626"/>
                  <a:gd name="T6" fmla="*/ 406 w 751"/>
                  <a:gd name="T7" fmla="*/ 625 h 1626"/>
                  <a:gd name="T8" fmla="*/ 625 w 751"/>
                  <a:gd name="T9" fmla="*/ 1407 h 1626"/>
                  <a:gd name="T10" fmla="*/ 688 w 751"/>
                  <a:gd name="T11" fmla="*/ 188 h 1626"/>
                  <a:gd name="T12" fmla="*/ 94 w 751"/>
                  <a:gd name="T13" fmla="*/ 188 h 1626"/>
                </a:gdLst>
                <a:ahLst/>
                <a:cxnLst>
                  <a:cxn ang="0">
                    <a:pos x="T0" y="T1"/>
                  </a:cxn>
                  <a:cxn ang="0">
                    <a:pos x="T2" y="T3"/>
                  </a:cxn>
                  <a:cxn ang="0">
                    <a:pos x="T4" y="T5"/>
                  </a:cxn>
                  <a:cxn ang="0">
                    <a:pos x="T6" y="T7"/>
                  </a:cxn>
                  <a:cxn ang="0">
                    <a:pos x="T8" y="T9"/>
                  </a:cxn>
                  <a:cxn ang="0">
                    <a:pos x="T10" y="T11"/>
                  </a:cxn>
                  <a:cxn ang="0">
                    <a:pos x="T12" y="T13"/>
                  </a:cxn>
                </a:cxnLst>
                <a:rect l="0" t="0" r="r" b="b"/>
                <a:pathLst>
                  <a:path w="751" h="1626">
                    <a:moveTo>
                      <a:pt x="94" y="188"/>
                    </a:moveTo>
                    <a:lnTo>
                      <a:pt x="94" y="188"/>
                    </a:lnTo>
                    <a:cubicBezTo>
                      <a:pt x="94" y="188"/>
                      <a:pt x="0" y="1157"/>
                      <a:pt x="63" y="1500"/>
                    </a:cubicBezTo>
                    <a:cubicBezTo>
                      <a:pt x="63" y="1500"/>
                      <a:pt x="313" y="813"/>
                      <a:pt x="406" y="625"/>
                    </a:cubicBezTo>
                    <a:cubicBezTo>
                      <a:pt x="406" y="625"/>
                      <a:pt x="563" y="1219"/>
                      <a:pt x="625" y="1407"/>
                    </a:cubicBezTo>
                    <a:cubicBezTo>
                      <a:pt x="657" y="1625"/>
                      <a:pt x="750" y="407"/>
                      <a:pt x="688" y="188"/>
                    </a:cubicBezTo>
                    <a:cubicBezTo>
                      <a:pt x="594" y="0"/>
                      <a:pt x="94" y="188"/>
                      <a:pt x="94" y="188"/>
                    </a:cubicBezTo>
                  </a:path>
                </a:pathLst>
              </a:custGeom>
              <a:solidFill>
                <a:srgbClr val="6A4324"/>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36" name="Freeform 75"/>
              <p:cNvSpPr>
                <a:spLocks noChangeArrowheads="1"/>
              </p:cNvSpPr>
              <p:nvPr/>
            </p:nvSpPr>
            <p:spPr bwMode="auto">
              <a:xfrm>
                <a:off x="4252913" y="4764088"/>
                <a:ext cx="258762" cy="280987"/>
              </a:xfrm>
              <a:custGeom>
                <a:avLst/>
                <a:gdLst>
                  <a:gd name="T0" fmla="*/ 94 w 720"/>
                  <a:gd name="T1" fmla="*/ 0 h 782"/>
                  <a:gd name="T2" fmla="*/ 94 w 720"/>
                  <a:gd name="T3" fmla="*/ 0 h 782"/>
                  <a:gd name="T4" fmla="*/ 63 w 720"/>
                  <a:gd name="T5" fmla="*/ 156 h 782"/>
                  <a:gd name="T6" fmla="*/ 0 w 720"/>
                  <a:gd name="T7" fmla="*/ 687 h 782"/>
                  <a:gd name="T8" fmla="*/ 719 w 720"/>
                  <a:gd name="T9" fmla="*/ 656 h 782"/>
                  <a:gd name="T10" fmla="*/ 688 w 720"/>
                  <a:gd name="T11" fmla="*/ 31 h 782"/>
                  <a:gd name="T12" fmla="*/ 94 w 720"/>
                  <a:gd name="T13" fmla="*/ 0 h 782"/>
                </a:gdLst>
                <a:ahLst/>
                <a:cxnLst>
                  <a:cxn ang="0">
                    <a:pos x="T0" y="T1"/>
                  </a:cxn>
                  <a:cxn ang="0">
                    <a:pos x="T2" y="T3"/>
                  </a:cxn>
                  <a:cxn ang="0">
                    <a:pos x="T4" y="T5"/>
                  </a:cxn>
                  <a:cxn ang="0">
                    <a:pos x="T6" y="T7"/>
                  </a:cxn>
                  <a:cxn ang="0">
                    <a:pos x="T8" y="T9"/>
                  </a:cxn>
                  <a:cxn ang="0">
                    <a:pos x="T10" y="T11"/>
                  </a:cxn>
                  <a:cxn ang="0">
                    <a:pos x="T12" y="T13"/>
                  </a:cxn>
                </a:cxnLst>
                <a:rect l="0" t="0" r="r" b="b"/>
                <a:pathLst>
                  <a:path w="720" h="782">
                    <a:moveTo>
                      <a:pt x="94" y="0"/>
                    </a:moveTo>
                    <a:lnTo>
                      <a:pt x="94" y="0"/>
                    </a:lnTo>
                    <a:cubicBezTo>
                      <a:pt x="94" y="0"/>
                      <a:pt x="63" y="125"/>
                      <a:pt x="63" y="156"/>
                    </a:cubicBezTo>
                    <a:cubicBezTo>
                      <a:pt x="63" y="250"/>
                      <a:pt x="32" y="531"/>
                      <a:pt x="0" y="687"/>
                    </a:cubicBezTo>
                    <a:cubicBezTo>
                      <a:pt x="0" y="687"/>
                      <a:pt x="469" y="781"/>
                      <a:pt x="719" y="656"/>
                    </a:cubicBezTo>
                    <a:cubicBezTo>
                      <a:pt x="688" y="31"/>
                      <a:pt x="688" y="31"/>
                      <a:pt x="688" y="31"/>
                    </a:cubicBezTo>
                    <a:lnTo>
                      <a:pt x="94" y="0"/>
                    </a:lnTo>
                  </a:path>
                </a:pathLst>
              </a:custGeom>
              <a:solidFill>
                <a:srgbClr val="F19425"/>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37" name="Freeform 76"/>
              <p:cNvSpPr>
                <a:spLocks noChangeArrowheads="1"/>
              </p:cNvSpPr>
              <p:nvPr/>
            </p:nvSpPr>
            <p:spPr bwMode="auto">
              <a:xfrm>
                <a:off x="4252913" y="4460875"/>
                <a:ext cx="404812" cy="415925"/>
              </a:xfrm>
              <a:custGeom>
                <a:avLst/>
                <a:gdLst>
                  <a:gd name="T0" fmla="*/ 313 w 1126"/>
                  <a:gd name="T1" fmla="*/ 469 h 1157"/>
                  <a:gd name="T2" fmla="*/ 313 w 1126"/>
                  <a:gd name="T3" fmla="*/ 469 h 1157"/>
                  <a:gd name="T4" fmla="*/ 0 w 1126"/>
                  <a:gd name="T5" fmla="*/ 781 h 1157"/>
                  <a:gd name="T6" fmla="*/ 594 w 1126"/>
                  <a:gd name="T7" fmla="*/ 1156 h 1157"/>
                  <a:gd name="T8" fmla="*/ 1063 w 1126"/>
                  <a:gd name="T9" fmla="*/ 344 h 1157"/>
                  <a:gd name="T10" fmla="*/ 782 w 1126"/>
                  <a:gd name="T11" fmla="*/ 63 h 1157"/>
                  <a:gd name="T12" fmla="*/ 313 w 1126"/>
                  <a:gd name="T13" fmla="*/ 469 h 1157"/>
                </a:gdLst>
                <a:ahLst/>
                <a:cxnLst>
                  <a:cxn ang="0">
                    <a:pos x="T0" y="T1"/>
                  </a:cxn>
                  <a:cxn ang="0">
                    <a:pos x="T2" y="T3"/>
                  </a:cxn>
                  <a:cxn ang="0">
                    <a:pos x="T4" y="T5"/>
                  </a:cxn>
                  <a:cxn ang="0">
                    <a:pos x="T6" y="T7"/>
                  </a:cxn>
                  <a:cxn ang="0">
                    <a:pos x="T8" y="T9"/>
                  </a:cxn>
                  <a:cxn ang="0">
                    <a:pos x="T10" y="T11"/>
                  </a:cxn>
                  <a:cxn ang="0">
                    <a:pos x="T12" y="T13"/>
                  </a:cxn>
                </a:cxnLst>
                <a:rect l="0" t="0" r="r" b="b"/>
                <a:pathLst>
                  <a:path w="1126" h="1157">
                    <a:moveTo>
                      <a:pt x="313" y="469"/>
                    </a:moveTo>
                    <a:lnTo>
                      <a:pt x="313" y="469"/>
                    </a:lnTo>
                    <a:cubicBezTo>
                      <a:pt x="219" y="563"/>
                      <a:pt x="32" y="719"/>
                      <a:pt x="0" y="781"/>
                    </a:cubicBezTo>
                    <a:cubicBezTo>
                      <a:pt x="0" y="781"/>
                      <a:pt x="375" y="1156"/>
                      <a:pt x="594" y="1156"/>
                    </a:cubicBezTo>
                    <a:cubicBezTo>
                      <a:pt x="594" y="1156"/>
                      <a:pt x="1000" y="469"/>
                      <a:pt x="1063" y="344"/>
                    </a:cubicBezTo>
                    <a:cubicBezTo>
                      <a:pt x="1125" y="219"/>
                      <a:pt x="907" y="0"/>
                      <a:pt x="782" y="63"/>
                    </a:cubicBezTo>
                    <a:cubicBezTo>
                      <a:pt x="782" y="63"/>
                      <a:pt x="657" y="94"/>
                      <a:pt x="313" y="469"/>
                    </a:cubicBezTo>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38" name="Freeform 77"/>
              <p:cNvSpPr>
                <a:spLocks noChangeArrowheads="1"/>
              </p:cNvSpPr>
              <p:nvPr/>
            </p:nvSpPr>
            <p:spPr bwMode="auto">
              <a:xfrm>
                <a:off x="4568825" y="4483100"/>
                <a:ext cx="57150" cy="57150"/>
              </a:xfrm>
              <a:custGeom>
                <a:avLst/>
                <a:gdLst>
                  <a:gd name="T0" fmla="*/ 125 w 158"/>
                  <a:gd name="T1" fmla="*/ 0 h 157"/>
                  <a:gd name="T2" fmla="*/ 125 w 158"/>
                  <a:gd name="T3" fmla="*/ 0 h 157"/>
                  <a:gd name="T4" fmla="*/ 0 w 158"/>
                  <a:gd name="T5" fmla="*/ 31 h 157"/>
                  <a:gd name="T6" fmla="*/ 32 w 158"/>
                  <a:gd name="T7" fmla="*/ 156 h 157"/>
                  <a:gd name="T8" fmla="*/ 157 w 158"/>
                  <a:gd name="T9" fmla="*/ 31 h 157"/>
                  <a:gd name="T10" fmla="*/ 125 w 158"/>
                  <a:gd name="T11" fmla="*/ 0 h 157"/>
                </a:gdLst>
                <a:ahLst/>
                <a:cxnLst>
                  <a:cxn ang="0">
                    <a:pos x="T0" y="T1"/>
                  </a:cxn>
                  <a:cxn ang="0">
                    <a:pos x="T2" y="T3"/>
                  </a:cxn>
                  <a:cxn ang="0">
                    <a:pos x="T4" y="T5"/>
                  </a:cxn>
                  <a:cxn ang="0">
                    <a:pos x="T6" y="T7"/>
                  </a:cxn>
                  <a:cxn ang="0">
                    <a:pos x="T8" y="T9"/>
                  </a:cxn>
                  <a:cxn ang="0">
                    <a:pos x="T10" y="T11"/>
                  </a:cxn>
                </a:cxnLst>
                <a:rect l="0" t="0" r="r" b="b"/>
                <a:pathLst>
                  <a:path w="158" h="157">
                    <a:moveTo>
                      <a:pt x="125" y="0"/>
                    </a:moveTo>
                    <a:lnTo>
                      <a:pt x="125" y="0"/>
                    </a:lnTo>
                    <a:cubicBezTo>
                      <a:pt x="0" y="31"/>
                      <a:pt x="0" y="31"/>
                      <a:pt x="0" y="31"/>
                    </a:cubicBezTo>
                    <a:lnTo>
                      <a:pt x="32" y="156"/>
                    </a:lnTo>
                    <a:cubicBezTo>
                      <a:pt x="63" y="156"/>
                      <a:pt x="157" y="31"/>
                      <a:pt x="157" y="31"/>
                    </a:cubicBezTo>
                    <a:lnTo>
                      <a:pt x="125" y="0"/>
                    </a:lnTo>
                  </a:path>
                </a:pathLst>
              </a:custGeom>
              <a:solidFill>
                <a:srgbClr val="6A3A2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39" name="Freeform 78"/>
              <p:cNvSpPr>
                <a:spLocks noChangeArrowheads="1"/>
              </p:cNvSpPr>
              <p:nvPr/>
            </p:nvSpPr>
            <p:spPr bwMode="auto">
              <a:xfrm>
                <a:off x="4579938" y="4325938"/>
                <a:ext cx="168275" cy="214312"/>
              </a:xfrm>
              <a:custGeom>
                <a:avLst/>
                <a:gdLst>
                  <a:gd name="T0" fmla="*/ 187 w 469"/>
                  <a:gd name="T1" fmla="*/ 0 h 595"/>
                  <a:gd name="T2" fmla="*/ 187 w 469"/>
                  <a:gd name="T3" fmla="*/ 0 h 595"/>
                  <a:gd name="T4" fmla="*/ 31 w 469"/>
                  <a:gd name="T5" fmla="*/ 344 h 595"/>
                  <a:gd name="T6" fmla="*/ 343 w 469"/>
                  <a:gd name="T7" fmla="*/ 438 h 595"/>
                  <a:gd name="T8" fmla="*/ 374 w 469"/>
                  <a:gd name="T9" fmla="*/ 94 h 595"/>
                  <a:gd name="T10" fmla="*/ 187 w 469"/>
                  <a:gd name="T11" fmla="*/ 0 h 595"/>
                </a:gdLst>
                <a:ahLst/>
                <a:cxnLst>
                  <a:cxn ang="0">
                    <a:pos x="T0" y="T1"/>
                  </a:cxn>
                  <a:cxn ang="0">
                    <a:pos x="T2" y="T3"/>
                  </a:cxn>
                  <a:cxn ang="0">
                    <a:pos x="T4" y="T5"/>
                  </a:cxn>
                  <a:cxn ang="0">
                    <a:pos x="T6" y="T7"/>
                  </a:cxn>
                  <a:cxn ang="0">
                    <a:pos x="T8" y="T9"/>
                  </a:cxn>
                  <a:cxn ang="0">
                    <a:pos x="T10" y="T11"/>
                  </a:cxn>
                </a:cxnLst>
                <a:rect l="0" t="0" r="r" b="b"/>
                <a:pathLst>
                  <a:path w="469" h="595">
                    <a:moveTo>
                      <a:pt x="187" y="0"/>
                    </a:moveTo>
                    <a:lnTo>
                      <a:pt x="187" y="0"/>
                    </a:lnTo>
                    <a:cubicBezTo>
                      <a:pt x="31" y="31"/>
                      <a:pt x="0" y="281"/>
                      <a:pt x="31" y="344"/>
                    </a:cubicBezTo>
                    <a:cubicBezTo>
                      <a:pt x="62" y="594"/>
                      <a:pt x="218" y="563"/>
                      <a:pt x="343" y="438"/>
                    </a:cubicBezTo>
                    <a:cubicBezTo>
                      <a:pt x="468" y="281"/>
                      <a:pt x="437" y="188"/>
                      <a:pt x="374" y="94"/>
                    </a:cubicBezTo>
                    <a:cubicBezTo>
                      <a:pt x="343" y="0"/>
                      <a:pt x="187" y="0"/>
                      <a:pt x="187" y="0"/>
                    </a:cubicBezTo>
                  </a:path>
                </a:pathLst>
              </a:custGeom>
              <a:solidFill>
                <a:srgbClr val="9A613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40" name="Freeform 79"/>
              <p:cNvSpPr>
                <a:spLocks noChangeArrowheads="1"/>
              </p:cNvSpPr>
              <p:nvPr/>
            </p:nvSpPr>
            <p:spPr bwMode="auto">
              <a:xfrm>
                <a:off x="4556125" y="4281488"/>
                <a:ext cx="192088" cy="158750"/>
              </a:xfrm>
              <a:custGeom>
                <a:avLst/>
                <a:gdLst>
                  <a:gd name="T0" fmla="*/ 94 w 532"/>
                  <a:gd name="T1" fmla="*/ 438 h 439"/>
                  <a:gd name="T2" fmla="*/ 94 w 532"/>
                  <a:gd name="T3" fmla="*/ 438 h 439"/>
                  <a:gd name="T4" fmla="*/ 94 w 532"/>
                  <a:gd name="T5" fmla="*/ 125 h 439"/>
                  <a:gd name="T6" fmla="*/ 437 w 532"/>
                  <a:gd name="T7" fmla="*/ 62 h 439"/>
                  <a:gd name="T8" fmla="*/ 500 w 532"/>
                  <a:gd name="T9" fmla="*/ 344 h 439"/>
                  <a:gd name="T10" fmla="*/ 313 w 532"/>
                  <a:gd name="T11" fmla="*/ 313 h 439"/>
                  <a:gd name="T12" fmla="*/ 219 w 532"/>
                  <a:gd name="T13" fmla="*/ 344 h 439"/>
                  <a:gd name="T14" fmla="*/ 156 w 532"/>
                  <a:gd name="T15" fmla="*/ 281 h 439"/>
                  <a:gd name="T16" fmla="*/ 125 w 532"/>
                  <a:gd name="T17" fmla="*/ 406 h 439"/>
                  <a:gd name="T18" fmla="*/ 94 w 532"/>
                  <a:gd name="T19" fmla="*/ 438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2" h="439">
                    <a:moveTo>
                      <a:pt x="94" y="438"/>
                    </a:moveTo>
                    <a:lnTo>
                      <a:pt x="94" y="438"/>
                    </a:lnTo>
                    <a:cubicBezTo>
                      <a:pt x="94" y="438"/>
                      <a:pt x="0" y="250"/>
                      <a:pt x="94" y="125"/>
                    </a:cubicBezTo>
                    <a:cubicBezTo>
                      <a:pt x="219" y="31"/>
                      <a:pt x="375" y="0"/>
                      <a:pt x="437" y="62"/>
                    </a:cubicBezTo>
                    <a:cubicBezTo>
                      <a:pt x="531" y="188"/>
                      <a:pt x="500" y="344"/>
                      <a:pt x="500" y="344"/>
                    </a:cubicBezTo>
                    <a:cubicBezTo>
                      <a:pt x="500" y="344"/>
                      <a:pt x="469" y="313"/>
                      <a:pt x="313" y="313"/>
                    </a:cubicBezTo>
                    <a:cubicBezTo>
                      <a:pt x="188" y="313"/>
                      <a:pt x="219" y="344"/>
                      <a:pt x="219" y="344"/>
                    </a:cubicBezTo>
                    <a:cubicBezTo>
                      <a:pt x="219" y="344"/>
                      <a:pt x="219" y="281"/>
                      <a:pt x="156" y="281"/>
                    </a:cubicBezTo>
                    <a:cubicBezTo>
                      <a:pt x="125" y="281"/>
                      <a:pt x="125" y="375"/>
                      <a:pt x="125" y="406"/>
                    </a:cubicBezTo>
                    <a:cubicBezTo>
                      <a:pt x="156" y="438"/>
                      <a:pt x="94" y="438"/>
                      <a:pt x="94" y="438"/>
                    </a:cubicBezTo>
                  </a:path>
                </a:pathLst>
              </a:custGeom>
              <a:solidFill>
                <a:srgbClr val="201A19"/>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41" name="Freeform 80"/>
              <p:cNvSpPr>
                <a:spLocks noChangeArrowheads="1"/>
              </p:cNvSpPr>
              <p:nvPr/>
            </p:nvSpPr>
            <p:spPr bwMode="auto">
              <a:xfrm>
                <a:off x="4579938" y="4257675"/>
                <a:ext cx="134937" cy="68263"/>
              </a:xfrm>
              <a:custGeom>
                <a:avLst/>
                <a:gdLst>
                  <a:gd name="T0" fmla="*/ 93 w 375"/>
                  <a:gd name="T1" fmla="*/ 187 h 188"/>
                  <a:gd name="T2" fmla="*/ 93 w 375"/>
                  <a:gd name="T3" fmla="*/ 187 h 188"/>
                  <a:gd name="T4" fmla="*/ 31 w 375"/>
                  <a:gd name="T5" fmla="*/ 93 h 188"/>
                  <a:gd name="T6" fmla="*/ 250 w 375"/>
                  <a:gd name="T7" fmla="*/ 0 h 188"/>
                  <a:gd name="T8" fmla="*/ 250 w 375"/>
                  <a:gd name="T9" fmla="*/ 156 h 188"/>
                  <a:gd name="T10" fmla="*/ 93 w 375"/>
                  <a:gd name="T11" fmla="*/ 187 h 188"/>
                </a:gdLst>
                <a:ahLst/>
                <a:cxnLst>
                  <a:cxn ang="0">
                    <a:pos x="T0" y="T1"/>
                  </a:cxn>
                  <a:cxn ang="0">
                    <a:pos x="T2" y="T3"/>
                  </a:cxn>
                  <a:cxn ang="0">
                    <a:pos x="T4" y="T5"/>
                  </a:cxn>
                  <a:cxn ang="0">
                    <a:pos x="T6" y="T7"/>
                  </a:cxn>
                  <a:cxn ang="0">
                    <a:pos x="T8" y="T9"/>
                  </a:cxn>
                  <a:cxn ang="0">
                    <a:pos x="T10" y="T11"/>
                  </a:cxn>
                </a:cxnLst>
                <a:rect l="0" t="0" r="r" b="b"/>
                <a:pathLst>
                  <a:path w="375" h="188">
                    <a:moveTo>
                      <a:pt x="93" y="187"/>
                    </a:moveTo>
                    <a:lnTo>
                      <a:pt x="93" y="187"/>
                    </a:lnTo>
                    <a:cubicBezTo>
                      <a:pt x="93" y="187"/>
                      <a:pt x="0" y="187"/>
                      <a:pt x="31" y="93"/>
                    </a:cubicBezTo>
                    <a:cubicBezTo>
                      <a:pt x="93" y="0"/>
                      <a:pt x="218" y="0"/>
                      <a:pt x="250" y="0"/>
                    </a:cubicBezTo>
                    <a:cubicBezTo>
                      <a:pt x="312" y="31"/>
                      <a:pt x="374" y="124"/>
                      <a:pt x="250" y="156"/>
                    </a:cubicBezTo>
                    <a:lnTo>
                      <a:pt x="93" y="187"/>
                    </a:lnTo>
                  </a:path>
                </a:pathLst>
              </a:custGeom>
              <a:solidFill>
                <a:srgbClr val="201A19"/>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42" name="Freeform 81"/>
              <p:cNvSpPr>
                <a:spLocks noChangeArrowheads="1"/>
              </p:cNvSpPr>
              <p:nvPr/>
            </p:nvSpPr>
            <p:spPr bwMode="auto">
              <a:xfrm>
                <a:off x="5130800" y="4449763"/>
                <a:ext cx="304800" cy="157162"/>
              </a:xfrm>
              <a:custGeom>
                <a:avLst/>
                <a:gdLst>
                  <a:gd name="T0" fmla="*/ 625 w 845"/>
                  <a:gd name="T1" fmla="*/ 94 h 438"/>
                  <a:gd name="T2" fmla="*/ 625 w 845"/>
                  <a:gd name="T3" fmla="*/ 94 h 438"/>
                  <a:gd name="T4" fmla="*/ 0 w 845"/>
                  <a:gd name="T5" fmla="*/ 281 h 438"/>
                  <a:gd name="T6" fmla="*/ 625 w 845"/>
                  <a:gd name="T7" fmla="*/ 281 h 438"/>
                  <a:gd name="T8" fmla="*/ 625 w 845"/>
                  <a:gd name="T9" fmla="*/ 94 h 438"/>
                </a:gdLst>
                <a:ahLst/>
                <a:cxnLst>
                  <a:cxn ang="0">
                    <a:pos x="T0" y="T1"/>
                  </a:cxn>
                  <a:cxn ang="0">
                    <a:pos x="T2" y="T3"/>
                  </a:cxn>
                  <a:cxn ang="0">
                    <a:pos x="T4" y="T5"/>
                  </a:cxn>
                  <a:cxn ang="0">
                    <a:pos x="T6" y="T7"/>
                  </a:cxn>
                  <a:cxn ang="0">
                    <a:pos x="T8" y="T9"/>
                  </a:cxn>
                </a:cxnLst>
                <a:rect l="0" t="0" r="r" b="b"/>
                <a:pathLst>
                  <a:path w="845" h="438">
                    <a:moveTo>
                      <a:pt x="625" y="94"/>
                    </a:moveTo>
                    <a:lnTo>
                      <a:pt x="625" y="94"/>
                    </a:lnTo>
                    <a:cubicBezTo>
                      <a:pt x="625" y="94"/>
                      <a:pt x="437" y="344"/>
                      <a:pt x="0" y="281"/>
                    </a:cubicBezTo>
                    <a:cubicBezTo>
                      <a:pt x="0" y="281"/>
                      <a:pt x="562" y="437"/>
                      <a:pt x="625" y="281"/>
                    </a:cubicBezTo>
                    <a:cubicBezTo>
                      <a:pt x="625" y="281"/>
                      <a:pt x="844" y="0"/>
                      <a:pt x="625" y="94"/>
                    </a:cubicBezTo>
                  </a:path>
                </a:pathLst>
              </a:custGeom>
              <a:solidFill>
                <a:schemeClr val="accent4"/>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43" name="Freeform 82"/>
              <p:cNvSpPr>
                <a:spLocks noChangeArrowheads="1"/>
              </p:cNvSpPr>
              <p:nvPr/>
            </p:nvSpPr>
            <p:spPr bwMode="auto">
              <a:xfrm>
                <a:off x="5287963" y="4438650"/>
                <a:ext cx="236537" cy="327025"/>
              </a:xfrm>
              <a:custGeom>
                <a:avLst/>
                <a:gdLst>
                  <a:gd name="T0" fmla="*/ 469 w 658"/>
                  <a:gd name="T1" fmla="*/ 250 h 907"/>
                  <a:gd name="T2" fmla="*/ 469 w 658"/>
                  <a:gd name="T3" fmla="*/ 250 h 907"/>
                  <a:gd name="T4" fmla="*/ 0 w 658"/>
                  <a:gd name="T5" fmla="*/ 906 h 907"/>
                  <a:gd name="T6" fmla="*/ 625 w 658"/>
                  <a:gd name="T7" fmla="*/ 437 h 907"/>
                  <a:gd name="T8" fmla="*/ 469 w 658"/>
                  <a:gd name="T9" fmla="*/ 250 h 907"/>
                </a:gdLst>
                <a:ahLst/>
                <a:cxnLst>
                  <a:cxn ang="0">
                    <a:pos x="T0" y="T1"/>
                  </a:cxn>
                  <a:cxn ang="0">
                    <a:pos x="T2" y="T3"/>
                  </a:cxn>
                  <a:cxn ang="0">
                    <a:pos x="T4" y="T5"/>
                  </a:cxn>
                  <a:cxn ang="0">
                    <a:pos x="T6" y="T7"/>
                  </a:cxn>
                  <a:cxn ang="0">
                    <a:pos x="T8" y="T9"/>
                  </a:cxn>
                </a:cxnLst>
                <a:rect l="0" t="0" r="r" b="b"/>
                <a:pathLst>
                  <a:path w="658" h="907">
                    <a:moveTo>
                      <a:pt x="469" y="250"/>
                    </a:moveTo>
                    <a:lnTo>
                      <a:pt x="469" y="250"/>
                    </a:lnTo>
                    <a:cubicBezTo>
                      <a:pt x="469" y="250"/>
                      <a:pt x="469" y="625"/>
                      <a:pt x="0" y="906"/>
                    </a:cubicBezTo>
                    <a:cubicBezTo>
                      <a:pt x="0" y="906"/>
                      <a:pt x="657" y="656"/>
                      <a:pt x="625" y="437"/>
                    </a:cubicBezTo>
                    <a:cubicBezTo>
                      <a:pt x="625" y="437"/>
                      <a:pt x="594" y="0"/>
                      <a:pt x="469" y="250"/>
                    </a:cubicBezTo>
                  </a:path>
                </a:pathLst>
              </a:custGeom>
              <a:solidFill>
                <a:schemeClr val="accent4"/>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44" name="Freeform 83"/>
              <p:cNvSpPr>
                <a:spLocks noChangeArrowheads="1"/>
              </p:cNvSpPr>
              <p:nvPr/>
            </p:nvSpPr>
            <p:spPr bwMode="auto">
              <a:xfrm>
                <a:off x="5434013" y="4651375"/>
                <a:ext cx="269875" cy="585788"/>
              </a:xfrm>
              <a:custGeom>
                <a:avLst/>
                <a:gdLst>
                  <a:gd name="T0" fmla="*/ 656 w 751"/>
                  <a:gd name="T1" fmla="*/ 188 h 1626"/>
                  <a:gd name="T2" fmla="*/ 656 w 751"/>
                  <a:gd name="T3" fmla="*/ 188 h 1626"/>
                  <a:gd name="T4" fmla="*/ 687 w 751"/>
                  <a:gd name="T5" fmla="*/ 1500 h 1626"/>
                  <a:gd name="T6" fmla="*/ 343 w 751"/>
                  <a:gd name="T7" fmla="*/ 625 h 1626"/>
                  <a:gd name="T8" fmla="*/ 125 w 751"/>
                  <a:gd name="T9" fmla="*/ 1407 h 1626"/>
                  <a:gd name="T10" fmla="*/ 62 w 751"/>
                  <a:gd name="T11" fmla="*/ 188 h 1626"/>
                  <a:gd name="T12" fmla="*/ 656 w 751"/>
                  <a:gd name="T13" fmla="*/ 188 h 1626"/>
                </a:gdLst>
                <a:ahLst/>
                <a:cxnLst>
                  <a:cxn ang="0">
                    <a:pos x="T0" y="T1"/>
                  </a:cxn>
                  <a:cxn ang="0">
                    <a:pos x="T2" y="T3"/>
                  </a:cxn>
                  <a:cxn ang="0">
                    <a:pos x="T4" y="T5"/>
                  </a:cxn>
                  <a:cxn ang="0">
                    <a:pos x="T6" y="T7"/>
                  </a:cxn>
                  <a:cxn ang="0">
                    <a:pos x="T8" y="T9"/>
                  </a:cxn>
                  <a:cxn ang="0">
                    <a:pos x="T10" y="T11"/>
                  </a:cxn>
                  <a:cxn ang="0">
                    <a:pos x="T12" y="T13"/>
                  </a:cxn>
                </a:cxnLst>
                <a:rect l="0" t="0" r="r" b="b"/>
                <a:pathLst>
                  <a:path w="751" h="1626">
                    <a:moveTo>
                      <a:pt x="656" y="188"/>
                    </a:moveTo>
                    <a:lnTo>
                      <a:pt x="656" y="188"/>
                    </a:lnTo>
                    <a:cubicBezTo>
                      <a:pt x="656" y="188"/>
                      <a:pt x="750" y="1157"/>
                      <a:pt x="687" y="1500"/>
                    </a:cubicBezTo>
                    <a:cubicBezTo>
                      <a:pt x="687" y="1500"/>
                      <a:pt x="437" y="813"/>
                      <a:pt x="343" y="625"/>
                    </a:cubicBezTo>
                    <a:cubicBezTo>
                      <a:pt x="343" y="625"/>
                      <a:pt x="187" y="1219"/>
                      <a:pt x="125" y="1407"/>
                    </a:cubicBezTo>
                    <a:cubicBezTo>
                      <a:pt x="93" y="1625"/>
                      <a:pt x="0" y="407"/>
                      <a:pt x="62" y="188"/>
                    </a:cubicBezTo>
                    <a:cubicBezTo>
                      <a:pt x="156" y="0"/>
                      <a:pt x="656" y="188"/>
                      <a:pt x="656" y="188"/>
                    </a:cubicBezTo>
                  </a:path>
                </a:pathLst>
              </a:custGeom>
              <a:solidFill>
                <a:srgbClr val="F4B183"/>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45" name="Freeform 84"/>
              <p:cNvSpPr>
                <a:spLocks noChangeArrowheads="1"/>
              </p:cNvSpPr>
              <p:nvPr/>
            </p:nvSpPr>
            <p:spPr bwMode="auto">
              <a:xfrm>
                <a:off x="5445125" y="4764088"/>
                <a:ext cx="258763" cy="280987"/>
              </a:xfrm>
              <a:custGeom>
                <a:avLst/>
                <a:gdLst>
                  <a:gd name="T0" fmla="*/ 625 w 720"/>
                  <a:gd name="T1" fmla="*/ 0 h 782"/>
                  <a:gd name="T2" fmla="*/ 625 w 720"/>
                  <a:gd name="T3" fmla="*/ 0 h 782"/>
                  <a:gd name="T4" fmla="*/ 656 w 720"/>
                  <a:gd name="T5" fmla="*/ 156 h 782"/>
                  <a:gd name="T6" fmla="*/ 719 w 720"/>
                  <a:gd name="T7" fmla="*/ 687 h 782"/>
                  <a:gd name="T8" fmla="*/ 0 w 720"/>
                  <a:gd name="T9" fmla="*/ 656 h 782"/>
                  <a:gd name="T10" fmla="*/ 31 w 720"/>
                  <a:gd name="T11" fmla="*/ 31 h 782"/>
                  <a:gd name="T12" fmla="*/ 625 w 720"/>
                  <a:gd name="T13" fmla="*/ 0 h 782"/>
                </a:gdLst>
                <a:ahLst/>
                <a:cxnLst>
                  <a:cxn ang="0">
                    <a:pos x="T0" y="T1"/>
                  </a:cxn>
                  <a:cxn ang="0">
                    <a:pos x="T2" y="T3"/>
                  </a:cxn>
                  <a:cxn ang="0">
                    <a:pos x="T4" y="T5"/>
                  </a:cxn>
                  <a:cxn ang="0">
                    <a:pos x="T6" y="T7"/>
                  </a:cxn>
                  <a:cxn ang="0">
                    <a:pos x="T8" y="T9"/>
                  </a:cxn>
                  <a:cxn ang="0">
                    <a:pos x="T10" y="T11"/>
                  </a:cxn>
                  <a:cxn ang="0">
                    <a:pos x="T12" y="T13"/>
                  </a:cxn>
                </a:cxnLst>
                <a:rect l="0" t="0" r="r" b="b"/>
                <a:pathLst>
                  <a:path w="720" h="782">
                    <a:moveTo>
                      <a:pt x="625" y="0"/>
                    </a:moveTo>
                    <a:lnTo>
                      <a:pt x="625" y="0"/>
                    </a:lnTo>
                    <a:cubicBezTo>
                      <a:pt x="625" y="0"/>
                      <a:pt x="656" y="125"/>
                      <a:pt x="656" y="156"/>
                    </a:cubicBezTo>
                    <a:cubicBezTo>
                      <a:pt x="656" y="250"/>
                      <a:pt x="687" y="531"/>
                      <a:pt x="719" y="687"/>
                    </a:cubicBezTo>
                    <a:cubicBezTo>
                      <a:pt x="719" y="687"/>
                      <a:pt x="219" y="781"/>
                      <a:pt x="0" y="656"/>
                    </a:cubicBezTo>
                    <a:cubicBezTo>
                      <a:pt x="31" y="31"/>
                      <a:pt x="31" y="31"/>
                      <a:pt x="31" y="31"/>
                    </a:cubicBezTo>
                    <a:lnTo>
                      <a:pt x="625" y="0"/>
                    </a:lnTo>
                  </a:path>
                </a:pathLst>
              </a:custGeom>
              <a:solidFill>
                <a:srgbClr val="90C045"/>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46" name="Freeform 85"/>
              <p:cNvSpPr>
                <a:spLocks noChangeArrowheads="1"/>
              </p:cNvSpPr>
              <p:nvPr/>
            </p:nvSpPr>
            <p:spPr bwMode="auto">
              <a:xfrm>
                <a:off x="5332413" y="4416425"/>
                <a:ext cx="360362" cy="439738"/>
              </a:xfrm>
              <a:custGeom>
                <a:avLst/>
                <a:gdLst>
                  <a:gd name="T0" fmla="*/ 750 w 1001"/>
                  <a:gd name="T1" fmla="*/ 562 h 1220"/>
                  <a:gd name="T2" fmla="*/ 750 w 1001"/>
                  <a:gd name="T3" fmla="*/ 562 h 1220"/>
                  <a:gd name="T4" fmla="*/ 1000 w 1001"/>
                  <a:gd name="T5" fmla="*/ 938 h 1220"/>
                  <a:gd name="T6" fmla="*/ 313 w 1001"/>
                  <a:gd name="T7" fmla="*/ 1188 h 1220"/>
                  <a:gd name="T8" fmla="*/ 32 w 1001"/>
                  <a:gd name="T9" fmla="*/ 281 h 1220"/>
                  <a:gd name="T10" fmla="*/ 344 w 1001"/>
                  <a:gd name="T11" fmla="*/ 63 h 1220"/>
                  <a:gd name="T12" fmla="*/ 750 w 1001"/>
                  <a:gd name="T13" fmla="*/ 562 h 1220"/>
                </a:gdLst>
                <a:ahLst/>
                <a:cxnLst>
                  <a:cxn ang="0">
                    <a:pos x="T0" y="T1"/>
                  </a:cxn>
                  <a:cxn ang="0">
                    <a:pos x="T2" y="T3"/>
                  </a:cxn>
                  <a:cxn ang="0">
                    <a:pos x="T4" y="T5"/>
                  </a:cxn>
                  <a:cxn ang="0">
                    <a:pos x="T6" y="T7"/>
                  </a:cxn>
                  <a:cxn ang="0">
                    <a:pos x="T8" y="T9"/>
                  </a:cxn>
                  <a:cxn ang="0">
                    <a:pos x="T10" y="T11"/>
                  </a:cxn>
                  <a:cxn ang="0">
                    <a:pos x="T12" y="T13"/>
                  </a:cxn>
                </a:cxnLst>
                <a:rect l="0" t="0" r="r" b="b"/>
                <a:pathLst>
                  <a:path w="1001" h="1220">
                    <a:moveTo>
                      <a:pt x="750" y="562"/>
                    </a:moveTo>
                    <a:lnTo>
                      <a:pt x="750" y="562"/>
                    </a:lnTo>
                    <a:cubicBezTo>
                      <a:pt x="782" y="688"/>
                      <a:pt x="969" y="875"/>
                      <a:pt x="1000" y="938"/>
                    </a:cubicBezTo>
                    <a:cubicBezTo>
                      <a:pt x="1000" y="938"/>
                      <a:pt x="563" y="1219"/>
                      <a:pt x="313" y="1188"/>
                    </a:cubicBezTo>
                    <a:cubicBezTo>
                      <a:pt x="313" y="1188"/>
                      <a:pt x="63" y="438"/>
                      <a:pt x="32" y="281"/>
                    </a:cubicBezTo>
                    <a:cubicBezTo>
                      <a:pt x="0" y="156"/>
                      <a:pt x="250" y="0"/>
                      <a:pt x="344" y="63"/>
                    </a:cubicBezTo>
                    <a:cubicBezTo>
                      <a:pt x="344" y="63"/>
                      <a:pt x="469" y="125"/>
                      <a:pt x="750" y="562"/>
                    </a:cubicBezTo>
                  </a:path>
                </a:pathLst>
              </a:custGeom>
              <a:solidFill>
                <a:schemeClr val="accent4"/>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47" name="Freeform 86"/>
              <p:cNvSpPr>
                <a:spLocks noChangeArrowheads="1"/>
              </p:cNvSpPr>
              <p:nvPr/>
            </p:nvSpPr>
            <p:spPr bwMode="auto">
              <a:xfrm>
                <a:off x="5365750" y="4427538"/>
                <a:ext cx="57150" cy="68262"/>
              </a:xfrm>
              <a:custGeom>
                <a:avLst/>
                <a:gdLst>
                  <a:gd name="T0" fmla="*/ 31 w 157"/>
                  <a:gd name="T1" fmla="*/ 0 h 189"/>
                  <a:gd name="T2" fmla="*/ 31 w 157"/>
                  <a:gd name="T3" fmla="*/ 0 h 189"/>
                  <a:gd name="T4" fmla="*/ 156 w 157"/>
                  <a:gd name="T5" fmla="*/ 63 h 189"/>
                  <a:gd name="T6" fmla="*/ 94 w 157"/>
                  <a:gd name="T7" fmla="*/ 188 h 189"/>
                  <a:gd name="T8" fmla="*/ 0 w 157"/>
                  <a:gd name="T9" fmla="*/ 32 h 189"/>
                  <a:gd name="T10" fmla="*/ 31 w 157"/>
                  <a:gd name="T11" fmla="*/ 0 h 189"/>
                </a:gdLst>
                <a:ahLst/>
                <a:cxnLst>
                  <a:cxn ang="0">
                    <a:pos x="T0" y="T1"/>
                  </a:cxn>
                  <a:cxn ang="0">
                    <a:pos x="T2" y="T3"/>
                  </a:cxn>
                  <a:cxn ang="0">
                    <a:pos x="T4" y="T5"/>
                  </a:cxn>
                  <a:cxn ang="0">
                    <a:pos x="T6" y="T7"/>
                  </a:cxn>
                  <a:cxn ang="0">
                    <a:pos x="T8" y="T9"/>
                  </a:cxn>
                  <a:cxn ang="0">
                    <a:pos x="T10" y="T11"/>
                  </a:cxn>
                </a:cxnLst>
                <a:rect l="0" t="0" r="r" b="b"/>
                <a:pathLst>
                  <a:path w="157" h="189">
                    <a:moveTo>
                      <a:pt x="31" y="0"/>
                    </a:moveTo>
                    <a:lnTo>
                      <a:pt x="31" y="0"/>
                    </a:lnTo>
                    <a:cubicBezTo>
                      <a:pt x="156" y="63"/>
                      <a:pt x="156" y="63"/>
                      <a:pt x="156" y="63"/>
                    </a:cubicBezTo>
                    <a:cubicBezTo>
                      <a:pt x="156" y="63"/>
                      <a:pt x="125" y="188"/>
                      <a:pt x="94" y="188"/>
                    </a:cubicBezTo>
                    <a:cubicBezTo>
                      <a:pt x="63" y="188"/>
                      <a:pt x="0" y="32"/>
                      <a:pt x="0" y="32"/>
                    </a:cubicBezTo>
                    <a:lnTo>
                      <a:pt x="31" y="0"/>
                    </a:lnTo>
                  </a:path>
                </a:pathLst>
              </a:custGeom>
              <a:solidFill>
                <a:srgbClr val="6A3A2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48" name="Freeform 87"/>
              <p:cNvSpPr>
                <a:spLocks noChangeArrowheads="1"/>
              </p:cNvSpPr>
              <p:nvPr/>
            </p:nvSpPr>
            <p:spPr bwMode="auto">
              <a:xfrm>
                <a:off x="5265738" y="4246563"/>
                <a:ext cx="169862" cy="236537"/>
              </a:xfrm>
              <a:custGeom>
                <a:avLst/>
                <a:gdLst>
                  <a:gd name="T0" fmla="*/ 312 w 470"/>
                  <a:gd name="T1" fmla="*/ 63 h 658"/>
                  <a:gd name="T2" fmla="*/ 312 w 470"/>
                  <a:gd name="T3" fmla="*/ 63 h 658"/>
                  <a:gd name="T4" fmla="*/ 406 w 470"/>
                  <a:gd name="T5" fmla="*/ 407 h 658"/>
                  <a:gd name="T6" fmla="*/ 94 w 470"/>
                  <a:gd name="T7" fmla="*/ 438 h 658"/>
                  <a:gd name="T8" fmla="*/ 94 w 470"/>
                  <a:gd name="T9" fmla="*/ 94 h 658"/>
                  <a:gd name="T10" fmla="*/ 312 w 470"/>
                  <a:gd name="T11" fmla="*/ 63 h 658"/>
                </a:gdLst>
                <a:ahLst/>
                <a:cxnLst>
                  <a:cxn ang="0">
                    <a:pos x="T0" y="T1"/>
                  </a:cxn>
                  <a:cxn ang="0">
                    <a:pos x="T2" y="T3"/>
                  </a:cxn>
                  <a:cxn ang="0">
                    <a:pos x="T4" y="T5"/>
                  </a:cxn>
                  <a:cxn ang="0">
                    <a:pos x="T6" y="T7"/>
                  </a:cxn>
                  <a:cxn ang="0">
                    <a:pos x="T8" y="T9"/>
                  </a:cxn>
                  <a:cxn ang="0">
                    <a:pos x="T10" y="T11"/>
                  </a:cxn>
                </a:cxnLst>
                <a:rect l="0" t="0" r="r" b="b"/>
                <a:pathLst>
                  <a:path w="470" h="658">
                    <a:moveTo>
                      <a:pt x="312" y="63"/>
                    </a:moveTo>
                    <a:lnTo>
                      <a:pt x="312" y="63"/>
                    </a:lnTo>
                    <a:cubicBezTo>
                      <a:pt x="469" y="125"/>
                      <a:pt x="437" y="344"/>
                      <a:pt x="406" y="407"/>
                    </a:cubicBezTo>
                    <a:cubicBezTo>
                      <a:pt x="344" y="657"/>
                      <a:pt x="187" y="594"/>
                      <a:pt x="94" y="438"/>
                    </a:cubicBezTo>
                    <a:cubicBezTo>
                      <a:pt x="0" y="282"/>
                      <a:pt x="31" y="156"/>
                      <a:pt x="94" y="94"/>
                    </a:cubicBezTo>
                    <a:cubicBezTo>
                      <a:pt x="156" y="0"/>
                      <a:pt x="312" y="63"/>
                      <a:pt x="312" y="63"/>
                    </a:cubicBezTo>
                  </a:path>
                </a:pathLst>
              </a:custGeom>
              <a:solidFill>
                <a:schemeClr val="accent2">
                  <a:lumMod val="60000"/>
                  <a:lumOff val="40000"/>
                </a:schemeClr>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49" name="Freeform 88"/>
              <p:cNvSpPr>
                <a:spLocks noChangeArrowheads="1"/>
              </p:cNvSpPr>
              <p:nvPr/>
            </p:nvSpPr>
            <p:spPr bwMode="auto">
              <a:xfrm>
                <a:off x="5276850" y="4224338"/>
                <a:ext cx="192088" cy="157162"/>
              </a:xfrm>
              <a:custGeom>
                <a:avLst/>
                <a:gdLst>
                  <a:gd name="T0" fmla="*/ 375 w 532"/>
                  <a:gd name="T1" fmla="*/ 437 h 438"/>
                  <a:gd name="T2" fmla="*/ 375 w 532"/>
                  <a:gd name="T3" fmla="*/ 437 h 438"/>
                  <a:gd name="T4" fmla="*/ 438 w 532"/>
                  <a:gd name="T5" fmla="*/ 125 h 438"/>
                  <a:gd name="T6" fmla="*/ 125 w 532"/>
                  <a:gd name="T7" fmla="*/ 62 h 438"/>
                  <a:gd name="T8" fmla="*/ 0 w 532"/>
                  <a:gd name="T9" fmla="*/ 281 h 438"/>
                  <a:gd name="T10" fmla="*/ 250 w 532"/>
                  <a:gd name="T11" fmla="*/ 218 h 438"/>
                  <a:gd name="T12" fmla="*/ 281 w 532"/>
                  <a:gd name="T13" fmla="*/ 344 h 438"/>
                  <a:gd name="T14" fmla="*/ 344 w 532"/>
                  <a:gd name="T15" fmla="*/ 281 h 438"/>
                  <a:gd name="T16" fmla="*/ 344 w 532"/>
                  <a:gd name="T17" fmla="*/ 406 h 438"/>
                  <a:gd name="T18" fmla="*/ 375 w 532"/>
                  <a:gd name="T19" fmla="*/ 437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2" h="438">
                    <a:moveTo>
                      <a:pt x="375" y="437"/>
                    </a:moveTo>
                    <a:lnTo>
                      <a:pt x="375" y="437"/>
                    </a:lnTo>
                    <a:cubicBezTo>
                      <a:pt x="375" y="437"/>
                      <a:pt x="531" y="250"/>
                      <a:pt x="438" y="125"/>
                    </a:cubicBezTo>
                    <a:cubicBezTo>
                      <a:pt x="344" y="0"/>
                      <a:pt x="219" y="31"/>
                      <a:pt x="125" y="62"/>
                    </a:cubicBezTo>
                    <a:cubicBezTo>
                      <a:pt x="0" y="156"/>
                      <a:pt x="0" y="281"/>
                      <a:pt x="0" y="281"/>
                    </a:cubicBezTo>
                    <a:cubicBezTo>
                      <a:pt x="0" y="281"/>
                      <a:pt x="156" y="344"/>
                      <a:pt x="250" y="218"/>
                    </a:cubicBezTo>
                    <a:cubicBezTo>
                      <a:pt x="313" y="94"/>
                      <a:pt x="281" y="344"/>
                      <a:pt x="281" y="344"/>
                    </a:cubicBezTo>
                    <a:cubicBezTo>
                      <a:pt x="281" y="344"/>
                      <a:pt x="281" y="281"/>
                      <a:pt x="344" y="281"/>
                    </a:cubicBezTo>
                    <a:cubicBezTo>
                      <a:pt x="375" y="312"/>
                      <a:pt x="375" y="406"/>
                      <a:pt x="344" y="406"/>
                    </a:cubicBezTo>
                    <a:cubicBezTo>
                      <a:pt x="344" y="437"/>
                      <a:pt x="375" y="437"/>
                      <a:pt x="375" y="437"/>
                    </a:cubicBezTo>
                  </a:path>
                </a:pathLst>
              </a:custGeom>
              <a:solidFill>
                <a:srgbClr val="201A19"/>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50" name="Freeform 89"/>
              <p:cNvSpPr>
                <a:spLocks noChangeArrowheads="1"/>
              </p:cNvSpPr>
              <p:nvPr/>
            </p:nvSpPr>
            <p:spPr bwMode="auto">
              <a:xfrm>
                <a:off x="5343525" y="4246563"/>
                <a:ext cx="168275" cy="247650"/>
              </a:xfrm>
              <a:custGeom>
                <a:avLst/>
                <a:gdLst>
                  <a:gd name="T0" fmla="*/ 62 w 469"/>
                  <a:gd name="T1" fmla="*/ 0 h 689"/>
                  <a:gd name="T2" fmla="*/ 62 w 469"/>
                  <a:gd name="T3" fmla="*/ 0 h 689"/>
                  <a:gd name="T4" fmla="*/ 312 w 469"/>
                  <a:gd name="T5" fmla="*/ 188 h 689"/>
                  <a:gd name="T6" fmla="*/ 406 w 469"/>
                  <a:gd name="T7" fmla="*/ 469 h 689"/>
                  <a:gd name="T8" fmla="*/ 468 w 469"/>
                  <a:gd name="T9" fmla="*/ 688 h 689"/>
                  <a:gd name="T10" fmla="*/ 312 w 469"/>
                  <a:gd name="T11" fmla="*/ 625 h 689"/>
                  <a:gd name="T12" fmla="*/ 156 w 469"/>
                  <a:gd name="T13" fmla="*/ 657 h 689"/>
                  <a:gd name="T14" fmla="*/ 125 w 469"/>
                  <a:gd name="T15" fmla="*/ 500 h 689"/>
                  <a:gd name="T16" fmla="*/ 31 w 469"/>
                  <a:gd name="T17" fmla="*/ 125 h 689"/>
                  <a:gd name="T18" fmla="*/ 62 w 469"/>
                  <a:gd name="T19" fmla="*/ 0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9" h="689">
                    <a:moveTo>
                      <a:pt x="62" y="0"/>
                    </a:moveTo>
                    <a:lnTo>
                      <a:pt x="62" y="0"/>
                    </a:lnTo>
                    <a:cubicBezTo>
                      <a:pt x="62" y="0"/>
                      <a:pt x="250" y="0"/>
                      <a:pt x="312" y="188"/>
                    </a:cubicBezTo>
                    <a:cubicBezTo>
                      <a:pt x="406" y="407"/>
                      <a:pt x="312" y="438"/>
                      <a:pt x="406" y="469"/>
                    </a:cubicBezTo>
                    <a:cubicBezTo>
                      <a:pt x="468" y="500"/>
                      <a:pt x="468" y="688"/>
                      <a:pt x="468" y="688"/>
                    </a:cubicBezTo>
                    <a:cubicBezTo>
                      <a:pt x="468" y="688"/>
                      <a:pt x="375" y="594"/>
                      <a:pt x="312" y="625"/>
                    </a:cubicBezTo>
                    <a:cubicBezTo>
                      <a:pt x="250" y="657"/>
                      <a:pt x="187" y="657"/>
                      <a:pt x="156" y="657"/>
                    </a:cubicBezTo>
                    <a:cubicBezTo>
                      <a:pt x="125" y="625"/>
                      <a:pt x="62" y="594"/>
                      <a:pt x="125" y="500"/>
                    </a:cubicBezTo>
                    <a:cubicBezTo>
                      <a:pt x="187" y="438"/>
                      <a:pt x="0" y="313"/>
                      <a:pt x="31" y="125"/>
                    </a:cubicBezTo>
                    <a:lnTo>
                      <a:pt x="62" y="0"/>
                    </a:lnTo>
                  </a:path>
                </a:pathLst>
              </a:custGeom>
              <a:solidFill>
                <a:srgbClr val="201A19"/>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51" name="Freeform 90"/>
              <p:cNvSpPr>
                <a:spLocks noChangeArrowheads="1"/>
              </p:cNvSpPr>
              <p:nvPr/>
            </p:nvSpPr>
            <p:spPr bwMode="auto">
              <a:xfrm>
                <a:off x="5276850" y="5394325"/>
                <a:ext cx="280988" cy="608013"/>
              </a:xfrm>
              <a:custGeom>
                <a:avLst/>
                <a:gdLst>
                  <a:gd name="T0" fmla="*/ 125 w 782"/>
                  <a:gd name="T1" fmla="*/ 437 h 1688"/>
                  <a:gd name="T2" fmla="*/ 125 w 782"/>
                  <a:gd name="T3" fmla="*/ 437 h 1688"/>
                  <a:gd name="T4" fmla="*/ 94 w 782"/>
                  <a:gd name="T5" fmla="*/ 1594 h 1688"/>
                  <a:gd name="T6" fmla="*/ 438 w 782"/>
                  <a:gd name="T7" fmla="*/ 656 h 1688"/>
                  <a:gd name="T8" fmla="*/ 656 w 782"/>
                  <a:gd name="T9" fmla="*/ 1500 h 1688"/>
                  <a:gd name="T10" fmla="*/ 719 w 782"/>
                  <a:gd name="T11" fmla="*/ 219 h 1688"/>
                  <a:gd name="T12" fmla="*/ 125 w 782"/>
                  <a:gd name="T13" fmla="*/ 437 h 1688"/>
                </a:gdLst>
                <a:ahLst/>
                <a:cxnLst>
                  <a:cxn ang="0">
                    <a:pos x="T0" y="T1"/>
                  </a:cxn>
                  <a:cxn ang="0">
                    <a:pos x="T2" y="T3"/>
                  </a:cxn>
                  <a:cxn ang="0">
                    <a:pos x="T4" y="T5"/>
                  </a:cxn>
                  <a:cxn ang="0">
                    <a:pos x="T6" y="T7"/>
                  </a:cxn>
                  <a:cxn ang="0">
                    <a:pos x="T8" y="T9"/>
                  </a:cxn>
                  <a:cxn ang="0">
                    <a:pos x="T10" y="T11"/>
                  </a:cxn>
                  <a:cxn ang="0">
                    <a:pos x="T12" y="T13"/>
                  </a:cxn>
                </a:cxnLst>
                <a:rect l="0" t="0" r="r" b="b"/>
                <a:pathLst>
                  <a:path w="782" h="1688">
                    <a:moveTo>
                      <a:pt x="125" y="437"/>
                    </a:moveTo>
                    <a:lnTo>
                      <a:pt x="125" y="437"/>
                    </a:lnTo>
                    <a:cubicBezTo>
                      <a:pt x="125" y="437"/>
                      <a:pt x="0" y="1219"/>
                      <a:pt x="94" y="1594"/>
                    </a:cubicBezTo>
                    <a:cubicBezTo>
                      <a:pt x="94" y="1594"/>
                      <a:pt x="344" y="844"/>
                      <a:pt x="438" y="656"/>
                    </a:cubicBezTo>
                    <a:cubicBezTo>
                      <a:pt x="438" y="656"/>
                      <a:pt x="625" y="1281"/>
                      <a:pt x="656" y="1500"/>
                    </a:cubicBezTo>
                    <a:cubicBezTo>
                      <a:pt x="719" y="1687"/>
                      <a:pt x="781" y="437"/>
                      <a:pt x="719" y="219"/>
                    </a:cubicBezTo>
                    <a:cubicBezTo>
                      <a:pt x="656" y="0"/>
                      <a:pt x="125" y="437"/>
                      <a:pt x="125" y="437"/>
                    </a:cubicBezTo>
                  </a:path>
                </a:pathLst>
              </a:custGeom>
              <a:solidFill>
                <a:srgbClr val="6A4324"/>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52" name="Freeform 91"/>
              <p:cNvSpPr>
                <a:spLocks noChangeArrowheads="1"/>
              </p:cNvSpPr>
              <p:nvPr/>
            </p:nvSpPr>
            <p:spPr bwMode="auto">
              <a:xfrm>
                <a:off x="5287963" y="5529263"/>
                <a:ext cx="304800" cy="280987"/>
              </a:xfrm>
              <a:custGeom>
                <a:avLst/>
                <a:gdLst>
                  <a:gd name="T0" fmla="*/ 94 w 845"/>
                  <a:gd name="T1" fmla="*/ 187 h 782"/>
                  <a:gd name="T2" fmla="*/ 94 w 845"/>
                  <a:gd name="T3" fmla="*/ 187 h 782"/>
                  <a:gd name="T4" fmla="*/ 63 w 845"/>
                  <a:gd name="T5" fmla="*/ 94 h 782"/>
                  <a:gd name="T6" fmla="*/ 0 w 845"/>
                  <a:gd name="T7" fmla="*/ 687 h 782"/>
                  <a:gd name="T8" fmla="*/ 844 w 845"/>
                  <a:gd name="T9" fmla="*/ 656 h 782"/>
                  <a:gd name="T10" fmla="*/ 844 w 845"/>
                  <a:gd name="T11" fmla="*/ 0 h 782"/>
                  <a:gd name="T12" fmla="*/ 94 w 845"/>
                  <a:gd name="T13" fmla="*/ 187 h 782"/>
                </a:gdLst>
                <a:ahLst/>
                <a:cxnLst>
                  <a:cxn ang="0">
                    <a:pos x="T0" y="T1"/>
                  </a:cxn>
                  <a:cxn ang="0">
                    <a:pos x="T2" y="T3"/>
                  </a:cxn>
                  <a:cxn ang="0">
                    <a:pos x="T4" y="T5"/>
                  </a:cxn>
                  <a:cxn ang="0">
                    <a:pos x="T6" y="T7"/>
                  </a:cxn>
                  <a:cxn ang="0">
                    <a:pos x="T8" y="T9"/>
                  </a:cxn>
                  <a:cxn ang="0">
                    <a:pos x="T10" y="T11"/>
                  </a:cxn>
                  <a:cxn ang="0">
                    <a:pos x="T12" y="T13"/>
                  </a:cxn>
                </a:cxnLst>
                <a:rect l="0" t="0" r="r" b="b"/>
                <a:pathLst>
                  <a:path w="845" h="782">
                    <a:moveTo>
                      <a:pt x="94" y="187"/>
                    </a:moveTo>
                    <a:lnTo>
                      <a:pt x="94" y="187"/>
                    </a:lnTo>
                    <a:lnTo>
                      <a:pt x="63" y="94"/>
                    </a:lnTo>
                    <a:cubicBezTo>
                      <a:pt x="32" y="219"/>
                      <a:pt x="0" y="500"/>
                      <a:pt x="0" y="687"/>
                    </a:cubicBezTo>
                    <a:cubicBezTo>
                      <a:pt x="0" y="687"/>
                      <a:pt x="594" y="781"/>
                      <a:pt x="844" y="656"/>
                    </a:cubicBezTo>
                    <a:cubicBezTo>
                      <a:pt x="844" y="0"/>
                      <a:pt x="844" y="0"/>
                      <a:pt x="844" y="0"/>
                    </a:cubicBezTo>
                    <a:lnTo>
                      <a:pt x="94" y="187"/>
                    </a:lnTo>
                  </a:path>
                </a:pathLst>
              </a:custGeom>
              <a:solidFill>
                <a:srgbClr val="90C045"/>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53" name="Freeform 92"/>
              <p:cNvSpPr>
                <a:spLocks noChangeArrowheads="1"/>
              </p:cNvSpPr>
              <p:nvPr/>
            </p:nvSpPr>
            <p:spPr bwMode="auto">
              <a:xfrm>
                <a:off x="5265738" y="5157788"/>
                <a:ext cx="338137" cy="550862"/>
              </a:xfrm>
              <a:custGeom>
                <a:avLst/>
                <a:gdLst>
                  <a:gd name="T0" fmla="*/ 219 w 938"/>
                  <a:gd name="T1" fmla="*/ 750 h 1532"/>
                  <a:gd name="T2" fmla="*/ 219 w 938"/>
                  <a:gd name="T3" fmla="*/ 750 h 1532"/>
                  <a:gd name="T4" fmla="*/ 62 w 938"/>
                  <a:gd name="T5" fmla="*/ 1468 h 1532"/>
                  <a:gd name="T6" fmla="*/ 875 w 938"/>
                  <a:gd name="T7" fmla="*/ 1375 h 1532"/>
                  <a:gd name="T8" fmla="*/ 937 w 938"/>
                  <a:gd name="T9" fmla="*/ 906 h 1532"/>
                  <a:gd name="T10" fmla="*/ 750 w 938"/>
                  <a:gd name="T11" fmla="*/ 531 h 1532"/>
                  <a:gd name="T12" fmla="*/ 719 w 938"/>
                  <a:gd name="T13" fmla="*/ 187 h 1532"/>
                  <a:gd name="T14" fmla="*/ 312 w 938"/>
                  <a:gd name="T15" fmla="*/ 93 h 1532"/>
                  <a:gd name="T16" fmla="*/ 219 w 938"/>
                  <a:gd name="T17" fmla="*/ 750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8" h="1532">
                    <a:moveTo>
                      <a:pt x="219" y="750"/>
                    </a:moveTo>
                    <a:lnTo>
                      <a:pt x="219" y="750"/>
                    </a:lnTo>
                    <a:cubicBezTo>
                      <a:pt x="219" y="937"/>
                      <a:pt x="94" y="875"/>
                      <a:pt x="62" y="1468"/>
                    </a:cubicBezTo>
                    <a:cubicBezTo>
                      <a:pt x="62" y="1468"/>
                      <a:pt x="656" y="1531"/>
                      <a:pt x="875" y="1375"/>
                    </a:cubicBezTo>
                    <a:cubicBezTo>
                      <a:pt x="875" y="1375"/>
                      <a:pt x="937" y="1218"/>
                      <a:pt x="937" y="906"/>
                    </a:cubicBezTo>
                    <a:cubicBezTo>
                      <a:pt x="906" y="656"/>
                      <a:pt x="750" y="593"/>
                      <a:pt x="750" y="531"/>
                    </a:cubicBezTo>
                    <a:cubicBezTo>
                      <a:pt x="719" y="343"/>
                      <a:pt x="719" y="250"/>
                      <a:pt x="719" y="187"/>
                    </a:cubicBezTo>
                    <a:cubicBezTo>
                      <a:pt x="687" y="62"/>
                      <a:pt x="375" y="0"/>
                      <a:pt x="312" y="93"/>
                    </a:cubicBezTo>
                    <a:cubicBezTo>
                      <a:pt x="312" y="93"/>
                      <a:pt x="0" y="218"/>
                      <a:pt x="219" y="750"/>
                    </a:cubicBezTo>
                  </a:path>
                </a:pathLst>
              </a:custGeom>
              <a:solidFill>
                <a:srgbClr val="90C045"/>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54" name="Freeform 93"/>
              <p:cNvSpPr>
                <a:spLocks noChangeArrowheads="1"/>
              </p:cNvSpPr>
              <p:nvPr/>
            </p:nvSpPr>
            <p:spPr bwMode="auto">
              <a:xfrm>
                <a:off x="5287963" y="5203825"/>
                <a:ext cx="236537" cy="585788"/>
              </a:xfrm>
              <a:custGeom>
                <a:avLst/>
                <a:gdLst>
                  <a:gd name="T0" fmla="*/ 313 w 658"/>
                  <a:gd name="T1" fmla="*/ 156 h 1626"/>
                  <a:gd name="T2" fmla="*/ 313 w 658"/>
                  <a:gd name="T3" fmla="*/ 156 h 1626"/>
                  <a:gd name="T4" fmla="*/ 313 w 658"/>
                  <a:gd name="T5" fmla="*/ 406 h 1626"/>
                  <a:gd name="T6" fmla="*/ 438 w 658"/>
                  <a:gd name="T7" fmla="*/ 500 h 1626"/>
                  <a:gd name="T8" fmla="*/ 282 w 658"/>
                  <a:gd name="T9" fmla="*/ 750 h 1626"/>
                  <a:gd name="T10" fmla="*/ 657 w 658"/>
                  <a:gd name="T11" fmla="*/ 1281 h 1626"/>
                  <a:gd name="T12" fmla="*/ 657 w 658"/>
                  <a:gd name="T13" fmla="*/ 1625 h 1626"/>
                  <a:gd name="T14" fmla="*/ 0 w 658"/>
                  <a:gd name="T15" fmla="*/ 1593 h 1626"/>
                  <a:gd name="T16" fmla="*/ 63 w 658"/>
                  <a:gd name="T17" fmla="*/ 906 h 1626"/>
                  <a:gd name="T18" fmla="*/ 157 w 658"/>
                  <a:gd name="T19" fmla="*/ 625 h 1626"/>
                  <a:gd name="T20" fmla="*/ 125 w 658"/>
                  <a:gd name="T21" fmla="*/ 468 h 1626"/>
                  <a:gd name="T22" fmla="*/ 157 w 658"/>
                  <a:gd name="T23" fmla="*/ 250 h 1626"/>
                  <a:gd name="T24" fmla="*/ 313 w 658"/>
                  <a:gd name="T25" fmla="*/ 156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8" h="1626">
                    <a:moveTo>
                      <a:pt x="313" y="156"/>
                    </a:moveTo>
                    <a:lnTo>
                      <a:pt x="313" y="156"/>
                    </a:lnTo>
                    <a:cubicBezTo>
                      <a:pt x="313" y="156"/>
                      <a:pt x="313" y="156"/>
                      <a:pt x="313" y="406"/>
                    </a:cubicBezTo>
                    <a:cubicBezTo>
                      <a:pt x="313" y="406"/>
                      <a:pt x="438" y="468"/>
                      <a:pt x="438" y="500"/>
                    </a:cubicBezTo>
                    <a:cubicBezTo>
                      <a:pt x="438" y="593"/>
                      <a:pt x="282" y="656"/>
                      <a:pt x="282" y="750"/>
                    </a:cubicBezTo>
                    <a:cubicBezTo>
                      <a:pt x="282" y="875"/>
                      <a:pt x="657" y="1156"/>
                      <a:pt x="657" y="1281"/>
                    </a:cubicBezTo>
                    <a:cubicBezTo>
                      <a:pt x="625" y="1406"/>
                      <a:pt x="625" y="1562"/>
                      <a:pt x="657" y="1625"/>
                    </a:cubicBezTo>
                    <a:cubicBezTo>
                      <a:pt x="0" y="1593"/>
                      <a:pt x="0" y="1593"/>
                      <a:pt x="0" y="1593"/>
                    </a:cubicBezTo>
                    <a:cubicBezTo>
                      <a:pt x="0" y="1593"/>
                      <a:pt x="32" y="1250"/>
                      <a:pt x="63" y="906"/>
                    </a:cubicBezTo>
                    <a:cubicBezTo>
                      <a:pt x="94" y="812"/>
                      <a:pt x="157" y="718"/>
                      <a:pt x="157" y="625"/>
                    </a:cubicBezTo>
                    <a:cubicBezTo>
                      <a:pt x="188" y="562"/>
                      <a:pt x="125" y="500"/>
                      <a:pt x="125" y="468"/>
                    </a:cubicBezTo>
                    <a:cubicBezTo>
                      <a:pt x="125" y="343"/>
                      <a:pt x="157" y="281"/>
                      <a:pt x="157" y="250"/>
                    </a:cubicBezTo>
                    <a:cubicBezTo>
                      <a:pt x="188" y="93"/>
                      <a:pt x="344" y="0"/>
                      <a:pt x="313" y="156"/>
                    </a:cubicBezTo>
                  </a:path>
                </a:pathLst>
              </a:custGeom>
              <a:solidFill>
                <a:srgbClr val="90C045"/>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55" name="Freeform 94"/>
              <p:cNvSpPr>
                <a:spLocks noChangeArrowheads="1"/>
              </p:cNvSpPr>
              <p:nvPr/>
            </p:nvSpPr>
            <p:spPr bwMode="auto">
              <a:xfrm>
                <a:off x="5153025" y="5168900"/>
                <a:ext cx="282575" cy="327025"/>
              </a:xfrm>
              <a:custGeom>
                <a:avLst/>
                <a:gdLst>
                  <a:gd name="T0" fmla="*/ 625 w 783"/>
                  <a:gd name="T1" fmla="*/ 62 h 907"/>
                  <a:gd name="T2" fmla="*/ 625 w 783"/>
                  <a:gd name="T3" fmla="*/ 62 h 907"/>
                  <a:gd name="T4" fmla="*/ 500 w 783"/>
                  <a:gd name="T5" fmla="*/ 906 h 907"/>
                  <a:gd name="T6" fmla="*/ 532 w 783"/>
                  <a:gd name="T7" fmla="*/ 406 h 907"/>
                  <a:gd name="T8" fmla="*/ 782 w 783"/>
                  <a:gd name="T9" fmla="*/ 219 h 907"/>
                  <a:gd name="T10" fmla="*/ 625 w 783"/>
                  <a:gd name="T11" fmla="*/ 62 h 907"/>
                </a:gdLst>
                <a:ahLst/>
                <a:cxnLst>
                  <a:cxn ang="0">
                    <a:pos x="T0" y="T1"/>
                  </a:cxn>
                  <a:cxn ang="0">
                    <a:pos x="T2" y="T3"/>
                  </a:cxn>
                  <a:cxn ang="0">
                    <a:pos x="T4" y="T5"/>
                  </a:cxn>
                  <a:cxn ang="0">
                    <a:pos x="T6" y="T7"/>
                  </a:cxn>
                  <a:cxn ang="0">
                    <a:pos x="T8" y="T9"/>
                  </a:cxn>
                  <a:cxn ang="0">
                    <a:pos x="T10" y="T11"/>
                  </a:cxn>
                </a:cxnLst>
                <a:rect l="0" t="0" r="r" b="b"/>
                <a:pathLst>
                  <a:path w="783" h="907">
                    <a:moveTo>
                      <a:pt x="625" y="62"/>
                    </a:moveTo>
                    <a:lnTo>
                      <a:pt x="625" y="62"/>
                    </a:lnTo>
                    <a:cubicBezTo>
                      <a:pt x="625" y="62"/>
                      <a:pt x="0" y="469"/>
                      <a:pt x="500" y="906"/>
                    </a:cubicBezTo>
                    <a:cubicBezTo>
                      <a:pt x="500" y="906"/>
                      <a:pt x="282" y="531"/>
                      <a:pt x="532" y="406"/>
                    </a:cubicBezTo>
                    <a:cubicBezTo>
                      <a:pt x="688" y="344"/>
                      <a:pt x="782" y="219"/>
                      <a:pt x="782" y="219"/>
                    </a:cubicBezTo>
                    <a:cubicBezTo>
                      <a:pt x="782" y="156"/>
                      <a:pt x="719" y="0"/>
                      <a:pt x="625" y="62"/>
                    </a:cubicBezTo>
                  </a:path>
                </a:pathLst>
              </a:custGeom>
              <a:solidFill>
                <a:srgbClr val="90C045"/>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56" name="Freeform 95"/>
              <p:cNvSpPr>
                <a:spLocks noChangeArrowheads="1"/>
              </p:cNvSpPr>
              <p:nvPr/>
            </p:nvSpPr>
            <p:spPr bwMode="auto">
              <a:xfrm>
                <a:off x="5411788" y="5146675"/>
                <a:ext cx="57150" cy="79375"/>
              </a:xfrm>
              <a:custGeom>
                <a:avLst/>
                <a:gdLst>
                  <a:gd name="T0" fmla="*/ 94 w 157"/>
                  <a:gd name="T1" fmla="*/ 0 h 220"/>
                  <a:gd name="T2" fmla="*/ 94 w 157"/>
                  <a:gd name="T3" fmla="*/ 0 h 220"/>
                  <a:gd name="T4" fmla="*/ 0 w 157"/>
                  <a:gd name="T5" fmla="*/ 125 h 220"/>
                  <a:gd name="T6" fmla="*/ 125 w 157"/>
                  <a:gd name="T7" fmla="*/ 219 h 220"/>
                  <a:gd name="T8" fmla="*/ 125 w 157"/>
                  <a:gd name="T9" fmla="*/ 32 h 220"/>
                  <a:gd name="T10" fmla="*/ 94 w 157"/>
                  <a:gd name="T11" fmla="*/ 0 h 220"/>
                </a:gdLst>
                <a:ahLst/>
                <a:cxnLst>
                  <a:cxn ang="0">
                    <a:pos x="T0" y="T1"/>
                  </a:cxn>
                  <a:cxn ang="0">
                    <a:pos x="T2" y="T3"/>
                  </a:cxn>
                  <a:cxn ang="0">
                    <a:pos x="T4" y="T5"/>
                  </a:cxn>
                  <a:cxn ang="0">
                    <a:pos x="T6" y="T7"/>
                  </a:cxn>
                  <a:cxn ang="0">
                    <a:pos x="T8" y="T9"/>
                  </a:cxn>
                  <a:cxn ang="0">
                    <a:pos x="T10" y="T11"/>
                  </a:cxn>
                </a:cxnLst>
                <a:rect l="0" t="0" r="r" b="b"/>
                <a:pathLst>
                  <a:path w="157" h="220">
                    <a:moveTo>
                      <a:pt x="94" y="0"/>
                    </a:moveTo>
                    <a:lnTo>
                      <a:pt x="94" y="0"/>
                    </a:lnTo>
                    <a:cubicBezTo>
                      <a:pt x="0" y="125"/>
                      <a:pt x="0" y="125"/>
                      <a:pt x="0" y="125"/>
                    </a:cubicBezTo>
                    <a:cubicBezTo>
                      <a:pt x="0" y="125"/>
                      <a:pt x="94" y="219"/>
                      <a:pt x="125" y="219"/>
                    </a:cubicBezTo>
                    <a:cubicBezTo>
                      <a:pt x="156" y="188"/>
                      <a:pt x="125" y="32"/>
                      <a:pt x="125" y="32"/>
                    </a:cubicBezTo>
                    <a:lnTo>
                      <a:pt x="94" y="0"/>
                    </a:lnTo>
                  </a:path>
                </a:pathLst>
              </a:custGeom>
              <a:solidFill>
                <a:srgbClr val="6A4324"/>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57" name="Freeform 96"/>
              <p:cNvSpPr>
                <a:spLocks noChangeArrowheads="1"/>
              </p:cNvSpPr>
              <p:nvPr/>
            </p:nvSpPr>
            <p:spPr bwMode="auto">
              <a:xfrm>
                <a:off x="5343525" y="4967288"/>
                <a:ext cx="180975" cy="236537"/>
              </a:xfrm>
              <a:custGeom>
                <a:avLst/>
                <a:gdLst>
                  <a:gd name="T0" fmla="*/ 93 w 501"/>
                  <a:gd name="T1" fmla="*/ 94 h 658"/>
                  <a:gd name="T2" fmla="*/ 93 w 501"/>
                  <a:gd name="T3" fmla="*/ 94 h 658"/>
                  <a:gd name="T4" fmla="*/ 156 w 501"/>
                  <a:gd name="T5" fmla="*/ 469 h 658"/>
                  <a:gd name="T6" fmla="*/ 468 w 501"/>
                  <a:gd name="T7" fmla="*/ 344 h 658"/>
                  <a:gd name="T8" fmla="*/ 312 w 501"/>
                  <a:gd name="T9" fmla="*/ 32 h 658"/>
                  <a:gd name="T10" fmla="*/ 93 w 501"/>
                  <a:gd name="T11" fmla="*/ 94 h 658"/>
                </a:gdLst>
                <a:ahLst/>
                <a:cxnLst>
                  <a:cxn ang="0">
                    <a:pos x="T0" y="T1"/>
                  </a:cxn>
                  <a:cxn ang="0">
                    <a:pos x="T2" y="T3"/>
                  </a:cxn>
                  <a:cxn ang="0">
                    <a:pos x="T4" y="T5"/>
                  </a:cxn>
                  <a:cxn ang="0">
                    <a:pos x="T6" y="T7"/>
                  </a:cxn>
                  <a:cxn ang="0">
                    <a:pos x="T8" y="T9"/>
                  </a:cxn>
                  <a:cxn ang="0">
                    <a:pos x="T10" y="T11"/>
                  </a:cxn>
                </a:cxnLst>
                <a:rect l="0" t="0" r="r" b="b"/>
                <a:pathLst>
                  <a:path w="501" h="658">
                    <a:moveTo>
                      <a:pt x="93" y="94"/>
                    </a:moveTo>
                    <a:lnTo>
                      <a:pt x="93" y="94"/>
                    </a:lnTo>
                    <a:cubicBezTo>
                      <a:pt x="0" y="188"/>
                      <a:pt x="125" y="438"/>
                      <a:pt x="156" y="469"/>
                    </a:cubicBezTo>
                    <a:cubicBezTo>
                      <a:pt x="343" y="657"/>
                      <a:pt x="468" y="532"/>
                      <a:pt x="468" y="344"/>
                    </a:cubicBezTo>
                    <a:cubicBezTo>
                      <a:pt x="500" y="188"/>
                      <a:pt x="406" y="94"/>
                      <a:pt x="312" y="32"/>
                    </a:cubicBezTo>
                    <a:cubicBezTo>
                      <a:pt x="218" y="0"/>
                      <a:pt x="93" y="94"/>
                      <a:pt x="93" y="94"/>
                    </a:cubicBezTo>
                  </a:path>
                </a:pathLst>
              </a:custGeom>
              <a:solidFill>
                <a:srgbClr val="9A613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58" name="Freeform 97"/>
              <p:cNvSpPr>
                <a:spLocks noChangeArrowheads="1"/>
              </p:cNvSpPr>
              <p:nvPr/>
            </p:nvSpPr>
            <p:spPr bwMode="auto">
              <a:xfrm>
                <a:off x="5321300" y="4956175"/>
                <a:ext cx="192088" cy="225425"/>
              </a:xfrm>
              <a:custGeom>
                <a:avLst/>
                <a:gdLst>
                  <a:gd name="T0" fmla="*/ 344 w 532"/>
                  <a:gd name="T1" fmla="*/ 63 h 626"/>
                  <a:gd name="T2" fmla="*/ 344 w 532"/>
                  <a:gd name="T3" fmla="*/ 63 h 626"/>
                  <a:gd name="T4" fmla="*/ 531 w 532"/>
                  <a:gd name="T5" fmla="*/ 219 h 626"/>
                  <a:gd name="T6" fmla="*/ 250 w 532"/>
                  <a:gd name="T7" fmla="*/ 344 h 626"/>
                  <a:gd name="T8" fmla="*/ 344 w 532"/>
                  <a:gd name="T9" fmla="*/ 531 h 626"/>
                  <a:gd name="T10" fmla="*/ 125 w 532"/>
                  <a:gd name="T11" fmla="*/ 563 h 626"/>
                  <a:gd name="T12" fmla="*/ 344 w 532"/>
                  <a:gd name="T13" fmla="*/ 63 h 626"/>
                </a:gdLst>
                <a:ahLst/>
                <a:cxnLst>
                  <a:cxn ang="0">
                    <a:pos x="T0" y="T1"/>
                  </a:cxn>
                  <a:cxn ang="0">
                    <a:pos x="T2" y="T3"/>
                  </a:cxn>
                  <a:cxn ang="0">
                    <a:pos x="T4" y="T5"/>
                  </a:cxn>
                  <a:cxn ang="0">
                    <a:pos x="T6" y="T7"/>
                  </a:cxn>
                  <a:cxn ang="0">
                    <a:pos x="T8" y="T9"/>
                  </a:cxn>
                  <a:cxn ang="0">
                    <a:pos x="T10" y="T11"/>
                  </a:cxn>
                  <a:cxn ang="0">
                    <a:pos x="T12" y="T13"/>
                  </a:cxn>
                </a:cxnLst>
                <a:rect l="0" t="0" r="r" b="b"/>
                <a:pathLst>
                  <a:path w="532" h="626">
                    <a:moveTo>
                      <a:pt x="344" y="63"/>
                    </a:moveTo>
                    <a:lnTo>
                      <a:pt x="344" y="63"/>
                    </a:lnTo>
                    <a:cubicBezTo>
                      <a:pt x="344" y="63"/>
                      <a:pt x="500" y="63"/>
                      <a:pt x="531" y="219"/>
                    </a:cubicBezTo>
                    <a:cubicBezTo>
                      <a:pt x="531" y="219"/>
                      <a:pt x="406" y="344"/>
                      <a:pt x="250" y="344"/>
                    </a:cubicBezTo>
                    <a:cubicBezTo>
                      <a:pt x="250" y="344"/>
                      <a:pt x="281" y="500"/>
                      <a:pt x="344" y="531"/>
                    </a:cubicBezTo>
                    <a:cubicBezTo>
                      <a:pt x="406" y="594"/>
                      <a:pt x="281" y="625"/>
                      <a:pt x="125" y="563"/>
                    </a:cubicBezTo>
                    <a:cubicBezTo>
                      <a:pt x="0" y="531"/>
                      <a:pt x="0" y="0"/>
                      <a:pt x="344" y="63"/>
                    </a:cubicBezTo>
                  </a:path>
                </a:pathLst>
              </a:custGeom>
              <a:solidFill>
                <a:srgbClr val="201A19"/>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59" name="Freeform 98"/>
              <p:cNvSpPr>
                <a:spLocks noChangeArrowheads="1"/>
              </p:cNvSpPr>
              <p:nvPr/>
            </p:nvSpPr>
            <p:spPr bwMode="auto">
              <a:xfrm>
                <a:off x="4905375" y="5608638"/>
                <a:ext cx="280988" cy="619125"/>
              </a:xfrm>
              <a:custGeom>
                <a:avLst/>
                <a:gdLst>
                  <a:gd name="T0" fmla="*/ 655 w 781"/>
                  <a:gd name="T1" fmla="*/ 437 h 1719"/>
                  <a:gd name="T2" fmla="*/ 655 w 781"/>
                  <a:gd name="T3" fmla="*/ 437 h 1719"/>
                  <a:gd name="T4" fmla="*/ 686 w 781"/>
                  <a:gd name="T5" fmla="*/ 1593 h 1719"/>
                  <a:gd name="T6" fmla="*/ 344 w 781"/>
                  <a:gd name="T7" fmla="*/ 687 h 1719"/>
                  <a:gd name="T8" fmla="*/ 125 w 781"/>
                  <a:gd name="T9" fmla="*/ 1500 h 1719"/>
                  <a:gd name="T10" fmla="*/ 62 w 781"/>
                  <a:gd name="T11" fmla="*/ 218 h 1719"/>
                  <a:gd name="T12" fmla="*/ 655 w 781"/>
                  <a:gd name="T13" fmla="*/ 437 h 1719"/>
                </a:gdLst>
                <a:ahLst/>
                <a:cxnLst>
                  <a:cxn ang="0">
                    <a:pos x="T0" y="T1"/>
                  </a:cxn>
                  <a:cxn ang="0">
                    <a:pos x="T2" y="T3"/>
                  </a:cxn>
                  <a:cxn ang="0">
                    <a:pos x="T4" y="T5"/>
                  </a:cxn>
                  <a:cxn ang="0">
                    <a:pos x="T6" y="T7"/>
                  </a:cxn>
                  <a:cxn ang="0">
                    <a:pos x="T8" y="T9"/>
                  </a:cxn>
                  <a:cxn ang="0">
                    <a:pos x="T10" y="T11"/>
                  </a:cxn>
                  <a:cxn ang="0">
                    <a:pos x="T12" y="T13"/>
                  </a:cxn>
                </a:cxnLst>
                <a:rect l="0" t="0" r="r" b="b"/>
                <a:pathLst>
                  <a:path w="781" h="1719">
                    <a:moveTo>
                      <a:pt x="655" y="437"/>
                    </a:moveTo>
                    <a:lnTo>
                      <a:pt x="655" y="437"/>
                    </a:lnTo>
                    <a:cubicBezTo>
                      <a:pt x="655" y="437"/>
                      <a:pt x="780" y="1250"/>
                      <a:pt x="686" y="1593"/>
                    </a:cubicBezTo>
                    <a:cubicBezTo>
                      <a:pt x="686" y="1593"/>
                      <a:pt x="436" y="875"/>
                      <a:pt x="344" y="687"/>
                    </a:cubicBezTo>
                    <a:cubicBezTo>
                      <a:pt x="344" y="687"/>
                      <a:pt x="187" y="1281"/>
                      <a:pt x="125" y="1500"/>
                    </a:cubicBezTo>
                    <a:cubicBezTo>
                      <a:pt x="94" y="1718"/>
                      <a:pt x="0" y="437"/>
                      <a:pt x="62" y="218"/>
                    </a:cubicBezTo>
                    <a:cubicBezTo>
                      <a:pt x="125" y="0"/>
                      <a:pt x="655" y="437"/>
                      <a:pt x="655" y="437"/>
                    </a:cubicBezTo>
                  </a:path>
                </a:pathLst>
              </a:custGeom>
              <a:solidFill>
                <a:srgbClr val="F4B183"/>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60" name="Freeform 99"/>
              <p:cNvSpPr>
                <a:spLocks noChangeArrowheads="1"/>
              </p:cNvSpPr>
              <p:nvPr/>
            </p:nvSpPr>
            <p:spPr bwMode="auto">
              <a:xfrm>
                <a:off x="4872038" y="5754688"/>
                <a:ext cx="303212" cy="280987"/>
              </a:xfrm>
              <a:custGeom>
                <a:avLst/>
                <a:gdLst>
                  <a:gd name="T0" fmla="*/ 749 w 844"/>
                  <a:gd name="T1" fmla="*/ 187 h 782"/>
                  <a:gd name="T2" fmla="*/ 749 w 844"/>
                  <a:gd name="T3" fmla="*/ 187 h 782"/>
                  <a:gd name="T4" fmla="*/ 780 w 844"/>
                  <a:gd name="T5" fmla="*/ 94 h 782"/>
                  <a:gd name="T6" fmla="*/ 843 w 844"/>
                  <a:gd name="T7" fmla="*/ 656 h 782"/>
                  <a:gd name="T8" fmla="*/ 0 w 844"/>
                  <a:gd name="T9" fmla="*/ 656 h 782"/>
                  <a:gd name="T10" fmla="*/ 31 w 844"/>
                  <a:gd name="T11" fmla="*/ 0 h 782"/>
                  <a:gd name="T12" fmla="*/ 749 w 844"/>
                  <a:gd name="T13" fmla="*/ 187 h 782"/>
                </a:gdLst>
                <a:ahLst/>
                <a:cxnLst>
                  <a:cxn ang="0">
                    <a:pos x="T0" y="T1"/>
                  </a:cxn>
                  <a:cxn ang="0">
                    <a:pos x="T2" y="T3"/>
                  </a:cxn>
                  <a:cxn ang="0">
                    <a:pos x="T4" y="T5"/>
                  </a:cxn>
                  <a:cxn ang="0">
                    <a:pos x="T6" y="T7"/>
                  </a:cxn>
                  <a:cxn ang="0">
                    <a:pos x="T8" y="T9"/>
                  </a:cxn>
                  <a:cxn ang="0">
                    <a:pos x="T10" y="T11"/>
                  </a:cxn>
                  <a:cxn ang="0">
                    <a:pos x="T12" y="T13"/>
                  </a:cxn>
                </a:cxnLst>
                <a:rect l="0" t="0" r="r" b="b"/>
                <a:pathLst>
                  <a:path w="844" h="782">
                    <a:moveTo>
                      <a:pt x="749" y="187"/>
                    </a:moveTo>
                    <a:lnTo>
                      <a:pt x="749" y="187"/>
                    </a:lnTo>
                    <a:cubicBezTo>
                      <a:pt x="749" y="187"/>
                      <a:pt x="780" y="62"/>
                      <a:pt x="780" y="94"/>
                    </a:cubicBezTo>
                    <a:cubicBezTo>
                      <a:pt x="812" y="187"/>
                      <a:pt x="843" y="500"/>
                      <a:pt x="843" y="656"/>
                    </a:cubicBezTo>
                    <a:cubicBezTo>
                      <a:pt x="843" y="656"/>
                      <a:pt x="250" y="781"/>
                      <a:pt x="0" y="656"/>
                    </a:cubicBezTo>
                    <a:cubicBezTo>
                      <a:pt x="31" y="0"/>
                      <a:pt x="31" y="0"/>
                      <a:pt x="31" y="0"/>
                    </a:cubicBezTo>
                    <a:lnTo>
                      <a:pt x="749" y="187"/>
                    </a:lnTo>
                  </a:path>
                </a:pathLst>
              </a:custGeom>
              <a:solidFill>
                <a:srgbClr val="FDC804"/>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61" name="Freeform 100"/>
              <p:cNvSpPr>
                <a:spLocks noChangeArrowheads="1"/>
              </p:cNvSpPr>
              <p:nvPr/>
            </p:nvSpPr>
            <p:spPr bwMode="auto">
              <a:xfrm>
                <a:off x="4860925" y="5383213"/>
                <a:ext cx="336550" cy="539750"/>
              </a:xfrm>
              <a:custGeom>
                <a:avLst/>
                <a:gdLst>
                  <a:gd name="T0" fmla="*/ 718 w 937"/>
                  <a:gd name="T1" fmla="*/ 718 h 1501"/>
                  <a:gd name="T2" fmla="*/ 718 w 937"/>
                  <a:gd name="T3" fmla="*/ 718 h 1501"/>
                  <a:gd name="T4" fmla="*/ 874 w 937"/>
                  <a:gd name="T5" fmla="*/ 1437 h 1501"/>
                  <a:gd name="T6" fmla="*/ 62 w 937"/>
                  <a:gd name="T7" fmla="*/ 1375 h 1501"/>
                  <a:gd name="T8" fmla="*/ 0 w 937"/>
                  <a:gd name="T9" fmla="*/ 906 h 1501"/>
                  <a:gd name="T10" fmla="*/ 187 w 937"/>
                  <a:gd name="T11" fmla="*/ 500 h 1501"/>
                  <a:gd name="T12" fmla="*/ 219 w 937"/>
                  <a:gd name="T13" fmla="*/ 187 h 1501"/>
                  <a:gd name="T14" fmla="*/ 624 w 937"/>
                  <a:gd name="T15" fmla="*/ 93 h 1501"/>
                  <a:gd name="T16" fmla="*/ 718 w 937"/>
                  <a:gd name="T17" fmla="*/ 718 h 1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7" h="1501">
                    <a:moveTo>
                      <a:pt x="718" y="718"/>
                    </a:moveTo>
                    <a:lnTo>
                      <a:pt x="718" y="718"/>
                    </a:lnTo>
                    <a:cubicBezTo>
                      <a:pt x="718" y="906"/>
                      <a:pt x="843" y="875"/>
                      <a:pt x="874" y="1437"/>
                    </a:cubicBezTo>
                    <a:cubicBezTo>
                      <a:pt x="874" y="1437"/>
                      <a:pt x="281" y="1500"/>
                      <a:pt x="62" y="1375"/>
                    </a:cubicBezTo>
                    <a:cubicBezTo>
                      <a:pt x="62" y="1375"/>
                      <a:pt x="0" y="1218"/>
                      <a:pt x="0" y="906"/>
                    </a:cubicBezTo>
                    <a:cubicBezTo>
                      <a:pt x="31" y="656"/>
                      <a:pt x="187" y="593"/>
                      <a:pt x="187" y="500"/>
                    </a:cubicBezTo>
                    <a:cubicBezTo>
                      <a:pt x="219" y="312"/>
                      <a:pt x="219" y="218"/>
                      <a:pt x="219" y="187"/>
                    </a:cubicBezTo>
                    <a:cubicBezTo>
                      <a:pt x="250" y="31"/>
                      <a:pt x="561" y="0"/>
                      <a:pt x="624" y="93"/>
                    </a:cubicBezTo>
                    <a:cubicBezTo>
                      <a:pt x="624" y="93"/>
                      <a:pt x="936" y="187"/>
                      <a:pt x="718" y="718"/>
                    </a:cubicBezTo>
                  </a:path>
                </a:pathLst>
              </a:custGeom>
              <a:solidFill>
                <a:srgbClr val="FDC804"/>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62" name="Freeform 101"/>
              <p:cNvSpPr>
                <a:spLocks noChangeArrowheads="1"/>
              </p:cNvSpPr>
              <p:nvPr/>
            </p:nvSpPr>
            <p:spPr bwMode="auto">
              <a:xfrm>
                <a:off x="5029200" y="5394325"/>
                <a:ext cx="280988" cy="315913"/>
              </a:xfrm>
              <a:custGeom>
                <a:avLst/>
                <a:gdLst>
                  <a:gd name="T0" fmla="*/ 155 w 781"/>
                  <a:gd name="T1" fmla="*/ 62 h 876"/>
                  <a:gd name="T2" fmla="*/ 155 w 781"/>
                  <a:gd name="T3" fmla="*/ 62 h 876"/>
                  <a:gd name="T4" fmla="*/ 311 w 781"/>
                  <a:gd name="T5" fmla="*/ 875 h 876"/>
                  <a:gd name="T6" fmla="*/ 249 w 781"/>
                  <a:gd name="T7" fmla="*/ 406 h 876"/>
                  <a:gd name="T8" fmla="*/ 31 w 781"/>
                  <a:gd name="T9" fmla="*/ 187 h 876"/>
                  <a:gd name="T10" fmla="*/ 155 w 781"/>
                  <a:gd name="T11" fmla="*/ 62 h 876"/>
                </a:gdLst>
                <a:ahLst/>
                <a:cxnLst>
                  <a:cxn ang="0">
                    <a:pos x="T0" y="T1"/>
                  </a:cxn>
                  <a:cxn ang="0">
                    <a:pos x="T2" y="T3"/>
                  </a:cxn>
                  <a:cxn ang="0">
                    <a:pos x="T4" y="T5"/>
                  </a:cxn>
                  <a:cxn ang="0">
                    <a:pos x="T6" y="T7"/>
                  </a:cxn>
                  <a:cxn ang="0">
                    <a:pos x="T8" y="T9"/>
                  </a:cxn>
                  <a:cxn ang="0">
                    <a:pos x="T10" y="T11"/>
                  </a:cxn>
                </a:cxnLst>
                <a:rect l="0" t="0" r="r" b="b"/>
                <a:pathLst>
                  <a:path w="781" h="876">
                    <a:moveTo>
                      <a:pt x="155" y="62"/>
                    </a:moveTo>
                    <a:lnTo>
                      <a:pt x="155" y="62"/>
                    </a:lnTo>
                    <a:cubicBezTo>
                      <a:pt x="155" y="62"/>
                      <a:pt x="780" y="437"/>
                      <a:pt x="311" y="875"/>
                    </a:cubicBezTo>
                    <a:cubicBezTo>
                      <a:pt x="311" y="875"/>
                      <a:pt x="499" y="531"/>
                      <a:pt x="249" y="406"/>
                    </a:cubicBezTo>
                    <a:cubicBezTo>
                      <a:pt x="92" y="344"/>
                      <a:pt x="31" y="187"/>
                      <a:pt x="31" y="187"/>
                    </a:cubicBezTo>
                    <a:cubicBezTo>
                      <a:pt x="0" y="156"/>
                      <a:pt x="61" y="0"/>
                      <a:pt x="155" y="62"/>
                    </a:cubicBezTo>
                  </a:path>
                </a:pathLst>
              </a:custGeom>
              <a:solidFill>
                <a:srgbClr val="FDC804"/>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63" name="Freeform 102"/>
              <p:cNvSpPr>
                <a:spLocks noChangeArrowheads="1"/>
              </p:cNvSpPr>
              <p:nvPr/>
            </p:nvSpPr>
            <p:spPr bwMode="auto">
              <a:xfrm>
                <a:off x="4995863" y="5372100"/>
                <a:ext cx="55562" cy="79375"/>
              </a:xfrm>
              <a:custGeom>
                <a:avLst/>
                <a:gdLst>
                  <a:gd name="T0" fmla="*/ 62 w 156"/>
                  <a:gd name="T1" fmla="*/ 0 h 220"/>
                  <a:gd name="T2" fmla="*/ 62 w 156"/>
                  <a:gd name="T3" fmla="*/ 0 h 220"/>
                  <a:gd name="T4" fmla="*/ 155 w 156"/>
                  <a:gd name="T5" fmla="*/ 94 h 220"/>
                  <a:gd name="T6" fmla="*/ 31 w 156"/>
                  <a:gd name="T7" fmla="*/ 188 h 220"/>
                  <a:gd name="T8" fmla="*/ 31 w 156"/>
                  <a:gd name="T9" fmla="*/ 0 h 220"/>
                  <a:gd name="T10" fmla="*/ 62 w 156"/>
                  <a:gd name="T11" fmla="*/ 0 h 220"/>
                </a:gdLst>
                <a:ahLst/>
                <a:cxnLst>
                  <a:cxn ang="0">
                    <a:pos x="T0" y="T1"/>
                  </a:cxn>
                  <a:cxn ang="0">
                    <a:pos x="T2" y="T3"/>
                  </a:cxn>
                  <a:cxn ang="0">
                    <a:pos x="T4" y="T5"/>
                  </a:cxn>
                  <a:cxn ang="0">
                    <a:pos x="T6" y="T7"/>
                  </a:cxn>
                  <a:cxn ang="0">
                    <a:pos x="T8" y="T9"/>
                  </a:cxn>
                  <a:cxn ang="0">
                    <a:pos x="T10" y="T11"/>
                  </a:cxn>
                </a:cxnLst>
                <a:rect l="0" t="0" r="r" b="b"/>
                <a:pathLst>
                  <a:path w="156" h="220">
                    <a:moveTo>
                      <a:pt x="62" y="0"/>
                    </a:moveTo>
                    <a:lnTo>
                      <a:pt x="62" y="0"/>
                    </a:lnTo>
                    <a:cubicBezTo>
                      <a:pt x="155" y="94"/>
                      <a:pt x="155" y="94"/>
                      <a:pt x="155" y="94"/>
                    </a:cubicBezTo>
                    <a:cubicBezTo>
                      <a:pt x="155" y="94"/>
                      <a:pt x="62" y="219"/>
                      <a:pt x="31" y="188"/>
                    </a:cubicBezTo>
                    <a:cubicBezTo>
                      <a:pt x="0" y="188"/>
                      <a:pt x="31" y="0"/>
                      <a:pt x="31" y="0"/>
                    </a:cubicBezTo>
                    <a:lnTo>
                      <a:pt x="62" y="0"/>
                    </a:lnTo>
                  </a:path>
                </a:pathLst>
              </a:custGeom>
              <a:solidFill>
                <a:schemeClr val="accent2">
                  <a:lumMod val="75000"/>
                </a:schemeClr>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64" name="Freeform 103"/>
              <p:cNvSpPr>
                <a:spLocks noChangeArrowheads="1"/>
              </p:cNvSpPr>
              <p:nvPr/>
            </p:nvSpPr>
            <p:spPr bwMode="auto">
              <a:xfrm>
                <a:off x="4940300" y="5180013"/>
                <a:ext cx="179388" cy="247650"/>
              </a:xfrm>
              <a:custGeom>
                <a:avLst/>
                <a:gdLst>
                  <a:gd name="T0" fmla="*/ 405 w 500"/>
                  <a:gd name="T1" fmla="*/ 125 h 689"/>
                  <a:gd name="T2" fmla="*/ 405 w 500"/>
                  <a:gd name="T3" fmla="*/ 125 h 689"/>
                  <a:gd name="T4" fmla="*/ 342 w 500"/>
                  <a:gd name="T5" fmla="*/ 500 h 689"/>
                  <a:gd name="T6" fmla="*/ 31 w 500"/>
                  <a:gd name="T7" fmla="*/ 375 h 689"/>
                  <a:gd name="T8" fmla="*/ 187 w 500"/>
                  <a:gd name="T9" fmla="*/ 63 h 689"/>
                  <a:gd name="T10" fmla="*/ 405 w 500"/>
                  <a:gd name="T11" fmla="*/ 125 h 689"/>
                </a:gdLst>
                <a:ahLst/>
                <a:cxnLst>
                  <a:cxn ang="0">
                    <a:pos x="T0" y="T1"/>
                  </a:cxn>
                  <a:cxn ang="0">
                    <a:pos x="T2" y="T3"/>
                  </a:cxn>
                  <a:cxn ang="0">
                    <a:pos x="T4" y="T5"/>
                  </a:cxn>
                  <a:cxn ang="0">
                    <a:pos x="T6" y="T7"/>
                  </a:cxn>
                  <a:cxn ang="0">
                    <a:pos x="T8" y="T9"/>
                  </a:cxn>
                  <a:cxn ang="0">
                    <a:pos x="T10" y="T11"/>
                  </a:cxn>
                </a:cxnLst>
                <a:rect l="0" t="0" r="r" b="b"/>
                <a:pathLst>
                  <a:path w="500" h="689">
                    <a:moveTo>
                      <a:pt x="405" y="125"/>
                    </a:moveTo>
                    <a:lnTo>
                      <a:pt x="405" y="125"/>
                    </a:lnTo>
                    <a:cubicBezTo>
                      <a:pt x="499" y="219"/>
                      <a:pt x="374" y="438"/>
                      <a:pt x="342" y="500"/>
                    </a:cubicBezTo>
                    <a:cubicBezTo>
                      <a:pt x="187" y="688"/>
                      <a:pt x="31" y="563"/>
                      <a:pt x="31" y="375"/>
                    </a:cubicBezTo>
                    <a:cubicBezTo>
                      <a:pt x="0" y="188"/>
                      <a:pt x="93" y="94"/>
                      <a:pt x="187" y="63"/>
                    </a:cubicBezTo>
                    <a:cubicBezTo>
                      <a:pt x="281" y="0"/>
                      <a:pt x="405" y="125"/>
                      <a:pt x="405" y="125"/>
                    </a:cubicBezTo>
                  </a:path>
                </a:pathLst>
              </a:custGeom>
              <a:solidFill>
                <a:srgbClr val="F4B183"/>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65" name="Freeform 104"/>
              <p:cNvSpPr>
                <a:spLocks noChangeArrowheads="1"/>
              </p:cNvSpPr>
              <p:nvPr/>
            </p:nvSpPr>
            <p:spPr bwMode="auto">
              <a:xfrm>
                <a:off x="4951413" y="5180013"/>
                <a:ext cx="190500" cy="214312"/>
              </a:xfrm>
              <a:custGeom>
                <a:avLst/>
                <a:gdLst>
                  <a:gd name="T0" fmla="*/ 187 w 531"/>
                  <a:gd name="T1" fmla="*/ 31 h 595"/>
                  <a:gd name="T2" fmla="*/ 187 w 531"/>
                  <a:gd name="T3" fmla="*/ 31 h 595"/>
                  <a:gd name="T4" fmla="*/ 0 w 531"/>
                  <a:gd name="T5" fmla="*/ 219 h 595"/>
                  <a:gd name="T6" fmla="*/ 280 w 531"/>
                  <a:gd name="T7" fmla="*/ 313 h 595"/>
                  <a:gd name="T8" fmla="*/ 187 w 531"/>
                  <a:gd name="T9" fmla="*/ 531 h 595"/>
                  <a:gd name="T10" fmla="*/ 405 w 531"/>
                  <a:gd name="T11" fmla="*/ 563 h 595"/>
                  <a:gd name="T12" fmla="*/ 187 w 531"/>
                  <a:gd name="T13" fmla="*/ 31 h 595"/>
                </a:gdLst>
                <a:ahLst/>
                <a:cxnLst>
                  <a:cxn ang="0">
                    <a:pos x="T0" y="T1"/>
                  </a:cxn>
                  <a:cxn ang="0">
                    <a:pos x="T2" y="T3"/>
                  </a:cxn>
                  <a:cxn ang="0">
                    <a:pos x="T4" y="T5"/>
                  </a:cxn>
                  <a:cxn ang="0">
                    <a:pos x="T6" y="T7"/>
                  </a:cxn>
                  <a:cxn ang="0">
                    <a:pos x="T8" y="T9"/>
                  </a:cxn>
                  <a:cxn ang="0">
                    <a:pos x="T10" y="T11"/>
                  </a:cxn>
                  <a:cxn ang="0">
                    <a:pos x="T12" y="T13"/>
                  </a:cxn>
                </a:cxnLst>
                <a:rect l="0" t="0" r="r" b="b"/>
                <a:pathLst>
                  <a:path w="531" h="595">
                    <a:moveTo>
                      <a:pt x="187" y="31"/>
                    </a:moveTo>
                    <a:lnTo>
                      <a:pt x="187" y="31"/>
                    </a:lnTo>
                    <a:cubicBezTo>
                      <a:pt x="187" y="31"/>
                      <a:pt x="31" y="31"/>
                      <a:pt x="0" y="219"/>
                    </a:cubicBezTo>
                    <a:cubicBezTo>
                      <a:pt x="0" y="219"/>
                      <a:pt x="125" y="344"/>
                      <a:pt x="280" y="313"/>
                    </a:cubicBezTo>
                    <a:cubicBezTo>
                      <a:pt x="280" y="313"/>
                      <a:pt x="280" y="500"/>
                      <a:pt x="187" y="531"/>
                    </a:cubicBezTo>
                    <a:cubicBezTo>
                      <a:pt x="125" y="563"/>
                      <a:pt x="250" y="594"/>
                      <a:pt x="405" y="563"/>
                    </a:cubicBezTo>
                    <a:cubicBezTo>
                      <a:pt x="530" y="500"/>
                      <a:pt x="530" y="0"/>
                      <a:pt x="187" y="31"/>
                    </a:cubicBezTo>
                  </a:path>
                </a:pathLst>
              </a:custGeom>
              <a:solidFill>
                <a:srgbClr val="201A19"/>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66" name="Freeform 105"/>
              <p:cNvSpPr>
                <a:spLocks noChangeArrowheads="1"/>
              </p:cNvSpPr>
              <p:nvPr/>
            </p:nvSpPr>
            <p:spPr bwMode="auto">
              <a:xfrm>
                <a:off x="5006975" y="5203825"/>
                <a:ext cx="157163" cy="269875"/>
              </a:xfrm>
              <a:custGeom>
                <a:avLst/>
                <a:gdLst>
                  <a:gd name="T0" fmla="*/ 155 w 438"/>
                  <a:gd name="T1" fmla="*/ 0 h 751"/>
                  <a:gd name="T2" fmla="*/ 155 w 438"/>
                  <a:gd name="T3" fmla="*/ 0 h 751"/>
                  <a:gd name="T4" fmla="*/ 343 w 438"/>
                  <a:gd name="T5" fmla="*/ 250 h 751"/>
                  <a:gd name="T6" fmla="*/ 374 w 438"/>
                  <a:gd name="T7" fmla="*/ 531 h 751"/>
                  <a:gd name="T8" fmla="*/ 374 w 438"/>
                  <a:gd name="T9" fmla="*/ 750 h 751"/>
                  <a:gd name="T10" fmla="*/ 249 w 438"/>
                  <a:gd name="T11" fmla="*/ 656 h 751"/>
                  <a:gd name="T12" fmla="*/ 124 w 438"/>
                  <a:gd name="T13" fmla="*/ 656 h 751"/>
                  <a:gd name="T14" fmla="*/ 94 w 438"/>
                  <a:gd name="T15" fmla="*/ 531 h 751"/>
                  <a:gd name="T16" fmla="*/ 94 w 438"/>
                  <a:gd name="T17" fmla="*/ 125 h 751"/>
                  <a:gd name="T18" fmla="*/ 155 w 438"/>
                  <a:gd name="T19" fmla="*/ 0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8" h="751">
                    <a:moveTo>
                      <a:pt x="155" y="0"/>
                    </a:moveTo>
                    <a:lnTo>
                      <a:pt x="155" y="0"/>
                    </a:lnTo>
                    <a:cubicBezTo>
                      <a:pt x="155" y="0"/>
                      <a:pt x="312" y="31"/>
                      <a:pt x="343" y="250"/>
                    </a:cubicBezTo>
                    <a:cubicBezTo>
                      <a:pt x="374" y="468"/>
                      <a:pt x="312" y="500"/>
                      <a:pt x="374" y="531"/>
                    </a:cubicBezTo>
                    <a:cubicBezTo>
                      <a:pt x="437" y="593"/>
                      <a:pt x="374" y="750"/>
                      <a:pt x="374" y="750"/>
                    </a:cubicBezTo>
                    <a:cubicBezTo>
                      <a:pt x="374" y="750"/>
                      <a:pt x="312" y="625"/>
                      <a:pt x="249" y="656"/>
                    </a:cubicBezTo>
                    <a:cubicBezTo>
                      <a:pt x="187" y="656"/>
                      <a:pt x="155" y="656"/>
                      <a:pt x="124" y="656"/>
                    </a:cubicBezTo>
                    <a:cubicBezTo>
                      <a:pt x="94" y="656"/>
                      <a:pt x="31" y="593"/>
                      <a:pt x="94" y="531"/>
                    </a:cubicBezTo>
                    <a:cubicBezTo>
                      <a:pt x="155" y="437"/>
                      <a:pt x="0" y="281"/>
                      <a:pt x="94" y="125"/>
                    </a:cubicBezTo>
                    <a:lnTo>
                      <a:pt x="155" y="0"/>
                    </a:lnTo>
                  </a:path>
                </a:pathLst>
              </a:custGeom>
              <a:solidFill>
                <a:srgbClr val="201A19"/>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67" name="Freeform 106"/>
              <p:cNvSpPr>
                <a:spLocks noChangeArrowheads="1"/>
              </p:cNvSpPr>
              <p:nvPr/>
            </p:nvSpPr>
            <p:spPr bwMode="auto">
              <a:xfrm>
                <a:off x="4522788" y="5237163"/>
                <a:ext cx="269875" cy="619125"/>
              </a:xfrm>
              <a:custGeom>
                <a:avLst/>
                <a:gdLst>
                  <a:gd name="T0" fmla="*/ 94 w 751"/>
                  <a:gd name="T1" fmla="*/ 438 h 1720"/>
                  <a:gd name="T2" fmla="*/ 94 w 751"/>
                  <a:gd name="T3" fmla="*/ 438 h 1720"/>
                  <a:gd name="T4" fmla="*/ 63 w 751"/>
                  <a:gd name="T5" fmla="*/ 1594 h 1720"/>
                  <a:gd name="T6" fmla="*/ 407 w 751"/>
                  <a:gd name="T7" fmla="*/ 657 h 1720"/>
                  <a:gd name="T8" fmla="*/ 625 w 751"/>
                  <a:gd name="T9" fmla="*/ 1500 h 1720"/>
                  <a:gd name="T10" fmla="*/ 688 w 751"/>
                  <a:gd name="T11" fmla="*/ 219 h 1720"/>
                  <a:gd name="T12" fmla="*/ 94 w 751"/>
                  <a:gd name="T13" fmla="*/ 438 h 1720"/>
                </a:gdLst>
                <a:ahLst/>
                <a:cxnLst>
                  <a:cxn ang="0">
                    <a:pos x="T0" y="T1"/>
                  </a:cxn>
                  <a:cxn ang="0">
                    <a:pos x="T2" y="T3"/>
                  </a:cxn>
                  <a:cxn ang="0">
                    <a:pos x="T4" y="T5"/>
                  </a:cxn>
                  <a:cxn ang="0">
                    <a:pos x="T6" y="T7"/>
                  </a:cxn>
                  <a:cxn ang="0">
                    <a:pos x="T8" y="T9"/>
                  </a:cxn>
                  <a:cxn ang="0">
                    <a:pos x="T10" y="T11"/>
                  </a:cxn>
                  <a:cxn ang="0">
                    <a:pos x="T12" y="T13"/>
                  </a:cxn>
                </a:cxnLst>
                <a:rect l="0" t="0" r="r" b="b"/>
                <a:pathLst>
                  <a:path w="751" h="1720">
                    <a:moveTo>
                      <a:pt x="94" y="438"/>
                    </a:moveTo>
                    <a:lnTo>
                      <a:pt x="94" y="438"/>
                    </a:lnTo>
                    <a:cubicBezTo>
                      <a:pt x="94" y="438"/>
                      <a:pt x="0" y="1219"/>
                      <a:pt x="63" y="1594"/>
                    </a:cubicBezTo>
                    <a:cubicBezTo>
                      <a:pt x="63" y="1594"/>
                      <a:pt x="313" y="875"/>
                      <a:pt x="407" y="657"/>
                    </a:cubicBezTo>
                    <a:cubicBezTo>
                      <a:pt x="407" y="657"/>
                      <a:pt x="594" y="1282"/>
                      <a:pt x="625" y="1500"/>
                    </a:cubicBezTo>
                    <a:cubicBezTo>
                      <a:pt x="688" y="1719"/>
                      <a:pt x="750" y="438"/>
                      <a:pt x="688" y="219"/>
                    </a:cubicBezTo>
                    <a:cubicBezTo>
                      <a:pt x="625" y="0"/>
                      <a:pt x="94" y="438"/>
                      <a:pt x="94" y="438"/>
                    </a:cubicBezTo>
                  </a:path>
                </a:pathLst>
              </a:custGeom>
              <a:solidFill>
                <a:srgbClr val="6A4324"/>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68" name="Freeform 107"/>
              <p:cNvSpPr>
                <a:spLocks noChangeArrowheads="1"/>
              </p:cNvSpPr>
              <p:nvPr/>
            </p:nvSpPr>
            <p:spPr bwMode="auto">
              <a:xfrm>
                <a:off x="4522788" y="5383213"/>
                <a:ext cx="315912" cy="280987"/>
              </a:xfrm>
              <a:custGeom>
                <a:avLst/>
                <a:gdLst>
                  <a:gd name="T0" fmla="*/ 94 w 876"/>
                  <a:gd name="T1" fmla="*/ 187 h 782"/>
                  <a:gd name="T2" fmla="*/ 94 w 876"/>
                  <a:gd name="T3" fmla="*/ 187 h 782"/>
                  <a:gd name="T4" fmla="*/ 63 w 876"/>
                  <a:gd name="T5" fmla="*/ 93 h 782"/>
                  <a:gd name="T6" fmla="*/ 0 w 876"/>
                  <a:gd name="T7" fmla="*/ 656 h 782"/>
                  <a:gd name="T8" fmla="*/ 875 w 876"/>
                  <a:gd name="T9" fmla="*/ 625 h 782"/>
                  <a:gd name="T10" fmla="*/ 844 w 876"/>
                  <a:gd name="T11" fmla="*/ 0 h 782"/>
                  <a:gd name="T12" fmla="*/ 94 w 876"/>
                  <a:gd name="T13" fmla="*/ 187 h 782"/>
                </a:gdLst>
                <a:ahLst/>
                <a:cxnLst>
                  <a:cxn ang="0">
                    <a:pos x="T0" y="T1"/>
                  </a:cxn>
                  <a:cxn ang="0">
                    <a:pos x="T2" y="T3"/>
                  </a:cxn>
                  <a:cxn ang="0">
                    <a:pos x="T4" y="T5"/>
                  </a:cxn>
                  <a:cxn ang="0">
                    <a:pos x="T6" y="T7"/>
                  </a:cxn>
                  <a:cxn ang="0">
                    <a:pos x="T8" y="T9"/>
                  </a:cxn>
                  <a:cxn ang="0">
                    <a:pos x="T10" y="T11"/>
                  </a:cxn>
                  <a:cxn ang="0">
                    <a:pos x="T12" y="T13"/>
                  </a:cxn>
                </a:cxnLst>
                <a:rect l="0" t="0" r="r" b="b"/>
                <a:pathLst>
                  <a:path w="876" h="782">
                    <a:moveTo>
                      <a:pt x="94" y="187"/>
                    </a:moveTo>
                    <a:lnTo>
                      <a:pt x="94" y="187"/>
                    </a:lnTo>
                    <a:cubicBezTo>
                      <a:pt x="94" y="187"/>
                      <a:pt x="63" y="62"/>
                      <a:pt x="63" y="93"/>
                    </a:cubicBezTo>
                    <a:cubicBezTo>
                      <a:pt x="32" y="187"/>
                      <a:pt x="0" y="500"/>
                      <a:pt x="0" y="656"/>
                    </a:cubicBezTo>
                    <a:cubicBezTo>
                      <a:pt x="0" y="656"/>
                      <a:pt x="625" y="781"/>
                      <a:pt x="875" y="625"/>
                    </a:cubicBezTo>
                    <a:cubicBezTo>
                      <a:pt x="844" y="0"/>
                      <a:pt x="844" y="0"/>
                      <a:pt x="844" y="0"/>
                    </a:cubicBezTo>
                    <a:lnTo>
                      <a:pt x="94" y="187"/>
                    </a:lnTo>
                  </a:path>
                </a:pathLst>
              </a:custGeom>
              <a:solidFill>
                <a:srgbClr val="F19425"/>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69" name="Freeform 108"/>
              <p:cNvSpPr>
                <a:spLocks noChangeArrowheads="1"/>
              </p:cNvSpPr>
              <p:nvPr/>
            </p:nvSpPr>
            <p:spPr bwMode="auto">
              <a:xfrm>
                <a:off x="4500563" y="5000625"/>
                <a:ext cx="349250" cy="550863"/>
              </a:xfrm>
              <a:custGeom>
                <a:avLst/>
                <a:gdLst>
                  <a:gd name="T0" fmla="*/ 250 w 970"/>
                  <a:gd name="T1" fmla="*/ 750 h 1532"/>
                  <a:gd name="T2" fmla="*/ 250 w 970"/>
                  <a:gd name="T3" fmla="*/ 750 h 1532"/>
                  <a:gd name="T4" fmla="*/ 62 w 970"/>
                  <a:gd name="T5" fmla="*/ 1469 h 1532"/>
                  <a:gd name="T6" fmla="*/ 875 w 970"/>
                  <a:gd name="T7" fmla="*/ 1375 h 1532"/>
                  <a:gd name="T8" fmla="*/ 937 w 970"/>
                  <a:gd name="T9" fmla="*/ 938 h 1532"/>
                  <a:gd name="T10" fmla="*/ 750 w 970"/>
                  <a:gd name="T11" fmla="*/ 531 h 1532"/>
                  <a:gd name="T12" fmla="*/ 719 w 970"/>
                  <a:gd name="T13" fmla="*/ 219 h 1532"/>
                  <a:gd name="T14" fmla="*/ 312 w 970"/>
                  <a:gd name="T15" fmla="*/ 125 h 1532"/>
                  <a:gd name="T16" fmla="*/ 250 w 970"/>
                  <a:gd name="T17" fmla="*/ 750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0" h="1532">
                    <a:moveTo>
                      <a:pt x="250" y="750"/>
                    </a:moveTo>
                    <a:lnTo>
                      <a:pt x="250" y="750"/>
                    </a:lnTo>
                    <a:cubicBezTo>
                      <a:pt x="219" y="938"/>
                      <a:pt x="94" y="906"/>
                      <a:pt x="62" y="1469"/>
                    </a:cubicBezTo>
                    <a:cubicBezTo>
                      <a:pt x="62" y="1469"/>
                      <a:pt x="656" y="1531"/>
                      <a:pt x="875" y="1375"/>
                    </a:cubicBezTo>
                    <a:cubicBezTo>
                      <a:pt x="875" y="1375"/>
                      <a:pt x="969" y="1219"/>
                      <a:pt x="937" y="938"/>
                    </a:cubicBezTo>
                    <a:cubicBezTo>
                      <a:pt x="906" y="688"/>
                      <a:pt x="750" y="594"/>
                      <a:pt x="750" y="531"/>
                    </a:cubicBezTo>
                    <a:cubicBezTo>
                      <a:pt x="719" y="344"/>
                      <a:pt x="719" y="250"/>
                      <a:pt x="719" y="219"/>
                    </a:cubicBezTo>
                    <a:cubicBezTo>
                      <a:pt x="687" y="63"/>
                      <a:pt x="375" y="0"/>
                      <a:pt x="312" y="125"/>
                    </a:cubicBezTo>
                    <a:cubicBezTo>
                      <a:pt x="312" y="125"/>
                      <a:pt x="0" y="219"/>
                      <a:pt x="250" y="750"/>
                    </a:cubicBezTo>
                  </a:path>
                </a:pathLst>
              </a:custGeom>
              <a:solidFill>
                <a:srgbClr val="F19425"/>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70" name="Freeform 109"/>
              <p:cNvSpPr>
                <a:spLocks noChangeArrowheads="1"/>
              </p:cNvSpPr>
              <p:nvPr/>
            </p:nvSpPr>
            <p:spPr bwMode="auto">
              <a:xfrm>
                <a:off x="4387850" y="5011738"/>
                <a:ext cx="282575" cy="327025"/>
              </a:xfrm>
              <a:custGeom>
                <a:avLst/>
                <a:gdLst>
                  <a:gd name="T0" fmla="*/ 625 w 783"/>
                  <a:gd name="T1" fmla="*/ 63 h 908"/>
                  <a:gd name="T2" fmla="*/ 625 w 783"/>
                  <a:gd name="T3" fmla="*/ 63 h 908"/>
                  <a:gd name="T4" fmla="*/ 500 w 783"/>
                  <a:gd name="T5" fmla="*/ 907 h 908"/>
                  <a:gd name="T6" fmla="*/ 532 w 783"/>
                  <a:gd name="T7" fmla="*/ 438 h 908"/>
                  <a:gd name="T8" fmla="*/ 782 w 783"/>
                  <a:gd name="T9" fmla="*/ 219 h 908"/>
                  <a:gd name="T10" fmla="*/ 625 w 783"/>
                  <a:gd name="T11" fmla="*/ 63 h 908"/>
                </a:gdLst>
                <a:ahLst/>
                <a:cxnLst>
                  <a:cxn ang="0">
                    <a:pos x="T0" y="T1"/>
                  </a:cxn>
                  <a:cxn ang="0">
                    <a:pos x="T2" y="T3"/>
                  </a:cxn>
                  <a:cxn ang="0">
                    <a:pos x="T4" y="T5"/>
                  </a:cxn>
                  <a:cxn ang="0">
                    <a:pos x="T6" y="T7"/>
                  </a:cxn>
                  <a:cxn ang="0">
                    <a:pos x="T8" y="T9"/>
                  </a:cxn>
                  <a:cxn ang="0">
                    <a:pos x="T10" y="T11"/>
                  </a:cxn>
                </a:cxnLst>
                <a:rect l="0" t="0" r="r" b="b"/>
                <a:pathLst>
                  <a:path w="783" h="908">
                    <a:moveTo>
                      <a:pt x="625" y="63"/>
                    </a:moveTo>
                    <a:lnTo>
                      <a:pt x="625" y="63"/>
                    </a:lnTo>
                    <a:cubicBezTo>
                      <a:pt x="625" y="63"/>
                      <a:pt x="0" y="469"/>
                      <a:pt x="500" y="907"/>
                    </a:cubicBezTo>
                    <a:cubicBezTo>
                      <a:pt x="500" y="907"/>
                      <a:pt x="282" y="532"/>
                      <a:pt x="532" y="438"/>
                    </a:cubicBezTo>
                    <a:cubicBezTo>
                      <a:pt x="688" y="344"/>
                      <a:pt x="782" y="219"/>
                      <a:pt x="782" y="219"/>
                    </a:cubicBezTo>
                    <a:cubicBezTo>
                      <a:pt x="782" y="157"/>
                      <a:pt x="719" y="0"/>
                      <a:pt x="625" y="63"/>
                    </a:cubicBezTo>
                  </a:path>
                </a:pathLst>
              </a:custGeom>
              <a:solidFill>
                <a:srgbClr val="F19425"/>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71" name="Freeform 110"/>
              <p:cNvSpPr>
                <a:spLocks noChangeArrowheads="1"/>
              </p:cNvSpPr>
              <p:nvPr/>
            </p:nvSpPr>
            <p:spPr bwMode="auto">
              <a:xfrm>
                <a:off x="4646613" y="5000625"/>
                <a:ext cx="57150" cy="68263"/>
              </a:xfrm>
              <a:custGeom>
                <a:avLst/>
                <a:gdLst>
                  <a:gd name="T0" fmla="*/ 94 w 157"/>
                  <a:gd name="T1" fmla="*/ 0 h 189"/>
                  <a:gd name="T2" fmla="*/ 94 w 157"/>
                  <a:gd name="T3" fmla="*/ 0 h 189"/>
                  <a:gd name="T4" fmla="*/ 0 w 157"/>
                  <a:gd name="T5" fmla="*/ 94 h 189"/>
                  <a:gd name="T6" fmla="*/ 125 w 157"/>
                  <a:gd name="T7" fmla="*/ 188 h 189"/>
                  <a:gd name="T8" fmla="*/ 125 w 157"/>
                  <a:gd name="T9" fmla="*/ 0 h 189"/>
                  <a:gd name="T10" fmla="*/ 94 w 157"/>
                  <a:gd name="T11" fmla="*/ 0 h 189"/>
                </a:gdLst>
                <a:ahLst/>
                <a:cxnLst>
                  <a:cxn ang="0">
                    <a:pos x="T0" y="T1"/>
                  </a:cxn>
                  <a:cxn ang="0">
                    <a:pos x="T2" y="T3"/>
                  </a:cxn>
                  <a:cxn ang="0">
                    <a:pos x="T4" y="T5"/>
                  </a:cxn>
                  <a:cxn ang="0">
                    <a:pos x="T6" y="T7"/>
                  </a:cxn>
                  <a:cxn ang="0">
                    <a:pos x="T8" y="T9"/>
                  </a:cxn>
                  <a:cxn ang="0">
                    <a:pos x="T10" y="T11"/>
                  </a:cxn>
                </a:cxnLst>
                <a:rect l="0" t="0" r="r" b="b"/>
                <a:pathLst>
                  <a:path w="157" h="189">
                    <a:moveTo>
                      <a:pt x="94" y="0"/>
                    </a:moveTo>
                    <a:lnTo>
                      <a:pt x="94" y="0"/>
                    </a:lnTo>
                    <a:cubicBezTo>
                      <a:pt x="0" y="94"/>
                      <a:pt x="0" y="94"/>
                      <a:pt x="0" y="94"/>
                    </a:cubicBezTo>
                    <a:cubicBezTo>
                      <a:pt x="0" y="94"/>
                      <a:pt x="94" y="188"/>
                      <a:pt x="125" y="188"/>
                    </a:cubicBezTo>
                    <a:cubicBezTo>
                      <a:pt x="156" y="156"/>
                      <a:pt x="125" y="0"/>
                      <a:pt x="125" y="0"/>
                    </a:cubicBezTo>
                    <a:lnTo>
                      <a:pt x="94" y="0"/>
                    </a:lnTo>
                  </a:path>
                </a:pathLst>
              </a:custGeom>
              <a:solidFill>
                <a:srgbClr val="6A4324"/>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72" name="Freeform 111"/>
              <p:cNvSpPr>
                <a:spLocks noChangeArrowheads="1"/>
              </p:cNvSpPr>
              <p:nvPr/>
            </p:nvSpPr>
            <p:spPr bwMode="auto">
              <a:xfrm>
                <a:off x="4579938" y="4810125"/>
                <a:ext cx="180975" cy="236538"/>
              </a:xfrm>
              <a:custGeom>
                <a:avLst/>
                <a:gdLst>
                  <a:gd name="T0" fmla="*/ 93 w 501"/>
                  <a:gd name="T1" fmla="*/ 125 h 657"/>
                  <a:gd name="T2" fmla="*/ 93 w 501"/>
                  <a:gd name="T3" fmla="*/ 125 h 657"/>
                  <a:gd name="T4" fmla="*/ 156 w 501"/>
                  <a:gd name="T5" fmla="*/ 469 h 657"/>
                  <a:gd name="T6" fmla="*/ 468 w 501"/>
                  <a:gd name="T7" fmla="*/ 375 h 657"/>
                  <a:gd name="T8" fmla="*/ 312 w 501"/>
                  <a:gd name="T9" fmla="*/ 31 h 657"/>
                  <a:gd name="T10" fmla="*/ 93 w 501"/>
                  <a:gd name="T11" fmla="*/ 125 h 657"/>
                </a:gdLst>
                <a:ahLst/>
                <a:cxnLst>
                  <a:cxn ang="0">
                    <a:pos x="T0" y="T1"/>
                  </a:cxn>
                  <a:cxn ang="0">
                    <a:pos x="T2" y="T3"/>
                  </a:cxn>
                  <a:cxn ang="0">
                    <a:pos x="T4" y="T5"/>
                  </a:cxn>
                  <a:cxn ang="0">
                    <a:pos x="T6" y="T7"/>
                  </a:cxn>
                  <a:cxn ang="0">
                    <a:pos x="T8" y="T9"/>
                  </a:cxn>
                  <a:cxn ang="0">
                    <a:pos x="T10" y="T11"/>
                  </a:cxn>
                </a:cxnLst>
                <a:rect l="0" t="0" r="r" b="b"/>
                <a:pathLst>
                  <a:path w="501" h="657">
                    <a:moveTo>
                      <a:pt x="93" y="125"/>
                    </a:moveTo>
                    <a:lnTo>
                      <a:pt x="93" y="125"/>
                    </a:lnTo>
                    <a:cubicBezTo>
                      <a:pt x="0" y="219"/>
                      <a:pt x="125" y="437"/>
                      <a:pt x="156" y="469"/>
                    </a:cubicBezTo>
                    <a:cubicBezTo>
                      <a:pt x="343" y="656"/>
                      <a:pt x="468" y="562"/>
                      <a:pt x="468" y="375"/>
                    </a:cubicBezTo>
                    <a:cubicBezTo>
                      <a:pt x="500" y="187"/>
                      <a:pt x="406" y="94"/>
                      <a:pt x="312" y="31"/>
                    </a:cubicBezTo>
                    <a:cubicBezTo>
                      <a:pt x="218" y="0"/>
                      <a:pt x="93" y="125"/>
                      <a:pt x="93" y="125"/>
                    </a:cubicBezTo>
                  </a:path>
                </a:pathLst>
              </a:custGeom>
              <a:solidFill>
                <a:srgbClr val="9A613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73" name="Freeform 112"/>
              <p:cNvSpPr>
                <a:spLocks noChangeArrowheads="1"/>
              </p:cNvSpPr>
              <p:nvPr/>
            </p:nvSpPr>
            <p:spPr bwMode="auto">
              <a:xfrm>
                <a:off x="4568825" y="4799013"/>
                <a:ext cx="169863" cy="203200"/>
              </a:xfrm>
              <a:custGeom>
                <a:avLst/>
                <a:gdLst>
                  <a:gd name="T0" fmla="*/ 188 w 470"/>
                  <a:gd name="T1" fmla="*/ 562 h 563"/>
                  <a:gd name="T2" fmla="*/ 188 w 470"/>
                  <a:gd name="T3" fmla="*/ 562 h 563"/>
                  <a:gd name="T4" fmla="*/ 32 w 470"/>
                  <a:gd name="T5" fmla="*/ 250 h 563"/>
                  <a:gd name="T6" fmla="*/ 250 w 470"/>
                  <a:gd name="T7" fmla="*/ 0 h 563"/>
                  <a:gd name="T8" fmla="*/ 469 w 470"/>
                  <a:gd name="T9" fmla="*/ 187 h 563"/>
                  <a:gd name="T10" fmla="*/ 313 w 470"/>
                  <a:gd name="T11" fmla="*/ 250 h 563"/>
                  <a:gd name="T12" fmla="*/ 250 w 470"/>
                  <a:gd name="T13" fmla="*/ 343 h 563"/>
                  <a:gd name="T14" fmla="*/ 188 w 470"/>
                  <a:gd name="T15" fmla="*/ 343 h 563"/>
                  <a:gd name="T16" fmla="*/ 219 w 470"/>
                  <a:gd name="T17" fmla="*/ 437 h 563"/>
                  <a:gd name="T18" fmla="*/ 188 w 470"/>
                  <a:gd name="T19" fmla="*/ 562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0" h="563">
                    <a:moveTo>
                      <a:pt x="188" y="562"/>
                    </a:moveTo>
                    <a:lnTo>
                      <a:pt x="188" y="562"/>
                    </a:lnTo>
                    <a:cubicBezTo>
                      <a:pt x="188" y="562"/>
                      <a:pt x="0" y="406"/>
                      <a:pt x="32" y="250"/>
                    </a:cubicBezTo>
                    <a:cubicBezTo>
                      <a:pt x="63" y="125"/>
                      <a:pt x="157" y="0"/>
                      <a:pt x="250" y="0"/>
                    </a:cubicBezTo>
                    <a:cubicBezTo>
                      <a:pt x="406" y="0"/>
                      <a:pt x="469" y="187"/>
                      <a:pt x="469" y="187"/>
                    </a:cubicBezTo>
                    <a:cubicBezTo>
                      <a:pt x="469" y="187"/>
                      <a:pt x="438" y="156"/>
                      <a:pt x="313" y="250"/>
                    </a:cubicBezTo>
                    <a:cubicBezTo>
                      <a:pt x="219" y="312"/>
                      <a:pt x="250" y="343"/>
                      <a:pt x="250" y="343"/>
                    </a:cubicBezTo>
                    <a:cubicBezTo>
                      <a:pt x="250" y="343"/>
                      <a:pt x="219" y="281"/>
                      <a:pt x="188" y="343"/>
                    </a:cubicBezTo>
                    <a:cubicBezTo>
                      <a:pt x="157" y="375"/>
                      <a:pt x="219" y="437"/>
                      <a:pt x="219" y="437"/>
                    </a:cubicBezTo>
                    <a:cubicBezTo>
                      <a:pt x="250" y="468"/>
                      <a:pt x="188" y="562"/>
                      <a:pt x="188" y="562"/>
                    </a:cubicBezTo>
                  </a:path>
                </a:pathLst>
              </a:custGeom>
              <a:solidFill>
                <a:srgbClr val="201A19"/>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74" name="Freeform 113"/>
              <p:cNvSpPr>
                <a:spLocks noChangeArrowheads="1"/>
              </p:cNvSpPr>
              <p:nvPr/>
            </p:nvSpPr>
            <p:spPr bwMode="auto">
              <a:xfrm>
                <a:off x="4556125" y="4775200"/>
                <a:ext cx="101600" cy="112713"/>
              </a:xfrm>
              <a:custGeom>
                <a:avLst/>
                <a:gdLst>
                  <a:gd name="T0" fmla="*/ 94 w 282"/>
                  <a:gd name="T1" fmla="*/ 281 h 314"/>
                  <a:gd name="T2" fmla="*/ 94 w 282"/>
                  <a:gd name="T3" fmla="*/ 281 h 314"/>
                  <a:gd name="T4" fmla="*/ 0 w 282"/>
                  <a:gd name="T5" fmla="*/ 219 h 314"/>
                  <a:gd name="T6" fmla="*/ 125 w 282"/>
                  <a:gd name="T7" fmla="*/ 31 h 314"/>
                  <a:gd name="T8" fmla="*/ 219 w 282"/>
                  <a:gd name="T9" fmla="*/ 156 h 314"/>
                  <a:gd name="T10" fmla="*/ 94 w 282"/>
                  <a:gd name="T11" fmla="*/ 281 h 314"/>
                </a:gdLst>
                <a:ahLst/>
                <a:cxnLst>
                  <a:cxn ang="0">
                    <a:pos x="T0" y="T1"/>
                  </a:cxn>
                  <a:cxn ang="0">
                    <a:pos x="T2" y="T3"/>
                  </a:cxn>
                  <a:cxn ang="0">
                    <a:pos x="T4" y="T5"/>
                  </a:cxn>
                  <a:cxn ang="0">
                    <a:pos x="T6" y="T7"/>
                  </a:cxn>
                  <a:cxn ang="0">
                    <a:pos x="T8" y="T9"/>
                  </a:cxn>
                  <a:cxn ang="0">
                    <a:pos x="T10" y="T11"/>
                  </a:cxn>
                </a:cxnLst>
                <a:rect l="0" t="0" r="r" b="b"/>
                <a:pathLst>
                  <a:path w="282" h="314">
                    <a:moveTo>
                      <a:pt x="94" y="281"/>
                    </a:moveTo>
                    <a:lnTo>
                      <a:pt x="94" y="281"/>
                    </a:lnTo>
                    <a:cubicBezTo>
                      <a:pt x="94" y="281"/>
                      <a:pt x="31" y="313"/>
                      <a:pt x="0" y="219"/>
                    </a:cubicBezTo>
                    <a:cubicBezTo>
                      <a:pt x="0" y="125"/>
                      <a:pt x="63" y="63"/>
                      <a:pt x="125" y="31"/>
                    </a:cubicBezTo>
                    <a:cubicBezTo>
                      <a:pt x="156" y="0"/>
                      <a:pt x="281" y="63"/>
                      <a:pt x="219" y="156"/>
                    </a:cubicBezTo>
                    <a:lnTo>
                      <a:pt x="94" y="281"/>
                    </a:lnTo>
                  </a:path>
                </a:pathLst>
              </a:custGeom>
              <a:solidFill>
                <a:srgbClr val="201A19"/>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75" name="Freeform 114"/>
              <p:cNvSpPr>
                <a:spLocks noChangeArrowheads="1"/>
              </p:cNvSpPr>
              <p:nvPr/>
            </p:nvSpPr>
            <p:spPr bwMode="auto">
              <a:xfrm>
                <a:off x="4073525" y="5338763"/>
                <a:ext cx="282575" cy="608012"/>
              </a:xfrm>
              <a:custGeom>
                <a:avLst/>
                <a:gdLst>
                  <a:gd name="T0" fmla="*/ 125 w 783"/>
                  <a:gd name="T1" fmla="*/ 187 h 1688"/>
                  <a:gd name="T2" fmla="*/ 125 w 783"/>
                  <a:gd name="T3" fmla="*/ 187 h 1688"/>
                  <a:gd name="T4" fmla="*/ 94 w 783"/>
                  <a:gd name="T5" fmla="*/ 1562 h 1688"/>
                  <a:gd name="T6" fmla="*/ 438 w 783"/>
                  <a:gd name="T7" fmla="*/ 656 h 1688"/>
                  <a:gd name="T8" fmla="*/ 657 w 783"/>
                  <a:gd name="T9" fmla="*/ 1468 h 1688"/>
                  <a:gd name="T10" fmla="*/ 719 w 783"/>
                  <a:gd name="T11" fmla="*/ 187 h 1688"/>
                  <a:gd name="T12" fmla="*/ 125 w 783"/>
                  <a:gd name="T13" fmla="*/ 187 h 1688"/>
                </a:gdLst>
                <a:ahLst/>
                <a:cxnLst>
                  <a:cxn ang="0">
                    <a:pos x="T0" y="T1"/>
                  </a:cxn>
                  <a:cxn ang="0">
                    <a:pos x="T2" y="T3"/>
                  </a:cxn>
                  <a:cxn ang="0">
                    <a:pos x="T4" y="T5"/>
                  </a:cxn>
                  <a:cxn ang="0">
                    <a:pos x="T6" y="T7"/>
                  </a:cxn>
                  <a:cxn ang="0">
                    <a:pos x="T8" y="T9"/>
                  </a:cxn>
                  <a:cxn ang="0">
                    <a:pos x="T10" y="T11"/>
                  </a:cxn>
                  <a:cxn ang="0">
                    <a:pos x="T12" y="T13"/>
                  </a:cxn>
                </a:cxnLst>
                <a:rect l="0" t="0" r="r" b="b"/>
                <a:pathLst>
                  <a:path w="783" h="1688">
                    <a:moveTo>
                      <a:pt x="125" y="187"/>
                    </a:moveTo>
                    <a:lnTo>
                      <a:pt x="125" y="187"/>
                    </a:lnTo>
                    <a:cubicBezTo>
                      <a:pt x="125" y="187"/>
                      <a:pt x="0" y="1187"/>
                      <a:pt x="94" y="1562"/>
                    </a:cubicBezTo>
                    <a:cubicBezTo>
                      <a:pt x="94" y="1562"/>
                      <a:pt x="344" y="843"/>
                      <a:pt x="438" y="656"/>
                    </a:cubicBezTo>
                    <a:cubicBezTo>
                      <a:pt x="438" y="656"/>
                      <a:pt x="594" y="1250"/>
                      <a:pt x="657" y="1468"/>
                    </a:cubicBezTo>
                    <a:cubicBezTo>
                      <a:pt x="688" y="1687"/>
                      <a:pt x="782" y="406"/>
                      <a:pt x="719" y="187"/>
                    </a:cubicBezTo>
                    <a:cubicBezTo>
                      <a:pt x="657" y="0"/>
                      <a:pt x="125" y="187"/>
                      <a:pt x="125" y="187"/>
                    </a:cubicBezTo>
                  </a:path>
                </a:pathLst>
              </a:custGeom>
              <a:solidFill>
                <a:srgbClr val="6A4324"/>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76" name="Freeform 115"/>
              <p:cNvSpPr>
                <a:spLocks noChangeArrowheads="1"/>
              </p:cNvSpPr>
              <p:nvPr/>
            </p:nvSpPr>
            <p:spPr bwMode="auto">
              <a:xfrm>
                <a:off x="4084638" y="5462588"/>
                <a:ext cx="258762" cy="282575"/>
              </a:xfrm>
              <a:custGeom>
                <a:avLst/>
                <a:gdLst>
                  <a:gd name="T0" fmla="*/ 63 w 720"/>
                  <a:gd name="T1" fmla="*/ 94 h 783"/>
                  <a:gd name="T2" fmla="*/ 63 w 720"/>
                  <a:gd name="T3" fmla="*/ 94 h 783"/>
                  <a:gd name="T4" fmla="*/ 63 w 720"/>
                  <a:gd name="T5" fmla="*/ 125 h 783"/>
                  <a:gd name="T6" fmla="*/ 0 w 720"/>
                  <a:gd name="T7" fmla="*/ 688 h 783"/>
                  <a:gd name="T8" fmla="*/ 719 w 720"/>
                  <a:gd name="T9" fmla="*/ 657 h 783"/>
                  <a:gd name="T10" fmla="*/ 719 w 720"/>
                  <a:gd name="T11" fmla="*/ 0 h 783"/>
                  <a:gd name="T12" fmla="*/ 63 w 720"/>
                  <a:gd name="T13" fmla="*/ 94 h 783"/>
                </a:gdLst>
                <a:ahLst/>
                <a:cxnLst>
                  <a:cxn ang="0">
                    <a:pos x="T0" y="T1"/>
                  </a:cxn>
                  <a:cxn ang="0">
                    <a:pos x="T2" y="T3"/>
                  </a:cxn>
                  <a:cxn ang="0">
                    <a:pos x="T4" y="T5"/>
                  </a:cxn>
                  <a:cxn ang="0">
                    <a:pos x="T6" y="T7"/>
                  </a:cxn>
                  <a:cxn ang="0">
                    <a:pos x="T8" y="T9"/>
                  </a:cxn>
                  <a:cxn ang="0">
                    <a:pos x="T10" y="T11"/>
                  </a:cxn>
                  <a:cxn ang="0">
                    <a:pos x="T12" y="T13"/>
                  </a:cxn>
                </a:cxnLst>
                <a:rect l="0" t="0" r="r" b="b"/>
                <a:pathLst>
                  <a:path w="720" h="783">
                    <a:moveTo>
                      <a:pt x="63" y="94"/>
                    </a:moveTo>
                    <a:lnTo>
                      <a:pt x="63" y="94"/>
                    </a:lnTo>
                    <a:cubicBezTo>
                      <a:pt x="63" y="94"/>
                      <a:pt x="63" y="94"/>
                      <a:pt x="63" y="125"/>
                    </a:cubicBezTo>
                    <a:cubicBezTo>
                      <a:pt x="32" y="219"/>
                      <a:pt x="0" y="532"/>
                      <a:pt x="0" y="688"/>
                    </a:cubicBezTo>
                    <a:cubicBezTo>
                      <a:pt x="0" y="688"/>
                      <a:pt x="469" y="782"/>
                      <a:pt x="719" y="657"/>
                    </a:cubicBezTo>
                    <a:cubicBezTo>
                      <a:pt x="719" y="0"/>
                      <a:pt x="719" y="0"/>
                      <a:pt x="719" y="0"/>
                    </a:cubicBezTo>
                    <a:lnTo>
                      <a:pt x="63" y="94"/>
                    </a:lnTo>
                  </a:path>
                </a:pathLst>
              </a:custGeom>
              <a:solidFill>
                <a:srgbClr val="2DA9D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77" name="Freeform 116"/>
              <p:cNvSpPr>
                <a:spLocks noChangeArrowheads="1"/>
              </p:cNvSpPr>
              <p:nvPr/>
            </p:nvSpPr>
            <p:spPr bwMode="auto">
              <a:xfrm>
                <a:off x="4219575" y="5113338"/>
                <a:ext cx="315913" cy="168275"/>
              </a:xfrm>
              <a:custGeom>
                <a:avLst/>
                <a:gdLst>
                  <a:gd name="T0" fmla="*/ 218 w 876"/>
                  <a:gd name="T1" fmla="*/ 93 h 469"/>
                  <a:gd name="T2" fmla="*/ 218 w 876"/>
                  <a:gd name="T3" fmla="*/ 93 h 469"/>
                  <a:gd name="T4" fmla="*/ 875 w 876"/>
                  <a:gd name="T5" fmla="*/ 312 h 469"/>
                  <a:gd name="T6" fmla="*/ 218 w 876"/>
                  <a:gd name="T7" fmla="*/ 281 h 469"/>
                  <a:gd name="T8" fmla="*/ 218 w 876"/>
                  <a:gd name="T9" fmla="*/ 93 h 469"/>
                </a:gdLst>
                <a:ahLst/>
                <a:cxnLst>
                  <a:cxn ang="0">
                    <a:pos x="T0" y="T1"/>
                  </a:cxn>
                  <a:cxn ang="0">
                    <a:pos x="T2" y="T3"/>
                  </a:cxn>
                  <a:cxn ang="0">
                    <a:pos x="T4" y="T5"/>
                  </a:cxn>
                  <a:cxn ang="0">
                    <a:pos x="T6" y="T7"/>
                  </a:cxn>
                  <a:cxn ang="0">
                    <a:pos x="T8" y="T9"/>
                  </a:cxn>
                </a:cxnLst>
                <a:rect l="0" t="0" r="r" b="b"/>
                <a:pathLst>
                  <a:path w="876" h="469">
                    <a:moveTo>
                      <a:pt x="218" y="93"/>
                    </a:moveTo>
                    <a:lnTo>
                      <a:pt x="218" y="93"/>
                    </a:lnTo>
                    <a:cubicBezTo>
                      <a:pt x="218" y="93"/>
                      <a:pt x="406" y="343"/>
                      <a:pt x="875" y="312"/>
                    </a:cubicBezTo>
                    <a:cubicBezTo>
                      <a:pt x="875" y="312"/>
                      <a:pt x="281" y="468"/>
                      <a:pt x="218" y="281"/>
                    </a:cubicBezTo>
                    <a:cubicBezTo>
                      <a:pt x="218" y="281"/>
                      <a:pt x="0" y="0"/>
                      <a:pt x="218" y="93"/>
                    </a:cubicBez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78" name="Freeform 117"/>
              <p:cNvSpPr>
                <a:spLocks noChangeArrowheads="1"/>
              </p:cNvSpPr>
              <p:nvPr/>
            </p:nvSpPr>
            <p:spPr bwMode="auto">
              <a:xfrm>
                <a:off x="4080312" y="5102225"/>
                <a:ext cx="274201" cy="557669"/>
              </a:xfrm>
              <a:custGeom>
                <a:avLst/>
                <a:gdLst>
                  <a:gd name="T0" fmla="*/ 62 w 720"/>
                  <a:gd name="T1" fmla="*/ 750 h 1220"/>
                  <a:gd name="T2" fmla="*/ 62 w 720"/>
                  <a:gd name="T3" fmla="*/ 750 h 1220"/>
                  <a:gd name="T4" fmla="*/ 0 w 720"/>
                  <a:gd name="T5" fmla="*/ 1094 h 1220"/>
                  <a:gd name="T6" fmla="*/ 719 w 720"/>
                  <a:gd name="T7" fmla="*/ 1063 h 1220"/>
                  <a:gd name="T8" fmla="*/ 625 w 720"/>
                  <a:gd name="T9" fmla="*/ 188 h 1220"/>
                  <a:gd name="T10" fmla="*/ 219 w 720"/>
                  <a:gd name="T11" fmla="*/ 94 h 1220"/>
                  <a:gd name="T12" fmla="*/ 62 w 720"/>
                  <a:gd name="T13" fmla="*/ 750 h 1220"/>
                </a:gdLst>
                <a:ahLst/>
                <a:cxnLst>
                  <a:cxn ang="0">
                    <a:pos x="T0" y="T1"/>
                  </a:cxn>
                  <a:cxn ang="0">
                    <a:pos x="T2" y="T3"/>
                  </a:cxn>
                  <a:cxn ang="0">
                    <a:pos x="T4" y="T5"/>
                  </a:cxn>
                  <a:cxn ang="0">
                    <a:pos x="T6" y="T7"/>
                  </a:cxn>
                  <a:cxn ang="0">
                    <a:pos x="T8" y="T9"/>
                  </a:cxn>
                  <a:cxn ang="0">
                    <a:pos x="T10" y="T11"/>
                  </a:cxn>
                  <a:cxn ang="0">
                    <a:pos x="T12" y="T13"/>
                  </a:cxn>
                </a:cxnLst>
                <a:rect l="0" t="0" r="r" b="b"/>
                <a:pathLst>
                  <a:path w="720" h="1220">
                    <a:moveTo>
                      <a:pt x="62" y="750"/>
                    </a:moveTo>
                    <a:lnTo>
                      <a:pt x="62" y="750"/>
                    </a:lnTo>
                    <a:cubicBezTo>
                      <a:pt x="62" y="875"/>
                      <a:pt x="0" y="1032"/>
                      <a:pt x="0" y="1094"/>
                    </a:cubicBezTo>
                    <a:cubicBezTo>
                      <a:pt x="0" y="1094"/>
                      <a:pt x="500" y="1219"/>
                      <a:pt x="719" y="1063"/>
                    </a:cubicBezTo>
                    <a:cubicBezTo>
                      <a:pt x="719" y="1063"/>
                      <a:pt x="625" y="344"/>
                      <a:pt x="625" y="188"/>
                    </a:cubicBezTo>
                    <a:cubicBezTo>
                      <a:pt x="594" y="63"/>
                      <a:pt x="281" y="0"/>
                      <a:pt x="219" y="94"/>
                    </a:cubicBezTo>
                    <a:cubicBezTo>
                      <a:pt x="219" y="94"/>
                      <a:pt x="125" y="219"/>
                      <a:pt x="62" y="750"/>
                    </a:cubicBez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79" name="Freeform 118"/>
              <p:cNvSpPr>
                <a:spLocks noChangeArrowheads="1"/>
              </p:cNvSpPr>
              <p:nvPr/>
            </p:nvSpPr>
            <p:spPr bwMode="auto">
              <a:xfrm>
                <a:off x="4005263" y="5113338"/>
                <a:ext cx="225425" cy="280987"/>
              </a:xfrm>
              <a:custGeom>
                <a:avLst/>
                <a:gdLst>
                  <a:gd name="T0" fmla="*/ 469 w 626"/>
                  <a:gd name="T1" fmla="*/ 62 h 782"/>
                  <a:gd name="T2" fmla="*/ 469 w 626"/>
                  <a:gd name="T3" fmla="*/ 62 h 782"/>
                  <a:gd name="T4" fmla="*/ 0 w 626"/>
                  <a:gd name="T5" fmla="*/ 781 h 782"/>
                  <a:gd name="T6" fmla="*/ 375 w 626"/>
                  <a:gd name="T7" fmla="*/ 406 h 782"/>
                  <a:gd name="T8" fmla="*/ 594 w 626"/>
                  <a:gd name="T9" fmla="*/ 187 h 782"/>
                  <a:gd name="T10" fmla="*/ 469 w 626"/>
                  <a:gd name="T11" fmla="*/ 62 h 782"/>
                </a:gdLst>
                <a:ahLst/>
                <a:cxnLst>
                  <a:cxn ang="0">
                    <a:pos x="T0" y="T1"/>
                  </a:cxn>
                  <a:cxn ang="0">
                    <a:pos x="T2" y="T3"/>
                  </a:cxn>
                  <a:cxn ang="0">
                    <a:pos x="T4" y="T5"/>
                  </a:cxn>
                  <a:cxn ang="0">
                    <a:pos x="T6" y="T7"/>
                  </a:cxn>
                  <a:cxn ang="0">
                    <a:pos x="T8" y="T9"/>
                  </a:cxn>
                  <a:cxn ang="0">
                    <a:pos x="T10" y="T11"/>
                  </a:cxn>
                </a:cxnLst>
                <a:rect l="0" t="0" r="r" b="b"/>
                <a:pathLst>
                  <a:path w="626" h="782">
                    <a:moveTo>
                      <a:pt x="469" y="62"/>
                    </a:moveTo>
                    <a:lnTo>
                      <a:pt x="469" y="62"/>
                    </a:lnTo>
                    <a:cubicBezTo>
                      <a:pt x="469" y="62"/>
                      <a:pt x="156" y="343"/>
                      <a:pt x="0" y="781"/>
                    </a:cubicBezTo>
                    <a:cubicBezTo>
                      <a:pt x="0" y="781"/>
                      <a:pt x="187" y="500"/>
                      <a:pt x="375" y="406"/>
                    </a:cubicBezTo>
                    <a:cubicBezTo>
                      <a:pt x="531" y="312"/>
                      <a:pt x="594" y="187"/>
                      <a:pt x="594" y="187"/>
                    </a:cubicBezTo>
                    <a:cubicBezTo>
                      <a:pt x="625" y="156"/>
                      <a:pt x="562" y="0"/>
                      <a:pt x="469" y="62"/>
                    </a:cubicBez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80" name="Freeform 119"/>
              <p:cNvSpPr>
                <a:spLocks noChangeArrowheads="1"/>
              </p:cNvSpPr>
              <p:nvPr/>
            </p:nvSpPr>
            <p:spPr bwMode="auto">
              <a:xfrm>
                <a:off x="3983038" y="5394325"/>
                <a:ext cx="46037" cy="79375"/>
              </a:xfrm>
              <a:custGeom>
                <a:avLst/>
                <a:gdLst>
                  <a:gd name="T0" fmla="*/ 63 w 126"/>
                  <a:gd name="T1" fmla="*/ 0 h 220"/>
                  <a:gd name="T2" fmla="*/ 63 w 126"/>
                  <a:gd name="T3" fmla="*/ 0 h 220"/>
                  <a:gd name="T4" fmla="*/ 94 w 126"/>
                  <a:gd name="T5" fmla="*/ 125 h 220"/>
                  <a:gd name="T6" fmla="*/ 63 w 126"/>
                  <a:gd name="T7" fmla="*/ 125 h 220"/>
                  <a:gd name="T8" fmla="*/ 32 w 126"/>
                  <a:gd name="T9" fmla="*/ 94 h 220"/>
                  <a:gd name="T10" fmla="*/ 32 w 126"/>
                  <a:gd name="T11" fmla="*/ 187 h 220"/>
                  <a:gd name="T12" fmla="*/ 0 w 126"/>
                  <a:gd name="T13" fmla="*/ 187 h 220"/>
                  <a:gd name="T14" fmla="*/ 0 w 126"/>
                  <a:gd name="T15" fmla="*/ 94 h 220"/>
                  <a:gd name="T16" fmla="*/ 63 w 126"/>
                  <a:gd name="T17"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220">
                    <a:moveTo>
                      <a:pt x="63" y="0"/>
                    </a:moveTo>
                    <a:lnTo>
                      <a:pt x="63" y="0"/>
                    </a:lnTo>
                    <a:cubicBezTo>
                      <a:pt x="63" y="0"/>
                      <a:pt x="63" y="94"/>
                      <a:pt x="94" y="125"/>
                    </a:cubicBezTo>
                    <a:cubicBezTo>
                      <a:pt x="125" y="125"/>
                      <a:pt x="63" y="156"/>
                      <a:pt x="63" y="125"/>
                    </a:cubicBezTo>
                    <a:cubicBezTo>
                      <a:pt x="63" y="94"/>
                      <a:pt x="32" y="94"/>
                      <a:pt x="32" y="94"/>
                    </a:cubicBezTo>
                    <a:cubicBezTo>
                      <a:pt x="32" y="94"/>
                      <a:pt x="32" y="156"/>
                      <a:pt x="32" y="187"/>
                    </a:cubicBezTo>
                    <a:cubicBezTo>
                      <a:pt x="32" y="219"/>
                      <a:pt x="0" y="187"/>
                      <a:pt x="0" y="187"/>
                    </a:cubicBezTo>
                    <a:cubicBezTo>
                      <a:pt x="0" y="156"/>
                      <a:pt x="0" y="125"/>
                      <a:pt x="0" y="94"/>
                    </a:cubicBezTo>
                    <a:cubicBezTo>
                      <a:pt x="0" y="62"/>
                      <a:pt x="32" y="0"/>
                      <a:pt x="63" y="0"/>
                    </a:cubicBezTo>
                  </a:path>
                </a:pathLst>
              </a:custGeom>
              <a:solidFill>
                <a:srgbClr val="754C28"/>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81" name="Freeform 120"/>
              <p:cNvSpPr>
                <a:spLocks noChangeArrowheads="1"/>
              </p:cNvSpPr>
              <p:nvPr/>
            </p:nvSpPr>
            <p:spPr bwMode="auto">
              <a:xfrm>
                <a:off x="4208463" y="5091113"/>
                <a:ext cx="57150" cy="79375"/>
              </a:xfrm>
              <a:custGeom>
                <a:avLst/>
                <a:gdLst>
                  <a:gd name="T0" fmla="*/ 94 w 158"/>
                  <a:gd name="T1" fmla="*/ 0 h 220"/>
                  <a:gd name="T2" fmla="*/ 94 w 158"/>
                  <a:gd name="T3" fmla="*/ 0 h 220"/>
                  <a:gd name="T4" fmla="*/ 0 w 158"/>
                  <a:gd name="T5" fmla="*/ 125 h 220"/>
                  <a:gd name="T6" fmla="*/ 125 w 158"/>
                  <a:gd name="T7" fmla="*/ 188 h 220"/>
                  <a:gd name="T8" fmla="*/ 125 w 158"/>
                  <a:gd name="T9" fmla="*/ 0 h 220"/>
                  <a:gd name="T10" fmla="*/ 94 w 158"/>
                  <a:gd name="T11" fmla="*/ 0 h 220"/>
                </a:gdLst>
                <a:ahLst/>
                <a:cxnLst>
                  <a:cxn ang="0">
                    <a:pos x="T0" y="T1"/>
                  </a:cxn>
                  <a:cxn ang="0">
                    <a:pos x="T2" y="T3"/>
                  </a:cxn>
                  <a:cxn ang="0">
                    <a:pos x="T4" y="T5"/>
                  </a:cxn>
                  <a:cxn ang="0">
                    <a:pos x="T6" y="T7"/>
                  </a:cxn>
                  <a:cxn ang="0">
                    <a:pos x="T8" y="T9"/>
                  </a:cxn>
                  <a:cxn ang="0">
                    <a:pos x="T10" y="T11"/>
                  </a:cxn>
                </a:cxnLst>
                <a:rect l="0" t="0" r="r" b="b"/>
                <a:pathLst>
                  <a:path w="158" h="220">
                    <a:moveTo>
                      <a:pt x="94" y="0"/>
                    </a:moveTo>
                    <a:lnTo>
                      <a:pt x="94" y="0"/>
                    </a:lnTo>
                    <a:cubicBezTo>
                      <a:pt x="0" y="125"/>
                      <a:pt x="0" y="125"/>
                      <a:pt x="0" y="125"/>
                    </a:cubicBezTo>
                    <a:cubicBezTo>
                      <a:pt x="0" y="125"/>
                      <a:pt x="94" y="219"/>
                      <a:pt x="125" y="188"/>
                    </a:cubicBezTo>
                    <a:cubicBezTo>
                      <a:pt x="157" y="188"/>
                      <a:pt x="125" y="0"/>
                      <a:pt x="125" y="0"/>
                    </a:cubicBezTo>
                    <a:lnTo>
                      <a:pt x="94" y="0"/>
                    </a:lnTo>
                  </a:path>
                </a:pathLst>
              </a:custGeom>
              <a:solidFill>
                <a:srgbClr val="754C28"/>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82" name="Freeform 121"/>
              <p:cNvSpPr>
                <a:spLocks noChangeArrowheads="1"/>
              </p:cNvSpPr>
              <p:nvPr/>
            </p:nvSpPr>
            <p:spPr bwMode="auto">
              <a:xfrm>
                <a:off x="4140200" y="4910138"/>
                <a:ext cx="180975" cy="236537"/>
              </a:xfrm>
              <a:custGeom>
                <a:avLst/>
                <a:gdLst>
                  <a:gd name="T0" fmla="*/ 94 w 501"/>
                  <a:gd name="T1" fmla="*/ 94 h 657"/>
                  <a:gd name="T2" fmla="*/ 94 w 501"/>
                  <a:gd name="T3" fmla="*/ 94 h 657"/>
                  <a:gd name="T4" fmla="*/ 156 w 501"/>
                  <a:gd name="T5" fmla="*/ 469 h 657"/>
                  <a:gd name="T6" fmla="*/ 469 w 501"/>
                  <a:gd name="T7" fmla="*/ 344 h 657"/>
                  <a:gd name="T8" fmla="*/ 312 w 501"/>
                  <a:gd name="T9" fmla="*/ 31 h 657"/>
                  <a:gd name="T10" fmla="*/ 94 w 501"/>
                  <a:gd name="T11" fmla="*/ 94 h 657"/>
                </a:gdLst>
                <a:ahLst/>
                <a:cxnLst>
                  <a:cxn ang="0">
                    <a:pos x="T0" y="T1"/>
                  </a:cxn>
                  <a:cxn ang="0">
                    <a:pos x="T2" y="T3"/>
                  </a:cxn>
                  <a:cxn ang="0">
                    <a:pos x="T4" y="T5"/>
                  </a:cxn>
                  <a:cxn ang="0">
                    <a:pos x="T6" y="T7"/>
                  </a:cxn>
                  <a:cxn ang="0">
                    <a:pos x="T8" y="T9"/>
                  </a:cxn>
                  <a:cxn ang="0">
                    <a:pos x="T10" y="T11"/>
                  </a:cxn>
                </a:cxnLst>
                <a:rect l="0" t="0" r="r" b="b"/>
                <a:pathLst>
                  <a:path w="501" h="657">
                    <a:moveTo>
                      <a:pt x="94" y="94"/>
                    </a:moveTo>
                    <a:lnTo>
                      <a:pt x="94" y="94"/>
                    </a:lnTo>
                    <a:cubicBezTo>
                      <a:pt x="0" y="188"/>
                      <a:pt x="125" y="438"/>
                      <a:pt x="156" y="469"/>
                    </a:cubicBezTo>
                    <a:cubicBezTo>
                      <a:pt x="312" y="656"/>
                      <a:pt x="469" y="531"/>
                      <a:pt x="469" y="344"/>
                    </a:cubicBezTo>
                    <a:cubicBezTo>
                      <a:pt x="500" y="156"/>
                      <a:pt x="406" y="94"/>
                      <a:pt x="312" y="31"/>
                    </a:cubicBezTo>
                    <a:cubicBezTo>
                      <a:pt x="219" y="0"/>
                      <a:pt x="94" y="94"/>
                      <a:pt x="94" y="94"/>
                    </a:cubicBezTo>
                  </a:path>
                </a:pathLst>
              </a:custGeom>
              <a:solidFill>
                <a:srgbClr val="A97B4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83" name="Freeform 122"/>
              <p:cNvSpPr>
                <a:spLocks noChangeArrowheads="1"/>
              </p:cNvSpPr>
              <p:nvPr/>
            </p:nvSpPr>
            <p:spPr bwMode="auto">
              <a:xfrm>
                <a:off x="4117975" y="4899025"/>
                <a:ext cx="192088" cy="225425"/>
              </a:xfrm>
              <a:custGeom>
                <a:avLst/>
                <a:gdLst>
                  <a:gd name="T0" fmla="*/ 344 w 533"/>
                  <a:gd name="T1" fmla="*/ 62 h 626"/>
                  <a:gd name="T2" fmla="*/ 344 w 533"/>
                  <a:gd name="T3" fmla="*/ 62 h 626"/>
                  <a:gd name="T4" fmla="*/ 532 w 533"/>
                  <a:gd name="T5" fmla="*/ 219 h 626"/>
                  <a:gd name="T6" fmla="*/ 250 w 533"/>
                  <a:gd name="T7" fmla="*/ 344 h 626"/>
                  <a:gd name="T8" fmla="*/ 344 w 533"/>
                  <a:gd name="T9" fmla="*/ 531 h 626"/>
                  <a:gd name="T10" fmla="*/ 125 w 533"/>
                  <a:gd name="T11" fmla="*/ 562 h 626"/>
                  <a:gd name="T12" fmla="*/ 344 w 533"/>
                  <a:gd name="T13" fmla="*/ 62 h 626"/>
                </a:gdLst>
                <a:ahLst/>
                <a:cxnLst>
                  <a:cxn ang="0">
                    <a:pos x="T0" y="T1"/>
                  </a:cxn>
                  <a:cxn ang="0">
                    <a:pos x="T2" y="T3"/>
                  </a:cxn>
                  <a:cxn ang="0">
                    <a:pos x="T4" y="T5"/>
                  </a:cxn>
                  <a:cxn ang="0">
                    <a:pos x="T6" y="T7"/>
                  </a:cxn>
                  <a:cxn ang="0">
                    <a:pos x="T8" y="T9"/>
                  </a:cxn>
                  <a:cxn ang="0">
                    <a:pos x="T10" y="T11"/>
                  </a:cxn>
                  <a:cxn ang="0">
                    <a:pos x="T12" y="T13"/>
                  </a:cxn>
                </a:cxnLst>
                <a:rect l="0" t="0" r="r" b="b"/>
                <a:pathLst>
                  <a:path w="533" h="626">
                    <a:moveTo>
                      <a:pt x="344" y="62"/>
                    </a:moveTo>
                    <a:lnTo>
                      <a:pt x="344" y="62"/>
                    </a:lnTo>
                    <a:cubicBezTo>
                      <a:pt x="344" y="62"/>
                      <a:pt x="500" y="62"/>
                      <a:pt x="532" y="219"/>
                    </a:cubicBezTo>
                    <a:cubicBezTo>
                      <a:pt x="532" y="219"/>
                      <a:pt x="407" y="344"/>
                      <a:pt x="250" y="344"/>
                    </a:cubicBezTo>
                    <a:cubicBezTo>
                      <a:pt x="250" y="344"/>
                      <a:pt x="282" y="500"/>
                      <a:pt x="344" y="531"/>
                    </a:cubicBezTo>
                    <a:cubicBezTo>
                      <a:pt x="407" y="562"/>
                      <a:pt x="282" y="625"/>
                      <a:pt x="125" y="562"/>
                    </a:cubicBezTo>
                    <a:cubicBezTo>
                      <a:pt x="0" y="531"/>
                      <a:pt x="0" y="0"/>
                      <a:pt x="344" y="62"/>
                    </a:cubicBezTo>
                  </a:path>
                </a:pathLst>
              </a:custGeom>
              <a:solidFill>
                <a:srgbClr val="221F20"/>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84" name="Freeform 123"/>
              <p:cNvSpPr>
                <a:spLocks noChangeArrowheads="1"/>
              </p:cNvSpPr>
              <p:nvPr/>
            </p:nvSpPr>
            <p:spPr bwMode="auto">
              <a:xfrm>
                <a:off x="4511675" y="5203825"/>
                <a:ext cx="90488" cy="46038"/>
              </a:xfrm>
              <a:custGeom>
                <a:avLst/>
                <a:gdLst>
                  <a:gd name="T0" fmla="*/ 31 w 251"/>
                  <a:gd name="T1" fmla="*/ 62 h 126"/>
                  <a:gd name="T2" fmla="*/ 31 w 251"/>
                  <a:gd name="T3" fmla="*/ 62 h 126"/>
                  <a:gd name="T4" fmla="*/ 94 w 251"/>
                  <a:gd name="T5" fmla="*/ 31 h 126"/>
                  <a:gd name="T6" fmla="*/ 125 w 251"/>
                  <a:gd name="T7" fmla="*/ 0 h 126"/>
                  <a:gd name="T8" fmla="*/ 94 w 251"/>
                  <a:gd name="T9" fmla="*/ 62 h 126"/>
                  <a:gd name="T10" fmla="*/ 219 w 251"/>
                  <a:gd name="T11" fmla="*/ 62 h 126"/>
                  <a:gd name="T12" fmla="*/ 125 w 251"/>
                  <a:gd name="T13" fmla="*/ 125 h 126"/>
                  <a:gd name="T14" fmla="*/ 31 w 251"/>
                  <a:gd name="T15" fmla="*/ 62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1" h="126">
                    <a:moveTo>
                      <a:pt x="31" y="62"/>
                    </a:moveTo>
                    <a:lnTo>
                      <a:pt x="31" y="62"/>
                    </a:lnTo>
                    <a:cubicBezTo>
                      <a:pt x="31" y="62"/>
                      <a:pt x="63" y="31"/>
                      <a:pt x="94" y="31"/>
                    </a:cubicBezTo>
                    <a:cubicBezTo>
                      <a:pt x="94" y="0"/>
                      <a:pt x="94" y="0"/>
                      <a:pt x="125" y="0"/>
                    </a:cubicBezTo>
                    <a:cubicBezTo>
                      <a:pt x="125" y="31"/>
                      <a:pt x="125" y="62"/>
                      <a:pt x="94" y="62"/>
                    </a:cubicBezTo>
                    <a:cubicBezTo>
                      <a:pt x="94" y="62"/>
                      <a:pt x="188" y="62"/>
                      <a:pt x="219" y="62"/>
                    </a:cubicBezTo>
                    <a:cubicBezTo>
                      <a:pt x="250" y="31"/>
                      <a:pt x="219" y="93"/>
                      <a:pt x="125" y="125"/>
                    </a:cubicBezTo>
                    <a:cubicBezTo>
                      <a:pt x="0" y="125"/>
                      <a:pt x="31" y="62"/>
                      <a:pt x="31" y="62"/>
                    </a:cubicBezTo>
                  </a:path>
                </a:pathLst>
              </a:custGeom>
              <a:solidFill>
                <a:srgbClr val="A97B4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85" name="Freeform 124"/>
              <p:cNvSpPr>
                <a:spLocks noChangeArrowheads="1"/>
              </p:cNvSpPr>
              <p:nvPr/>
            </p:nvSpPr>
            <p:spPr bwMode="auto">
              <a:xfrm>
                <a:off x="5761038" y="5080000"/>
                <a:ext cx="280987" cy="608013"/>
              </a:xfrm>
              <a:custGeom>
                <a:avLst/>
                <a:gdLst>
                  <a:gd name="T0" fmla="*/ 687 w 782"/>
                  <a:gd name="T1" fmla="*/ 219 h 1688"/>
                  <a:gd name="T2" fmla="*/ 687 w 782"/>
                  <a:gd name="T3" fmla="*/ 219 h 1688"/>
                  <a:gd name="T4" fmla="*/ 719 w 782"/>
                  <a:gd name="T5" fmla="*/ 1562 h 1688"/>
                  <a:gd name="T6" fmla="*/ 344 w 782"/>
                  <a:gd name="T7" fmla="*/ 656 h 1688"/>
                  <a:gd name="T8" fmla="*/ 125 w 782"/>
                  <a:gd name="T9" fmla="*/ 1469 h 1688"/>
                  <a:gd name="T10" fmla="*/ 94 w 782"/>
                  <a:gd name="T11" fmla="*/ 219 h 1688"/>
                  <a:gd name="T12" fmla="*/ 687 w 782"/>
                  <a:gd name="T13" fmla="*/ 219 h 1688"/>
                </a:gdLst>
                <a:ahLst/>
                <a:cxnLst>
                  <a:cxn ang="0">
                    <a:pos x="T0" y="T1"/>
                  </a:cxn>
                  <a:cxn ang="0">
                    <a:pos x="T2" y="T3"/>
                  </a:cxn>
                  <a:cxn ang="0">
                    <a:pos x="T4" y="T5"/>
                  </a:cxn>
                  <a:cxn ang="0">
                    <a:pos x="T6" y="T7"/>
                  </a:cxn>
                  <a:cxn ang="0">
                    <a:pos x="T8" y="T9"/>
                  </a:cxn>
                  <a:cxn ang="0">
                    <a:pos x="T10" y="T11"/>
                  </a:cxn>
                  <a:cxn ang="0">
                    <a:pos x="T12" y="T13"/>
                  </a:cxn>
                </a:cxnLst>
                <a:rect l="0" t="0" r="r" b="b"/>
                <a:pathLst>
                  <a:path w="782" h="1688">
                    <a:moveTo>
                      <a:pt x="687" y="219"/>
                    </a:moveTo>
                    <a:lnTo>
                      <a:pt x="687" y="219"/>
                    </a:lnTo>
                    <a:cubicBezTo>
                      <a:pt x="687" y="219"/>
                      <a:pt x="781" y="1219"/>
                      <a:pt x="719" y="1562"/>
                    </a:cubicBezTo>
                    <a:cubicBezTo>
                      <a:pt x="719" y="1562"/>
                      <a:pt x="437" y="844"/>
                      <a:pt x="344" y="656"/>
                    </a:cubicBezTo>
                    <a:cubicBezTo>
                      <a:pt x="344" y="656"/>
                      <a:pt x="187" y="1250"/>
                      <a:pt x="125" y="1469"/>
                    </a:cubicBezTo>
                    <a:cubicBezTo>
                      <a:pt x="94" y="1687"/>
                      <a:pt x="0" y="406"/>
                      <a:pt x="94" y="219"/>
                    </a:cubicBezTo>
                    <a:cubicBezTo>
                      <a:pt x="156" y="0"/>
                      <a:pt x="687" y="219"/>
                      <a:pt x="687" y="219"/>
                    </a:cubicBezTo>
                  </a:path>
                </a:pathLst>
              </a:custGeom>
              <a:solidFill>
                <a:srgbClr val="754C28"/>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86" name="Freeform 125"/>
              <p:cNvSpPr>
                <a:spLocks noChangeArrowheads="1"/>
              </p:cNvSpPr>
              <p:nvPr/>
            </p:nvSpPr>
            <p:spPr bwMode="auto">
              <a:xfrm>
                <a:off x="5772150" y="5214938"/>
                <a:ext cx="258763" cy="269875"/>
              </a:xfrm>
              <a:custGeom>
                <a:avLst/>
                <a:gdLst>
                  <a:gd name="T0" fmla="*/ 656 w 720"/>
                  <a:gd name="T1" fmla="*/ 62 h 751"/>
                  <a:gd name="T2" fmla="*/ 656 w 720"/>
                  <a:gd name="T3" fmla="*/ 62 h 751"/>
                  <a:gd name="T4" fmla="*/ 656 w 720"/>
                  <a:gd name="T5" fmla="*/ 94 h 751"/>
                  <a:gd name="T6" fmla="*/ 719 w 720"/>
                  <a:gd name="T7" fmla="*/ 656 h 751"/>
                  <a:gd name="T8" fmla="*/ 0 w 720"/>
                  <a:gd name="T9" fmla="*/ 625 h 751"/>
                  <a:gd name="T10" fmla="*/ 31 w 720"/>
                  <a:gd name="T11" fmla="*/ 0 h 751"/>
                  <a:gd name="T12" fmla="*/ 656 w 720"/>
                  <a:gd name="T13" fmla="*/ 62 h 751"/>
                </a:gdLst>
                <a:ahLst/>
                <a:cxnLst>
                  <a:cxn ang="0">
                    <a:pos x="T0" y="T1"/>
                  </a:cxn>
                  <a:cxn ang="0">
                    <a:pos x="T2" y="T3"/>
                  </a:cxn>
                  <a:cxn ang="0">
                    <a:pos x="T4" y="T5"/>
                  </a:cxn>
                  <a:cxn ang="0">
                    <a:pos x="T6" y="T7"/>
                  </a:cxn>
                  <a:cxn ang="0">
                    <a:pos x="T8" y="T9"/>
                  </a:cxn>
                  <a:cxn ang="0">
                    <a:pos x="T10" y="T11"/>
                  </a:cxn>
                  <a:cxn ang="0">
                    <a:pos x="T12" y="T13"/>
                  </a:cxn>
                </a:cxnLst>
                <a:rect l="0" t="0" r="r" b="b"/>
                <a:pathLst>
                  <a:path w="720" h="751">
                    <a:moveTo>
                      <a:pt x="656" y="62"/>
                    </a:moveTo>
                    <a:lnTo>
                      <a:pt x="656" y="62"/>
                    </a:lnTo>
                    <a:lnTo>
                      <a:pt x="656" y="94"/>
                    </a:lnTo>
                    <a:cubicBezTo>
                      <a:pt x="688" y="187"/>
                      <a:pt x="719" y="500"/>
                      <a:pt x="719" y="656"/>
                    </a:cubicBezTo>
                    <a:cubicBezTo>
                      <a:pt x="719" y="656"/>
                      <a:pt x="250" y="750"/>
                      <a:pt x="0" y="625"/>
                    </a:cubicBezTo>
                    <a:cubicBezTo>
                      <a:pt x="31" y="0"/>
                      <a:pt x="31" y="0"/>
                      <a:pt x="31" y="0"/>
                    </a:cubicBezTo>
                    <a:lnTo>
                      <a:pt x="656" y="62"/>
                    </a:lnTo>
                  </a:path>
                </a:pathLst>
              </a:custGeom>
              <a:solidFill>
                <a:srgbClr val="2DA9D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87" name="Freeform 126"/>
              <p:cNvSpPr>
                <a:spLocks noChangeArrowheads="1"/>
              </p:cNvSpPr>
              <p:nvPr/>
            </p:nvSpPr>
            <p:spPr bwMode="auto">
              <a:xfrm>
                <a:off x="5591175" y="4854575"/>
                <a:ext cx="304800" cy="169863"/>
              </a:xfrm>
              <a:custGeom>
                <a:avLst/>
                <a:gdLst>
                  <a:gd name="T0" fmla="*/ 625 w 845"/>
                  <a:gd name="T1" fmla="*/ 125 h 470"/>
                  <a:gd name="T2" fmla="*/ 625 w 845"/>
                  <a:gd name="T3" fmla="*/ 125 h 470"/>
                  <a:gd name="T4" fmla="*/ 0 w 845"/>
                  <a:gd name="T5" fmla="*/ 312 h 470"/>
                  <a:gd name="T6" fmla="*/ 656 w 845"/>
                  <a:gd name="T7" fmla="*/ 312 h 470"/>
                  <a:gd name="T8" fmla="*/ 625 w 845"/>
                  <a:gd name="T9" fmla="*/ 125 h 470"/>
                </a:gdLst>
                <a:ahLst/>
                <a:cxnLst>
                  <a:cxn ang="0">
                    <a:pos x="T0" y="T1"/>
                  </a:cxn>
                  <a:cxn ang="0">
                    <a:pos x="T2" y="T3"/>
                  </a:cxn>
                  <a:cxn ang="0">
                    <a:pos x="T4" y="T5"/>
                  </a:cxn>
                  <a:cxn ang="0">
                    <a:pos x="T6" y="T7"/>
                  </a:cxn>
                  <a:cxn ang="0">
                    <a:pos x="T8" y="T9"/>
                  </a:cxn>
                </a:cxnLst>
                <a:rect l="0" t="0" r="r" b="b"/>
                <a:pathLst>
                  <a:path w="845" h="470">
                    <a:moveTo>
                      <a:pt x="625" y="125"/>
                    </a:moveTo>
                    <a:lnTo>
                      <a:pt x="625" y="125"/>
                    </a:lnTo>
                    <a:cubicBezTo>
                      <a:pt x="625" y="125"/>
                      <a:pt x="438" y="375"/>
                      <a:pt x="0" y="312"/>
                    </a:cubicBezTo>
                    <a:cubicBezTo>
                      <a:pt x="0" y="312"/>
                      <a:pt x="563" y="469"/>
                      <a:pt x="656" y="312"/>
                    </a:cubicBezTo>
                    <a:cubicBezTo>
                      <a:pt x="656" y="312"/>
                      <a:pt x="844" y="0"/>
                      <a:pt x="625" y="125"/>
                    </a:cubicBez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88" name="Freeform 127"/>
              <p:cNvSpPr>
                <a:spLocks noChangeArrowheads="1"/>
              </p:cNvSpPr>
              <p:nvPr/>
            </p:nvSpPr>
            <p:spPr bwMode="auto">
              <a:xfrm>
                <a:off x="5761038" y="4843463"/>
                <a:ext cx="269875" cy="561975"/>
              </a:xfrm>
              <a:custGeom>
                <a:avLst/>
                <a:gdLst>
                  <a:gd name="T0" fmla="*/ 656 w 751"/>
                  <a:gd name="T1" fmla="*/ 750 h 1563"/>
                  <a:gd name="T2" fmla="*/ 656 w 751"/>
                  <a:gd name="T3" fmla="*/ 750 h 1563"/>
                  <a:gd name="T4" fmla="*/ 750 w 751"/>
                  <a:gd name="T5" fmla="*/ 1437 h 1563"/>
                  <a:gd name="T6" fmla="*/ 0 w 751"/>
                  <a:gd name="T7" fmla="*/ 1406 h 1563"/>
                  <a:gd name="T8" fmla="*/ 125 w 751"/>
                  <a:gd name="T9" fmla="*/ 187 h 1563"/>
                  <a:gd name="T10" fmla="*/ 531 w 751"/>
                  <a:gd name="T11" fmla="*/ 93 h 1563"/>
                  <a:gd name="T12" fmla="*/ 656 w 751"/>
                  <a:gd name="T13" fmla="*/ 750 h 1563"/>
                </a:gdLst>
                <a:ahLst/>
                <a:cxnLst>
                  <a:cxn ang="0">
                    <a:pos x="T0" y="T1"/>
                  </a:cxn>
                  <a:cxn ang="0">
                    <a:pos x="T2" y="T3"/>
                  </a:cxn>
                  <a:cxn ang="0">
                    <a:pos x="T4" y="T5"/>
                  </a:cxn>
                  <a:cxn ang="0">
                    <a:pos x="T6" y="T7"/>
                  </a:cxn>
                  <a:cxn ang="0">
                    <a:pos x="T8" y="T9"/>
                  </a:cxn>
                  <a:cxn ang="0">
                    <a:pos x="T10" y="T11"/>
                  </a:cxn>
                  <a:cxn ang="0">
                    <a:pos x="T12" y="T13"/>
                  </a:cxn>
                </a:cxnLst>
                <a:rect l="0" t="0" r="r" b="b"/>
                <a:pathLst>
                  <a:path w="751" h="1563">
                    <a:moveTo>
                      <a:pt x="656" y="750"/>
                    </a:moveTo>
                    <a:lnTo>
                      <a:pt x="656" y="750"/>
                    </a:lnTo>
                    <a:cubicBezTo>
                      <a:pt x="687" y="875"/>
                      <a:pt x="750" y="1375"/>
                      <a:pt x="750" y="1437"/>
                    </a:cubicBezTo>
                    <a:cubicBezTo>
                      <a:pt x="750" y="1437"/>
                      <a:pt x="219" y="1562"/>
                      <a:pt x="0" y="1406"/>
                    </a:cubicBezTo>
                    <a:cubicBezTo>
                      <a:pt x="0" y="1406"/>
                      <a:pt x="94" y="343"/>
                      <a:pt x="125" y="187"/>
                    </a:cubicBezTo>
                    <a:cubicBezTo>
                      <a:pt x="125" y="62"/>
                      <a:pt x="437" y="0"/>
                      <a:pt x="531" y="93"/>
                    </a:cubicBezTo>
                    <a:cubicBezTo>
                      <a:pt x="531" y="93"/>
                      <a:pt x="594" y="218"/>
                      <a:pt x="656" y="750"/>
                    </a:cubicBez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89" name="Freeform 128"/>
              <p:cNvSpPr>
                <a:spLocks noChangeArrowheads="1"/>
              </p:cNvSpPr>
              <p:nvPr/>
            </p:nvSpPr>
            <p:spPr bwMode="auto">
              <a:xfrm>
                <a:off x="5895975" y="4854575"/>
                <a:ext cx="214313" cy="292100"/>
              </a:xfrm>
              <a:custGeom>
                <a:avLst/>
                <a:gdLst>
                  <a:gd name="T0" fmla="*/ 125 w 595"/>
                  <a:gd name="T1" fmla="*/ 62 h 813"/>
                  <a:gd name="T2" fmla="*/ 125 w 595"/>
                  <a:gd name="T3" fmla="*/ 62 h 813"/>
                  <a:gd name="T4" fmla="*/ 594 w 595"/>
                  <a:gd name="T5" fmla="*/ 812 h 813"/>
                  <a:gd name="T6" fmla="*/ 250 w 595"/>
                  <a:gd name="T7" fmla="*/ 437 h 813"/>
                  <a:gd name="T8" fmla="*/ 0 w 595"/>
                  <a:gd name="T9" fmla="*/ 219 h 813"/>
                  <a:gd name="T10" fmla="*/ 125 w 595"/>
                  <a:gd name="T11" fmla="*/ 62 h 813"/>
                </a:gdLst>
                <a:ahLst/>
                <a:cxnLst>
                  <a:cxn ang="0">
                    <a:pos x="T0" y="T1"/>
                  </a:cxn>
                  <a:cxn ang="0">
                    <a:pos x="T2" y="T3"/>
                  </a:cxn>
                  <a:cxn ang="0">
                    <a:pos x="T4" y="T5"/>
                  </a:cxn>
                  <a:cxn ang="0">
                    <a:pos x="T6" y="T7"/>
                  </a:cxn>
                  <a:cxn ang="0">
                    <a:pos x="T8" y="T9"/>
                  </a:cxn>
                  <a:cxn ang="0">
                    <a:pos x="T10" y="T11"/>
                  </a:cxn>
                </a:cxnLst>
                <a:rect l="0" t="0" r="r" b="b"/>
                <a:pathLst>
                  <a:path w="595" h="813">
                    <a:moveTo>
                      <a:pt x="125" y="62"/>
                    </a:moveTo>
                    <a:lnTo>
                      <a:pt x="125" y="62"/>
                    </a:lnTo>
                    <a:cubicBezTo>
                      <a:pt x="125" y="62"/>
                      <a:pt x="437" y="375"/>
                      <a:pt x="594" y="812"/>
                    </a:cubicBezTo>
                    <a:cubicBezTo>
                      <a:pt x="594" y="812"/>
                      <a:pt x="406" y="531"/>
                      <a:pt x="250" y="437"/>
                    </a:cubicBezTo>
                    <a:cubicBezTo>
                      <a:pt x="94" y="344"/>
                      <a:pt x="0" y="219"/>
                      <a:pt x="0" y="219"/>
                    </a:cubicBezTo>
                    <a:cubicBezTo>
                      <a:pt x="0" y="156"/>
                      <a:pt x="31" y="0"/>
                      <a:pt x="125" y="62"/>
                    </a:cubicBez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90" name="Freeform 129"/>
              <p:cNvSpPr>
                <a:spLocks noChangeArrowheads="1"/>
              </p:cNvSpPr>
              <p:nvPr/>
            </p:nvSpPr>
            <p:spPr bwMode="auto">
              <a:xfrm>
                <a:off x="6097588" y="5135563"/>
                <a:ext cx="34925" cy="90487"/>
              </a:xfrm>
              <a:custGeom>
                <a:avLst/>
                <a:gdLst>
                  <a:gd name="T0" fmla="*/ 32 w 95"/>
                  <a:gd name="T1" fmla="*/ 0 h 251"/>
                  <a:gd name="T2" fmla="*/ 32 w 95"/>
                  <a:gd name="T3" fmla="*/ 0 h 251"/>
                  <a:gd name="T4" fmla="*/ 0 w 95"/>
                  <a:gd name="T5" fmla="*/ 125 h 251"/>
                  <a:gd name="T6" fmla="*/ 32 w 95"/>
                  <a:gd name="T7" fmla="*/ 125 h 251"/>
                  <a:gd name="T8" fmla="*/ 63 w 95"/>
                  <a:gd name="T9" fmla="*/ 94 h 251"/>
                  <a:gd name="T10" fmla="*/ 63 w 95"/>
                  <a:gd name="T11" fmla="*/ 188 h 251"/>
                  <a:gd name="T12" fmla="*/ 94 w 95"/>
                  <a:gd name="T13" fmla="*/ 188 h 251"/>
                  <a:gd name="T14" fmla="*/ 94 w 95"/>
                  <a:gd name="T15" fmla="*/ 94 h 251"/>
                  <a:gd name="T16" fmla="*/ 32 w 95"/>
                  <a:gd name="T17" fmla="*/ 0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251">
                    <a:moveTo>
                      <a:pt x="32" y="0"/>
                    </a:moveTo>
                    <a:lnTo>
                      <a:pt x="32" y="0"/>
                    </a:lnTo>
                    <a:cubicBezTo>
                      <a:pt x="32" y="0"/>
                      <a:pt x="32" y="125"/>
                      <a:pt x="0" y="125"/>
                    </a:cubicBezTo>
                    <a:cubicBezTo>
                      <a:pt x="0" y="156"/>
                      <a:pt x="32" y="156"/>
                      <a:pt x="32" y="125"/>
                    </a:cubicBezTo>
                    <a:cubicBezTo>
                      <a:pt x="63" y="125"/>
                      <a:pt x="63" y="94"/>
                      <a:pt x="63" y="94"/>
                    </a:cubicBezTo>
                    <a:cubicBezTo>
                      <a:pt x="63" y="94"/>
                      <a:pt x="63" y="156"/>
                      <a:pt x="63" y="188"/>
                    </a:cubicBezTo>
                    <a:cubicBezTo>
                      <a:pt x="63" y="250"/>
                      <a:pt x="94" y="219"/>
                      <a:pt x="94" y="188"/>
                    </a:cubicBezTo>
                    <a:cubicBezTo>
                      <a:pt x="94" y="188"/>
                      <a:pt x="94" y="125"/>
                      <a:pt x="94" y="94"/>
                    </a:cubicBezTo>
                    <a:cubicBezTo>
                      <a:pt x="94" y="94"/>
                      <a:pt x="63" y="0"/>
                      <a:pt x="32" y="0"/>
                    </a:cubicBezTo>
                  </a:path>
                </a:pathLst>
              </a:custGeom>
              <a:solidFill>
                <a:srgbClr val="754C28"/>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91" name="Freeform 130"/>
              <p:cNvSpPr>
                <a:spLocks noChangeArrowheads="1"/>
              </p:cNvSpPr>
              <p:nvPr/>
            </p:nvSpPr>
            <p:spPr bwMode="auto">
              <a:xfrm>
                <a:off x="5827713" y="4854575"/>
                <a:ext cx="90487" cy="258763"/>
              </a:xfrm>
              <a:custGeom>
                <a:avLst/>
                <a:gdLst>
                  <a:gd name="T0" fmla="*/ 188 w 251"/>
                  <a:gd name="T1" fmla="*/ 62 h 720"/>
                  <a:gd name="T2" fmla="*/ 219 w 251"/>
                  <a:gd name="T3" fmla="*/ 125 h 720"/>
                  <a:gd name="T4" fmla="*/ 94 w 251"/>
                  <a:gd name="T5" fmla="*/ 562 h 720"/>
                  <a:gd name="T6" fmla="*/ 32 w 251"/>
                  <a:gd name="T7" fmla="*/ 687 h 720"/>
                  <a:gd name="T8" fmla="*/ 32 w 251"/>
                  <a:gd name="T9" fmla="*/ 687 h 720"/>
                  <a:gd name="T10" fmla="*/ 32 w 251"/>
                  <a:gd name="T11" fmla="*/ 687 h 720"/>
                  <a:gd name="T12" fmla="*/ 32 w 251"/>
                  <a:gd name="T13" fmla="*/ 687 h 720"/>
                  <a:gd name="T14" fmla="*/ 32 w 251"/>
                  <a:gd name="T15" fmla="*/ 687 h 720"/>
                  <a:gd name="T16" fmla="*/ 32 w 251"/>
                  <a:gd name="T17" fmla="*/ 687 h 720"/>
                  <a:gd name="T18" fmla="*/ 32 w 251"/>
                  <a:gd name="T19" fmla="*/ 687 h 720"/>
                  <a:gd name="T20" fmla="*/ 32 w 251"/>
                  <a:gd name="T21" fmla="*/ 687 h 720"/>
                  <a:gd name="T22" fmla="*/ 63 w 251"/>
                  <a:gd name="T23" fmla="*/ 687 h 720"/>
                  <a:gd name="T24" fmla="*/ 63 w 251"/>
                  <a:gd name="T25" fmla="*/ 687 h 720"/>
                  <a:gd name="T26" fmla="*/ 32 w 251"/>
                  <a:gd name="T27" fmla="*/ 687 h 720"/>
                  <a:gd name="T28" fmla="*/ 32 w 251"/>
                  <a:gd name="T29" fmla="*/ 687 h 720"/>
                  <a:gd name="T30" fmla="*/ 63 w 251"/>
                  <a:gd name="T31" fmla="*/ 687 h 720"/>
                  <a:gd name="T32" fmla="*/ 63 w 251"/>
                  <a:gd name="T33" fmla="*/ 687 h 720"/>
                  <a:gd name="T34" fmla="*/ 63 w 251"/>
                  <a:gd name="T35" fmla="*/ 687 h 720"/>
                  <a:gd name="T36" fmla="*/ 63 w 251"/>
                  <a:gd name="T37" fmla="*/ 500 h 720"/>
                  <a:gd name="T38" fmla="*/ 63 w 251"/>
                  <a:gd name="T39" fmla="*/ 219 h 720"/>
                  <a:gd name="T40" fmla="*/ 94 w 251"/>
                  <a:gd name="T41" fmla="*/ 94 h 720"/>
                  <a:gd name="T42" fmla="*/ 157 w 251"/>
                  <a:gd name="T43" fmla="*/ 62 h 720"/>
                  <a:gd name="T44" fmla="*/ 94 w 251"/>
                  <a:gd name="T45" fmla="*/ 62 h 720"/>
                  <a:gd name="T46" fmla="*/ 32 w 251"/>
                  <a:gd name="T47" fmla="*/ 156 h 720"/>
                  <a:gd name="T48" fmla="*/ 0 w 251"/>
                  <a:gd name="T49" fmla="*/ 500 h 720"/>
                  <a:gd name="T50" fmla="*/ 0 w 251"/>
                  <a:gd name="T51" fmla="*/ 719 h 720"/>
                  <a:gd name="T52" fmla="*/ 32 w 251"/>
                  <a:gd name="T53" fmla="*/ 719 h 720"/>
                  <a:gd name="T54" fmla="*/ 32 w 251"/>
                  <a:gd name="T55" fmla="*/ 719 h 720"/>
                  <a:gd name="T56" fmla="*/ 63 w 251"/>
                  <a:gd name="T57" fmla="*/ 719 h 720"/>
                  <a:gd name="T58" fmla="*/ 219 w 251"/>
                  <a:gd name="T59" fmla="*/ 344 h 720"/>
                  <a:gd name="T60" fmla="*/ 250 w 251"/>
                  <a:gd name="T61" fmla="*/ 31 h 720"/>
                  <a:gd name="T62" fmla="*/ 188 w 251"/>
                  <a:gd name="T63" fmla="*/ 62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1" h="720">
                    <a:moveTo>
                      <a:pt x="188" y="62"/>
                    </a:moveTo>
                    <a:lnTo>
                      <a:pt x="188" y="62"/>
                    </a:lnTo>
                    <a:lnTo>
                      <a:pt x="219" y="62"/>
                    </a:lnTo>
                    <a:cubicBezTo>
                      <a:pt x="219" y="62"/>
                      <a:pt x="219" y="94"/>
                      <a:pt x="219" y="125"/>
                    </a:cubicBezTo>
                    <a:cubicBezTo>
                      <a:pt x="219" y="156"/>
                      <a:pt x="188" y="250"/>
                      <a:pt x="157" y="344"/>
                    </a:cubicBezTo>
                    <a:cubicBezTo>
                      <a:pt x="125" y="437"/>
                      <a:pt x="94" y="500"/>
                      <a:pt x="94" y="562"/>
                    </a:cubicBezTo>
                    <a:cubicBezTo>
                      <a:pt x="63" y="625"/>
                      <a:pt x="32" y="656"/>
                      <a:pt x="32" y="687"/>
                    </a:cubicBezTo>
                    <a:lnTo>
                      <a:pt x="32" y="687"/>
                    </a:lnTo>
                    <a:lnTo>
                      <a:pt x="32" y="687"/>
                    </a:lnTo>
                    <a:lnTo>
                      <a:pt x="32" y="687"/>
                    </a:lnTo>
                    <a:lnTo>
                      <a:pt x="32" y="687"/>
                    </a:lnTo>
                    <a:lnTo>
                      <a:pt x="32" y="687"/>
                    </a:lnTo>
                    <a:lnTo>
                      <a:pt x="32" y="687"/>
                    </a:lnTo>
                    <a:lnTo>
                      <a:pt x="32" y="687"/>
                    </a:lnTo>
                    <a:lnTo>
                      <a:pt x="32" y="687"/>
                    </a:lnTo>
                    <a:lnTo>
                      <a:pt x="32" y="687"/>
                    </a:lnTo>
                    <a:lnTo>
                      <a:pt x="32" y="687"/>
                    </a:lnTo>
                    <a:lnTo>
                      <a:pt x="32" y="687"/>
                    </a:lnTo>
                    <a:lnTo>
                      <a:pt x="32" y="687"/>
                    </a:lnTo>
                    <a:lnTo>
                      <a:pt x="32" y="687"/>
                    </a:lnTo>
                    <a:cubicBezTo>
                      <a:pt x="63" y="687"/>
                      <a:pt x="63" y="687"/>
                      <a:pt x="63" y="687"/>
                    </a:cubicBezTo>
                    <a:cubicBezTo>
                      <a:pt x="32" y="687"/>
                      <a:pt x="32" y="687"/>
                      <a:pt x="32" y="687"/>
                    </a:cubicBezTo>
                    <a:lnTo>
                      <a:pt x="32" y="687"/>
                    </a:lnTo>
                    <a:cubicBezTo>
                      <a:pt x="63" y="687"/>
                      <a:pt x="63" y="687"/>
                      <a:pt x="63" y="687"/>
                    </a:cubicBezTo>
                    <a:cubicBezTo>
                      <a:pt x="32" y="687"/>
                      <a:pt x="32" y="687"/>
                      <a:pt x="32" y="687"/>
                    </a:cubicBezTo>
                    <a:cubicBezTo>
                      <a:pt x="63" y="687"/>
                      <a:pt x="63" y="687"/>
                      <a:pt x="63" y="687"/>
                    </a:cubicBezTo>
                    <a:lnTo>
                      <a:pt x="63" y="687"/>
                    </a:lnTo>
                    <a:cubicBezTo>
                      <a:pt x="32" y="687"/>
                      <a:pt x="32" y="687"/>
                      <a:pt x="32" y="687"/>
                    </a:cubicBezTo>
                    <a:cubicBezTo>
                      <a:pt x="63" y="687"/>
                      <a:pt x="63" y="687"/>
                      <a:pt x="63" y="687"/>
                    </a:cubicBezTo>
                    <a:cubicBezTo>
                      <a:pt x="32" y="687"/>
                      <a:pt x="32" y="687"/>
                      <a:pt x="32" y="687"/>
                    </a:cubicBezTo>
                    <a:cubicBezTo>
                      <a:pt x="63" y="687"/>
                      <a:pt x="63" y="687"/>
                      <a:pt x="63" y="687"/>
                    </a:cubicBezTo>
                    <a:lnTo>
                      <a:pt x="63" y="687"/>
                    </a:lnTo>
                    <a:cubicBezTo>
                      <a:pt x="32" y="687"/>
                      <a:pt x="32" y="687"/>
                      <a:pt x="32" y="687"/>
                    </a:cubicBezTo>
                    <a:cubicBezTo>
                      <a:pt x="63" y="687"/>
                      <a:pt x="63" y="687"/>
                      <a:pt x="63" y="687"/>
                    </a:cubicBezTo>
                    <a:cubicBezTo>
                      <a:pt x="32" y="687"/>
                      <a:pt x="32" y="687"/>
                      <a:pt x="32" y="687"/>
                    </a:cubicBezTo>
                    <a:cubicBezTo>
                      <a:pt x="63" y="687"/>
                      <a:pt x="63" y="687"/>
                      <a:pt x="63" y="687"/>
                    </a:cubicBezTo>
                    <a:cubicBezTo>
                      <a:pt x="63" y="687"/>
                      <a:pt x="63" y="687"/>
                      <a:pt x="63" y="625"/>
                    </a:cubicBezTo>
                    <a:cubicBezTo>
                      <a:pt x="63" y="594"/>
                      <a:pt x="63" y="562"/>
                      <a:pt x="63" y="500"/>
                    </a:cubicBezTo>
                    <a:cubicBezTo>
                      <a:pt x="63" y="437"/>
                      <a:pt x="63" y="344"/>
                      <a:pt x="63" y="281"/>
                    </a:cubicBezTo>
                    <a:cubicBezTo>
                      <a:pt x="63" y="281"/>
                      <a:pt x="63" y="250"/>
                      <a:pt x="63" y="219"/>
                    </a:cubicBezTo>
                    <a:cubicBezTo>
                      <a:pt x="63" y="187"/>
                      <a:pt x="63" y="187"/>
                      <a:pt x="63" y="187"/>
                    </a:cubicBezTo>
                    <a:cubicBezTo>
                      <a:pt x="63" y="156"/>
                      <a:pt x="94" y="125"/>
                      <a:pt x="94" y="94"/>
                    </a:cubicBezTo>
                    <a:lnTo>
                      <a:pt x="94" y="94"/>
                    </a:lnTo>
                    <a:cubicBezTo>
                      <a:pt x="125" y="94"/>
                      <a:pt x="125" y="62"/>
                      <a:pt x="157" y="62"/>
                    </a:cubicBezTo>
                    <a:cubicBezTo>
                      <a:pt x="125" y="31"/>
                      <a:pt x="125" y="31"/>
                      <a:pt x="125" y="31"/>
                    </a:cubicBezTo>
                    <a:cubicBezTo>
                      <a:pt x="125" y="31"/>
                      <a:pt x="94" y="31"/>
                      <a:pt x="94" y="62"/>
                    </a:cubicBezTo>
                    <a:cubicBezTo>
                      <a:pt x="63" y="62"/>
                      <a:pt x="63" y="94"/>
                      <a:pt x="32" y="94"/>
                    </a:cubicBezTo>
                    <a:cubicBezTo>
                      <a:pt x="32" y="125"/>
                      <a:pt x="32" y="156"/>
                      <a:pt x="32" y="156"/>
                    </a:cubicBezTo>
                    <a:cubicBezTo>
                      <a:pt x="32" y="187"/>
                      <a:pt x="32" y="187"/>
                      <a:pt x="32" y="219"/>
                    </a:cubicBezTo>
                    <a:cubicBezTo>
                      <a:pt x="0" y="281"/>
                      <a:pt x="0" y="406"/>
                      <a:pt x="0" y="500"/>
                    </a:cubicBezTo>
                    <a:cubicBezTo>
                      <a:pt x="0" y="594"/>
                      <a:pt x="0" y="719"/>
                      <a:pt x="0" y="719"/>
                    </a:cubicBezTo>
                    <a:lnTo>
                      <a:pt x="0" y="719"/>
                    </a:lnTo>
                    <a:lnTo>
                      <a:pt x="0" y="719"/>
                    </a:lnTo>
                    <a:cubicBezTo>
                      <a:pt x="0" y="719"/>
                      <a:pt x="0" y="719"/>
                      <a:pt x="32" y="719"/>
                    </a:cubicBezTo>
                    <a:lnTo>
                      <a:pt x="32" y="719"/>
                    </a:lnTo>
                    <a:lnTo>
                      <a:pt x="32" y="719"/>
                    </a:lnTo>
                    <a:lnTo>
                      <a:pt x="63" y="719"/>
                    </a:lnTo>
                    <a:lnTo>
                      <a:pt x="63" y="719"/>
                    </a:lnTo>
                    <a:cubicBezTo>
                      <a:pt x="63" y="687"/>
                      <a:pt x="94" y="656"/>
                      <a:pt x="125" y="594"/>
                    </a:cubicBezTo>
                    <a:cubicBezTo>
                      <a:pt x="157" y="531"/>
                      <a:pt x="188" y="437"/>
                      <a:pt x="219" y="344"/>
                    </a:cubicBezTo>
                    <a:cubicBezTo>
                      <a:pt x="250" y="281"/>
                      <a:pt x="250" y="187"/>
                      <a:pt x="250" y="125"/>
                    </a:cubicBezTo>
                    <a:cubicBezTo>
                      <a:pt x="250" y="94"/>
                      <a:pt x="250" y="62"/>
                      <a:pt x="250" y="31"/>
                    </a:cubicBezTo>
                    <a:cubicBezTo>
                      <a:pt x="250" y="31"/>
                      <a:pt x="219" y="0"/>
                      <a:pt x="188" y="0"/>
                    </a:cubicBezTo>
                    <a:cubicBezTo>
                      <a:pt x="188" y="62"/>
                      <a:pt x="188" y="62"/>
                      <a:pt x="188" y="62"/>
                    </a:cubicBezTo>
                  </a:path>
                </a:pathLst>
              </a:custGeom>
              <a:solidFill>
                <a:srgbClr val="E5E7E8"/>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92" name="Freeform 131"/>
              <p:cNvSpPr>
                <a:spLocks noChangeArrowheads="1"/>
              </p:cNvSpPr>
              <p:nvPr/>
            </p:nvSpPr>
            <p:spPr bwMode="auto">
              <a:xfrm>
                <a:off x="5861050" y="4843463"/>
                <a:ext cx="46038" cy="68262"/>
              </a:xfrm>
              <a:custGeom>
                <a:avLst/>
                <a:gdLst>
                  <a:gd name="T0" fmla="*/ 63 w 126"/>
                  <a:gd name="T1" fmla="*/ 0 h 188"/>
                  <a:gd name="T2" fmla="*/ 63 w 126"/>
                  <a:gd name="T3" fmla="*/ 0 h 188"/>
                  <a:gd name="T4" fmla="*/ 125 w 126"/>
                  <a:gd name="T5" fmla="*/ 93 h 188"/>
                  <a:gd name="T6" fmla="*/ 0 w 126"/>
                  <a:gd name="T7" fmla="*/ 187 h 188"/>
                  <a:gd name="T8" fmla="*/ 0 w 126"/>
                  <a:gd name="T9" fmla="*/ 0 h 188"/>
                  <a:gd name="T10" fmla="*/ 63 w 126"/>
                  <a:gd name="T11" fmla="*/ 0 h 188"/>
                </a:gdLst>
                <a:ahLst/>
                <a:cxnLst>
                  <a:cxn ang="0">
                    <a:pos x="T0" y="T1"/>
                  </a:cxn>
                  <a:cxn ang="0">
                    <a:pos x="T2" y="T3"/>
                  </a:cxn>
                  <a:cxn ang="0">
                    <a:pos x="T4" y="T5"/>
                  </a:cxn>
                  <a:cxn ang="0">
                    <a:pos x="T6" y="T7"/>
                  </a:cxn>
                  <a:cxn ang="0">
                    <a:pos x="T8" y="T9"/>
                  </a:cxn>
                  <a:cxn ang="0">
                    <a:pos x="T10" y="T11"/>
                  </a:cxn>
                </a:cxnLst>
                <a:rect l="0" t="0" r="r" b="b"/>
                <a:pathLst>
                  <a:path w="126" h="188">
                    <a:moveTo>
                      <a:pt x="63" y="0"/>
                    </a:moveTo>
                    <a:lnTo>
                      <a:pt x="63" y="0"/>
                    </a:lnTo>
                    <a:cubicBezTo>
                      <a:pt x="125" y="93"/>
                      <a:pt x="125" y="93"/>
                      <a:pt x="125" y="93"/>
                    </a:cubicBezTo>
                    <a:cubicBezTo>
                      <a:pt x="125" y="93"/>
                      <a:pt x="31" y="187"/>
                      <a:pt x="0" y="187"/>
                    </a:cubicBezTo>
                    <a:cubicBezTo>
                      <a:pt x="0" y="156"/>
                      <a:pt x="0" y="0"/>
                      <a:pt x="0" y="0"/>
                    </a:cubicBezTo>
                    <a:lnTo>
                      <a:pt x="63" y="0"/>
                    </a:lnTo>
                  </a:path>
                </a:pathLst>
              </a:custGeom>
              <a:solidFill>
                <a:srgbClr val="754C28"/>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93" name="Freeform 132"/>
              <p:cNvSpPr>
                <a:spLocks noChangeArrowheads="1"/>
              </p:cNvSpPr>
              <p:nvPr/>
            </p:nvSpPr>
            <p:spPr bwMode="auto">
              <a:xfrm>
                <a:off x="5805488" y="4651375"/>
                <a:ext cx="169862" cy="236538"/>
              </a:xfrm>
              <a:custGeom>
                <a:avLst/>
                <a:gdLst>
                  <a:gd name="T0" fmla="*/ 375 w 470"/>
                  <a:gd name="T1" fmla="*/ 125 h 658"/>
                  <a:gd name="T2" fmla="*/ 375 w 470"/>
                  <a:gd name="T3" fmla="*/ 125 h 658"/>
                  <a:gd name="T4" fmla="*/ 344 w 470"/>
                  <a:gd name="T5" fmla="*/ 469 h 658"/>
                  <a:gd name="T6" fmla="*/ 0 w 470"/>
                  <a:gd name="T7" fmla="*/ 375 h 658"/>
                  <a:gd name="T8" fmla="*/ 156 w 470"/>
                  <a:gd name="T9" fmla="*/ 63 h 658"/>
                  <a:gd name="T10" fmla="*/ 375 w 470"/>
                  <a:gd name="T11" fmla="*/ 125 h 658"/>
                </a:gdLst>
                <a:ahLst/>
                <a:cxnLst>
                  <a:cxn ang="0">
                    <a:pos x="T0" y="T1"/>
                  </a:cxn>
                  <a:cxn ang="0">
                    <a:pos x="T2" y="T3"/>
                  </a:cxn>
                  <a:cxn ang="0">
                    <a:pos x="T4" y="T5"/>
                  </a:cxn>
                  <a:cxn ang="0">
                    <a:pos x="T6" y="T7"/>
                  </a:cxn>
                  <a:cxn ang="0">
                    <a:pos x="T8" y="T9"/>
                  </a:cxn>
                  <a:cxn ang="0">
                    <a:pos x="T10" y="T11"/>
                  </a:cxn>
                </a:cxnLst>
                <a:rect l="0" t="0" r="r" b="b"/>
                <a:pathLst>
                  <a:path w="470" h="658">
                    <a:moveTo>
                      <a:pt x="375" y="125"/>
                    </a:moveTo>
                    <a:lnTo>
                      <a:pt x="375" y="125"/>
                    </a:lnTo>
                    <a:cubicBezTo>
                      <a:pt x="469" y="219"/>
                      <a:pt x="375" y="438"/>
                      <a:pt x="344" y="469"/>
                    </a:cubicBezTo>
                    <a:cubicBezTo>
                      <a:pt x="156" y="657"/>
                      <a:pt x="31" y="563"/>
                      <a:pt x="0" y="375"/>
                    </a:cubicBezTo>
                    <a:cubicBezTo>
                      <a:pt x="0" y="188"/>
                      <a:pt x="62" y="94"/>
                      <a:pt x="156" y="63"/>
                    </a:cubicBezTo>
                    <a:cubicBezTo>
                      <a:pt x="250" y="0"/>
                      <a:pt x="375" y="125"/>
                      <a:pt x="375" y="125"/>
                    </a:cubicBezTo>
                  </a:path>
                </a:pathLst>
              </a:custGeom>
              <a:solidFill>
                <a:srgbClr val="A97B4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94" name="Freeform 133"/>
              <p:cNvSpPr>
                <a:spLocks noChangeArrowheads="1"/>
              </p:cNvSpPr>
              <p:nvPr/>
            </p:nvSpPr>
            <p:spPr bwMode="auto">
              <a:xfrm>
                <a:off x="5805488" y="4640263"/>
                <a:ext cx="203200" cy="225425"/>
              </a:xfrm>
              <a:custGeom>
                <a:avLst/>
                <a:gdLst>
                  <a:gd name="T0" fmla="*/ 187 w 563"/>
                  <a:gd name="T1" fmla="*/ 63 h 626"/>
                  <a:gd name="T2" fmla="*/ 187 w 563"/>
                  <a:gd name="T3" fmla="*/ 63 h 626"/>
                  <a:gd name="T4" fmla="*/ 0 w 563"/>
                  <a:gd name="T5" fmla="*/ 250 h 626"/>
                  <a:gd name="T6" fmla="*/ 281 w 563"/>
                  <a:gd name="T7" fmla="*/ 344 h 626"/>
                  <a:gd name="T8" fmla="*/ 219 w 563"/>
                  <a:gd name="T9" fmla="*/ 563 h 626"/>
                  <a:gd name="T10" fmla="*/ 406 w 563"/>
                  <a:gd name="T11" fmla="*/ 594 h 626"/>
                  <a:gd name="T12" fmla="*/ 187 w 563"/>
                  <a:gd name="T13" fmla="*/ 63 h 626"/>
                </a:gdLst>
                <a:ahLst/>
                <a:cxnLst>
                  <a:cxn ang="0">
                    <a:pos x="T0" y="T1"/>
                  </a:cxn>
                  <a:cxn ang="0">
                    <a:pos x="T2" y="T3"/>
                  </a:cxn>
                  <a:cxn ang="0">
                    <a:pos x="T4" y="T5"/>
                  </a:cxn>
                  <a:cxn ang="0">
                    <a:pos x="T6" y="T7"/>
                  </a:cxn>
                  <a:cxn ang="0">
                    <a:pos x="T8" y="T9"/>
                  </a:cxn>
                  <a:cxn ang="0">
                    <a:pos x="T10" y="T11"/>
                  </a:cxn>
                  <a:cxn ang="0">
                    <a:pos x="T12" y="T13"/>
                  </a:cxn>
                </a:cxnLst>
                <a:rect l="0" t="0" r="r" b="b"/>
                <a:pathLst>
                  <a:path w="563" h="626">
                    <a:moveTo>
                      <a:pt x="187" y="63"/>
                    </a:moveTo>
                    <a:lnTo>
                      <a:pt x="187" y="63"/>
                    </a:lnTo>
                    <a:cubicBezTo>
                      <a:pt x="187" y="63"/>
                      <a:pt x="31" y="63"/>
                      <a:pt x="0" y="250"/>
                    </a:cubicBezTo>
                    <a:cubicBezTo>
                      <a:pt x="0" y="250"/>
                      <a:pt x="156" y="344"/>
                      <a:pt x="281" y="344"/>
                    </a:cubicBezTo>
                    <a:cubicBezTo>
                      <a:pt x="281" y="344"/>
                      <a:pt x="281" y="500"/>
                      <a:pt x="219" y="563"/>
                    </a:cubicBezTo>
                    <a:cubicBezTo>
                      <a:pt x="156" y="594"/>
                      <a:pt x="250" y="625"/>
                      <a:pt x="406" y="594"/>
                    </a:cubicBezTo>
                    <a:cubicBezTo>
                      <a:pt x="562" y="531"/>
                      <a:pt x="531" y="0"/>
                      <a:pt x="187" y="63"/>
                    </a:cubicBezTo>
                  </a:path>
                </a:pathLst>
              </a:custGeom>
              <a:solidFill>
                <a:srgbClr val="221F20"/>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95" name="Freeform 134"/>
              <p:cNvSpPr>
                <a:spLocks noChangeArrowheads="1"/>
              </p:cNvSpPr>
              <p:nvPr/>
            </p:nvSpPr>
            <p:spPr bwMode="auto">
              <a:xfrm>
                <a:off x="5524500" y="4956175"/>
                <a:ext cx="79375" cy="34925"/>
              </a:xfrm>
              <a:custGeom>
                <a:avLst/>
                <a:gdLst>
                  <a:gd name="T0" fmla="*/ 218 w 219"/>
                  <a:gd name="T1" fmla="*/ 31 h 95"/>
                  <a:gd name="T2" fmla="*/ 218 w 219"/>
                  <a:gd name="T3" fmla="*/ 31 h 95"/>
                  <a:gd name="T4" fmla="*/ 156 w 219"/>
                  <a:gd name="T5" fmla="*/ 0 h 95"/>
                  <a:gd name="T6" fmla="*/ 125 w 219"/>
                  <a:gd name="T7" fmla="*/ 0 h 95"/>
                  <a:gd name="T8" fmla="*/ 125 w 219"/>
                  <a:gd name="T9" fmla="*/ 31 h 95"/>
                  <a:gd name="T10" fmla="*/ 31 w 219"/>
                  <a:gd name="T11" fmla="*/ 31 h 95"/>
                  <a:gd name="T12" fmla="*/ 125 w 219"/>
                  <a:gd name="T13" fmla="*/ 94 h 95"/>
                  <a:gd name="T14" fmla="*/ 218 w 219"/>
                  <a:gd name="T15" fmla="*/ 31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9" h="95">
                    <a:moveTo>
                      <a:pt x="218" y="31"/>
                    </a:moveTo>
                    <a:lnTo>
                      <a:pt x="218" y="31"/>
                    </a:lnTo>
                    <a:lnTo>
                      <a:pt x="156" y="0"/>
                    </a:lnTo>
                    <a:cubicBezTo>
                      <a:pt x="125" y="0"/>
                      <a:pt x="125" y="0"/>
                      <a:pt x="125" y="0"/>
                    </a:cubicBezTo>
                    <a:cubicBezTo>
                      <a:pt x="93" y="0"/>
                      <a:pt x="93" y="31"/>
                      <a:pt x="125" y="31"/>
                    </a:cubicBezTo>
                    <a:cubicBezTo>
                      <a:pt x="156" y="31"/>
                      <a:pt x="31" y="63"/>
                      <a:pt x="31" y="31"/>
                    </a:cubicBezTo>
                    <a:cubicBezTo>
                      <a:pt x="0" y="0"/>
                      <a:pt x="0" y="94"/>
                      <a:pt x="125" y="94"/>
                    </a:cubicBezTo>
                    <a:cubicBezTo>
                      <a:pt x="218" y="94"/>
                      <a:pt x="218" y="31"/>
                      <a:pt x="218" y="31"/>
                    </a:cubicBezTo>
                  </a:path>
                </a:pathLst>
              </a:custGeom>
              <a:solidFill>
                <a:srgbClr val="A97B4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grpSp>
        <p:sp>
          <p:nvSpPr>
            <p:cNvPr id="15" name="TextBox 14"/>
            <p:cNvSpPr txBox="1"/>
            <p:nvPr/>
          </p:nvSpPr>
          <p:spPr>
            <a:xfrm>
              <a:off x="4508820" y="4009168"/>
              <a:ext cx="2540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effectLst/>
                  <a:uLnTx/>
                  <a:uFillTx/>
                  <a:latin typeface="Arial" panose="020B0604020202020204" pitchFamily="34" charset="0"/>
                  <a:cs typeface="Arial" panose="020B0604020202020204" pitchFamily="34" charset="0"/>
                </a:rPr>
                <a:t>EleVATE</a:t>
              </a:r>
            </a:p>
          </p:txBody>
        </p:sp>
      </p:grpSp>
      <p:grpSp>
        <p:nvGrpSpPr>
          <p:cNvPr id="96" name="Trad Care">
            <a:extLst>
              <a:ext uri="{FF2B5EF4-FFF2-40B4-BE49-F238E27FC236}">
                <a16:creationId xmlns:a16="http://schemas.microsoft.com/office/drawing/2014/main" id="{94753747-E55F-4D85-8933-01457C250D22}"/>
              </a:ext>
            </a:extLst>
          </p:cNvPr>
          <p:cNvGrpSpPr/>
          <p:nvPr/>
        </p:nvGrpSpPr>
        <p:grpSpPr>
          <a:xfrm>
            <a:off x="4792944" y="1392719"/>
            <a:ext cx="2254249" cy="2047521"/>
            <a:chOff x="4616451" y="1510770"/>
            <a:chExt cx="2254249" cy="2047521"/>
          </a:xfrm>
        </p:grpSpPr>
        <p:sp>
          <p:nvSpPr>
            <p:cNvPr id="97" name="TextBox 96"/>
            <p:cNvSpPr txBox="1"/>
            <p:nvPr/>
          </p:nvSpPr>
          <p:spPr>
            <a:xfrm>
              <a:off x="4616451" y="2727294"/>
              <a:ext cx="2254249"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effectLst/>
                  <a:uLnTx/>
                  <a:uFillTx/>
                  <a:latin typeface="Arial" panose="020B0604020202020204" pitchFamily="34" charset="0"/>
                  <a:cs typeface="Arial" panose="020B0604020202020204" pitchFamily="34" charset="0"/>
                </a:rPr>
                <a:t>Traditional Care</a:t>
              </a:r>
            </a:p>
          </p:txBody>
        </p:sp>
        <p:grpSp>
          <p:nvGrpSpPr>
            <p:cNvPr id="98" name="Group 97"/>
            <p:cNvGrpSpPr/>
            <p:nvPr/>
          </p:nvGrpSpPr>
          <p:grpSpPr>
            <a:xfrm>
              <a:off x="5090484" y="1510770"/>
              <a:ext cx="1371624" cy="1320484"/>
              <a:chOff x="4197350" y="1322388"/>
              <a:chExt cx="1192213" cy="1147762"/>
            </a:xfrm>
          </p:grpSpPr>
          <p:sp>
            <p:nvSpPr>
              <p:cNvPr id="99" name="Freeform 16"/>
              <p:cNvSpPr>
                <a:spLocks noChangeArrowheads="1"/>
              </p:cNvSpPr>
              <p:nvPr/>
            </p:nvSpPr>
            <p:spPr bwMode="auto">
              <a:xfrm>
                <a:off x="4208463" y="2266950"/>
                <a:ext cx="461962" cy="147638"/>
              </a:xfrm>
              <a:custGeom>
                <a:avLst/>
                <a:gdLst>
                  <a:gd name="T0" fmla="*/ 500 w 1283"/>
                  <a:gd name="T1" fmla="*/ 63 h 408"/>
                  <a:gd name="T2" fmla="*/ 500 w 1283"/>
                  <a:gd name="T3" fmla="*/ 63 h 408"/>
                  <a:gd name="T4" fmla="*/ 844 w 1283"/>
                  <a:gd name="T5" fmla="*/ 32 h 408"/>
                  <a:gd name="T6" fmla="*/ 1125 w 1283"/>
                  <a:gd name="T7" fmla="*/ 94 h 408"/>
                  <a:gd name="T8" fmla="*/ 1250 w 1283"/>
                  <a:gd name="T9" fmla="*/ 157 h 408"/>
                  <a:gd name="T10" fmla="*/ 1000 w 1283"/>
                  <a:gd name="T11" fmla="*/ 282 h 408"/>
                  <a:gd name="T12" fmla="*/ 782 w 1283"/>
                  <a:gd name="T13" fmla="*/ 344 h 408"/>
                  <a:gd name="T14" fmla="*/ 375 w 1283"/>
                  <a:gd name="T15" fmla="*/ 375 h 408"/>
                  <a:gd name="T16" fmla="*/ 219 w 1283"/>
                  <a:gd name="T17" fmla="*/ 313 h 408"/>
                  <a:gd name="T18" fmla="*/ 0 w 1283"/>
                  <a:gd name="T19" fmla="*/ 250 h 408"/>
                  <a:gd name="T20" fmla="*/ 125 w 1283"/>
                  <a:gd name="T21" fmla="*/ 157 h 408"/>
                  <a:gd name="T22" fmla="*/ 500 w 1283"/>
                  <a:gd name="T23" fmla="*/ 63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3" h="408">
                    <a:moveTo>
                      <a:pt x="500" y="63"/>
                    </a:moveTo>
                    <a:lnTo>
                      <a:pt x="500" y="63"/>
                    </a:lnTo>
                    <a:cubicBezTo>
                      <a:pt x="500" y="63"/>
                      <a:pt x="782" y="0"/>
                      <a:pt x="844" y="32"/>
                    </a:cubicBezTo>
                    <a:cubicBezTo>
                      <a:pt x="907" y="63"/>
                      <a:pt x="1063" y="94"/>
                      <a:pt x="1125" y="94"/>
                    </a:cubicBezTo>
                    <a:cubicBezTo>
                      <a:pt x="1188" y="94"/>
                      <a:pt x="1282" y="94"/>
                      <a:pt x="1250" y="157"/>
                    </a:cubicBezTo>
                    <a:cubicBezTo>
                      <a:pt x="1219" y="219"/>
                      <a:pt x="1063" y="250"/>
                      <a:pt x="1000" y="282"/>
                    </a:cubicBezTo>
                    <a:cubicBezTo>
                      <a:pt x="969" y="282"/>
                      <a:pt x="938" y="313"/>
                      <a:pt x="782" y="344"/>
                    </a:cubicBezTo>
                    <a:cubicBezTo>
                      <a:pt x="594" y="375"/>
                      <a:pt x="469" y="407"/>
                      <a:pt x="375" y="375"/>
                    </a:cubicBezTo>
                    <a:cubicBezTo>
                      <a:pt x="313" y="344"/>
                      <a:pt x="313" y="344"/>
                      <a:pt x="219" y="313"/>
                    </a:cubicBezTo>
                    <a:cubicBezTo>
                      <a:pt x="157" y="313"/>
                      <a:pt x="0" y="282"/>
                      <a:pt x="0" y="250"/>
                    </a:cubicBezTo>
                    <a:cubicBezTo>
                      <a:pt x="0" y="188"/>
                      <a:pt x="94" y="188"/>
                      <a:pt x="125" y="157"/>
                    </a:cubicBezTo>
                    <a:cubicBezTo>
                      <a:pt x="125" y="157"/>
                      <a:pt x="250" y="125"/>
                      <a:pt x="500" y="63"/>
                    </a:cubicBezTo>
                  </a:path>
                </a:pathLst>
              </a:custGeom>
              <a:solidFill>
                <a:srgbClr val="2F559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00" name="Freeform 17"/>
              <p:cNvSpPr>
                <a:spLocks noChangeArrowheads="1"/>
              </p:cNvSpPr>
              <p:nvPr/>
            </p:nvSpPr>
            <p:spPr bwMode="auto">
              <a:xfrm>
                <a:off x="4456113" y="1547813"/>
                <a:ext cx="327025" cy="180975"/>
              </a:xfrm>
              <a:custGeom>
                <a:avLst/>
                <a:gdLst>
                  <a:gd name="T0" fmla="*/ 219 w 907"/>
                  <a:gd name="T1" fmla="*/ 125 h 501"/>
                  <a:gd name="T2" fmla="*/ 219 w 907"/>
                  <a:gd name="T3" fmla="*/ 125 h 501"/>
                  <a:gd name="T4" fmla="*/ 906 w 907"/>
                  <a:gd name="T5" fmla="*/ 344 h 501"/>
                  <a:gd name="T6" fmla="*/ 187 w 907"/>
                  <a:gd name="T7" fmla="*/ 313 h 501"/>
                  <a:gd name="T8" fmla="*/ 219 w 907"/>
                  <a:gd name="T9" fmla="*/ 125 h 501"/>
                </a:gdLst>
                <a:ahLst/>
                <a:cxnLst>
                  <a:cxn ang="0">
                    <a:pos x="T0" y="T1"/>
                  </a:cxn>
                  <a:cxn ang="0">
                    <a:pos x="T2" y="T3"/>
                  </a:cxn>
                  <a:cxn ang="0">
                    <a:pos x="T4" y="T5"/>
                  </a:cxn>
                  <a:cxn ang="0">
                    <a:pos x="T6" y="T7"/>
                  </a:cxn>
                  <a:cxn ang="0">
                    <a:pos x="T8" y="T9"/>
                  </a:cxn>
                </a:cxnLst>
                <a:rect l="0" t="0" r="r" b="b"/>
                <a:pathLst>
                  <a:path w="907" h="501">
                    <a:moveTo>
                      <a:pt x="219" y="125"/>
                    </a:moveTo>
                    <a:lnTo>
                      <a:pt x="219" y="125"/>
                    </a:lnTo>
                    <a:cubicBezTo>
                      <a:pt x="219" y="125"/>
                      <a:pt x="406" y="375"/>
                      <a:pt x="906" y="344"/>
                    </a:cubicBezTo>
                    <a:cubicBezTo>
                      <a:pt x="906" y="344"/>
                      <a:pt x="281" y="500"/>
                      <a:pt x="187" y="313"/>
                    </a:cubicBezTo>
                    <a:cubicBezTo>
                      <a:pt x="187" y="313"/>
                      <a:pt x="0" y="0"/>
                      <a:pt x="219" y="125"/>
                    </a:cubicBez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01" name="Freeform 18"/>
              <p:cNvSpPr>
                <a:spLocks noChangeArrowheads="1"/>
              </p:cNvSpPr>
              <p:nvPr/>
            </p:nvSpPr>
            <p:spPr bwMode="auto">
              <a:xfrm>
                <a:off x="4219575" y="1547813"/>
                <a:ext cx="236538" cy="304800"/>
              </a:xfrm>
              <a:custGeom>
                <a:avLst/>
                <a:gdLst>
                  <a:gd name="T0" fmla="*/ 499 w 657"/>
                  <a:gd name="T1" fmla="*/ 63 h 845"/>
                  <a:gd name="T2" fmla="*/ 499 w 657"/>
                  <a:gd name="T3" fmla="*/ 63 h 845"/>
                  <a:gd name="T4" fmla="*/ 0 w 657"/>
                  <a:gd name="T5" fmla="*/ 844 h 845"/>
                  <a:gd name="T6" fmla="*/ 375 w 657"/>
                  <a:gd name="T7" fmla="*/ 438 h 845"/>
                  <a:gd name="T8" fmla="*/ 656 w 657"/>
                  <a:gd name="T9" fmla="*/ 219 h 845"/>
                  <a:gd name="T10" fmla="*/ 499 w 657"/>
                  <a:gd name="T11" fmla="*/ 63 h 845"/>
                </a:gdLst>
                <a:ahLst/>
                <a:cxnLst>
                  <a:cxn ang="0">
                    <a:pos x="T0" y="T1"/>
                  </a:cxn>
                  <a:cxn ang="0">
                    <a:pos x="T2" y="T3"/>
                  </a:cxn>
                  <a:cxn ang="0">
                    <a:pos x="T4" y="T5"/>
                  </a:cxn>
                  <a:cxn ang="0">
                    <a:pos x="T6" y="T7"/>
                  </a:cxn>
                  <a:cxn ang="0">
                    <a:pos x="T8" y="T9"/>
                  </a:cxn>
                  <a:cxn ang="0">
                    <a:pos x="T10" y="T11"/>
                  </a:cxn>
                </a:cxnLst>
                <a:rect l="0" t="0" r="r" b="b"/>
                <a:pathLst>
                  <a:path w="657" h="845">
                    <a:moveTo>
                      <a:pt x="499" y="63"/>
                    </a:moveTo>
                    <a:lnTo>
                      <a:pt x="499" y="63"/>
                    </a:lnTo>
                    <a:cubicBezTo>
                      <a:pt x="499" y="63"/>
                      <a:pt x="187" y="375"/>
                      <a:pt x="0" y="844"/>
                    </a:cubicBezTo>
                    <a:cubicBezTo>
                      <a:pt x="0" y="844"/>
                      <a:pt x="218" y="563"/>
                      <a:pt x="375" y="438"/>
                    </a:cubicBezTo>
                    <a:cubicBezTo>
                      <a:pt x="562" y="344"/>
                      <a:pt x="656" y="219"/>
                      <a:pt x="656" y="219"/>
                    </a:cubicBezTo>
                    <a:cubicBezTo>
                      <a:pt x="656" y="157"/>
                      <a:pt x="593" y="0"/>
                      <a:pt x="499" y="63"/>
                    </a:cubicBez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02" name="Freeform 19"/>
              <p:cNvSpPr>
                <a:spLocks noChangeArrowheads="1"/>
              </p:cNvSpPr>
              <p:nvPr/>
            </p:nvSpPr>
            <p:spPr bwMode="auto">
              <a:xfrm>
                <a:off x="4365625" y="1501775"/>
                <a:ext cx="112713" cy="46038"/>
              </a:xfrm>
              <a:custGeom>
                <a:avLst/>
                <a:gdLst>
                  <a:gd name="T0" fmla="*/ 219 w 313"/>
                  <a:gd name="T1" fmla="*/ 32 h 126"/>
                  <a:gd name="T2" fmla="*/ 219 w 313"/>
                  <a:gd name="T3" fmla="*/ 32 h 126"/>
                  <a:gd name="T4" fmla="*/ 312 w 313"/>
                  <a:gd name="T5" fmla="*/ 94 h 126"/>
                  <a:gd name="T6" fmla="*/ 125 w 313"/>
                  <a:gd name="T7" fmla="*/ 125 h 126"/>
                  <a:gd name="T8" fmla="*/ 0 w 313"/>
                  <a:gd name="T9" fmla="*/ 0 h 126"/>
                  <a:gd name="T10" fmla="*/ 219 w 313"/>
                  <a:gd name="T11" fmla="*/ 32 h 126"/>
                </a:gdLst>
                <a:ahLst/>
                <a:cxnLst>
                  <a:cxn ang="0">
                    <a:pos x="T0" y="T1"/>
                  </a:cxn>
                  <a:cxn ang="0">
                    <a:pos x="T2" y="T3"/>
                  </a:cxn>
                  <a:cxn ang="0">
                    <a:pos x="T4" y="T5"/>
                  </a:cxn>
                  <a:cxn ang="0">
                    <a:pos x="T6" y="T7"/>
                  </a:cxn>
                  <a:cxn ang="0">
                    <a:pos x="T8" y="T9"/>
                  </a:cxn>
                  <a:cxn ang="0">
                    <a:pos x="T10" y="T11"/>
                  </a:cxn>
                </a:cxnLst>
                <a:rect l="0" t="0" r="r" b="b"/>
                <a:pathLst>
                  <a:path w="313" h="126">
                    <a:moveTo>
                      <a:pt x="219" y="32"/>
                    </a:moveTo>
                    <a:lnTo>
                      <a:pt x="219" y="32"/>
                    </a:lnTo>
                    <a:cubicBezTo>
                      <a:pt x="312" y="94"/>
                      <a:pt x="312" y="94"/>
                      <a:pt x="312" y="94"/>
                    </a:cubicBezTo>
                    <a:cubicBezTo>
                      <a:pt x="312" y="94"/>
                      <a:pt x="187" y="125"/>
                      <a:pt x="125" y="125"/>
                    </a:cubicBezTo>
                    <a:cubicBezTo>
                      <a:pt x="31" y="94"/>
                      <a:pt x="0" y="63"/>
                      <a:pt x="0" y="0"/>
                    </a:cubicBezTo>
                    <a:cubicBezTo>
                      <a:pt x="0" y="0"/>
                      <a:pt x="156" y="94"/>
                      <a:pt x="219" y="32"/>
                    </a:cubicBezTo>
                  </a:path>
                </a:pathLst>
              </a:custGeom>
              <a:solidFill>
                <a:srgbClr val="33668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03" name="Freeform 20"/>
              <p:cNvSpPr>
                <a:spLocks noChangeArrowheads="1"/>
              </p:cNvSpPr>
              <p:nvPr/>
            </p:nvSpPr>
            <p:spPr bwMode="auto">
              <a:xfrm>
                <a:off x="4973638" y="1738313"/>
                <a:ext cx="46037" cy="338137"/>
              </a:xfrm>
              <a:custGeom>
                <a:avLst/>
                <a:gdLst>
                  <a:gd name="T0" fmla="*/ 125 w 126"/>
                  <a:gd name="T1" fmla="*/ 0 h 938"/>
                  <a:gd name="T2" fmla="*/ 0 w 126"/>
                  <a:gd name="T3" fmla="*/ 0 h 938"/>
                  <a:gd name="T4" fmla="*/ 0 w 126"/>
                  <a:gd name="T5" fmla="*/ 937 h 938"/>
                  <a:gd name="T6" fmla="*/ 125 w 126"/>
                  <a:gd name="T7" fmla="*/ 937 h 938"/>
                  <a:gd name="T8" fmla="*/ 125 w 126"/>
                  <a:gd name="T9" fmla="*/ 0 h 938"/>
                </a:gdLst>
                <a:ahLst/>
                <a:cxnLst>
                  <a:cxn ang="0">
                    <a:pos x="T0" y="T1"/>
                  </a:cxn>
                  <a:cxn ang="0">
                    <a:pos x="T2" y="T3"/>
                  </a:cxn>
                  <a:cxn ang="0">
                    <a:pos x="T4" y="T5"/>
                  </a:cxn>
                  <a:cxn ang="0">
                    <a:pos x="T6" y="T7"/>
                  </a:cxn>
                  <a:cxn ang="0">
                    <a:pos x="T8" y="T9"/>
                  </a:cxn>
                </a:cxnLst>
                <a:rect l="0" t="0" r="r" b="b"/>
                <a:pathLst>
                  <a:path w="126" h="938">
                    <a:moveTo>
                      <a:pt x="125" y="0"/>
                    </a:moveTo>
                    <a:lnTo>
                      <a:pt x="0" y="0"/>
                    </a:lnTo>
                    <a:lnTo>
                      <a:pt x="0" y="937"/>
                    </a:lnTo>
                    <a:lnTo>
                      <a:pt x="125" y="937"/>
                    </a:lnTo>
                    <a:lnTo>
                      <a:pt x="125" y="0"/>
                    </a:lnTo>
                  </a:path>
                </a:pathLst>
              </a:custGeom>
              <a:solidFill>
                <a:srgbClr val="33668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04" name="Freeform 21"/>
              <p:cNvSpPr>
                <a:spLocks noChangeArrowheads="1"/>
              </p:cNvSpPr>
              <p:nvPr/>
            </p:nvSpPr>
            <p:spPr bwMode="auto">
              <a:xfrm>
                <a:off x="5119688" y="1828800"/>
                <a:ext cx="90487" cy="33338"/>
              </a:xfrm>
              <a:custGeom>
                <a:avLst/>
                <a:gdLst>
                  <a:gd name="T0" fmla="*/ 250 w 251"/>
                  <a:gd name="T1" fmla="*/ 62 h 94"/>
                  <a:gd name="T2" fmla="*/ 250 w 251"/>
                  <a:gd name="T3" fmla="*/ 62 h 94"/>
                  <a:gd name="T4" fmla="*/ 93 w 251"/>
                  <a:gd name="T5" fmla="*/ 62 h 94"/>
                  <a:gd name="T6" fmla="*/ 62 w 251"/>
                  <a:gd name="T7" fmla="*/ 93 h 94"/>
                  <a:gd name="T8" fmla="*/ 31 w 251"/>
                  <a:gd name="T9" fmla="*/ 93 h 94"/>
                  <a:gd name="T10" fmla="*/ 31 w 251"/>
                  <a:gd name="T11" fmla="*/ 31 h 94"/>
                  <a:gd name="T12" fmla="*/ 93 w 251"/>
                  <a:gd name="T13" fmla="*/ 31 h 94"/>
                  <a:gd name="T14" fmla="*/ 187 w 251"/>
                  <a:gd name="T15" fmla="*/ 0 h 94"/>
                  <a:gd name="T16" fmla="*/ 250 w 251"/>
                  <a:gd name="T17" fmla="*/ 6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1" h="94">
                    <a:moveTo>
                      <a:pt x="250" y="62"/>
                    </a:moveTo>
                    <a:lnTo>
                      <a:pt x="250" y="62"/>
                    </a:lnTo>
                    <a:cubicBezTo>
                      <a:pt x="250" y="62"/>
                      <a:pt x="125" y="62"/>
                      <a:pt x="93" y="62"/>
                    </a:cubicBezTo>
                    <a:cubicBezTo>
                      <a:pt x="93" y="62"/>
                      <a:pt x="93" y="93"/>
                      <a:pt x="62" y="93"/>
                    </a:cubicBezTo>
                    <a:lnTo>
                      <a:pt x="31" y="93"/>
                    </a:lnTo>
                    <a:cubicBezTo>
                      <a:pt x="31" y="62"/>
                      <a:pt x="0" y="31"/>
                      <a:pt x="31" y="31"/>
                    </a:cubicBezTo>
                    <a:cubicBezTo>
                      <a:pt x="62" y="31"/>
                      <a:pt x="62" y="31"/>
                      <a:pt x="93" y="31"/>
                    </a:cubicBezTo>
                    <a:lnTo>
                      <a:pt x="187" y="0"/>
                    </a:lnTo>
                    <a:lnTo>
                      <a:pt x="250" y="62"/>
                    </a:lnTo>
                  </a:path>
                </a:pathLst>
              </a:custGeom>
              <a:solidFill>
                <a:srgbClr val="33668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05" name="Freeform 22"/>
              <p:cNvSpPr>
                <a:spLocks noChangeArrowheads="1"/>
              </p:cNvSpPr>
              <p:nvPr/>
            </p:nvSpPr>
            <p:spPr bwMode="auto">
              <a:xfrm>
                <a:off x="4827588" y="1839913"/>
                <a:ext cx="382587" cy="371475"/>
              </a:xfrm>
              <a:custGeom>
                <a:avLst/>
                <a:gdLst>
                  <a:gd name="T0" fmla="*/ 1030 w 1063"/>
                  <a:gd name="T1" fmla="*/ 156 h 1032"/>
                  <a:gd name="T2" fmla="*/ 1030 w 1063"/>
                  <a:gd name="T3" fmla="*/ 156 h 1032"/>
                  <a:gd name="T4" fmla="*/ 968 w 1063"/>
                  <a:gd name="T5" fmla="*/ 281 h 1032"/>
                  <a:gd name="T6" fmla="*/ 469 w 1063"/>
                  <a:gd name="T7" fmla="*/ 469 h 1032"/>
                  <a:gd name="T8" fmla="*/ 438 w 1063"/>
                  <a:gd name="T9" fmla="*/ 1031 h 1032"/>
                  <a:gd name="T10" fmla="*/ 313 w 1063"/>
                  <a:gd name="T11" fmla="*/ 375 h 1032"/>
                  <a:gd name="T12" fmla="*/ 375 w 1063"/>
                  <a:gd name="T13" fmla="*/ 281 h 1032"/>
                  <a:gd name="T14" fmla="*/ 156 w 1063"/>
                  <a:gd name="T15" fmla="*/ 312 h 1032"/>
                  <a:gd name="T16" fmla="*/ 63 w 1063"/>
                  <a:gd name="T17" fmla="*/ 844 h 1032"/>
                  <a:gd name="T18" fmla="*/ 0 w 1063"/>
                  <a:gd name="T19" fmla="*/ 187 h 1032"/>
                  <a:gd name="T20" fmla="*/ 281 w 1063"/>
                  <a:gd name="T21" fmla="*/ 31 h 1032"/>
                  <a:gd name="T22" fmla="*/ 624 w 1063"/>
                  <a:gd name="T23" fmla="*/ 0 h 1032"/>
                  <a:gd name="T24" fmla="*/ 1030 w 1063"/>
                  <a:gd name="T25" fmla="*/ 156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3" h="1032">
                    <a:moveTo>
                      <a:pt x="1030" y="156"/>
                    </a:moveTo>
                    <a:lnTo>
                      <a:pt x="1030" y="156"/>
                    </a:lnTo>
                    <a:cubicBezTo>
                      <a:pt x="1030" y="156"/>
                      <a:pt x="1062" y="218"/>
                      <a:pt x="968" y="281"/>
                    </a:cubicBezTo>
                    <a:cubicBezTo>
                      <a:pt x="843" y="312"/>
                      <a:pt x="469" y="469"/>
                      <a:pt x="469" y="469"/>
                    </a:cubicBezTo>
                    <a:cubicBezTo>
                      <a:pt x="438" y="1031"/>
                      <a:pt x="438" y="1031"/>
                      <a:pt x="438" y="1031"/>
                    </a:cubicBezTo>
                    <a:cubicBezTo>
                      <a:pt x="313" y="375"/>
                      <a:pt x="313" y="375"/>
                      <a:pt x="313" y="375"/>
                    </a:cubicBezTo>
                    <a:cubicBezTo>
                      <a:pt x="375" y="281"/>
                      <a:pt x="375" y="281"/>
                      <a:pt x="375" y="281"/>
                    </a:cubicBezTo>
                    <a:lnTo>
                      <a:pt x="156" y="312"/>
                    </a:lnTo>
                    <a:cubicBezTo>
                      <a:pt x="156" y="344"/>
                      <a:pt x="63" y="844"/>
                      <a:pt x="63" y="844"/>
                    </a:cubicBezTo>
                    <a:cubicBezTo>
                      <a:pt x="0" y="187"/>
                      <a:pt x="0" y="187"/>
                      <a:pt x="0" y="187"/>
                    </a:cubicBezTo>
                    <a:cubicBezTo>
                      <a:pt x="281" y="31"/>
                      <a:pt x="281" y="31"/>
                      <a:pt x="281" y="31"/>
                    </a:cubicBezTo>
                    <a:cubicBezTo>
                      <a:pt x="624" y="0"/>
                      <a:pt x="624" y="0"/>
                      <a:pt x="624" y="0"/>
                    </a:cubicBezTo>
                    <a:lnTo>
                      <a:pt x="1030" y="156"/>
                    </a:lnTo>
                  </a:path>
                </a:pathLst>
              </a:custGeom>
              <a:solidFill>
                <a:srgbClr val="33668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06" name="Freeform 23"/>
              <p:cNvSpPr>
                <a:spLocks noChangeArrowheads="1"/>
              </p:cNvSpPr>
              <p:nvPr/>
            </p:nvSpPr>
            <p:spPr bwMode="auto">
              <a:xfrm>
                <a:off x="5006975" y="1636713"/>
                <a:ext cx="157163" cy="304800"/>
              </a:xfrm>
              <a:custGeom>
                <a:avLst/>
                <a:gdLst>
                  <a:gd name="T0" fmla="*/ 312 w 438"/>
                  <a:gd name="T1" fmla="*/ 125 h 845"/>
                  <a:gd name="T2" fmla="*/ 312 w 438"/>
                  <a:gd name="T3" fmla="*/ 125 h 845"/>
                  <a:gd name="T4" fmla="*/ 374 w 438"/>
                  <a:gd name="T5" fmla="*/ 656 h 845"/>
                  <a:gd name="T6" fmla="*/ 31 w 438"/>
                  <a:gd name="T7" fmla="*/ 844 h 845"/>
                  <a:gd name="T8" fmla="*/ 31 w 438"/>
                  <a:gd name="T9" fmla="*/ 813 h 845"/>
                  <a:gd name="T10" fmla="*/ 249 w 438"/>
                  <a:gd name="T11" fmla="*/ 656 h 845"/>
                  <a:gd name="T12" fmla="*/ 312 w 438"/>
                  <a:gd name="T13" fmla="*/ 125 h 845"/>
                </a:gdLst>
                <a:ahLst/>
                <a:cxnLst>
                  <a:cxn ang="0">
                    <a:pos x="T0" y="T1"/>
                  </a:cxn>
                  <a:cxn ang="0">
                    <a:pos x="T2" y="T3"/>
                  </a:cxn>
                  <a:cxn ang="0">
                    <a:pos x="T4" y="T5"/>
                  </a:cxn>
                  <a:cxn ang="0">
                    <a:pos x="T6" y="T7"/>
                  </a:cxn>
                  <a:cxn ang="0">
                    <a:pos x="T8" y="T9"/>
                  </a:cxn>
                  <a:cxn ang="0">
                    <a:pos x="T10" y="T11"/>
                  </a:cxn>
                  <a:cxn ang="0">
                    <a:pos x="T12" y="T13"/>
                  </a:cxn>
                </a:cxnLst>
                <a:rect l="0" t="0" r="r" b="b"/>
                <a:pathLst>
                  <a:path w="438" h="845">
                    <a:moveTo>
                      <a:pt x="312" y="125"/>
                    </a:moveTo>
                    <a:lnTo>
                      <a:pt x="312" y="125"/>
                    </a:lnTo>
                    <a:cubicBezTo>
                      <a:pt x="312" y="125"/>
                      <a:pt x="437" y="625"/>
                      <a:pt x="374" y="656"/>
                    </a:cubicBezTo>
                    <a:cubicBezTo>
                      <a:pt x="249" y="750"/>
                      <a:pt x="31" y="813"/>
                      <a:pt x="31" y="844"/>
                    </a:cubicBezTo>
                    <a:cubicBezTo>
                      <a:pt x="0" y="844"/>
                      <a:pt x="31" y="813"/>
                      <a:pt x="31" y="813"/>
                    </a:cubicBezTo>
                    <a:cubicBezTo>
                      <a:pt x="31" y="813"/>
                      <a:pt x="249" y="719"/>
                      <a:pt x="249" y="656"/>
                    </a:cubicBezTo>
                    <a:cubicBezTo>
                      <a:pt x="155" y="0"/>
                      <a:pt x="312" y="125"/>
                      <a:pt x="312" y="125"/>
                    </a:cubicBezTo>
                  </a:path>
                </a:pathLst>
              </a:custGeom>
              <a:solidFill>
                <a:srgbClr val="33668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07" name="Freeform 135"/>
              <p:cNvSpPr>
                <a:spLocks noChangeArrowheads="1"/>
              </p:cNvSpPr>
              <p:nvPr/>
            </p:nvSpPr>
            <p:spPr bwMode="auto">
              <a:xfrm>
                <a:off x="4297363" y="1784350"/>
                <a:ext cx="293687" cy="641350"/>
              </a:xfrm>
              <a:custGeom>
                <a:avLst/>
                <a:gdLst>
                  <a:gd name="T0" fmla="*/ 94 w 814"/>
                  <a:gd name="T1" fmla="*/ 218 h 1782"/>
                  <a:gd name="T2" fmla="*/ 94 w 814"/>
                  <a:gd name="T3" fmla="*/ 218 h 1782"/>
                  <a:gd name="T4" fmla="*/ 63 w 814"/>
                  <a:gd name="T5" fmla="*/ 1656 h 1782"/>
                  <a:gd name="T6" fmla="*/ 438 w 814"/>
                  <a:gd name="T7" fmla="*/ 687 h 1782"/>
                  <a:gd name="T8" fmla="*/ 688 w 814"/>
                  <a:gd name="T9" fmla="*/ 1562 h 1782"/>
                  <a:gd name="T10" fmla="*/ 719 w 814"/>
                  <a:gd name="T11" fmla="*/ 218 h 1782"/>
                  <a:gd name="T12" fmla="*/ 94 w 814"/>
                  <a:gd name="T13" fmla="*/ 218 h 1782"/>
                </a:gdLst>
                <a:ahLst/>
                <a:cxnLst>
                  <a:cxn ang="0">
                    <a:pos x="T0" y="T1"/>
                  </a:cxn>
                  <a:cxn ang="0">
                    <a:pos x="T2" y="T3"/>
                  </a:cxn>
                  <a:cxn ang="0">
                    <a:pos x="T4" y="T5"/>
                  </a:cxn>
                  <a:cxn ang="0">
                    <a:pos x="T6" y="T7"/>
                  </a:cxn>
                  <a:cxn ang="0">
                    <a:pos x="T8" y="T9"/>
                  </a:cxn>
                  <a:cxn ang="0">
                    <a:pos x="T10" y="T11"/>
                  </a:cxn>
                  <a:cxn ang="0">
                    <a:pos x="T12" y="T13"/>
                  </a:cxn>
                </a:cxnLst>
                <a:rect l="0" t="0" r="r" b="b"/>
                <a:pathLst>
                  <a:path w="814" h="1782">
                    <a:moveTo>
                      <a:pt x="94" y="218"/>
                    </a:moveTo>
                    <a:lnTo>
                      <a:pt x="94" y="218"/>
                    </a:lnTo>
                    <a:cubicBezTo>
                      <a:pt x="94" y="218"/>
                      <a:pt x="0" y="1281"/>
                      <a:pt x="63" y="1656"/>
                    </a:cubicBezTo>
                    <a:cubicBezTo>
                      <a:pt x="63" y="1656"/>
                      <a:pt x="344" y="906"/>
                      <a:pt x="438" y="687"/>
                    </a:cubicBezTo>
                    <a:cubicBezTo>
                      <a:pt x="438" y="687"/>
                      <a:pt x="625" y="1343"/>
                      <a:pt x="688" y="1562"/>
                    </a:cubicBezTo>
                    <a:cubicBezTo>
                      <a:pt x="719" y="1781"/>
                      <a:pt x="813" y="437"/>
                      <a:pt x="719" y="218"/>
                    </a:cubicBezTo>
                    <a:cubicBezTo>
                      <a:pt x="657" y="0"/>
                      <a:pt x="94" y="218"/>
                      <a:pt x="94" y="218"/>
                    </a:cubicBezTo>
                  </a:path>
                </a:pathLst>
              </a:custGeom>
              <a:solidFill>
                <a:srgbClr val="754C28"/>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08" name="Freeform 136"/>
              <p:cNvSpPr>
                <a:spLocks noChangeArrowheads="1"/>
              </p:cNvSpPr>
              <p:nvPr/>
            </p:nvSpPr>
            <p:spPr bwMode="auto">
              <a:xfrm>
                <a:off x="4297363" y="1917700"/>
                <a:ext cx="282575" cy="304800"/>
              </a:xfrm>
              <a:custGeom>
                <a:avLst/>
                <a:gdLst>
                  <a:gd name="T0" fmla="*/ 94 w 783"/>
                  <a:gd name="T1" fmla="*/ 94 h 845"/>
                  <a:gd name="T2" fmla="*/ 94 w 783"/>
                  <a:gd name="T3" fmla="*/ 94 h 845"/>
                  <a:gd name="T4" fmla="*/ 63 w 783"/>
                  <a:gd name="T5" fmla="*/ 126 h 845"/>
                  <a:gd name="T6" fmla="*/ 0 w 783"/>
                  <a:gd name="T7" fmla="*/ 719 h 845"/>
                  <a:gd name="T8" fmla="*/ 782 w 783"/>
                  <a:gd name="T9" fmla="*/ 688 h 845"/>
                  <a:gd name="T10" fmla="*/ 750 w 783"/>
                  <a:gd name="T11" fmla="*/ 0 h 845"/>
                  <a:gd name="T12" fmla="*/ 94 w 783"/>
                  <a:gd name="T13" fmla="*/ 94 h 845"/>
                </a:gdLst>
                <a:ahLst/>
                <a:cxnLst>
                  <a:cxn ang="0">
                    <a:pos x="T0" y="T1"/>
                  </a:cxn>
                  <a:cxn ang="0">
                    <a:pos x="T2" y="T3"/>
                  </a:cxn>
                  <a:cxn ang="0">
                    <a:pos x="T4" y="T5"/>
                  </a:cxn>
                  <a:cxn ang="0">
                    <a:pos x="T6" y="T7"/>
                  </a:cxn>
                  <a:cxn ang="0">
                    <a:pos x="T8" y="T9"/>
                  </a:cxn>
                  <a:cxn ang="0">
                    <a:pos x="T10" y="T11"/>
                  </a:cxn>
                  <a:cxn ang="0">
                    <a:pos x="T12" y="T13"/>
                  </a:cxn>
                </a:cxnLst>
                <a:rect l="0" t="0" r="r" b="b"/>
                <a:pathLst>
                  <a:path w="783" h="845">
                    <a:moveTo>
                      <a:pt x="94" y="94"/>
                    </a:moveTo>
                    <a:lnTo>
                      <a:pt x="94" y="94"/>
                    </a:lnTo>
                    <a:cubicBezTo>
                      <a:pt x="94" y="94"/>
                      <a:pt x="63" y="94"/>
                      <a:pt x="63" y="126"/>
                    </a:cubicBezTo>
                    <a:cubicBezTo>
                      <a:pt x="63" y="251"/>
                      <a:pt x="32" y="563"/>
                      <a:pt x="0" y="719"/>
                    </a:cubicBezTo>
                    <a:cubicBezTo>
                      <a:pt x="0" y="719"/>
                      <a:pt x="532" y="844"/>
                      <a:pt x="782" y="688"/>
                    </a:cubicBezTo>
                    <a:cubicBezTo>
                      <a:pt x="750" y="0"/>
                      <a:pt x="750" y="0"/>
                      <a:pt x="750" y="0"/>
                    </a:cubicBezTo>
                    <a:lnTo>
                      <a:pt x="94" y="94"/>
                    </a:lnTo>
                  </a:path>
                </a:pathLst>
              </a:custGeom>
              <a:solidFill>
                <a:srgbClr val="2DA9D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09" name="Freeform 137"/>
              <p:cNvSpPr>
                <a:spLocks noChangeArrowheads="1"/>
              </p:cNvSpPr>
              <p:nvPr/>
            </p:nvSpPr>
            <p:spPr bwMode="auto">
              <a:xfrm>
                <a:off x="4310063" y="1536700"/>
                <a:ext cx="280987" cy="585788"/>
              </a:xfrm>
              <a:custGeom>
                <a:avLst/>
                <a:gdLst>
                  <a:gd name="T0" fmla="*/ 93 w 782"/>
                  <a:gd name="T1" fmla="*/ 781 h 1626"/>
                  <a:gd name="T2" fmla="*/ 93 w 782"/>
                  <a:gd name="T3" fmla="*/ 781 h 1626"/>
                  <a:gd name="T4" fmla="*/ 0 w 782"/>
                  <a:gd name="T5" fmla="*/ 1531 h 1626"/>
                  <a:gd name="T6" fmla="*/ 781 w 782"/>
                  <a:gd name="T7" fmla="*/ 1469 h 1626"/>
                  <a:gd name="T8" fmla="*/ 656 w 782"/>
                  <a:gd name="T9" fmla="*/ 219 h 1626"/>
                  <a:gd name="T10" fmla="*/ 249 w 782"/>
                  <a:gd name="T11" fmla="*/ 94 h 1626"/>
                  <a:gd name="T12" fmla="*/ 93 w 782"/>
                  <a:gd name="T13" fmla="*/ 781 h 1626"/>
                </a:gdLst>
                <a:ahLst/>
                <a:cxnLst>
                  <a:cxn ang="0">
                    <a:pos x="T0" y="T1"/>
                  </a:cxn>
                  <a:cxn ang="0">
                    <a:pos x="T2" y="T3"/>
                  </a:cxn>
                  <a:cxn ang="0">
                    <a:pos x="T4" y="T5"/>
                  </a:cxn>
                  <a:cxn ang="0">
                    <a:pos x="T6" y="T7"/>
                  </a:cxn>
                  <a:cxn ang="0">
                    <a:pos x="T8" y="T9"/>
                  </a:cxn>
                  <a:cxn ang="0">
                    <a:pos x="T10" y="T11"/>
                  </a:cxn>
                  <a:cxn ang="0">
                    <a:pos x="T12" y="T13"/>
                  </a:cxn>
                </a:cxnLst>
                <a:rect l="0" t="0" r="r" b="b"/>
                <a:pathLst>
                  <a:path w="782" h="1626">
                    <a:moveTo>
                      <a:pt x="93" y="781"/>
                    </a:moveTo>
                    <a:lnTo>
                      <a:pt x="93" y="781"/>
                    </a:lnTo>
                    <a:cubicBezTo>
                      <a:pt x="62" y="906"/>
                      <a:pt x="0" y="1469"/>
                      <a:pt x="0" y="1531"/>
                    </a:cubicBezTo>
                    <a:cubicBezTo>
                      <a:pt x="0" y="1531"/>
                      <a:pt x="562" y="1625"/>
                      <a:pt x="781" y="1469"/>
                    </a:cubicBezTo>
                    <a:cubicBezTo>
                      <a:pt x="781" y="1469"/>
                      <a:pt x="687" y="344"/>
                      <a:pt x="656" y="219"/>
                    </a:cubicBezTo>
                    <a:cubicBezTo>
                      <a:pt x="656" y="63"/>
                      <a:pt x="312" y="0"/>
                      <a:pt x="249" y="94"/>
                    </a:cubicBezTo>
                    <a:cubicBezTo>
                      <a:pt x="249" y="94"/>
                      <a:pt x="156" y="250"/>
                      <a:pt x="93" y="781"/>
                    </a:cubicBez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10" name="Freeform 138"/>
              <p:cNvSpPr>
                <a:spLocks noChangeArrowheads="1"/>
              </p:cNvSpPr>
              <p:nvPr/>
            </p:nvSpPr>
            <p:spPr bwMode="auto">
              <a:xfrm>
                <a:off x="4197350" y="1839913"/>
                <a:ext cx="46038" cy="90487"/>
              </a:xfrm>
              <a:custGeom>
                <a:avLst/>
                <a:gdLst>
                  <a:gd name="T0" fmla="*/ 63 w 126"/>
                  <a:gd name="T1" fmla="*/ 0 h 251"/>
                  <a:gd name="T2" fmla="*/ 63 w 126"/>
                  <a:gd name="T3" fmla="*/ 0 h 251"/>
                  <a:gd name="T4" fmla="*/ 94 w 126"/>
                  <a:gd name="T5" fmla="*/ 156 h 251"/>
                  <a:gd name="T6" fmla="*/ 63 w 126"/>
                  <a:gd name="T7" fmla="*/ 156 h 251"/>
                  <a:gd name="T8" fmla="*/ 31 w 126"/>
                  <a:gd name="T9" fmla="*/ 93 h 251"/>
                  <a:gd name="T10" fmla="*/ 31 w 126"/>
                  <a:gd name="T11" fmla="*/ 218 h 251"/>
                  <a:gd name="T12" fmla="*/ 0 w 126"/>
                  <a:gd name="T13" fmla="*/ 218 h 251"/>
                  <a:gd name="T14" fmla="*/ 0 w 126"/>
                  <a:gd name="T15" fmla="*/ 125 h 251"/>
                  <a:gd name="T16" fmla="*/ 63 w 126"/>
                  <a:gd name="T17" fmla="*/ 0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251">
                    <a:moveTo>
                      <a:pt x="63" y="0"/>
                    </a:moveTo>
                    <a:lnTo>
                      <a:pt x="63" y="0"/>
                    </a:lnTo>
                    <a:cubicBezTo>
                      <a:pt x="63" y="0"/>
                      <a:pt x="63" y="125"/>
                      <a:pt x="94" y="156"/>
                    </a:cubicBezTo>
                    <a:cubicBezTo>
                      <a:pt x="125" y="156"/>
                      <a:pt x="63" y="187"/>
                      <a:pt x="63" y="156"/>
                    </a:cubicBezTo>
                    <a:cubicBezTo>
                      <a:pt x="63" y="125"/>
                      <a:pt x="31" y="93"/>
                      <a:pt x="31" y="93"/>
                    </a:cubicBezTo>
                    <a:cubicBezTo>
                      <a:pt x="31" y="93"/>
                      <a:pt x="31" y="187"/>
                      <a:pt x="31" y="218"/>
                    </a:cubicBezTo>
                    <a:cubicBezTo>
                      <a:pt x="31" y="250"/>
                      <a:pt x="0" y="218"/>
                      <a:pt x="0" y="218"/>
                    </a:cubicBezTo>
                    <a:cubicBezTo>
                      <a:pt x="0" y="187"/>
                      <a:pt x="0" y="156"/>
                      <a:pt x="0" y="125"/>
                    </a:cubicBezTo>
                    <a:cubicBezTo>
                      <a:pt x="0" y="93"/>
                      <a:pt x="31" y="31"/>
                      <a:pt x="63" y="0"/>
                    </a:cubicBezTo>
                  </a:path>
                </a:pathLst>
              </a:custGeom>
              <a:solidFill>
                <a:srgbClr val="754C28"/>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11" name="Freeform 139"/>
              <p:cNvSpPr>
                <a:spLocks noChangeArrowheads="1"/>
              </p:cNvSpPr>
              <p:nvPr/>
            </p:nvSpPr>
            <p:spPr bwMode="auto">
              <a:xfrm>
                <a:off x="4421188" y="1547813"/>
                <a:ext cx="90487" cy="269875"/>
              </a:xfrm>
              <a:custGeom>
                <a:avLst/>
                <a:gdLst>
                  <a:gd name="T0" fmla="*/ 63 w 251"/>
                  <a:gd name="T1" fmla="*/ 0 h 751"/>
                  <a:gd name="T2" fmla="*/ 0 w 251"/>
                  <a:gd name="T3" fmla="*/ 125 h 751"/>
                  <a:gd name="T4" fmla="*/ 156 w 251"/>
                  <a:gd name="T5" fmla="*/ 594 h 751"/>
                  <a:gd name="T6" fmla="*/ 219 w 251"/>
                  <a:gd name="T7" fmla="*/ 750 h 751"/>
                  <a:gd name="T8" fmla="*/ 250 w 251"/>
                  <a:gd name="T9" fmla="*/ 750 h 751"/>
                  <a:gd name="T10" fmla="*/ 250 w 251"/>
                  <a:gd name="T11" fmla="*/ 750 h 751"/>
                  <a:gd name="T12" fmla="*/ 250 w 251"/>
                  <a:gd name="T13" fmla="*/ 750 h 751"/>
                  <a:gd name="T14" fmla="*/ 250 w 251"/>
                  <a:gd name="T15" fmla="*/ 500 h 751"/>
                  <a:gd name="T16" fmla="*/ 250 w 251"/>
                  <a:gd name="T17" fmla="*/ 219 h 751"/>
                  <a:gd name="T18" fmla="*/ 219 w 251"/>
                  <a:gd name="T19" fmla="*/ 94 h 751"/>
                  <a:gd name="T20" fmla="*/ 125 w 251"/>
                  <a:gd name="T21" fmla="*/ 32 h 751"/>
                  <a:gd name="T22" fmla="*/ 156 w 251"/>
                  <a:gd name="T23" fmla="*/ 94 h 751"/>
                  <a:gd name="T24" fmla="*/ 219 w 251"/>
                  <a:gd name="T25" fmla="*/ 188 h 751"/>
                  <a:gd name="T26" fmla="*/ 219 w 251"/>
                  <a:gd name="T27" fmla="*/ 500 h 751"/>
                  <a:gd name="T28" fmla="*/ 219 w 251"/>
                  <a:gd name="T29" fmla="*/ 750 h 751"/>
                  <a:gd name="T30" fmla="*/ 219 w 251"/>
                  <a:gd name="T31" fmla="*/ 750 h 751"/>
                  <a:gd name="T32" fmla="*/ 219 w 251"/>
                  <a:gd name="T33" fmla="*/ 719 h 751"/>
                  <a:gd name="T34" fmla="*/ 250 w 251"/>
                  <a:gd name="T35" fmla="*/ 750 h 751"/>
                  <a:gd name="T36" fmla="*/ 250 w 251"/>
                  <a:gd name="T37" fmla="*/ 750 h 751"/>
                  <a:gd name="T38" fmla="*/ 219 w 251"/>
                  <a:gd name="T39" fmla="*/ 719 h 751"/>
                  <a:gd name="T40" fmla="*/ 219 w 251"/>
                  <a:gd name="T41" fmla="*/ 719 h 751"/>
                  <a:gd name="T42" fmla="*/ 250 w 251"/>
                  <a:gd name="T43" fmla="*/ 719 h 751"/>
                  <a:gd name="T44" fmla="*/ 250 w 251"/>
                  <a:gd name="T45" fmla="*/ 750 h 751"/>
                  <a:gd name="T46" fmla="*/ 250 w 251"/>
                  <a:gd name="T47" fmla="*/ 750 h 751"/>
                  <a:gd name="T48" fmla="*/ 250 w 251"/>
                  <a:gd name="T49" fmla="*/ 719 h 751"/>
                  <a:gd name="T50" fmla="*/ 250 w 251"/>
                  <a:gd name="T51" fmla="*/ 719 h 751"/>
                  <a:gd name="T52" fmla="*/ 250 w 251"/>
                  <a:gd name="T53" fmla="*/ 719 h 751"/>
                  <a:gd name="T54" fmla="*/ 250 w 251"/>
                  <a:gd name="T55" fmla="*/ 719 h 751"/>
                  <a:gd name="T56" fmla="*/ 250 w 251"/>
                  <a:gd name="T57" fmla="*/ 719 h 751"/>
                  <a:gd name="T58" fmla="*/ 188 w 251"/>
                  <a:gd name="T59" fmla="*/ 594 h 751"/>
                  <a:gd name="T60" fmla="*/ 31 w 251"/>
                  <a:gd name="T61" fmla="*/ 125 h 751"/>
                  <a:gd name="T62" fmla="*/ 63 w 251"/>
                  <a:gd name="T63" fmla="*/ 32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1" h="751">
                    <a:moveTo>
                      <a:pt x="63" y="0"/>
                    </a:moveTo>
                    <a:lnTo>
                      <a:pt x="63" y="0"/>
                    </a:lnTo>
                    <a:cubicBezTo>
                      <a:pt x="31" y="0"/>
                      <a:pt x="31" y="32"/>
                      <a:pt x="0" y="32"/>
                    </a:cubicBezTo>
                    <a:cubicBezTo>
                      <a:pt x="0" y="63"/>
                      <a:pt x="0" y="94"/>
                      <a:pt x="0" y="125"/>
                    </a:cubicBezTo>
                    <a:cubicBezTo>
                      <a:pt x="0" y="188"/>
                      <a:pt x="31" y="281"/>
                      <a:pt x="63" y="375"/>
                    </a:cubicBezTo>
                    <a:cubicBezTo>
                      <a:pt x="94" y="469"/>
                      <a:pt x="125" y="563"/>
                      <a:pt x="156" y="594"/>
                    </a:cubicBezTo>
                    <a:cubicBezTo>
                      <a:pt x="188" y="657"/>
                      <a:pt x="188" y="719"/>
                      <a:pt x="219" y="719"/>
                    </a:cubicBezTo>
                    <a:cubicBezTo>
                      <a:pt x="219" y="750"/>
                      <a:pt x="219" y="750"/>
                      <a:pt x="219" y="750"/>
                    </a:cubicBezTo>
                    <a:lnTo>
                      <a:pt x="219" y="750"/>
                    </a:lnTo>
                    <a:cubicBezTo>
                      <a:pt x="219" y="750"/>
                      <a:pt x="219" y="750"/>
                      <a:pt x="250" y="750"/>
                    </a:cubicBezTo>
                    <a:lnTo>
                      <a:pt x="250" y="750"/>
                    </a:lnTo>
                    <a:lnTo>
                      <a:pt x="250" y="750"/>
                    </a:lnTo>
                    <a:lnTo>
                      <a:pt x="250" y="750"/>
                    </a:lnTo>
                    <a:lnTo>
                      <a:pt x="250" y="750"/>
                    </a:lnTo>
                    <a:lnTo>
                      <a:pt x="250" y="750"/>
                    </a:lnTo>
                    <a:cubicBezTo>
                      <a:pt x="250" y="750"/>
                      <a:pt x="250" y="625"/>
                      <a:pt x="250" y="500"/>
                    </a:cubicBezTo>
                    <a:cubicBezTo>
                      <a:pt x="250" y="438"/>
                      <a:pt x="250" y="375"/>
                      <a:pt x="250" y="313"/>
                    </a:cubicBezTo>
                    <a:cubicBezTo>
                      <a:pt x="250" y="281"/>
                      <a:pt x="250" y="250"/>
                      <a:pt x="250" y="219"/>
                    </a:cubicBezTo>
                    <a:cubicBezTo>
                      <a:pt x="250" y="188"/>
                      <a:pt x="250" y="188"/>
                      <a:pt x="250" y="157"/>
                    </a:cubicBezTo>
                    <a:cubicBezTo>
                      <a:pt x="250" y="125"/>
                      <a:pt x="250" y="125"/>
                      <a:pt x="219" y="94"/>
                    </a:cubicBezTo>
                    <a:cubicBezTo>
                      <a:pt x="219" y="63"/>
                      <a:pt x="219" y="63"/>
                      <a:pt x="188" y="63"/>
                    </a:cubicBezTo>
                    <a:cubicBezTo>
                      <a:pt x="188" y="32"/>
                      <a:pt x="156" y="32"/>
                      <a:pt x="125" y="32"/>
                    </a:cubicBezTo>
                    <a:cubicBezTo>
                      <a:pt x="125" y="63"/>
                      <a:pt x="125" y="63"/>
                      <a:pt x="125" y="63"/>
                    </a:cubicBezTo>
                    <a:lnTo>
                      <a:pt x="156" y="94"/>
                    </a:lnTo>
                    <a:cubicBezTo>
                      <a:pt x="188" y="94"/>
                      <a:pt x="188" y="94"/>
                      <a:pt x="188" y="125"/>
                    </a:cubicBezTo>
                    <a:cubicBezTo>
                      <a:pt x="188" y="125"/>
                      <a:pt x="188" y="157"/>
                      <a:pt x="219" y="188"/>
                    </a:cubicBezTo>
                    <a:lnTo>
                      <a:pt x="219" y="219"/>
                    </a:lnTo>
                    <a:cubicBezTo>
                      <a:pt x="219" y="281"/>
                      <a:pt x="219" y="407"/>
                      <a:pt x="219" y="500"/>
                    </a:cubicBezTo>
                    <a:cubicBezTo>
                      <a:pt x="219" y="563"/>
                      <a:pt x="219" y="625"/>
                      <a:pt x="219" y="657"/>
                    </a:cubicBezTo>
                    <a:cubicBezTo>
                      <a:pt x="219" y="719"/>
                      <a:pt x="219" y="750"/>
                      <a:pt x="219" y="750"/>
                    </a:cubicBezTo>
                    <a:cubicBezTo>
                      <a:pt x="250" y="750"/>
                      <a:pt x="250" y="750"/>
                      <a:pt x="250" y="750"/>
                    </a:cubicBezTo>
                    <a:cubicBezTo>
                      <a:pt x="219" y="750"/>
                      <a:pt x="219" y="750"/>
                      <a:pt x="219" y="750"/>
                    </a:cubicBezTo>
                    <a:cubicBezTo>
                      <a:pt x="250" y="750"/>
                      <a:pt x="250" y="750"/>
                      <a:pt x="250" y="750"/>
                    </a:cubicBezTo>
                    <a:cubicBezTo>
                      <a:pt x="219" y="719"/>
                      <a:pt x="219" y="719"/>
                      <a:pt x="219" y="719"/>
                    </a:cubicBezTo>
                    <a:cubicBezTo>
                      <a:pt x="219" y="719"/>
                      <a:pt x="219" y="719"/>
                      <a:pt x="219" y="750"/>
                    </a:cubicBezTo>
                    <a:cubicBezTo>
                      <a:pt x="250" y="750"/>
                      <a:pt x="250" y="750"/>
                      <a:pt x="250" y="750"/>
                    </a:cubicBezTo>
                    <a:cubicBezTo>
                      <a:pt x="219" y="719"/>
                      <a:pt x="219" y="719"/>
                      <a:pt x="219" y="719"/>
                    </a:cubicBezTo>
                    <a:cubicBezTo>
                      <a:pt x="250" y="750"/>
                      <a:pt x="250" y="750"/>
                      <a:pt x="250" y="750"/>
                    </a:cubicBezTo>
                    <a:cubicBezTo>
                      <a:pt x="219" y="719"/>
                      <a:pt x="219" y="719"/>
                      <a:pt x="219" y="719"/>
                    </a:cubicBezTo>
                    <a:lnTo>
                      <a:pt x="219" y="719"/>
                    </a:lnTo>
                    <a:cubicBezTo>
                      <a:pt x="250" y="750"/>
                      <a:pt x="250" y="750"/>
                      <a:pt x="250" y="750"/>
                    </a:cubicBezTo>
                    <a:cubicBezTo>
                      <a:pt x="219" y="719"/>
                      <a:pt x="219" y="719"/>
                      <a:pt x="219" y="719"/>
                    </a:cubicBezTo>
                    <a:cubicBezTo>
                      <a:pt x="250" y="750"/>
                      <a:pt x="250" y="750"/>
                      <a:pt x="250" y="750"/>
                    </a:cubicBezTo>
                    <a:cubicBezTo>
                      <a:pt x="250" y="719"/>
                      <a:pt x="250" y="719"/>
                      <a:pt x="250" y="719"/>
                    </a:cubicBezTo>
                    <a:lnTo>
                      <a:pt x="219" y="719"/>
                    </a:lnTo>
                    <a:cubicBezTo>
                      <a:pt x="250" y="750"/>
                      <a:pt x="250" y="750"/>
                      <a:pt x="250" y="750"/>
                    </a:cubicBezTo>
                    <a:cubicBezTo>
                      <a:pt x="250" y="719"/>
                      <a:pt x="250" y="719"/>
                      <a:pt x="250" y="719"/>
                    </a:cubicBezTo>
                    <a:cubicBezTo>
                      <a:pt x="250" y="750"/>
                      <a:pt x="250" y="750"/>
                      <a:pt x="250" y="750"/>
                    </a:cubicBezTo>
                    <a:cubicBezTo>
                      <a:pt x="250" y="719"/>
                      <a:pt x="250" y="719"/>
                      <a:pt x="250" y="719"/>
                    </a:cubicBezTo>
                    <a:lnTo>
                      <a:pt x="250" y="719"/>
                    </a:lnTo>
                    <a:cubicBezTo>
                      <a:pt x="250" y="750"/>
                      <a:pt x="250" y="750"/>
                      <a:pt x="250" y="750"/>
                    </a:cubicBezTo>
                    <a:cubicBezTo>
                      <a:pt x="250" y="719"/>
                      <a:pt x="250" y="719"/>
                      <a:pt x="250" y="719"/>
                    </a:cubicBezTo>
                    <a:lnTo>
                      <a:pt x="250" y="719"/>
                    </a:lnTo>
                    <a:lnTo>
                      <a:pt x="250" y="719"/>
                    </a:lnTo>
                    <a:lnTo>
                      <a:pt x="250" y="719"/>
                    </a:lnTo>
                    <a:lnTo>
                      <a:pt x="250" y="719"/>
                    </a:lnTo>
                    <a:lnTo>
                      <a:pt x="250" y="719"/>
                    </a:lnTo>
                    <a:lnTo>
                      <a:pt x="250" y="719"/>
                    </a:lnTo>
                    <a:cubicBezTo>
                      <a:pt x="250" y="719"/>
                      <a:pt x="250" y="719"/>
                      <a:pt x="250" y="688"/>
                    </a:cubicBezTo>
                    <a:cubicBezTo>
                      <a:pt x="219" y="657"/>
                      <a:pt x="219" y="625"/>
                      <a:pt x="188" y="594"/>
                    </a:cubicBezTo>
                    <a:cubicBezTo>
                      <a:pt x="156" y="532"/>
                      <a:pt x="125" y="438"/>
                      <a:pt x="94" y="344"/>
                    </a:cubicBezTo>
                    <a:cubicBezTo>
                      <a:pt x="63" y="281"/>
                      <a:pt x="31" y="188"/>
                      <a:pt x="31" y="125"/>
                    </a:cubicBezTo>
                    <a:cubicBezTo>
                      <a:pt x="31" y="94"/>
                      <a:pt x="31" y="63"/>
                      <a:pt x="63" y="63"/>
                    </a:cubicBezTo>
                    <a:cubicBezTo>
                      <a:pt x="63" y="63"/>
                      <a:pt x="63" y="63"/>
                      <a:pt x="63" y="32"/>
                    </a:cubicBezTo>
                    <a:cubicBezTo>
                      <a:pt x="63" y="0"/>
                      <a:pt x="63" y="0"/>
                      <a:pt x="63" y="0"/>
                    </a:cubicBezTo>
                  </a:path>
                </a:pathLst>
              </a:custGeom>
              <a:solidFill>
                <a:srgbClr val="E5E7E8"/>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12" name="Freeform 140"/>
              <p:cNvSpPr>
                <a:spLocks noChangeArrowheads="1"/>
              </p:cNvSpPr>
              <p:nvPr/>
            </p:nvSpPr>
            <p:spPr bwMode="auto">
              <a:xfrm>
                <a:off x="4432300" y="1525588"/>
                <a:ext cx="57150" cy="79375"/>
              </a:xfrm>
              <a:custGeom>
                <a:avLst/>
                <a:gdLst>
                  <a:gd name="T0" fmla="*/ 94 w 158"/>
                  <a:gd name="T1" fmla="*/ 0 h 220"/>
                  <a:gd name="T2" fmla="*/ 94 w 158"/>
                  <a:gd name="T3" fmla="*/ 0 h 220"/>
                  <a:gd name="T4" fmla="*/ 0 w 158"/>
                  <a:gd name="T5" fmla="*/ 125 h 220"/>
                  <a:gd name="T6" fmla="*/ 125 w 158"/>
                  <a:gd name="T7" fmla="*/ 219 h 220"/>
                  <a:gd name="T8" fmla="*/ 157 w 158"/>
                  <a:gd name="T9" fmla="*/ 31 h 220"/>
                  <a:gd name="T10" fmla="*/ 94 w 158"/>
                  <a:gd name="T11" fmla="*/ 0 h 220"/>
                </a:gdLst>
                <a:ahLst/>
                <a:cxnLst>
                  <a:cxn ang="0">
                    <a:pos x="T0" y="T1"/>
                  </a:cxn>
                  <a:cxn ang="0">
                    <a:pos x="T2" y="T3"/>
                  </a:cxn>
                  <a:cxn ang="0">
                    <a:pos x="T4" y="T5"/>
                  </a:cxn>
                  <a:cxn ang="0">
                    <a:pos x="T6" y="T7"/>
                  </a:cxn>
                  <a:cxn ang="0">
                    <a:pos x="T8" y="T9"/>
                  </a:cxn>
                  <a:cxn ang="0">
                    <a:pos x="T10" y="T11"/>
                  </a:cxn>
                </a:cxnLst>
                <a:rect l="0" t="0" r="r" b="b"/>
                <a:pathLst>
                  <a:path w="158" h="220">
                    <a:moveTo>
                      <a:pt x="94" y="0"/>
                    </a:moveTo>
                    <a:lnTo>
                      <a:pt x="94" y="0"/>
                    </a:lnTo>
                    <a:cubicBezTo>
                      <a:pt x="0" y="125"/>
                      <a:pt x="0" y="125"/>
                      <a:pt x="0" y="125"/>
                    </a:cubicBezTo>
                    <a:cubicBezTo>
                      <a:pt x="0" y="125"/>
                      <a:pt x="94" y="219"/>
                      <a:pt x="125" y="219"/>
                    </a:cubicBezTo>
                    <a:cubicBezTo>
                      <a:pt x="157" y="187"/>
                      <a:pt x="157" y="31"/>
                      <a:pt x="157" y="31"/>
                    </a:cubicBezTo>
                    <a:lnTo>
                      <a:pt x="94" y="0"/>
                    </a:lnTo>
                  </a:path>
                </a:pathLst>
              </a:custGeom>
              <a:solidFill>
                <a:srgbClr val="754C28"/>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13" name="Freeform 141"/>
              <p:cNvSpPr>
                <a:spLocks noChangeArrowheads="1"/>
              </p:cNvSpPr>
              <p:nvPr/>
            </p:nvSpPr>
            <p:spPr bwMode="auto">
              <a:xfrm>
                <a:off x="4365625" y="1333500"/>
                <a:ext cx="180975" cy="247650"/>
              </a:xfrm>
              <a:custGeom>
                <a:avLst/>
                <a:gdLst>
                  <a:gd name="T0" fmla="*/ 93 w 501"/>
                  <a:gd name="T1" fmla="*/ 126 h 689"/>
                  <a:gd name="T2" fmla="*/ 93 w 501"/>
                  <a:gd name="T3" fmla="*/ 126 h 689"/>
                  <a:gd name="T4" fmla="*/ 156 w 501"/>
                  <a:gd name="T5" fmla="*/ 501 h 689"/>
                  <a:gd name="T6" fmla="*/ 500 w 501"/>
                  <a:gd name="T7" fmla="*/ 376 h 689"/>
                  <a:gd name="T8" fmla="*/ 312 w 501"/>
                  <a:gd name="T9" fmla="*/ 32 h 689"/>
                  <a:gd name="T10" fmla="*/ 93 w 501"/>
                  <a:gd name="T11" fmla="*/ 126 h 689"/>
                </a:gdLst>
                <a:ahLst/>
                <a:cxnLst>
                  <a:cxn ang="0">
                    <a:pos x="T0" y="T1"/>
                  </a:cxn>
                  <a:cxn ang="0">
                    <a:pos x="T2" y="T3"/>
                  </a:cxn>
                  <a:cxn ang="0">
                    <a:pos x="T4" y="T5"/>
                  </a:cxn>
                  <a:cxn ang="0">
                    <a:pos x="T6" y="T7"/>
                  </a:cxn>
                  <a:cxn ang="0">
                    <a:pos x="T8" y="T9"/>
                  </a:cxn>
                  <a:cxn ang="0">
                    <a:pos x="T10" y="T11"/>
                  </a:cxn>
                </a:cxnLst>
                <a:rect l="0" t="0" r="r" b="b"/>
                <a:pathLst>
                  <a:path w="501" h="689">
                    <a:moveTo>
                      <a:pt x="93" y="126"/>
                    </a:moveTo>
                    <a:lnTo>
                      <a:pt x="93" y="126"/>
                    </a:lnTo>
                    <a:cubicBezTo>
                      <a:pt x="0" y="219"/>
                      <a:pt x="125" y="469"/>
                      <a:pt x="156" y="501"/>
                    </a:cubicBezTo>
                    <a:cubicBezTo>
                      <a:pt x="344" y="688"/>
                      <a:pt x="469" y="563"/>
                      <a:pt x="500" y="376"/>
                    </a:cubicBezTo>
                    <a:cubicBezTo>
                      <a:pt x="500" y="188"/>
                      <a:pt x="406" y="94"/>
                      <a:pt x="312" y="32"/>
                    </a:cubicBezTo>
                    <a:cubicBezTo>
                      <a:pt x="219" y="0"/>
                      <a:pt x="93" y="126"/>
                      <a:pt x="93" y="126"/>
                    </a:cubicBezTo>
                  </a:path>
                </a:pathLst>
              </a:custGeom>
              <a:solidFill>
                <a:srgbClr val="A97B4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14" name="Freeform 142"/>
              <p:cNvSpPr>
                <a:spLocks noChangeArrowheads="1"/>
              </p:cNvSpPr>
              <p:nvPr/>
            </p:nvSpPr>
            <p:spPr bwMode="auto">
              <a:xfrm>
                <a:off x="4332288" y="1322388"/>
                <a:ext cx="214312" cy="236537"/>
              </a:xfrm>
              <a:custGeom>
                <a:avLst/>
                <a:gdLst>
                  <a:gd name="T0" fmla="*/ 375 w 595"/>
                  <a:gd name="T1" fmla="*/ 63 h 658"/>
                  <a:gd name="T2" fmla="*/ 375 w 595"/>
                  <a:gd name="T3" fmla="*/ 63 h 658"/>
                  <a:gd name="T4" fmla="*/ 594 w 595"/>
                  <a:gd name="T5" fmla="*/ 250 h 658"/>
                  <a:gd name="T6" fmla="*/ 281 w 595"/>
                  <a:gd name="T7" fmla="*/ 344 h 658"/>
                  <a:gd name="T8" fmla="*/ 375 w 595"/>
                  <a:gd name="T9" fmla="*/ 563 h 658"/>
                  <a:gd name="T10" fmla="*/ 156 w 595"/>
                  <a:gd name="T11" fmla="*/ 594 h 658"/>
                  <a:gd name="T12" fmla="*/ 375 w 595"/>
                  <a:gd name="T13" fmla="*/ 63 h 658"/>
                </a:gdLst>
                <a:ahLst/>
                <a:cxnLst>
                  <a:cxn ang="0">
                    <a:pos x="T0" y="T1"/>
                  </a:cxn>
                  <a:cxn ang="0">
                    <a:pos x="T2" y="T3"/>
                  </a:cxn>
                  <a:cxn ang="0">
                    <a:pos x="T4" y="T5"/>
                  </a:cxn>
                  <a:cxn ang="0">
                    <a:pos x="T6" y="T7"/>
                  </a:cxn>
                  <a:cxn ang="0">
                    <a:pos x="T8" y="T9"/>
                  </a:cxn>
                  <a:cxn ang="0">
                    <a:pos x="T10" y="T11"/>
                  </a:cxn>
                  <a:cxn ang="0">
                    <a:pos x="T12" y="T13"/>
                  </a:cxn>
                </a:cxnLst>
                <a:rect l="0" t="0" r="r" b="b"/>
                <a:pathLst>
                  <a:path w="595" h="658">
                    <a:moveTo>
                      <a:pt x="375" y="63"/>
                    </a:moveTo>
                    <a:lnTo>
                      <a:pt x="375" y="63"/>
                    </a:lnTo>
                    <a:cubicBezTo>
                      <a:pt x="375" y="63"/>
                      <a:pt x="531" y="63"/>
                      <a:pt x="594" y="250"/>
                    </a:cubicBezTo>
                    <a:cubicBezTo>
                      <a:pt x="594" y="250"/>
                      <a:pt x="438" y="375"/>
                      <a:pt x="281" y="344"/>
                    </a:cubicBezTo>
                    <a:cubicBezTo>
                      <a:pt x="281" y="344"/>
                      <a:pt x="313" y="532"/>
                      <a:pt x="375" y="563"/>
                    </a:cubicBezTo>
                    <a:cubicBezTo>
                      <a:pt x="438" y="625"/>
                      <a:pt x="313" y="657"/>
                      <a:pt x="156" y="594"/>
                    </a:cubicBezTo>
                    <a:cubicBezTo>
                      <a:pt x="0" y="563"/>
                      <a:pt x="31" y="0"/>
                      <a:pt x="375" y="63"/>
                    </a:cubicBezTo>
                  </a:path>
                </a:pathLst>
              </a:custGeom>
              <a:solidFill>
                <a:srgbClr val="221F20"/>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15" name="Freeform 143"/>
              <p:cNvSpPr>
                <a:spLocks noChangeArrowheads="1"/>
              </p:cNvSpPr>
              <p:nvPr/>
            </p:nvSpPr>
            <p:spPr bwMode="auto">
              <a:xfrm>
                <a:off x="4759325" y="1647825"/>
                <a:ext cx="90488" cy="46038"/>
              </a:xfrm>
              <a:custGeom>
                <a:avLst/>
                <a:gdLst>
                  <a:gd name="T0" fmla="*/ 0 w 251"/>
                  <a:gd name="T1" fmla="*/ 63 h 127"/>
                  <a:gd name="T2" fmla="*/ 0 w 251"/>
                  <a:gd name="T3" fmla="*/ 63 h 127"/>
                  <a:gd name="T4" fmla="*/ 93 w 251"/>
                  <a:gd name="T5" fmla="*/ 0 h 127"/>
                  <a:gd name="T6" fmla="*/ 93 w 251"/>
                  <a:gd name="T7" fmla="*/ 0 h 127"/>
                  <a:gd name="T8" fmla="*/ 93 w 251"/>
                  <a:gd name="T9" fmla="*/ 63 h 127"/>
                  <a:gd name="T10" fmla="*/ 218 w 251"/>
                  <a:gd name="T11" fmla="*/ 32 h 127"/>
                  <a:gd name="T12" fmla="*/ 93 w 251"/>
                  <a:gd name="T13" fmla="*/ 126 h 127"/>
                  <a:gd name="T14" fmla="*/ 0 w 251"/>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1" h="127">
                    <a:moveTo>
                      <a:pt x="0" y="63"/>
                    </a:moveTo>
                    <a:lnTo>
                      <a:pt x="0" y="63"/>
                    </a:lnTo>
                    <a:cubicBezTo>
                      <a:pt x="0" y="63"/>
                      <a:pt x="62" y="32"/>
                      <a:pt x="93" y="0"/>
                    </a:cubicBezTo>
                    <a:lnTo>
                      <a:pt x="93" y="0"/>
                    </a:lnTo>
                    <a:cubicBezTo>
                      <a:pt x="125" y="0"/>
                      <a:pt x="125" y="63"/>
                      <a:pt x="93" y="63"/>
                    </a:cubicBezTo>
                    <a:cubicBezTo>
                      <a:pt x="62" y="63"/>
                      <a:pt x="187" y="63"/>
                      <a:pt x="218" y="32"/>
                    </a:cubicBezTo>
                    <a:cubicBezTo>
                      <a:pt x="250" y="32"/>
                      <a:pt x="218" y="94"/>
                      <a:pt x="93" y="126"/>
                    </a:cubicBezTo>
                    <a:cubicBezTo>
                      <a:pt x="0" y="126"/>
                      <a:pt x="0" y="63"/>
                      <a:pt x="0" y="63"/>
                    </a:cubicBezTo>
                  </a:path>
                </a:pathLst>
              </a:custGeom>
              <a:solidFill>
                <a:srgbClr val="A97B4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16" name="Freeform 146"/>
              <p:cNvSpPr>
                <a:spLocks noChangeArrowheads="1"/>
              </p:cNvSpPr>
              <p:nvPr/>
            </p:nvSpPr>
            <p:spPr bwMode="auto">
              <a:xfrm>
                <a:off x="4940300" y="1749425"/>
                <a:ext cx="46038" cy="338138"/>
              </a:xfrm>
              <a:custGeom>
                <a:avLst/>
                <a:gdLst>
                  <a:gd name="T0" fmla="*/ 125 w 126"/>
                  <a:gd name="T1" fmla="*/ 906 h 938"/>
                  <a:gd name="T2" fmla="*/ 125 w 126"/>
                  <a:gd name="T3" fmla="*/ 906 h 938"/>
                  <a:gd name="T4" fmla="*/ 125 w 126"/>
                  <a:gd name="T5" fmla="*/ 906 h 938"/>
                  <a:gd name="T6" fmla="*/ 125 w 126"/>
                  <a:gd name="T7" fmla="*/ 0 h 938"/>
                  <a:gd name="T8" fmla="*/ 0 w 126"/>
                  <a:gd name="T9" fmla="*/ 0 h 938"/>
                  <a:gd name="T10" fmla="*/ 0 w 126"/>
                  <a:gd name="T11" fmla="*/ 906 h 938"/>
                  <a:gd name="T12" fmla="*/ 0 w 126"/>
                  <a:gd name="T13" fmla="*/ 906 h 938"/>
                  <a:gd name="T14" fmla="*/ 62 w 126"/>
                  <a:gd name="T15" fmla="*/ 937 h 938"/>
                  <a:gd name="T16" fmla="*/ 125 w 126"/>
                  <a:gd name="T17" fmla="*/ 906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938">
                    <a:moveTo>
                      <a:pt x="125" y="906"/>
                    </a:moveTo>
                    <a:lnTo>
                      <a:pt x="125" y="906"/>
                    </a:lnTo>
                    <a:lnTo>
                      <a:pt x="125" y="906"/>
                    </a:lnTo>
                    <a:cubicBezTo>
                      <a:pt x="125" y="0"/>
                      <a:pt x="125" y="0"/>
                      <a:pt x="125" y="0"/>
                    </a:cubicBezTo>
                    <a:cubicBezTo>
                      <a:pt x="0" y="0"/>
                      <a:pt x="0" y="0"/>
                      <a:pt x="0" y="0"/>
                    </a:cubicBezTo>
                    <a:cubicBezTo>
                      <a:pt x="0" y="906"/>
                      <a:pt x="0" y="906"/>
                      <a:pt x="0" y="906"/>
                    </a:cubicBezTo>
                    <a:lnTo>
                      <a:pt x="0" y="906"/>
                    </a:lnTo>
                    <a:cubicBezTo>
                      <a:pt x="0" y="906"/>
                      <a:pt x="31" y="937"/>
                      <a:pt x="62" y="937"/>
                    </a:cubicBezTo>
                    <a:cubicBezTo>
                      <a:pt x="93" y="937"/>
                      <a:pt x="125" y="906"/>
                      <a:pt x="125" y="906"/>
                    </a:cubicBezTo>
                  </a:path>
                </a:pathLst>
              </a:custGeom>
              <a:solidFill>
                <a:srgbClr val="BCBEC0"/>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17" name="Freeform 147"/>
              <p:cNvSpPr>
                <a:spLocks noChangeArrowheads="1"/>
              </p:cNvSpPr>
              <p:nvPr/>
            </p:nvSpPr>
            <p:spPr bwMode="auto">
              <a:xfrm>
                <a:off x="4714875" y="1716088"/>
                <a:ext cx="674688" cy="382587"/>
              </a:xfrm>
              <a:custGeom>
                <a:avLst/>
                <a:gdLst>
                  <a:gd name="T0" fmla="*/ 1875 w 1876"/>
                  <a:gd name="T1" fmla="*/ 656 h 1064"/>
                  <a:gd name="T2" fmla="*/ 1156 w 1876"/>
                  <a:gd name="T3" fmla="*/ 1063 h 1064"/>
                  <a:gd name="T4" fmla="*/ 0 w 1876"/>
                  <a:gd name="T5" fmla="*/ 406 h 1064"/>
                  <a:gd name="T6" fmla="*/ 719 w 1876"/>
                  <a:gd name="T7" fmla="*/ 0 h 1064"/>
                  <a:gd name="T8" fmla="*/ 1875 w 1876"/>
                  <a:gd name="T9" fmla="*/ 656 h 1064"/>
                </a:gdLst>
                <a:ahLst/>
                <a:cxnLst>
                  <a:cxn ang="0">
                    <a:pos x="T0" y="T1"/>
                  </a:cxn>
                  <a:cxn ang="0">
                    <a:pos x="T2" y="T3"/>
                  </a:cxn>
                  <a:cxn ang="0">
                    <a:pos x="T4" y="T5"/>
                  </a:cxn>
                  <a:cxn ang="0">
                    <a:pos x="T6" y="T7"/>
                  </a:cxn>
                  <a:cxn ang="0">
                    <a:pos x="T8" y="T9"/>
                  </a:cxn>
                </a:cxnLst>
                <a:rect l="0" t="0" r="r" b="b"/>
                <a:pathLst>
                  <a:path w="1876" h="1064">
                    <a:moveTo>
                      <a:pt x="1875" y="656"/>
                    </a:moveTo>
                    <a:lnTo>
                      <a:pt x="1156" y="1063"/>
                    </a:lnTo>
                    <a:lnTo>
                      <a:pt x="0" y="406"/>
                    </a:lnTo>
                    <a:lnTo>
                      <a:pt x="719" y="0"/>
                    </a:lnTo>
                    <a:lnTo>
                      <a:pt x="1875" y="656"/>
                    </a:lnTo>
                  </a:path>
                </a:pathLst>
              </a:custGeom>
              <a:solidFill>
                <a:srgbClr val="9A613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18" name="Freeform 148"/>
              <p:cNvSpPr>
                <a:spLocks noChangeArrowheads="1"/>
              </p:cNvSpPr>
              <p:nvPr/>
            </p:nvSpPr>
            <p:spPr bwMode="auto">
              <a:xfrm>
                <a:off x="4602163" y="2087563"/>
                <a:ext cx="674687" cy="382587"/>
              </a:xfrm>
              <a:custGeom>
                <a:avLst/>
                <a:gdLst>
                  <a:gd name="T0" fmla="*/ 1874 w 1875"/>
                  <a:gd name="T1" fmla="*/ 657 h 1064"/>
                  <a:gd name="T2" fmla="*/ 1156 w 1875"/>
                  <a:gd name="T3" fmla="*/ 1063 h 1064"/>
                  <a:gd name="T4" fmla="*/ 0 w 1875"/>
                  <a:gd name="T5" fmla="*/ 407 h 1064"/>
                  <a:gd name="T6" fmla="*/ 719 w 1875"/>
                  <a:gd name="T7" fmla="*/ 0 h 1064"/>
                  <a:gd name="T8" fmla="*/ 1874 w 1875"/>
                  <a:gd name="T9" fmla="*/ 657 h 1064"/>
                </a:gdLst>
                <a:ahLst/>
                <a:cxnLst>
                  <a:cxn ang="0">
                    <a:pos x="T0" y="T1"/>
                  </a:cxn>
                  <a:cxn ang="0">
                    <a:pos x="T2" y="T3"/>
                  </a:cxn>
                  <a:cxn ang="0">
                    <a:pos x="T4" y="T5"/>
                  </a:cxn>
                  <a:cxn ang="0">
                    <a:pos x="T6" y="T7"/>
                  </a:cxn>
                  <a:cxn ang="0">
                    <a:pos x="T8" y="T9"/>
                  </a:cxn>
                </a:cxnLst>
                <a:rect l="0" t="0" r="r" b="b"/>
                <a:pathLst>
                  <a:path w="1875" h="1064">
                    <a:moveTo>
                      <a:pt x="1874" y="657"/>
                    </a:moveTo>
                    <a:lnTo>
                      <a:pt x="1156" y="1063"/>
                    </a:lnTo>
                    <a:lnTo>
                      <a:pt x="0" y="407"/>
                    </a:lnTo>
                    <a:lnTo>
                      <a:pt x="719" y="0"/>
                    </a:lnTo>
                    <a:lnTo>
                      <a:pt x="1874" y="657"/>
                    </a:lnTo>
                  </a:path>
                </a:pathLst>
              </a:custGeom>
              <a:solidFill>
                <a:srgbClr val="2F559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19" name="Freeform 149"/>
              <p:cNvSpPr>
                <a:spLocks noChangeArrowheads="1"/>
              </p:cNvSpPr>
              <p:nvPr/>
            </p:nvSpPr>
            <p:spPr bwMode="auto">
              <a:xfrm>
                <a:off x="4714875" y="1862138"/>
                <a:ext cx="415925" cy="539750"/>
              </a:xfrm>
              <a:custGeom>
                <a:avLst/>
                <a:gdLst>
                  <a:gd name="T0" fmla="*/ 1156 w 1157"/>
                  <a:gd name="T1" fmla="*/ 657 h 1501"/>
                  <a:gd name="T2" fmla="*/ 1156 w 1157"/>
                  <a:gd name="T3" fmla="*/ 1500 h 1501"/>
                  <a:gd name="T4" fmla="*/ 0 w 1157"/>
                  <a:gd name="T5" fmla="*/ 844 h 1501"/>
                  <a:gd name="T6" fmla="*/ 0 w 1157"/>
                  <a:gd name="T7" fmla="*/ 0 h 1501"/>
                  <a:gd name="T8" fmla="*/ 1156 w 1157"/>
                  <a:gd name="T9" fmla="*/ 657 h 1501"/>
                </a:gdLst>
                <a:ahLst/>
                <a:cxnLst>
                  <a:cxn ang="0">
                    <a:pos x="T0" y="T1"/>
                  </a:cxn>
                  <a:cxn ang="0">
                    <a:pos x="T2" y="T3"/>
                  </a:cxn>
                  <a:cxn ang="0">
                    <a:pos x="T4" y="T5"/>
                  </a:cxn>
                  <a:cxn ang="0">
                    <a:pos x="T6" y="T7"/>
                  </a:cxn>
                  <a:cxn ang="0">
                    <a:pos x="T8" y="T9"/>
                  </a:cxn>
                </a:cxnLst>
                <a:rect l="0" t="0" r="r" b="b"/>
                <a:pathLst>
                  <a:path w="1157" h="1501">
                    <a:moveTo>
                      <a:pt x="1156" y="657"/>
                    </a:moveTo>
                    <a:lnTo>
                      <a:pt x="1156" y="1500"/>
                    </a:lnTo>
                    <a:lnTo>
                      <a:pt x="0" y="844"/>
                    </a:lnTo>
                    <a:lnTo>
                      <a:pt x="0" y="0"/>
                    </a:lnTo>
                    <a:lnTo>
                      <a:pt x="1156" y="657"/>
                    </a:lnTo>
                  </a:path>
                </a:pathLst>
              </a:custGeom>
              <a:solidFill>
                <a:srgbClr val="754C28"/>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20" name="Freeform 150"/>
              <p:cNvSpPr>
                <a:spLocks noChangeArrowheads="1"/>
              </p:cNvSpPr>
              <p:nvPr/>
            </p:nvSpPr>
            <p:spPr bwMode="auto">
              <a:xfrm>
                <a:off x="5130800" y="1952625"/>
                <a:ext cx="247650" cy="450850"/>
              </a:xfrm>
              <a:custGeom>
                <a:avLst/>
                <a:gdLst>
                  <a:gd name="T0" fmla="*/ 0 w 688"/>
                  <a:gd name="T1" fmla="*/ 407 h 1251"/>
                  <a:gd name="T2" fmla="*/ 0 w 688"/>
                  <a:gd name="T3" fmla="*/ 1250 h 1251"/>
                  <a:gd name="T4" fmla="*/ 687 w 688"/>
                  <a:gd name="T5" fmla="*/ 844 h 1251"/>
                  <a:gd name="T6" fmla="*/ 687 w 688"/>
                  <a:gd name="T7" fmla="*/ 0 h 1251"/>
                  <a:gd name="T8" fmla="*/ 0 w 688"/>
                  <a:gd name="T9" fmla="*/ 407 h 1251"/>
                </a:gdLst>
                <a:ahLst/>
                <a:cxnLst>
                  <a:cxn ang="0">
                    <a:pos x="T0" y="T1"/>
                  </a:cxn>
                  <a:cxn ang="0">
                    <a:pos x="T2" y="T3"/>
                  </a:cxn>
                  <a:cxn ang="0">
                    <a:pos x="T4" y="T5"/>
                  </a:cxn>
                  <a:cxn ang="0">
                    <a:pos x="T6" y="T7"/>
                  </a:cxn>
                  <a:cxn ang="0">
                    <a:pos x="T8" y="T9"/>
                  </a:cxn>
                </a:cxnLst>
                <a:rect l="0" t="0" r="r" b="b"/>
                <a:pathLst>
                  <a:path w="688" h="1251">
                    <a:moveTo>
                      <a:pt x="0" y="407"/>
                    </a:moveTo>
                    <a:lnTo>
                      <a:pt x="0" y="1250"/>
                    </a:lnTo>
                    <a:lnTo>
                      <a:pt x="687" y="844"/>
                    </a:lnTo>
                    <a:lnTo>
                      <a:pt x="687" y="0"/>
                    </a:lnTo>
                    <a:lnTo>
                      <a:pt x="0" y="407"/>
                    </a:lnTo>
                  </a:path>
                </a:pathLst>
              </a:custGeom>
              <a:solidFill>
                <a:srgbClr val="A97B4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21" name="Freeform 151"/>
              <p:cNvSpPr>
                <a:spLocks noChangeArrowheads="1"/>
              </p:cNvSpPr>
              <p:nvPr/>
            </p:nvSpPr>
            <p:spPr bwMode="auto">
              <a:xfrm>
                <a:off x="4803775" y="1738313"/>
                <a:ext cx="336550" cy="438150"/>
              </a:xfrm>
              <a:custGeom>
                <a:avLst/>
                <a:gdLst>
                  <a:gd name="T0" fmla="*/ 749 w 937"/>
                  <a:gd name="T1" fmla="*/ 0 h 1219"/>
                  <a:gd name="T2" fmla="*/ 749 w 937"/>
                  <a:gd name="T3" fmla="*/ 0 h 1219"/>
                  <a:gd name="T4" fmla="*/ 686 w 937"/>
                  <a:gd name="T5" fmla="*/ 374 h 1219"/>
                  <a:gd name="T6" fmla="*/ 218 w 937"/>
                  <a:gd name="T7" fmla="*/ 499 h 1219"/>
                  <a:gd name="T8" fmla="*/ 0 w 937"/>
                  <a:gd name="T9" fmla="*/ 1218 h 1219"/>
                  <a:gd name="T10" fmla="*/ 0 w 937"/>
                  <a:gd name="T11" fmla="*/ 499 h 1219"/>
                  <a:gd name="T12" fmla="*/ 562 w 937"/>
                  <a:gd name="T13" fmla="*/ 125 h 1219"/>
                  <a:gd name="T14" fmla="*/ 749 w 937"/>
                  <a:gd name="T15" fmla="*/ 0 h 12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7" h="1219">
                    <a:moveTo>
                      <a:pt x="749" y="0"/>
                    </a:moveTo>
                    <a:lnTo>
                      <a:pt x="749" y="0"/>
                    </a:lnTo>
                    <a:cubicBezTo>
                      <a:pt x="749" y="0"/>
                      <a:pt x="936" y="281"/>
                      <a:pt x="686" y="374"/>
                    </a:cubicBezTo>
                    <a:cubicBezTo>
                      <a:pt x="406" y="499"/>
                      <a:pt x="250" y="468"/>
                      <a:pt x="218" y="499"/>
                    </a:cubicBezTo>
                    <a:cubicBezTo>
                      <a:pt x="187" y="531"/>
                      <a:pt x="0" y="1218"/>
                      <a:pt x="0" y="1218"/>
                    </a:cubicBezTo>
                    <a:cubicBezTo>
                      <a:pt x="0" y="1218"/>
                      <a:pt x="0" y="593"/>
                      <a:pt x="0" y="499"/>
                    </a:cubicBezTo>
                    <a:cubicBezTo>
                      <a:pt x="0" y="437"/>
                      <a:pt x="468" y="187"/>
                      <a:pt x="562" y="125"/>
                    </a:cubicBezTo>
                    <a:lnTo>
                      <a:pt x="749" y="0"/>
                    </a:lnTo>
                  </a:path>
                </a:pathLst>
              </a:custGeom>
              <a:solidFill>
                <a:srgbClr val="BBA985"/>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22" name="Freeform 152"/>
              <p:cNvSpPr>
                <a:spLocks noChangeArrowheads="1"/>
              </p:cNvSpPr>
              <p:nvPr/>
            </p:nvSpPr>
            <p:spPr bwMode="auto">
              <a:xfrm>
                <a:off x="4916488" y="1795463"/>
                <a:ext cx="338137" cy="427037"/>
              </a:xfrm>
              <a:custGeom>
                <a:avLst/>
                <a:gdLst>
                  <a:gd name="T0" fmla="*/ 749 w 938"/>
                  <a:gd name="T1" fmla="*/ 0 h 1188"/>
                  <a:gd name="T2" fmla="*/ 749 w 938"/>
                  <a:gd name="T3" fmla="*/ 0 h 1188"/>
                  <a:gd name="T4" fmla="*/ 687 w 938"/>
                  <a:gd name="T5" fmla="*/ 375 h 1188"/>
                  <a:gd name="T6" fmla="*/ 219 w 938"/>
                  <a:gd name="T7" fmla="*/ 500 h 1188"/>
                  <a:gd name="T8" fmla="*/ 156 w 938"/>
                  <a:gd name="T9" fmla="*/ 1187 h 1188"/>
                  <a:gd name="T10" fmla="*/ 0 w 938"/>
                  <a:gd name="T11" fmla="*/ 469 h 1188"/>
                  <a:gd name="T12" fmla="*/ 344 w 938"/>
                  <a:gd name="T13" fmla="*/ 156 h 1188"/>
                  <a:gd name="T14" fmla="*/ 749 w 938"/>
                  <a:gd name="T15" fmla="*/ 0 h 11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8" h="1188">
                    <a:moveTo>
                      <a:pt x="749" y="0"/>
                    </a:moveTo>
                    <a:lnTo>
                      <a:pt x="749" y="0"/>
                    </a:lnTo>
                    <a:cubicBezTo>
                      <a:pt x="749" y="0"/>
                      <a:pt x="937" y="281"/>
                      <a:pt x="687" y="375"/>
                    </a:cubicBezTo>
                    <a:cubicBezTo>
                      <a:pt x="405" y="469"/>
                      <a:pt x="250" y="469"/>
                      <a:pt x="219" y="500"/>
                    </a:cubicBezTo>
                    <a:cubicBezTo>
                      <a:pt x="188" y="531"/>
                      <a:pt x="156" y="1187"/>
                      <a:pt x="156" y="1187"/>
                    </a:cubicBezTo>
                    <a:cubicBezTo>
                      <a:pt x="156" y="1187"/>
                      <a:pt x="0" y="531"/>
                      <a:pt x="0" y="469"/>
                    </a:cubicBezTo>
                    <a:cubicBezTo>
                      <a:pt x="0" y="375"/>
                      <a:pt x="281" y="218"/>
                      <a:pt x="344" y="156"/>
                    </a:cubicBezTo>
                    <a:lnTo>
                      <a:pt x="749" y="0"/>
                    </a:lnTo>
                  </a:path>
                </a:pathLst>
              </a:custGeom>
              <a:solidFill>
                <a:srgbClr val="C2B59B"/>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23" name="Freeform 153"/>
              <p:cNvSpPr>
                <a:spLocks noChangeArrowheads="1"/>
              </p:cNvSpPr>
              <p:nvPr/>
            </p:nvSpPr>
            <p:spPr bwMode="auto">
              <a:xfrm>
                <a:off x="4827588" y="1570038"/>
                <a:ext cx="146050" cy="269875"/>
              </a:xfrm>
              <a:custGeom>
                <a:avLst/>
                <a:gdLst>
                  <a:gd name="T0" fmla="*/ 313 w 407"/>
                  <a:gd name="T1" fmla="*/ 62 h 751"/>
                  <a:gd name="T2" fmla="*/ 313 w 407"/>
                  <a:gd name="T3" fmla="*/ 62 h 751"/>
                  <a:gd name="T4" fmla="*/ 250 w 407"/>
                  <a:gd name="T5" fmla="*/ 187 h 751"/>
                  <a:gd name="T6" fmla="*/ 219 w 407"/>
                  <a:gd name="T7" fmla="*/ 469 h 751"/>
                  <a:gd name="T8" fmla="*/ 0 w 407"/>
                  <a:gd name="T9" fmla="*/ 750 h 751"/>
                  <a:gd name="T10" fmla="*/ 281 w 407"/>
                  <a:gd name="T11" fmla="*/ 500 h 751"/>
                  <a:gd name="T12" fmla="*/ 406 w 407"/>
                  <a:gd name="T13" fmla="*/ 125 h 751"/>
                  <a:gd name="T14" fmla="*/ 313 w 407"/>
                  <a:gd name="T15" fmla="*/ 62 h 7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7" h="751">
                    <a:moveTo>
                      <a:pt x="313" y="62"/>
                    </a:moveTo>
                    <a:lnTo>
                      <a:pt x="313" y="62"/>
                    </a:lnTo>
                    <a:cubicBezTo>
                      <a:pt x="313" y="62"/>
                      <a:pt x="250" y="156"/>
                      <a:pt x="250" y="187"/>
                    </a:cubicBezTo>
                    <a:cubicBezTo>
                      <a:pt x="250" y="250"/>
                      <a:pt x="250" y="437"/>
                      <a:pt x="219" y="469"/>
                    </a:cubicBezTo>
                    <a:cubicBezTo>
                      <a:pt x="94" y="625"/>
                      <a:pt x="31" y="750"/>
                      <a:pt x="0" y="750"/>
                    </a:cubicBezTo>
                    <a:cubicBezTo>
                      <a:pt x="0" y="750"/>
                      <a:pt x="125" y="719"/>
                      <a:pt x="281" y="500"/>
                    </a:cubicBezTo>
                    <a:cubicBezTo>
                      <a:pt x="344" y="406"/>
                      <a:pt x="406" y="250"/>
                      <a:pt x="406" y="125"/>
                    </a:cubicBezTo>
                    <a:cubicBezTo>
                      <a:pt x="406" y="31"/>
                      <a:pt x="406" y="0"/>
                      <a:pt x="313" y="62"/>
                    </a:cubicBezTo>
                  </a:path>
                </a:pathLst>
              </a:custGeom>
              <a:solidFill>
                <a:srgbClr val="A97B4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24" name="Freeform 154"/>
              <p:cNvSpPr>
                <a:spLocks noChangeArrowheads="1"/>
              </p:cNvSpPr>
              <p:nvPr/>
            </p:nvSpPr>
            <p:spPr bwMode="auto">
              <a:xfrm>
                <a:off x="4792663" y="1828800"/>
                <a:ext cx="57150" cy="33338"/>
              </a:xfrm>
              <a:custGeom>
                <a:avLst/>
                <a:gdLst>
                  <a:gd name="T0" fmla="*/ 125 w 158"/>
                  <a:gd name="T1" fmla="*/ 0 h 94"/>
                  <a:gd name="T2" fmla="*/ 125 w 158"/>
                  <a:gd name="T3" fmla="*/ 0 h 94"/>
                  <a:gd name="T4" fmla="*/ 94 w 158"/>
                  <a:gd name="T5" fmla="*/ 0 h 94"/>
                  <a:gd name="T6" fmla="*/ 32 w 158"/>
                  <a:gd name="T7" fmla="*/ 31 h 94"/>
                  <a:gd name="T8" fmla="*/ 0 w 158"/>
                  <a:gd name="T9" fmla="*/ 31 h 94"/>
                  <a:gd name="T10" fmla="*/ 32 w 158"/>
                  <a:gd name="T11" fmla="*/ 31 h 94"/>
                  <a:gd name="T12" fmla="*/ 0 w 158"/>
                  <a:gd name="T13" fmla="*/ 62 h 94"/>
                  <a:gd name="T14" fmla="*/ 32 w 158"/>
                  <a:gd name="T15" fmla="*/ 62 h 94"/>
                  <a:gd name="T16" fmla="*/ 32 w 158"/>
                  <a:gd name="T17" fmla="*/ 62 h 94"/>
                  <a:gd name="T18" fmla="*/ 63 w 158"/>
                  <a:gd name="T19" fmla="*/ 93 h 94"/>
                  <a:gd name="T20" fmla="*/ 63 w 158"/>
                  <a:gd name="T21" fmla="*/ 62 h 94"/>
                  <a:gd name="T22" fmla="*/ 125 w 158"/>
                  <a:gd name="T23" fmla="*/ 31 h 94"/>
                  <a:gd name="T24" fmla="*/ 125 w 158"/>
                  <a:gd name="T25" fmla="*/ 62 h 94"/>
                  <a:gd name="T26" fmla="*/ 125 w 158"/>
                  <a:gd name="T27" fmla="*/ 62 h 94"/>
                  <a:gd name="T28" fmla="*/ 157 w 158"/>
                  <a:gd name="T29" fmla="*/ 31 h 94"/>
                  <a:gd name="T30" fmla="*/ 125 w 158"/>
                  <a:gd name="T3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8" h="94">
                    <a:moveTo>
                      <a:pt x="125" y="0"/>
                    </a:moveTo>
                    <a:lnTo>
                      <a:pt x="125" y="0"/>
                    </a:lnTo>
                    <a:lnTo>
                      <a:pt x="94" y="0"/>
                    </a:lnTo>
                    <a:cubicBezTo>
                      <a:pt x="63" y="0"/>
                      <a:pt x="32" y="0"/>
                      <a:pt x="32" y="31"/>
                    </a:cubicBezTo>
                    <a:cubicBezTo>
                      <a:pt x="32" y="31"/>
                      <a:pt x="32" y="31"/>
                      <a:pt x="0" y="31"/>
                    </a:cubicBezTo>
                    <a:lnTo>
                      <a:pt x="32" y="31"/>
                    </a:lnTo>
                    <a:cubicBezTo>
                      <a:pt x="32" y="62"/>
                      <a:pt x="0" y="62"/>
                      <a:pt x="0" y="62"/>
                    </a:cubicBezTo>
                    <a:cubicBezTo>
                      <a:pt x="0" y="62"/>
                      <a:pt x="0" y="62"/>
                      <a:pt x="32" y="62"/>
                    </a:cubicBezTo>
                    <a:lnTo>
                      <a:pt x="32" y="62"/>
                    </a:lnTo>
                    <a:cubicBezTo>
                      <a:pt x="32" y="62"/>
                      <a:pt x="32" y="93"/>
                      <a:pt x="63" y="93"/>
                    </a:cubicBezTo>
                    <a:cubicBezTo>
                      <a:pt x="63" y="62"/>
                      <a:pt x="63" y="62"/>
                      <a:pt x="63" y="62"/>
                    </a:cubicBezTo>
                    <a:cubicBezTo>
                      <a:pt x="63" y="62"/>
                      <a:pt x="94" y="62"/>
                      <a:pt x="125" y="31"/>
                    </a:cubicBezTo>
                    <a:lnTo>
                      <a:pt x="125" y="62"/>
                    </a:lnTo>
                    <a:cubicBezTo>
                      <a:pt x="125" y="62"/>
                      <a:pt x="125" y="93"/>
                      <a:pt x="125" y="62"/>
                    </a:cubicBezTo>
                    <a:cubicBezTo>
                      <a:pt x="157" y="62"/>
                      <a:pt x="157" y="31"/>
                      <a:pt x="157" y="31"/>
                    </a:cubicBezTo>
                    <a:cubicBezTo>
                      <a:pt x="157" y="31"/>
                      <a:pt x="157" y="31"/>
                      <a:pt x="125" y="0"/>
                    </a:cubicBezTo>
                  </a:path>
                </a:pathLst>
              </a:custGeom>
              <a:solidFill>
                <a:srgbClr val="A97B4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25" name="Freeform 155"/>
              <p:cNvSpPr>
                <a:spLocks noChangeArrowheads="1"/>
              </p:cNvSpPr>
              <p:nvPr/>
            </p:nvSpPr>
            <p:spPr bwMode="auto">
              <a:xfrm>
                <a:off x="4872038" y="1536700"/>
                <a:ext cx="338137" cy="428625"/>
              </a:xfrm>
              <a:custGeom>
                <a:avLst/>
                <a:gdLst>
                  <a:gd name="T0" fmla="*/ 843 w 938"/>
                  <a:gd name="T1" fmla="*/ 563 h 1189"/>
                  <a:gd name="T2" fmla="*/ 843 w 938"/>
                  <a:gd name="T3" fmla="*/ 563 h 1189"/>
                  <a:gd name="T4" fmla="*/ 937 w 938"/>
                  <a:gd name="T5" fmla="*/ 844 h 1189"/>
                  <a:gd name="T6" fmla="*/ 63 w 938"/>
                  <a:gd name="T7" fmla="*/ 813 h 1189"/>
                  <a:gd name="T8" fmla="*/ 125 w 938"/>
                  <a:gd name="T9" fmla="*/ 594 h 1189"/>
                  <a:gd name="T10" fmla="*/ 188 w 938"/>
                  <a:gd name="T11" fmla="*/ 281 h 1189"/>
                  <a:gd name="T12" fmla="*/ 499 w 938"/>
                  <a:gd name="T13" fmla="*/ 63 h 1189"/>
                  <a:gd name="T14" fmla="*/ 843 w 938"/>
                  <a:gd name="T15" fmla="*/ 563 h 11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8" h="1189">
                    <a:moveTo>
                      <a:pt x="843" y="563"/>
                    </a:moveTo>
                    <a:lnTo>
                      <a:pt x="843" y="563"/>
                    </a:lnTo>
                    <a:cubicBezTo>
                      <a:pt x="874" y="688"/>
                      <a:pt x="937" y="750"/>
                      <a:pt x="937" y="844"/>
                    </a:cubicBezTo>
                    <a:cubicBezTo>
                      <a:pt x="937" y="844"/>
                      <a:pt x="624" y="1188"/>
                      <a:pt x="63" y="813"/>
                    </a:cubicBezTo>
                    <a:cubicBezTo>
                      <a:pt x="94" y="781"/>
                      <a:pt x="63" y="688"/>
                      <a:pt x="125" y="594"/>
                    </a:cubicBezTo>
                    <a:cubicBezTo>
                      <a:pt x="188" y="500"/>
                      <a:pt x="375" y="469"/>
                      <a:pt x="188" y="281"/>
                    </a:cubicBezTo>
                    <a:cubicBezTo>
                      <a:pt x="0" y="94"/>
                      <a:pt x="406" y="0"/>
                      <a:pt x="499" y="63"/>
                    </a:cubicBezTo>
                    <a:cubicBezTo>
                      <a:pt x="499" y="63"/>
                      <a:pt x="718" y="250"/>
                      <a:pt x="843" y="563"/>
                    </a:cubicBezTo>
                  </a:path>
                </a:pathLst>
              </a:custGeom>
              <a:solidFill>
                <a:srgbClr val="FDC804"/>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26" name="Freeform 156"/>
              <p:cNvSpPr>
                <a:spLocks noChangeArrowheads="1"/>
              </p:cNvSpPr>
              <p:nvPr/>
            </p:nvSpPr>
            <p:spPr bwMode="auto">
              <a:xfrm>
                <a:off x="5018088" y="1592263"/>
                <a:ext cx="123825" cy="338137"/>
              </a:xfrm>
              <a:custGeom>
                <a:avLst/>
                <a:gdLst>
                  <a:gd name="T0" fmla="*/ 63 w 344"/>
                  <a:gd name="T1" fmla="*/ 125 h 939"/>
                  <a:gd name="T2" fmla="*/ 63 w 344"/>
                  <a:gd name="T3" fmla="*/ 125 h 939"/>
                  <a:gd name="T4" fmla="*/ 93 w 344"/>
                  <a:gd name="T5" fmla="*/ 282 h 939"/>
                  <a:gd name="T6" fmla="*/ 218 w 344"/>
                  <a:gd name="T7" fmla="*/ 469 h 939"/>
                  <a:gd name="T8" fmla="*/ 0 w 344"/>
                  <a:gd name="T9" fmla="*/ 938 h 939"/>
                  <a:gd name="T10" fmla="*/ 312 w 344"/>
                  <a:gd name="T11" fmla="*/ 500 h 939"/>
                  <a:gd name="T12" fmla="*/ 218 w 344"/>
                  <a:gd name="T13" fmla="*/ 125 h 939"/>
                  <a:gd name="T14" fmla="*/ 63 w 344"/>
                  <a:gd name="T15" fmla="*/ 125 h 9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4" h="939">
                    <a:moveTo>
                      <a:pt x="63" y="125"/>
                    </a:moveTo>
                    <a:lnTo>
                      <a:pt x="63" y="125"/>
                    </a:lnTo>
                    <a:cubicBezTo>
                      <a:pt x="63" y="125"/>
                      <a:pt x="93" y="219"/>
                      <a:pt x="93" y="282"/>
                    </a:cubicBezTo>
                    <a:cubicBezTo>
                      <a:pt x="124" y="313"/>
                      <a:pt x="218" y="438"/>
                      <a:pt x="218" y="469"/>
                    </a:cubicBezTo>
                    <a:cubicBezTo>
                      <a:pt x="218" y="532"/>
                      <a:pt x="93" y="750"/>
                      <a:pt x="0" y="938"/>
                    </a:cubicBezTo>
                    <a:cubicBezTo>
                      <a:pt x="0" y="938"/>
                      <a:pt x="249" y="625"/>
                      <a:pt x="312" y="500"/>
                    </a:cubicBezTo>
                    <a:cubicBezTo>
                      <a:pt x="343" y="375"/>
                      <a:pt x="312" y="250"/>
                      <a:pt x="218" y="125"/>
                    </a:cubicBezTo>
                    <a:cubicBezTo>
                      <a:pt x="156" y="32"/>
                      <a:pt x="93" y="0"/>
                      <a:pt x="63" y="125"/>
                    </a:cubicBezTo>
                  </a:path>
                </a:pathLst>
              </a:custGeom>
              <a:solidFill>
                <a:srgbClr val="A97B4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27" name="Freeform 157"/>
              <p:cNvSpPr>
                <a:spLocks noChangeArrowheads="1"/>
              </p:cNvSpPr>
              <p:nvPr/>
            </p:nvSpPr>
            <p:spPr bwMode="auto">
              <a:xfrm>
                <a:off x="4995863" y="1895475"/>
                <a:ext cx="46037" cy="46038"/>
              </a:xfrm>
              <a:custGeom>
                <a:avLst/>
                <a:gdLst>
                  <a:gd name="T0" fmla="*/ 125 w 126"/>
                  <a:gd name="T1" fmla="*/ 31 h 126"/>
                  <a:gd name="T2" fmla="*/ 125 w 126"/>
                  <a:gd name="T3" fmla="*/ 31 h 126"/>
                  <a:gd name="T4" fmla="*/ 62 w 126"/>
                  <a:gd name="T5" fmla="*/ 31 h 126"/>
                  <a:gd name="T6" fmla="*/ 31 w 126"/>
                  <a:gd name="T7" fmla="*/ 62 h 126"/>
                  <a:gd name="T8" fmla="*/ 31 w 126"/>
                  <a:gd name="T9" fmla="*/ 125 h 126"/>
                  <a:gd name="T10" fmla="*/ 94 w 126"/>
                  <a:gd name="T11" fmla="*/ 94 h 126"/>
                  <a:gd name="T12" fmla="*/ 125 w 126"/>
                  <a:gd name="T13" fmla="*/ 31 h 126"/>
                </a:gdLst>
                <a:ahLst/>
                <a:cxnLst>
                  <a:cxn ang="0">
                    <a:pos x="T0" y="T1"/>
                  </a:cxn>
                  <a:cxn ang="0">
                    <a:pos x="T2" y="T3"/>
                  </a:cxn>
                  <a:cxn ang="0">
                    <a:pos x="T4" y="T5"/>
                  </a:cxn>
                  <a:cxn ang="0">
                    <a:pos x="T6" y="T7"/>
                  </a:cxn>
                  <a:cxn ang="0">
                    <a:pos x="T8" y="T9"/>
                  </a:cxn>
                  <a:cxn ang="0">
                    <a:pos x="T10" y="T11"/>
                  </a:cxn>
                  <a:cxn ang="0">
                    <a:pos x="T12" y="T13"/>
                  </a:cxn>
                </a:cxnLst>
                <a:rect l="0" t="0" r="r" b="b"/>
                <a:pathLst>
                  <a:path w="126" h="126">
                    <a:moveTo>
                      <a:pt x="125" y="31"/>
                    </a:moveTo>
                    <a:lnTo>
                      <a:pt x="125" y="31"/>
                    </a:lnTo>
                    <a:cubicBezTo>
                      <a:pt x="125" y="31"/>
                      <a:pt x="62" y="0"/>
                      <a:pt x="62" y="31"/>
                    </a:cubicBezTo>
                    <a:cubicBezTo>
                      <a:pt x="31" y="62"/>
                      <a:pt x="62" y="62"/>
                      <a:pt x="31" y="62"/>
                    </a:cubicBezTo>
                    <a:cubicBezTo>
                      <a:pt x="0" y="62"/>
                      <a:pt x="0" y="94"/>
                      <a:pt x="31" y="125"/>
                    </a:cubicBezTo>
                    <a:lnTo>
                      <a:pt x="94" y="94"/>
                    </a:lnTo>
                    <a:cubicBezTo>
                      <a:pt x="125" y="94"/>
                      <a:pt x="125" y="31"/>
                      <a:pt x="125" y="31"/>
                    </a:cubicBezTo>
                  </a:path>
                </a:pathLst>
              </a:custGeom>
              <a:solidFill>
                <a:srgbClr val="A97B4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28" name="Freeform 158"/>
              <p:cNvSpPr>
                <a:spLocks noChangeArrowheads="1"/>
              </p:cNvSpPr>
              <p:nvPr/>
            </p:nvSpPr>
            <p:spPr bwMode="auto">
              <a:xfrm>
                <a:off x="4940300" y="1558925"/>
                <a:ext cx="79375" cy="46038"/>
              </a:xfrm>
              <a:custGeom>
                <a:avLst/>
                <a:gdLst>
                  <a:gd name="T0" fmla="*/ 156 w 219"/>
                  <a:gd name="T1" fmla="*/ 0 h 126"/>
                  <a:gd name="T2" fmla="*/ 156 w 219"/>
                  <a:gd name="T3" fmla="*/ 0 h 126"/>
                  <a:gd name="T4" fmla="*/ 187 w 219"/>
                  <a:gd name="T5" fmla="*/ 93 h 126"/>
                  <a:gd name="T6" fmla="*/ 125 w 219"/>
                  <a:gd name="T7" fmla="*/ 125 h 126"/>
                  <a:gd name="T8" fmla="*/ 0 w 219"/>
                  <a:gd name="T9" fmla="*/ 31 h 126"/>
                  <a:gd name="T10" fmla="*/ 156 w 219"/>
                  <a:gd name="T11" fmla="*/ 0 h 126"/>
                </a:gdLst>
                <a:ahLst/>
                <a:cxnLst>
                  <a:cxn ang="0">
                    <a:pos x="T0" y="T1"/>
                  </a:cxn>
                  <a:cxn ang="0">
                    <a:pos x="T2" y="T3"/>
                  </a:cxn>
                  <a:cxn ang="0">
                    <a:pos x="T4" y="T5"/>
                  </a:cxn>
                  <a:cxn ang="0">
                    <a:pos x="T6" y="T7"/>
                  </a:cxn>
                  <a:cxn ang="0">
                    <a:pos x="T8" y="T9"/>
                  </a:cxn>
                  <a:cxn ang="0">
                    <a:pos x="T10" y="T11"/>
                  </a:cxn>
                </a:cxnLst>
                <a:rect l="0" t="0" r="r" b="b"/>
                <a:pathLst>
                  <a:path w="219" h="126">
                    <a:moveTo>
                      <a:pt x="156" y="0"/>
                    </a:moveTo>
                    <a:lnTo>
                      <a:pt x="156" y="0"/>
                    </a:lnTo>
                    <a:lnTo>
                      <a:pt x="187" y="93"/>
                    </a:lnTo>
                    <a:cubicBezTo>
                      <a:pt x="218" y="125"/>
                      <a:pt x="125" y="125"/>
                      <a:pt x="125" y="125"/>
                    </a:cubicBezTo>
                    <a:cubicBezTo>
                      <a:pt x="0" y="31"/>
                      <a:pt x="0" y="31"/>
                      <a:pt x="0" y="31"/>
                    </a:cubicBezTo>
                    <a:lnTo>
                      <a:pt x="156" y="0"/>
                    </a:lnTo>
                  </a:path>
                </a:pathLst>
              </a:custGeom>
              <a:solidFill>
                <a:srgbClr val="A97B4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29" name="Freeform 159"/>
              <p:cNvSpPr>
                <a:spLocks noChangeArrowheads="1"/>
              </p:cNvSpPr>
              <p:nvPr/>
            </p:nvSpPr>
            <p:spPr bwMode="auto">
              <a:xfrm>
                <a:off x="4872038" y="1379538"/>
                <a:ext cx="169862" cy="236537"/>
              </a:xfrm>
              <a:custGeom>
                <a:avLst/>
                <a:gdLst>
                  <a:gd name="T0" fmla="*/ 250 w 470"/>
                  <a:gd name="T1" fmla="*/ 62 h 657"/>
                  <a:gd name="T2" fmla="*/ 250 w 470"/>
                  <a:gd name="T3" fmla="*/ 62 h 657"/>
                  <a:gd name="T4" fmla="*/ 438 w 470"/>
                  <a:gd name="T5" fmla="*/ 375 h 657"/>
                  <a:gd name="T6" fmla="*/ 63 w 470"/>
                  <a:gd name="T7" fmla="*/ 437 h 657"/>
                  <a:gd name="T8" fmla="*/ 63 w 470"/>
                  <a:gd name="T9" fmla="*/ 125 h 657"/>
                  <a:gd name="T10" fmla="*/ 250 w 470"/>
                  <a:gd name="T11" fmla="*/ 62 h 657"/>
                </a:gdLst>
                <a:ahLst/>
                <a:cxnLst>
                  <a:cxn ang="0">
                    <a:pos x="T0" y="T1"/>
                  </a:cxn>
                  <a:cxn ang="0">
                    <a:pos x="T2" y="T3"/>
                  </a:cxn>
                  <a:cxn ang="0">
                    <a:pos x="T4" y="T5"/>
                  </a:cxn>
                  <a:cxn ang="0">
                    <a:pos x="T6" y="T7"/>
                  </a:cxn>
                  <a:cxn ang="0">
                    <a:pos x="T8" y="T9"/>
                  </a:cxn>
                  <a:cxn ang="0">
                    <a:pos x="T10" y="T11"/>
                  </a:cxn>
                </a:cxnLst>
                <a:rect l="0" t="0" r="r" b="b"/>
                <a:pathLst>
                  <a:path w="470" h="657">
                    <a:moveTo>
                      <a:pt x="250" y="62"/>
                    </a:moveTo>
                    <a:lnTo>
                      <a:pt x="250" y="62"/>
                    </a:lnTo>
                    <a:cubicBezTo>
                      <a:pt x="406" y="93"/>
                      <a:pt x="469" y="312"/>
                      <a:pt x="438" y="375"/>
                    </a:cubicBezTo>
                    <a:cubicBezTo>
                      <a:pt x="406" y="656"/>
                      <a:pt x="125" y="625"/>
                      <a:pt x="63" y="437"/>
                    </a:cubicBezTo>
                    <a:cubicBezTo>
                      <a:pt x="0" y="250"/>
                      <a:pt x="0" y="218"/>
                      <a:pt x="63" y="125"/>
                    </a:cubicBezTo>
                    <a:cubicBezTo>
                      <a:pt x="94" y="0"/>
                      <a:pt x="250" y="62"/>
                      <a:pt x="250" y="62"/>
                    </a:cubicBezTo>
                  </a:path>
                </a:pathLst>
              </a:custGeom>
              <a:solidFill>
                <a:srgbClr val="A97B4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30" name="Freeform 160"/>
              <p:cNvSpPr>
                <a:spLocks noChangeArrowheads="1"/>
              </p:cNvSpPr>
              <p:nvPr/>
            </p:nvSpPr>
            <p:spPr bwMode="auto">
              <a:xfrm>
                <a:off x="4860925" y="1379538"/>
                <a:ext cx="214313" cy="225425"/>
              </a:xfrm>
              <a:custGeom>
                <a:avLst/>
                <a:gdLst>
                  <a:gd name="T0" fmla="*/ 125 w 594"/>
                  <a:gd name="T1" fmla="*/ 93 h 626"/>
                  <a:gd name="T2" fmla="*/ 125 w 594"/>
                  <a:gd name="T3" fmla="*/ 93 h 626"/>
                  <a:gd name="T4" fmla="*/ 0 w 594"/>
                  <a:gd name="T5" fmla="*/ 281 h 626"/>
                  <a:gd name="T6" fmla="*/ 125 w 594"/>
                  <a:gd name="T7" fmla="*/ 343 h 626"/>
                  <a:gd name="T8" fmla="*/ 281 w 594"/>
                  <a:gd name="T9" fmla="*/ 281 h 626"/>
                  <a:gd name="T10" fmla="*/ 375 w 594"/>
                  <a:gd name="T11" fmla="*/ 437 h 626"/>
                  <a:gd name="T12" fmla="*/ 312 w 594"/>
                  <a:gd name="T13" fmla="*/ 593 h 626"/>
                  <a:gd name="T14" fmla="*/ 561 w 594"/>
                  <a:gd name="T15" fmla="*/ 375 h 626"/>
                  <a:gd name="T16" fmla="*/ 406 w 594"/>
                  <a:gd name="T17" fmla="*/ 62 h 626"/>
                  <a:gd name="T18" fmla="*/ 125 w 594"/>
                  <a:gd name="T19" fmla="*/ 93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4" h="626">
                    <a:moveTo>
                      <a:pt x="125" y="93"/>
                    </a:moveTo>
                    <a:lnTo>
                      <a:pt x="125" y="93"/>
                    </a:lnTo>
                    <a:cubicBezTo>
                      <a:pt x="62" y="156"/>
                      <a:pt x="0" y="218"/>
                      <a:pt x="0" y="281"/>
                    </a:cubicBezTo>
                    <a:cubicBezTo>
                      <a:pt x="0" y="281"/>
                      <a:pt x="31" y="343"/>
                      <a:pt x="125" y="343"/>
                    </a:cubicBezTo>
                    <a:cubicBezTo>
                      <a:pt x="219" y="343"/>
                      <a:pt x="281" y="281"/>
                      <a:pt x="281" y="281"/>
                    </a:cubicBezTo>
                    <a:cubicBezTo>
                      <a:pt x="281" y="281"/>
                      <a:pt x="375" y="343"/>
                      <a:pt x="375" y="437"/>
                    </a:cubicBezTo>
                    <a:cubicBezTo>
                      <a:pt x="375" y="500"/>
                      <a:pt x="375" y="562"/>
                      <a:pt x="312" y="593"/>
                    </a:cubicBezTo>
                    <a:cubicBezTo>
                      <a:pt x="281" y="625"/>
                      <a:pt x="561" y="531"/>
                      <a:pt x="561" y="375"/>
                    </a:cubicBezTo>
                    <a:cubicBezTo>
                      <a:pt x="593" y="250"/>
                      <a:pt x="469" y="93"/>
                      <a:pt x="406" y="62"/>
                    </a:cubicBezTo>
                    <a:cubicBezTo>
                      <a:pt x="344" y="0"/>
                      <a:pt x="187" y="0"/>
                      <a:pt x="125" y="93"/>
                    </a:cubicBezTo>
                  </a:path>
                </a:pathLst>
              </a:custGeom>
              <a:solidFill>
                <a:srgbClr val="221F20"/>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grpSp>
      </p:grpSp>
      <p:grpSp>
        <p:nvGrpSpPr>
          <p:cNvPr id="131" name="Randomization arrow">
            <a:extLst>
              <a:ext uri="{FF2B5EF4-FFF2-40B4-BE49-F238E27FC236}">
                <a16:creationId xmlns:a16="http://schemas.microsoft.com/office/drawing/2014/main" id="{5F7CBDED-A7D5-4CB2-82ED-E3A7F9A834A6}"/>
              </a:ext>
            </a:extLst>
          </p:cNvPr>
          <p:cNvGrpSpPr/>
          <p:nvPr/>
        </p:nvGrpSpPr>
        <p:grpSpPr>
          <a:xfrm>
            <a:off x="1227321" y="1961750"/>
            <a:ext cx="3593515" cy="4587621"/>
            <a:chOff x="1710267" y="1882910"/>
            <a:chExt cx="3593515" cy="3386052"/>
          </a:xfrm>
          <a:solidFill>
            <a:schemeClr val="accent6">
              <a:lumMod val="60000"/>
              <a:lumOff val="40000"/>
            </a:schemeClr>
          </a:solidFill>
        </p:grpSpPr>
        <p:grpSp>
          <p:nvGrpSpPr>
            <p:cNvPr id="132" name="Group 131">
              <a:extLst>
                <a:ext uri="{FF2B5EF4-FFF2-40B4-BE49-F238E27FC236}">
                  <a16:creationId xmlns:a16="http://schemas.microsoft.com/office/drawing/2014/main" id="{C7D53A79-BFD5-4FAF-8113-AC231058BF72}"/>
                </a:ext>
              </a:extLst>
            </p:cNvPr>
            <p:cNvGrpSpPr/>
            <p:nvPr/>
          </p:nvGrpSpPr>
          <p:grpSpPr>
            <a:xfrm>
              <a:off x="1710267" y="1882910"/>
              <a:ext cx="3593515" cy="3386052"/>
              <a:chOff x="1710267" y="1882910"/>
              <a:chExt cx="3593515" cy="3386052"/>
            </a:xfrm>
            <a:grpFill/>
          </p:grpSpPr>
          <p:grpSp>
            <p:nvGrpSpPr>
              <p:cNvPr id="136" name="Group 135">
                <a:extLst>
                  <a:ext uri="{FF2B5EF4-FFF2-40B4-BE49-F238E27FC236}">
                    <a16:creationId xmlns:a16="http://schemas.microsoft.com/office/drawing/2014/main" id="{E736E664-B45D-462A-8A4E-69A6FC351AD0}"/>
                  </a:ext>
                </a:extLst>
              </p:cNvPr>
              <p:cNvGrpSpPr/>
              <p:nvPr/>
            </p:nvGrpSpPr>
            <p:grpSpPr>
              <a:xfrm>
                <a:off x="2033782" y="1882910"/>
                <a:ext cx="3270000" cy="3386052"/>
                <a:chOff x="2033782" y="1882910"/>
                <a:chExt cx="3270000" cy="3386052"/>
              </a:xfrm>
              <a:grpFill/>
            </p:grpSpPr>
            <p:grpSp>
              <p:nvGrpSpPr>
                <p:cNvPr id="138" name="Group 137">
                  <a:extLst>
                    <a:ext uri="{FF2B5EF4-FFF2-40B4-BE49-F238E27FC236}">
                      <a16:creationId xmlns:a16="http://schemas.microsoft.com/office/drawing/2014/main" id="{470909AF-3A1A-403D-AEE7-FB17CD7C025A}"/>
                    </a:ext>
                  </a:extLst>
                </p:cNvPr>
                <p:cNvGrpSpPr/>
                <p:nvPr/>
              </p:nvGrpSpPr>
              <p:grpSpPr>
                <a:xfrm>
                  <a:off x="2033782" y="1977870"/>
                  <a:ext cx="3270000" cy="3183408"/>
                  <a:chOff x="2033782" y="1977870"/>
                  <a:chExt cx="3270000" cy="3183408"/>
                </a:xfrm>
                <a:grpFill/>
              </p:grpSpPr>
              <p:grpSp>
                <p:nvGrpSpPr>
                  <p:cNvPr id="145" name="Group 144">
                    <a:extLst>
                      <a:ext uri="{FF2B5EF4-FFF2-40B4-BE49-F238E27FC236}">
                        <a16:creationId xmlns:a16="http://schemas.microsoft.com/office/drawing/2014/main" id="{78761B4D-7999-4D53-AAE9-C5D087020760}"/>
                      </a:ext>
                    </a:extLst>
                  </p:cNvPr>
                  <p:cNvGrpSpPr/>
                  <p:nvPr/>
                </p:nvGrpSpPr>
                <p:grpSpPr>
                  <a:xfrm>
                    <a:off x="2222559" y="1977870"/>
                    <a:ext cx="2653754" cy="3183408"/>
                    <a:chOff x="2222559" y="1977870"/>
                    <a:chExt cx="2653754" cy="3183408"/>
                  </a:xfrm>
                  <a:grpFill/>
                </p:grpSpPr>
                <p:sp>
                  <p:nvSpPr>
                    <p:cNvPr id="148" name="Freeform 57"/>
                    <p:cNvSpPr>
                      <a:spLocks noChangeArrowheads="1"/>
                    </p:cNvSpPr>
                    <p:nvPr/>
                  </p:nvSpPr>
                  <p:spPr bwMode="auto">
                    <a:xfrm>
                      <a:off x="2222559" y="1977870"/>
                      <a:ext cx="2653754" cy="1669326"/>
                    </a:xfrm>
                    <a:custGeom>
                      <a:avLst/>
                      <a:gdLst>
                        <a:gd name="T0" fmla="*/ 0 w 6407"/>
                        <a:gd name="T1" fmla="*/ 4031 h 4032"/>
                        <a:gd name="T2" fmla="*/ 0 w 6407"/>
                        <a:gd name="T3" fmla="*/ 4031 h 4032"/>
                        <a:gd name="T4" fmla="*/ 1437 w 6407"/>
                        <a:gd name="T5" fmla="*/ 4031 h 4032"/>
                        <a:gd name="T6" fmla="*/ 2281 w 6407"/>
                        <a:gd name="T7" fmla="*/ 3844 h 4032"/>
                        <a:gd name="T8" fmla="*/ 2719 w 6407"/>
                        <a:gd name="T9" fmla="*/ 3500 h 4032"/>
                        <a:gd name="T10" fmla="*/ 3125 w 6407"/>
                        <a:gd name="T11" fmla="*/ 2875 h 4032"/>
                        <a:gd name="T12" fmla="*/ 3375 w 6407"/>
                        <a:gd name="T13" fmla="*/ 2313 h 4032"/>
                        <a:gd name="T14" fmla="*/ 3500 w 6407"/>
                        <a:gd name="T15" fmla="*/ 2063 h 4032"/>
                        <a:gd name="T16" fmla="*/ 3687 w 6407"/>
                        <a:gd name="T17" fmla="*/ 1500 h 4032"/>
                        <a:gd name="T18" fmla="*/ 3844 w 6407"/>
                        <a:gd name="T19" fmla="*/ 1063 h 4032"/>
                        <a:gd name="T20" fmla="*/ 4031 w 6407"/>
                        <a:gd name="T21" fmla="*/ 781 h 4032"/>
                        <a:gd name="T22" fmla="*/ 4375 w 6407"/>
                        <a:gd name="T23" fmla="*/ 500 h 4032"/>
                        <a:gd name="T24" fmla="*/ 4844 w 6407"/>
                        <a:gd name="T25" fmla="*/ 375 h 4032"/>
                        <a:gd name="T26" fmla="*/ 6406 w 6407"/>
                        <a:gd name="T27" fmla="*/ 375 h 4032"/>
                        <a:gd name="T28" fmla="*/ 6406 w 6407"/>
                        <a:gd name="T29" fmla="*/ 0 h 4032"/>
                        <a:gd name="T30" fmla="*/ 4844 w 6407"/>
                        <a:gd name="T31" fmla="*/ 0 h 4032"/>
                        <a:gd name="T32" fmla="*/ 4375 w 6407"/>
                        <a:gd name="T33" fmla="*/ 94 h 4032"/>
                        <a:gd name="T34" fmla="*/ 3781 w 6407"/>
                        <a:gd name="T35" fmla="*/ 500 h 4032"/>
                        <a:gd name="T36" fmla="*/ 3500 w 6407"/>
                        <a:gd name="T37" fmla="*/ 938 h 4032"/>
                        <a:gd name="T38" fmla="*/ 3250 w 6407"/>
                        <a:gd name="T39" fmla="*/ 1625 h 4032"/>
                        <a:gd name="T40" fmla="*/ 3156 w 6407"/>
                        <a:gd name="T41" fmla="*/ 1938 h 4032"/>
                        <a:gd name="T42" fmla="*/ 3062 w 6407"/>
                        <a:gd name="T43" fmla="*/ 2156 h 4032"/>
                        <a:gd name="T44" fmla="*/ 2812 w 6407"/>
                        <a:gd name="T45" fmla="*/ 2656 h 4032"/>
                        <a:gd name="T46" fmla="*/ 2625 w 6407"/>
                        <a:gd name="T47" fmla="*/ 3031 h 4032"/>
                        <a:gd name="T48" fmla="*/ 2187 w 6407"/>
                        <a:gd name="T49" fmla="*/ 3469 h 4032"/>
                        <a:gd name="T50" fmla="*/ 1844 w 6407"/>
                        <a:gd name="T51" fmla="*/ 3594 h 4032"/>
                        <a:gd name="T52" fmla="*/ 1437 w 6407"/>
                        <a:gd name="T53" fmla="*/ 3656 h 4032"/>
                        <a:gd name="T54" fmla="*/ 562 w 6407"/>
                        <a:gd name="T55" fmla="*/ 3656 h 4032"/>
                        <a:gd name="T56" fmla="*/ 156 w 6407"/>
                        <a:gd name="T57" fmla="*/ 3656 h 4032"/>
                        <a:gd name="T58" fmla="*/ 0 w 6407"/>
                        <a:gd name="T59" fmla="*/ 3656 h 4032"/>
                        <a:gd name="T60" fmla="*/ 0 w 6407"/>
                        <a:gd name="T61" fmla="*/ 4031 h 4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407" h="4032">
                          <a:moveTo>
                            <a:pt x="0" y="4031"/>
                          </a:moveTo>
                          <a:lnTo>
                            <a:pt x="0" y="4031"/>
                          </a:lnTo>
                          <a:cubicBezTo>
                            <a:pt x="0" y="4031"/>
                            <a:pt x="969" y="4031"/>
                            <a:pt x="1437" y="4031"/>
                          </a:cubicBezTo>
                          <a:cubicBezTo>
                            <a:pt x="1781" y="4031"/>
                            <a:pt x="2062" y="3938"/>
                            <a:pt x="2281" y="3844"/>
                          </a:cubicBezTo>
                          <a:cubicBezTo>
                            <a:pt x="2469" y="3750"/>
                            <a:pt x="2594" y="3625"/>
                            <a:pt x="2719" y="3500"/>
                          </a:cubicBezTo>
                          <a:cubicBezTo>
                            <a:pt x="2906" y="3313"/>
                            <a:pt x="3031" y="3094"/>
                            <a:pt x="3125" y="2875"/>
                          </a:cubicBezTo>
                          <a:cubicBezTo>
                            <a:pt x="3219" y="2688"/>
                            <a:pt x="3312" y="2469"/>
                            <a:pt x="3375" y="2313"/>
                          </a:cubicBezTo>
                          <a:cubicBezTo>
                            <a:pt x="3437" y="2250"/>
                            <a:pt x="3469" y="2156"/>
                            <a:pt x="3500" y="2063"/>
                          </a:cubicBezTo>
                          <a:cubicBezTo>
                            <a:pt x="3562" y="1875"/>
                            <a:pt x="3625" y="1688"/>
                            <a:pt x="3687" y="1500"/>
                          </a:cubicBezTo>
                          <a:cubicBezTo>
                            <a:pt x="3719" y="1344"/>
                            <a:pt x="3781" y="1188"/>
                            <a:pt x="3844" y="1063"/>
                          </a:cubicBezTo>
                          <a:cubicBezTo>
                            <a:pt x="3906" y="969"/>
                            <a:pt x="3969" y="875"/>
                            <a:pt x="4031" y="781"/>
                          </a:cubicBezTo>
                          <a:cubicBezTo>
                            <a:pt x="4125" y="688"/>
                            <a:pt x="4219" y="563"/>
                            <a:pt x="4375" y="500"/>
                          </a:cubicBezTo>
                          <a:cubicBezTo>
                            <a:pt x="4500" y="438"/>
                            <a:pt x="4656" y="375"/>
                            <a:pt x="4844" y="375"/>
                          </a:cubicBezTo>
                          <a:cubicBezTo>
                            <a:pt x="5468" y="375"/>
                            <a:pt x="6406" y="375"/>
                            <a:pt x="6406" y="375"/>
                          </a:cubicBezTo>
                          <a:cubicBezTo>
                            <a:pt x="6406" y="0"/>
                            <a:pt x="6406" y="0"/>
                            <a:pt x="6406" y="0"/>
                          </a:cubicBezTo>
                          <a:cubicBezTo>
                            <a:pt x="6406" y="0"/>
                            <a:pt x="5468" y="0"/>
                            <a:pt x="4844" y="0"/>
                          </a:cubicBezTo>
                          <a:cubicBezTo>
                            <a:pt x="4687" y="0"/>
                            <a:pt x="4531" y="31"/>
                            <a:pt x="4375" y="94"/>
                          </a:cubicBezTo>
                          <a:cubicBezTo>
                            <a:pt x="4125" y="188"/>
                            <a:pt x="3937" y="313"/>
                            <a:pt x="3781" y="500"/>
                          </a:cubicBezTo>
                          <a:cubicBezTo>
                            <a:pt x="3656" y="625"/>
                            <a:pt x="3594" y="781"/>
                            <a:pt x="3500" y="938"/>
                          </a:cubicBezTo>
                          <a:cubicBezTo>
                            <a:pt x="3375" y="1188"/>
                            <a:pt x="3312" y="1406"/>
                            <a:pt x="3250" y="1625"/>
                          </a:cubicBezTo>
                          <a:cubicBezTo>
                            <a:pt x="3219" y="1750"/>
                            <a:pt x="3187" y="1844"/>
                            <a:pt x="3156" y="1938"/>
                          </a:cubicBezTo>
                          <a:cubicBezTo>
                            <a:pt x="3125" y="2031"/>
                            <a:pt x="3094" y="2094"/>
                            <a:pt x="3062" y="2156"/>
                          </a:cubicBezTo>
                          <a:cubicBezTo>
                            <a:pt x="2969" y="2313"/>
                            <a:pt x="2906" y="2469"/>
                            <a:pt x="2812" y="2656"/>
                          </a:cubicBezTo>
                          <a:cubicBezTo>
                            <a:pt x="2750" y="2781"/>
                            <a:pt x="2687" y="2906"/>
                            <a:pt x="2625" y="3031"/>
                          </a:cubicBezTo>
                          <a:cubicBezTo>
                            <a:pt x="2500" y="3188"/>
                            <a:pt x="2375" y="3344"/>
                            <a:pt x="2187" y="3469"/>
                          </a:cubicBezTo>
                          <a:cubicBezTo>
                            <a:pt x="2094" y="3531"/>
                            <a:pt x="1969" y="3563"/>
                            <a:pt x="1844" y="3594"/>
                          </a:cubicBezTo>
                          <a:cubicBezTo>
                            <a:pt x="1719" y="3625"/>
                            <a:pt x="1594" y="3656"/>
                            <a:pt x="1437" y="3656"/>
                          </a:cubicBezTo>
                          <a:cubicBezTo>
                            <a:pt x="1219" y="3656"/>
                            <a:pt x="844" y="3656"/>
                            <a:pt x="562" y="3656"/>
                          </a:cubicBezTo>
                          <a:cubicBezTo>
                            <a:pt x="406" y="3656"/>
                            <a:pt x="281" y="3656"/>
                            <a:pt x="156" y="3656"/>
                          </a:cubicBezTo>
                          <a:cubicBezTo>
                            <a:pt x="62" y="3656"/>
                            <a:pt x="0" y="3656"/>
                            <a:pt x="0" y="3656"/>
                          </a:cubicBezTo>
                          <a:cubicBezTo>
                            <a:pt x="0" y="4031"/>
                            <a:pt x="0" y="4031"/>
                            <a:pt x="0" y="4031"/>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49" name="Freeform 58"/>
                    <p:cNvSpPr>
                      <a:spLocks noChangeArrowheads="1"/>
                    </p:cNvSpPr>
                    <p:nvPr/>
                  </p:nvSpPr>
                  <p:spPr bwMode="auto">
                    <a:xfrm>
                      <a:off x="2222559" y="3491952"/>
                      <a:ext cx="2653754" cy="1669326"/>
                    </a:xfrm>
                    <a:custGeom>
                      <a:avLst/>
                      <a:gdLst>
                        <a:gd name="T0" fmla="*/ 0 w 6407"/>
                        <a:gd name="T1" fmla="*/ 375 h 4032"/>
                        <a:gd name="T2" fmla="*/ 0 w 6407"/>
                        <a:gd name="T3" fmla="*/ 375 h 4032"/>
                        <a:gd name="T4" fmla="*/ 1437 w 6407"/>
                        <a:gd name="T5" fmla="*/ 375 h 4032"/>
                        <a:gd name="T6" fmla="*/ 2125 w 6407"/>
                        <a:gd name="T7" fmla="*/ 532 h 4032"/>
                        <a:gd name="T8" fmla="*/ 2437 w 6407"/>
                        <a:gd name="T9" fmla="*/ 782 h 4032"/>
                        <a:gd name="T10" fmla="*/ 2781 w 6407"/>
                        <a:gd name="T11" fmla="*/ 1313 h 4032"/>
                        <a:gd name="T12" fmla="*/ 3062 w 6407"/>
                        <a:gd name="T13" fmla="*/ 1874 h 4032"/>
                        <a:gd name="T14" fmla="*/ 3156 w 6407"/>
                        <a:gd name="T15" fmla="*/ 2093 h 4032"/>
                        <a:gd name="T16" fmla="*/ 3344 w 6407"/>
                        <a:gd name="T17" fmla="*/ 2656 h 4032"/>
                        <a:gd name="T18" fmla="*/ 3531 w 6407"/>
                        <a:gd name="T19" fmla="*/ 3124 h 4032"/>
                        <a:gd name="T20" fmla="*/ 3719 w 6407"/>
                        <a:gd name="T21" fmla="*/ 3468 h 4032"/>
                        <a:gd name="T22" fmla="*/ 4187 w 6407"/>
                        <a:gd name="T23" fmla="*/ 3874 h 4032"/>
                        <a:gd name="T24" fmla="*/ 4844 w 6407"/>
                        <a:gd name="T25" fmla="*/ 4031 h 4032"/>
                        <a:gd name="T26" fmla="*/ 6406 w 6407"/>
                        <a:gd name="T27" fmla="*/ 4031 h 4032"/>
                        <a:gd name="T28" fmla="*/ 6406 w 6407"/>
                        <a:gd name="T29" fmla="*/ 3655 h 4032"/>
                        <a:gd name="T30" fmla="*/ 4844 w 6407"/>
                        <a:gd name="T31" fmla="*/ 3655 h 4032"/>
                        <a:gd name="T32" fmla="*/ 4500 w 6407"/>
                        <a:gd name="T33" fmla="*/ 3593 h 4032"/>
                        <a:gd name="T34" fmla="*/ 4062 w 6407"/>
                        <a:gd name="T35" fmla="*/ 3281 h 4032"/>
                        <a:gd name="T36" fmla="*/ 3844 w 6407"/>
                        <a:gd name="T37" fmla="*/ 2937 h 4032"/>
                        <a:gd name="T38" fmla="*/ 3594 w 6407"/>
                        <a:gd name="T39" fmla="*/ 2281 h 4032"/>
                        <a:gd name="T40" fmla="*/ 3500 w 6407"/>
                        <a:gd name="T41" fmla="*/ 1968 h 4032"/>
                        <a:gd name="T42" fmla="*/ 3375 w 6407"/>
                        <a:gd name="T43" fmla="*/ 1718 h 4032"/>
                        <a:gd name="T44" fmla="*/ 3156 w 6407"/>
                        <a:gd name="T45" fmla="*/ 1219 h 4032"/>
                        <a:gd name="T46" fmla="*/ 2937 w 6407"/>
                        <a:gd name="T47" fmla="*/ 813 h 4032"/>
                        <a:gd name="T48" fmla="*/ 2375 w 6407"/>
                        <a:gd name="T49" fmla="*/ 250 h 4032"/>
                        <a:gd name="T50" fmla="*/ 1937 w 6407"/>
                        <a:gd name="T51" fmla="*/ 63 h 4032"/>
                        <a:gd name="T52" fmla="*/ 1437 w 6407"/>
                        <a:gd name="T53" fmla="*/ 0 h 4032"/>
                        <a:gd name="T54" fmla="*/ 562 w 6407"/>
                        <a:gd name="T55" fmla="*/ 0 h 4032"/>
                        <a:gd name="T56" fmla="*/ 156 w 6407"/>
                        <a:gd name="T57" fmla="*/ 0 h 4032"/>
                        <a:gd name="T58" fmla="*/ 0 w 6407"/>
                        <a:gd name="T59" fmla="*/ 0 h 4032"/>
                        <a:gd name="T60" fmla="*/ 0 w 6407"/>
                        <a:gd name="T61" fmla="*/ 375 h 4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407" h="4032">
                          <a:moveTo>
                            <a:pt x="0" y="375"/>
                          </a:moveTo>
                          <a:lnTo>
                            <a:pt x="0" y="375"/>
                          </a:lnTo>
                          <a:cubicBezTo>
                            <a:pt x="0" y="375"/>
                            <a:pt x="969" y="375"/>
                            <a:pt x="1437" y="375"/>
                          </a:cubicBezTo>
                          <a:cubicBezTo>
                            <a:pt x="1719" y="375"/>
                            <a:pt x="1937" y="438"/>
                            <a:pt x="2125" y="532"/>
                          </a:cubicBezTo>
                          <a:cubicBezTo>
                            <a:pt x="2250" y="594"/>
                            <a:pt x="2344" y="688"/>
                            <a:pt x="2437" y="782"/>
                          </a:cubicBezTo>
                          <a:cubicBezTo>
                            <a:pt x="2594" y="938"/>
                            <a:pt x="2687" y="1125"/>
                            <a:pt x="2781" y="1313"/>
                          </a:cubicBezTo>
                          <a:cubicBezTo>
                            <a:pt x="2875" y="1499"/>
                            <a:pt x="2969" y="1718"/>
                            <a:pt x="3062" y="1874"/>
                          </a:cubicBezTo>
                          <a:cubicBezTo>
                            <a:pt x="3094" y="1937"/>
                            <a:pt x="3125" y="2031"/>
                            <a:pt x="3156" y="2093"/>
                          </a:cubicBezTo>
                          <a:cubicBezTo>
                            <a:pt x="3187" y="2281"/>
                            <a:pt x="3250" y="2468"/>
                            <a:pt x="3344" y="2656"/>
                          </a:cubicBezTo>
                          <a:cubicBezTo>
                            <a:pt x="3375" y="2812"/>
                            <a:pt x="3437" y="2968"/>
                            <a:pt x="3531" y="3124"/>
                          </a:cubicBezTo>
                          <a:cubicBezTo>
                            <a:pt x="3594" y="3249"/>
                            <a:pt x="3656" y="3374"/>
                            <a:pt x="3719" y="3468"/>
                          </a:cubicBezTo>
                          <a:cubicBezTo>
                            <a:pt x="3844" y="3624"/>
                            <a:pt x="4000" y="3749"/>
                            <a:pt x="4187" y="3874"/>
                          </a:cubicBezTo>
                          <a:cubicBezTo>
                            <a:pt x="4375" y="3968"/>
                            <a:pt x="4594" y="4031"/>
                            <a:pt x="4844" y="4031"/>
                          </a:cubicBezTo>
                          <a:cubicBezTo>
                            <a:pt x="5468" y="4031"/>
                            <a:pt x="6406" y="4031"/>
                            <a:pt x="6406" y="4031"/>
                          </a:cubicBezTo>
                          <a:cubicBezTo>
                            <a:pt x="6406" y="3655"/>
                            <a:pt x="6406" y="3655"/>
                            <a:pt x="6406" y="3655"/>
                          </a:cubicBezTo>
                          <a:cubicBezTo>
                            <a:pt x="6406" y="3655"/>
                            <a:pt x="5468" y="3655"/>
                            <a:pt x="4844" y="3655"/>
                          </a:cubicBezTo>
                          <a:cubicBezTo>
                            <a:pt x="4719" y="3655"/>
                            <a:pt x="4594" y="3624"/>
                            <a:pt x="4500" y="3593"/>
                          </a:cubicBezTo>
                          <a:cubicBezTo>
                            <a:pt x="4312" y="3531"/>
                            <a:pt x="4187" y="3437"/>
                            <a:pt x="4062" y="3281"/>
                          </a:cubicBezTo>
                          <a:cubicBezTo>
                            <a:pt x="3969" y="3187"/>
                            <a:pt x="3906" y="3062"/>
                            <a:pt x="3844" y="2937"/>
                          </a:cubicBezTo>
                          <a:cubicBezTo>
                            <a:pt x="3750" y="2718"/>
                            <a:pt x="3656" y="2499"/>
                            <a:pt x="3594" y="2281"/>
                          </a:cubicBezTo>
                          <a:cubicBezTo>
                            <a:pt x="3562" y="2187"/>
                            <a:pt x="3531" y="2062"/>
                            <a:pt x="3500" y="1968"/>
                          </a:cubicBezTo>
                          <a:cubicBezTo>
                            <a:pt x="3469" y="1874"/>
                            <a:pt x="3437" y="1781"/>
                            <a:pt x="3375" y="1718"/>
                          </a:cubicBezTo>
                          <a:cubicBezTo>
                            <a:pt x="3312" y="1562"/>
                            <a:pt x="3250" y="1406"/>
                            <a:pt x="3156" y="1219"/>
                          </a:cubicBezTo>
                          <a:cubicBezTo>
                            <a:pt x="3094" y="1094"/>
                            <a:pt x="3031" y="938"/>
                            <a:pt x="2937" y="813"/>
                          </a:cubicBezTo>
                          <a:cubicBezTo>
                            <a:pt x="2781" y="594"/>
                            <a:pt x="2625" y="407"/>
                            <a:pt x="2375" y="250"/>
                          </a:cubicBezTo>
                          <a:cubicBezTo>
                            <a:pt x="2250" y="188"/>
                            <a:pt x="2094" y="125"/>
                            <a:pt x="1937" y="63"/>
                          </a:cubicBezTo>
                          <a:cubicBezTo>
                            <a:pt x="1781" y="32"/>
                            <a:pt x="1625" y="0"/>
                            <a:pt x="1437" y="0"/>
                          </a:cubicBezTo>
                          <a:cubicBezTo>
                            <a:pt x="1219" y="0"/>
                            <a:pt x="844" y="0"/>
                            <a:pt x="562" y="0"/>
                          </a:cubicBezTo>
                          <a:cubicBezTo>
                            <a:pt x="406" y="0"/>
                            <a:pt x="281" y="0"/>
                            <a:pt x="156" y="0"/>
                          </a:cubicBezTo>
                          <a:cubicBezTo>
                            <a:pt x="62" y="0"/>
                            <a:pt x="0" y="0"/>
                            <a:pt x="0" y="0"/>
                          </a:cubicBezTo>
                          <a:cubicBezTo>
                            <a:pt x="0" y="375"/>
                            <a:pt x="0" y="375"/>
                            <a:pt x="0" y="375"/>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grpSp>
              <p:sp>
                <p:nvSpPr>
                  <p:cNvPr id="146" name="TextBox 145"/>
                  <p:cNvSpPr txBox="1"/>
                  <p:nvPr/>
                </p:nvSpPr>
                <p:spPr>
                  <a:xfrm flipH="1">
                    <a:off x="2033782" y="2894420"/>
                    <a:ext cx="1097461" cy="272598"/>
                  </a:xfrm>
                  <a:prstGeom prst="rect">
                    <a:avLst/>
                  </a:prstGeom>
                  <a:grp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Consent</a:t>
                    </a:r>
                  </a:p>
                </p:txBody>
              </p:sp>
              <p:sp>
                <p:nvSpPr>
                  <p:cNvPr id="147" name="TextBox 146"/>
                  <p:cNvSpPr txBox="1"/>
                  <p:nvPr/>
                </p:nvSpPr>
                <p:spPr>
                  <a:xfrm flipH="1">
                    <a:off x="3423284" y="3350379"/>
                    <a:ext cx="1880498" cy="272598"/>
                  </a:xfrm>
                  <a:prstGeom prst="rect">
                    <a:avLst/>
                  </a:prstGeom>
                  <a:grp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Randomization</a:t>
                    </a:r>
                  </a:p>
                </p:txBody>
              </p:sp>
            </p:grpSp>
            <p:grpSp>
              <p:nvGrpSpPr>
                <p:cNvPr id="139" name="Group 138"/>
                <p:cNvGrpSpPr/>
                <p:nvPr/>
              </p:nvGrpSpPr>
              <p:grpSpPr>
                <a:xfrm>
                  <a:off x="4719115" y="4905510"/>
                  <a:ext cx="374073" cy="363452"/>
                  <a:chOff x="2771781" y="3398444"/>
                  <a:chExt cx="374073" cy="363452"/>
                </a:xfrm>
                <a:grpFill/>
              </p:grpSpPr>
              <p:sp>
                <p:nvSpPr>
                  <p:cNvPr id="143" name="Freeform 18"/>
                  <p:cNvSpPr>
                    <a:spLocks noChangeArrowheads="1"/>
                  </p:cNvSpPr>
                  <p:nvPr/>
                </p:nvSpPr>
                <p:spPr bwMode="auto">
                  <a:xfrm>
                    <a:off x="2822581" y="3398444"/>
                    <a:ext cx="323273" cy="363452"/>
                  </a:xfrm>
                  <a:custGeom>
                    <a:avLst/>
                    <a:gdLst>
                      <a:gd name="T0" fmla="*/ 781 w 782"/>
                      <a:gd name="T1" fmla="*/ 438 h 877"/>
                      <a:gd name="T2" fmla="*/ 0 w 782"/>
                      <a:gd name="T3" fmla="*/ 0 h 877"/>
                      <a:gd name="T4" fmla="*/ 0 w 782"/>
                      <a:gd name="T5" fmla="*/ 876 h 877"/>
                      <a:gd name="T6" fmla="*/ 781 w 782"/>
                      <a:gd name="T7" fmla="*/ 438 h 877"/>
                    </a:gdLst>
                    <a:ahLst/>
                    <a:cxnLst>
                      <a:cxn ang="0">
                        <a:pos x="T0" y="T1"/>
                      </a:cxn>
                      <a:cxn ang="0">
                        <a:pos x="T2" y="T3"/>
                      </a:cxn>
                      <a:cxn ang="0">
                        <a:pos x="T4" y="T5"/>
                      </a:cxn>
                      <a:cxn ang="0">
                        <a:pos x="T6" y="T7"/>
                      </a:cxn>
                    </a:cxnLst>
                    <a:rect l="0" t="0" r="r" b="b"/>
                    <a:pathLst>
                      <a:path w="782" h="877">
                        <a:moveTo>
                          <a:pt x="781" y="438"/>
                        </a:moveTo>
                        <a:lnTo>
                          <a:pt x="0" y="0"/>
                        </a:lnTo>
                        <a:lnTo>
                          <a:pt x="0" y="876"/>
                        </a:lnTo>
                        <a:lnTo>
                          <a:pt x="781" y="438"/>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44" name="Freeform 18"/>
                  <p:cNvSpPr>
                    <a:spLocks noChangeArrowheads="1"/>
                  </p:cNvSpPr>
                  <p:nvPr/>
                </p:nvSpPr>
                <p:spPr bwMode="auto">
                  <a:xfrm>
                    <a:off x="2771781" y="3398444"/>
                    <a:ext cx="323273" cy="363452"/>
                  </a:xfrm>
                  <a:custGeom>
                    <a:avLst/>
                    <a:gdLst>
                      <a:gd name="T0" fmla="*/ 781 w 782"/>
                      <a:gd name="T1" fmla="*/ 438 h 877"/>
                      <a:gd name="T2" fmla="*/ 0 w 782"/>
                      <a:gd name="T3" fmla="*/ 0 h 877"/>
                      <a:gd name="T4" fmla="*/ 0 w 782"/>
                      <a:gd name="T5" fmla="*/ 876 h 877"/>
                      <a:gd name="T6" fmla="*/ 781 w 782"/>
                      <a:gd name="T7" fmla="*/ 438 h 877"/>
                    </a:gdLst>
                    <a:ahLst/>
                    <a:cxnLst>
                      <a:cxn ang="0">
                        <a:pos x="T0" y="T1"/>
                      </a:cxn>
                      <a:cxn ang="0">
                        <a:pos x="T2" y="T3"/>
                      </a:cxn>
                      <a:cxn ang="0">
                        <a:pos x="T4" y="T5"/>
                      </a:cxn>
                      <a:cxn ang="0">
                        <a:pos x="T6" y="T7"/>
                      </a:cxn>
                    </a:cxnLst>
                    <a:rect l="0" t="0" r="r" b="b"/>
                    <a:pathLst>
                      <a:path w="782" h="877">
                        <a:moveTo>
                          <a:pt x="781" y="438"/>
                        </a:moveTo>
                        <a:lnTo>
                          <a:pt x="0" y="0"/>
                        </a:lnTo>
                        <a:lnTo>
                          <a:pt x="0" y="876"/>
                        </a:lnTo>
                        <a:lnTo>
                          <a:pt x="781" y="438"/>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grpSp>
            <p:grpSp>
              <p:nvGrpSpPr>
                <p:cNvPr id="140" name="Group 139"/>
                <p:cNvGrpSpPr/>
                <p:nvPr/>
              </p:nvGrpSpPr>
              <p:grpSpPr>
                <a:xfrm>
                  <a:off x="4719115" y="1882910"/>
                  <a:ext cx="374073" cy="363452"/>
                  <a:chOff x="2771781" y="3398444"/>
                  <a:chExt cx="374073" cy="363452"/>
                </a:xfrm>
                <a:grpFill/>
              </p:grpSpPr>
              <p:sp>
                <p:nvSpPr>
                  <p:cNvPr id="141" name="Freeform 18"/>
                  <p:cNvSpPr>
                    <a:spLocks noChangeArrowheads="1"/>
                  </p:cNvSpPr>
                  <p:nvPr/>
                </p:nvSpPr>
                <p:spPr bwMode="auto">
                  <a:xfrm>
                    <a:off x="2822581" y="3398444"/>
                    <a:ext cx="323273" cy="363452"/>
                  </a:xfrm>
                  <a:custGeom>
                    <a:avLst/>
                    <a:gdLst>
                      <a:gd name="T0" fmla="*/ 781 w 782"/>
                      <a:gd name="T1" fmla="*/ 438 h 877"/>
                      <a:gd name="T2" fmla="*/ 0 w 782"/>
                      <a:gd name="T3" fmla="*/ 0 h 877"/>
                      <a:gd name="T4" fmla="*/ 0 w 782"/>
                      <a:gd name="T5" fmla="*/ 876 h 877"/>
                      <a:gd name="T6" fmla="*/ 781 w 782"/>
                      <a:gd name="T7" fmla="*/ 438 h 877"/>
                    </a:gdLst>
                    <a:ahLst/>
                    <a:cxnLst>
                      <a:cxn ang="0">
                        <a:pos x="T0" y="T1"/>
                      </a:cxn>
                      <a:cxn ang="0">
                        <a:pos x="T2" y="T3"/>
                      </a:cxn>
                      <a:cxn ang="0">
                        <a:pos x="T4" y="T5"/>
                      </a:cxn>
                      <a:cxn ang="0">
                        <a:pos x="T6" y="T7"/>
                      </a:cxn>
                    </a:cxnLst>
                    <a:rect l="0" t="0" r="r" b="b"/>
                    <a:pathLst>
                      <a:path w="782" h="877">
                        <a:moveTo>
                          <a:pt x="781" y="438"/>
                        </a:moveTo>
                        <a:lnTo>
                          <a:pt x="0" y="0"/>
                        </a:lnTo>
                        <a:lnTo>
                          <a:pt x="0" y="876"/>
                        </a:lnTo>
                        <a:lnTo>
                          <a:pt x="781" y="438"/>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42" name="Freeform 18"/>
                  <p:cNvSpPr>
                    <a:spLocks noChangeArrowheads="1"/>
                  </p:cNvSpPr>
                  <p:nvPr/>
                </p:nvSpPr>
                <p:spPr bwMode="auto">
                  <a:xfrm>
                    <a:off x="2771781" y="3398444"/>
                    <a:ext cx="323273" cy="363452"/>
                  </a:xfrm>
                  <a:custGeom>
                    <a:avLst/>
                    <a:gdLst>
                      <a:gd name="T0" fmla="*/ 781 w 782"/>
                      <a:gd name="T1" fmla="*/ 438 h 877"/>
                      <a:gd name="T2" fmla="*/ 0 w 782"/>
                      <a:gd name="T3" fmla="*/ 0 h 877"/>
                      <a:gd name="T4" fmla="*/ 0 w 782"/>
                      <a:gd name="T5" fmla="*/ 876 h 877"/>
                      <a:gd name="T6" fmla="*/ 781 w 782"/>
                      <a:gd name="T7" fmla="*/ 438 h 877"/>
                    </a:gdLst>
                    <a:ahLst/>
                    <a:cxnLst>
                      <a:cxn ang="0">
                        <a:pos x="T0" y="T1"/>
                      </a:cxn>
                      <a:cxn ang="0">
                        <a:pos x="T2" y="T3"/>
                      </a:cxn>
                      <a:cxn ang="0">
                        <a:pos x="T4" y="T5"/>
                      </a:cxn>
                      <a:cxn ang="0">
                        <a:pos x="T6" y="T7"/>
                      </a:cxn>
                    </a:cxnLst>
                    <a:rect l="0" t="0" r="r" b="b"/>
                    <a:pathLst>
                      <a:path w="782" h="877">
                        <a:moveTo>
                          <a:pt x="781" y="438"/>
                        </a:moveTo>
                        <a:lnTo>
                          <a:pt x="0" y="0"/>
                        </a:lnTo>
                        <a:lnTo>
                          <a:pt x="0" y="876"/>
                        </a:lnTo>
                        <a:lnTo>
                          <a:pt x="781" y="438"/>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grpSp>
          </p:grpSp>
          <p:sp>
            <p:nvSpPr>
              <p:cNvPr id="137" name="Rectangle 136"/>
              <p:cNvSpPr/>
              <p:nvPr/>
            </p:nvSpPr>
            <p:spPr>
              <a:xfrm>
                <a:off x="1710267" y="3487737"/>
                <a:ext cx="1384300" cy="1651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a:ea typeface="+mn-ea"/>
                  <a:cs typeface="+mn-cs"/>
                </a:endParaRPr>
              </a:p>
            </p:txBody>
          </p:sp>
        </p:grpSp>
        <p:grpSp>
          <p:nvGrpSpPr>
            <p:cNvPr id="133" name="Group 132"/>
            <p:cNvGrpSpPr/>
            <p:nvPr/>
          </p:nvGrpSpPr>
          <p:grpSpPr>
            <a:xfrm>
              <a:off x="2771781" y="3389977"/>
              <a:ext cx="374073" cy="363452"/>
              <a:chOff x="2771781" y="3398444"/>
              <a:chExt cx="374073" cy="363452"/>
            </a:xfrm>
            <a:grpFill/>
          </p:grpSpPr>
          <p:sp>
            <p:nvSpPr>
              <p:cNvPr id="134" name="Freeform 18"/>
              <p:cNvSpPr>
                <a:spLocks noChangeArrowheads="1"/>
              </p:cNvSpPr>
              <p:nvPr/>
            </p:nvSpPr>
            <p:spPr bwMode="auto">
              <a:xfrm>
                <a:off x="2822581" y="3398444"/>
                <a:ext cx="323273" cy="363452"/>
              </a:xfrm>
              <a:custGeom>
                <a:avLst/>
                <a:gdLst>
                  <a:gd name="T0" fmla="*/ 781 w 782"/>
                  <a:gd name="T1" fmla="*/ 438 h 877"/>
                  <a:gd name="T2" fmla="*/ 0 w 782"/>
                  <a:gd name="T3" fmla="*/ 0 h 877"/>
                  <a:gd name="T4" fmla="*/ 0 w 782"/>
                  <a:gd name="T5" fmla="*/ 876 h 877"/>
                  <a:gd name="T6" fmla="*/ 781 w 782"/>
                  <a:gd name="T7" fmla="*/ 438 h 877"/>
                </a:gdLst>
                <a:ahLst/>
                <a:cxnLst>
                  <a:cxn ang="0">
                    <a:pos x="T0" y="T1"/>
                  </a:cxn>
                  <a:cxn ang="0">
                    <a:pos x="T2" y="T3"/>
                  </a:cxn>
                  <a:cxn ang="0">
                    <a:pos x="T4" y="T5"/>
                  </a:cxn>
                  <a:cxn ang="0">
                    <a:pos x="T6" y="T7"/>
                  </a:cxn>
                </a:cxnLst>
                <a:rect l="0" t="0" r="r" b="b"/>
                <a:pathLst>
                  <a:path w="782" h="877">
                    <a:moveTo>
                      <a:pt x="781" y="438"/>
                    </a:moveTo>
                    <a:lnTo>
                      <a:pt x="0" y="0"/>
                    </a:lnTo>
                    <a:lnTo>
                      <a:pt x="0" y="876"/>
                    </a:lnTo>
                    <a:lnTo>
                      <a:pt x="781" y="438"/>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35" name="Freeform 18"/>
              <p:cNvSpPr>
                <a:spLocks noChangeArrowheads="1"/>
              </p:cNvSpPr>
              <p:nvPr/>
            </p:nvSpPr>
            <p:spPr bwMode="auto">
              <a:xfrm>
                <a:off x="2771781" y="3398444"/>
                <a:ext cx="323273" cy="363452"/>
              </a:xfrm>
              <a:custGeom>
                <a:avLst/>
                <a:gdLst>
                  <a:gd name="T0" fmla="*/ 781 w 782"/>
                  <a:gd name="T1" fmla="*/ 438 h 877"/>
                  <a:gd name="T2" fmla="*/ 0 w 782"/>
                  <a:gd name="T3" fmla="*/ 0 h 877"/>
                  <a:gd name="T4" fmla="*/ 0 w 782"/>
                  <a:gd name="T5" fmla="*/ 876 h 877"/>
                  <a:gd name="T6" fmla="*/ 781 w 782"/>
                  <a:gd name="T7" fmla="*/ 438 h 877"/>
                </a:gdLst>
                <a:ahLst/>
                <a:cxnLst>
                  <a:cxn ang="0">
                    <a:pos x="T0" y="T1"/>
                  </a:cxn>
                  <a:cxn ang="0">
                    <a:pos x="T2" y="T3"/>
                  </a:cxn>
                  <a:cxn ang="0">
                    <a:pos x="T4" y="T5"/>
                  </a:cxn>
                  <a:cxn ang="0">
                    <a:pos x="T6" y="T7"/>
                  </a:cxn>
                </a:cxnLst>
                <a:rect l="0" t="0" r="r" b="b"/>
                <a:pathLst>
                  <a:path w="782" h="877">
                    <a:moveTo>
                      <a:pt x="781" y="438"/>
                    </a:moveTo>
                    <a:lnTo>
                      <a:pt x="0" y="0"/>
                    </a:lnTo>
                    <a:lnTo>
                      <a:pt x="0" y="876"/>
                    </a:lnTo>
                    <a:lnTo>
                      <a:pt x="781" y="438"/>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grpSp>
      </p:grpSp>
      <p:grpSp>
        <p:nvGrpSpPr>
          <p:cNvPr id="150" name="Group 149"/>
          <p:cNvGrpSpPr/>
          <p:nvPr/>
        </p:nvGrpSpPr>
        <p:grpSpPr>
          <a:xfrm>
            <a:off x="629" y="3402346"/>
            <a:ext cx="1643756" cy="1694895"/>
            <a:chOff x="315913" y="2874963"/>
            <a:chExt cx="1428750" cy="1473200"/>
          </a:xfrm>
        </p:grpSpPr>
        <p:sp>
          <p:nvSpPr>
            <p:cNvPr id="151" name="Freeform 1"/>
            <p:cNvSpPr>
              <a:spLocks noChangeArrowheads="1"/>
            </p:cNvSpPr>
            <p:nvPr/>
          </p:nvSpPr>
          <p:spPr bwMode="auto">
            <a:xfrm>
              <a:off x="371475" y="3976688"/>
              <a:ext cx="461963" cy="134937"/>
            </a:xfrm>
            <a:custGeom>
              <a:avLst/>
              <a:gdLst>
                <a:gd name="T0" fmla="*/ 500 w 1282"/>
                <a:gd name="T1" fmla="*/ 32 h 376"/>
                <a:gd name="T2" fmla="*/ 500 w 1282"/>
                <a:gd name="T3" fmla="*/ 32 h 376"/>
                <a:gd name="T4" fmla="*/ 844 w 1282"/>
                <a:gd name="T5" fmla="*/ 32 h 376"/>
                <a:gd name="T6" fmla="*/ 1125 w 1282"/>
                <a:gd name="T7" fmla="*/ 63 h 376"/>
                <a:gd name="T8" fmla="*/ 1250 w 1282"/>
                <a:gd name="T9" fmla="*/ 157 h 376"/>
                <a:gd name="T10" fmla="*/ 1000 w 1282"/>
                <a:gd name="T11" fmla="*/ 250 h 376"/>
                <a:gd name="T12" fmla="*/ 781 w 1282"/>
                <a:gd name="T13" fmla="*/ 313 h 376"/>
                <a:gd name="T14" fmla="*/ 375 w 1282"/>
                <a:gd name="T15" fmla="*/ 344 h 376"/>
                <a:gd name="T16" fmla="*/ 219 w 1282"/>
                <a:gd name="T17" fmla="*/ 313 h 376"/>
                <a:gd name="T18" fmla="*/ 0 w 1282"/>
                <a:gd name="T19" fmla="*/ 219 h 376"/>
                <a:gd name="T20" fmla="*/ 125 w 1282"/>
                <a:gd name="T21" fmla="*/ 157 h 376"/>
                <a:gd name="T22" fmla="*/ 500 w 1282"/>
                <a:gd name="T23" fmla="*/ 32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2" h="376">
                  <a:moveTo>
                    <a:pt x="500" y="32"/>
                  </a:moveTo>
                  <a:lnTo>
                    <a:pt x="500" y="32"/>
                  </a:lnTo>
                  <a:cubicBezTo>
                    <a:pt x="500" y="32"/>
                    <a:pt x="781" y="0"/>
                    <a:pt x="844" y="32"/>
                  </a:cubicBezTo>
                  <a:cubicBezTo>
                    <a:pt x="906" y="63"/>
                    <a:pt x="1063" y="63"/>
                    <a:pt x="1125" y="63"/>
                  </a:cubicBezTo>
                  <a:cubicBezTo>
                    <a:pt x="1188" y="94"/>
                    <a:pt x="1281" y="94"/>
                    <a:pt x="1250" y="157"/>
                  </a:cubicBezTo>
                  <a:cubicBezTo>
                    <a:pt x="1219" y="188"/>
                    <a:pt x="1063" y="219"/>
                    <a:pt x="1000" y="250"/>
                  </a:cubicBezTo>
                  <a:cubicBezTo>
                    <a:pt x="969" y="281"/>
                    <a:pt x="938" y="281"/>
                    <a:pt x="781" y="313"/>
                  </a:cubicBezTo>
                  <a:cubicBezTo>
                    <a:pt x="594" y="375"/>
                    <a:pt x="469" y="375"/>
                    <a:pt x="375" y="344"/>
                  </a:cubicBezTo>
                  <a:cubicBezTo>
                    <a:pt x="313" y="344"/>
                    <a:pt x="313" y="313"/>
                    <a:pt x="219" y="313"/>
                  </a:cubicBezTo>
                  <a:cubicBezTo>
                    <a:pt x="156" y="313"/>
                    <a:pt x="0" y="281"/>
                    <a:pt x="0" y="219"/>
                  </a:cubicBezTo>
                  <a:cubicBezTo>
                    <a:pt x="0" y="188"/>
                    <a:pt x="94" y="157"/>
                    <a:pt x="125" y="157"/>
                  </a:cubicBezTo>
                  <a:cubicBezTo>
                    <a:pt x="125" y="157"/>
                    <a:pt x="250" y="94"/>
                    <a:pt x="500" y="32"/>
                  </a:cubicBezTo>
                </a:path>
              </a:pathLst>
            </a:custGeom>
            <a:solidFill>
              <a:schemeClr val="accent5">
                <a:lumMod val="75000"/>
              </a:schemeClr>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52" name="Freeform 2"/>
            <p:cNvSpPr>
              <a:spLocks noChangeArrowheads="1"/>
            </p:cNvSpPr>
            <p:nvPr/>
          </p:nvSpPr>
          <p:spPr bwMode="auto">
            <a:xfrm>
              <a:off x="709613" y="3786188"/>
              <a:ext cx="461962" cy="146050"/>
            </a:xfrm>
            <a:custGeom>
              <a:avLst/>
              <a:gdLst>
                <a:gd name="T0" fmla="*/ 500 w 1282"/>
                <a:gd name="T1" fmla="*/ 63 h 407"/>
                <a:gd name="T2" fmla="*/ 500 w 1282"/>
                <a:gd name="T3" fmla="*/ 63 h 407"/>
                <a:gd name="T4" fmla="*/ 875 w 1282"/>
                <a:gd name="T5" fmla="*/ 31 h 407"/>
                <a:gd name="T6" fmla="*/ 1125 w 1282"/>
                <a:gd name="T7" fmla="*/ 94 h 407"/>
                <a:gd name="T8" fmla="*/ 1250 w 1282"/>
                <a:gd name="T9" fmla="*/ 156 h 407"/>
                <a:gd name="T10" fmla="*/ 1031 w 1282"/>
                <a:gd name="T11" fmla="*/ 281 h 407"/>
                <a:gd name="T12" fmla="*/ 781 w 1282"/>
                <a:gd name="T13" fmla="*/ 344 h 407"/>
                <a:gd name="T14" fmla="*/ 406 w 1282"/>
                <a:gd name="T15" fmla="*/ 375 h 407"/>
                <a:gd name="T16" fmla="*/ 218 w 1282"/>
                <a:gd name="T17" fmla="*/ 313 h 407"/>
                <a:gd name="T18" fmla="*/ 0 w 1282"/>
                <a:gd name="T19" fmla="*/ 250 h 407"/>
                <a:gd name="T20" fmla="*/ 125 w 1282"/>
                <a:gd name="T21" fmla="*/ 156 h 407"/>
                <a:gd name="T22" fmla="*/ 500 w 1282"/>
                <a:gd name="T23" fmla="*/ 63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2" h="407">
                  <a:moveTo>
                    <a:pt x="500" y="63"/>
                  </a:moveTo>
                  <a:lnTo>
                    <a:pt x="500" y="63"/>
                  </a:lnTo>
                  <a:cubicBezTo>
                    <a:pt x="500" y="63"/>
                    <a:pt x="812" y="0"/>
                    <a:pt x="875" y="31"/>
                  </a:cubicBezTo>
                  <a:cubicBezTo>
                    <a:pt x="937" y="63"/>
                    <a:pt x="1062" y="94"/>
                    <a:pt x="1125" y="94"/>
                  </a:cubicBezTo>
                  <a:cubicBezTo>
                    <a:pt x="1187" y="94"/>
                    <a:pt x="1281" y="94"/>
                    <a:pt x="1250" y="156"/>
                  </a:cubicBezTo>
                  <a:cubicBezTo>
                    <a:pt x="1218" y="219"/>
                    <a:pt x="1093" y="250"/>
                    <a:pt x="1031" y="281"/>
                  </a:cubicBezTo>
                  <a:cubicBezTo>
                    <a:pt x="968" y="281"/>
                    <a:pt x="937" y="313"/>
                    <a:pt x="781" y="344"/>
                  </a:cubicBezTo>
                  <a:cubicBezTo>
                    <a:pt x="593" y="375"/>
                    <a:pt x="468" y="406"/>
                    <a:pt x="406" y="375"/>
                  </a:cubicBezTo>
                  <a:cubicBezTo>
                    <a:pt x="312" y="344"/>
                    <a:pt x="312" y="344"/>
                    <a:pt x="218" y="313"/>
                  </a:cubicBezTo>
                  <a:cubicBezTo>
                    <a:pt x="156" y="313"/>
                    <a:pt x="0" y="313"/>
                    <a:pt x="0" y="250"/>
                  </a:cubicBezTo>
                  <a:cubicBezTo>
                    <a:pt x="0" y="188"/>
                    <a:pt x="93" y="188"/>
                    <a:pt x="125" y="156"/>
                  </a:cubicBezTo>
                  <a:cubicBezTo>
                    <a:pt x="156" y="156"/>
                    <a:pt x="250" y="125"/>
                    <a:pt x="500" y="63"/>
                  </a:cubicBezTo>
                </a:path>
              </a:pathLst>
            </a:custGeom>
            <a:solidFill>
              <a:schemeClr val="accent5">
                <a:lumMod val="75000"/>
              </a:schemeClr>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53" name="Freeform 3"/>
            <p:cNvSpPr>
              <a:spLocks noChangeArrowheads="1"/>
            </p:cNvSpPr>
            <p:nvPr/>
          </p:nvSpPr>
          <p:spPr bwMode="auto">
            <a:xfrm>
              <a:off x="877888" y="4213225"/>
              <a:ext cx="461962" cy="134938"/>
            </a:xfrm>
            <a:custGeom>
              <a:avLst/>
              <a:gdLst>
                <a:gd name="T0" fmla="*/ 500 w 1283"/>
                <a:gd name="T1" fmla="*/ 31 h 376"/>
                <a:gd name="T2" fmla="*/ 500 w 1283"/>
                <a:gd name="T3" fmla="*/ 31 h 376"/>
                <a:gd name="T4" fmla="*/ 875 w 1283"/>
                <a:gd name="T5" fmla="*/ 31 h 376"/>
                <a:gd name="T6" fmla="*/ 1125 w 1283"/>
                <a:gd name="T7" fmla="*/ 93 h 376"/>
                <a:gd name="T8" fmla="*/ 1250 w 1283"/>
                <a:gd name="T9" fmla="*/ 156 h 376"/>
                <a:gd name="T10" fmla="*/ 1032 w 1283"/>
                <a:gd name="T11" fmla="*/ 249 h 376"/>
                <a:gd name="T12" fmla="*/ 782 w 1283"/>
                <a:gd name="T13" fmla="*/ 343 h 376"/>
                <a:gd name="T14" fmla="*/ 407 w 1283"/>
                <a:gd name="T15" fmla="*/ 375 h 376"/>
                <a:gd name="T16" fmla="*/ 250 w 1283"/>
                <a:gd name="T17" fmla="*/ 312 h 376"/>
                <a:gd name="T18" fmla="*/ 0 w 1283"/>
                <a:gd name="T19" fmla="*/ 249 h 376"/>
                <a:gd name="T20" fmla="*/ 125 w 1283"/>
                <a:gd name="T21" fmla="*/ 156 h 376"/>
                <a:gd name="T22" fmla="*/ 500 w 1283"/>
                <a:gd name="T23" fmla="*/ 31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3" h="376">
                  <a:moveTo>
                    <a:pt x="500" y="31"/>
                  </a:moveTo>
                  <a:lnTo>
                    <a:pt x="500" y="31"/>
                  </a:lnTo>
                  <a:cubicBezTo>
                    <a:pt x="500" y="31"/>
                    <a:pt x="813" y="0"/>
                    <a:pt x="875" y="31"/>
                  </a:cubicBezTo>
                  <a:cubicBezTo>
                    <a:pt x="938" y="62"/>
                    <a:pt x="1063" y="62"/>
                    <a:pt x="1125" y="93"/>
                  </a:cubicBezTo>
                  <a:cubicBezTo>
                    <a:pt x="1188" y="93"/>
                    <a:pt x="1282" y="93"/>
                    <a:pt x="1250" y="156"/>
                  </a:cubicBezTo>
                  <a:cubicBezTo>
                    <a:pt x="1219" y="218"/>
                    <a:pt x="1094" y="249"/>
                    <a:pt x="1032" y="249"/>
                  </a:cubicBezTo>
                  <a:cubicBezTo>
                    <a:pt x="969" y="281"/>
                    <a:pt x="938" y="281"/>
                    <a:pt x="782" y="343"/>
                  </a:cubicBezTo>
                  <a:cubicBezTo>
                    <a:pt x="594" y="375"/>
                    <a:pt x="469" y="375"/>
                    <a:pt x="407" y="375"/>
                  </a:cubicBezTo>
                  <a:cubicBezTo>
                    <a:pt x="313" y="343"/>
                    <a:pt x="313" y="343"/>
                    <a:pt x="250" y="312"/>
                  </a:cubicBezTo>
                  <a:cubicBezTo>
                    <a:pt x="157" y="312"/>
                    <a:pt x="0" y="281"/>
                    <a:pt x="0" y="249"/>
                  </a:cubicBezTo>
                  <a:cubicBezTo>
                    <a:pt x="0" y="187"/>
                    <a:pt x="94" y="156"/>
                    <a:pt x="125" y="156"/>
                  </a:cubicBezTo>
                  <a:cubicBezTo>
                    <a:pt x="157" y="156"/>
                    <a:pt x="250" y="125"/>
                    <a:pt x="500" y="31"/>
                  </a:cubicBezTo>
                </a:path>
              </a:pathLst>
            </a:custGeom>
            <a:solidFill>
              <a:schemeClr val="accent5">
                <a:lumMod val="75000"/>
              </a:schemeClr>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54" name="Freeform 4"/>
            <p:cNvSpPr>
              <a:spLocks noChangeArrowheads="1"/>
            </p:cNvSpPr>
            <p:nvPr/>
          </p:nvSpPr>
          <p:spPr bwMode="auto">
            <a:xfrm>
              <a:off x="1282700" y="3852863"/>
              <a:ext cx="461963" cy="134937"/>
            </a:xfrm>
            <a:custGeom>
              <a:avLst/>
              <a:gdLst>
                <a:gd name="T0" fmla="*/ 500 w 1283"/>
                <a:gd name="T1" fmla="*/ 31 h 376"/>
                <a:gd name="T2" fmla="*/ 500 w 1283"/>
                <a:gd name="T3" fmla="*/ 31 h 376"/>
                <a:gd name="T4" fmla="*/ 875 w 1283"/>
                <a:gd name="T5" fmla="*/ 31 h 376"/>
                <a:gd name="T6" fmla="*/ 1125 w 1283"/>
                <a:gd name="T7" fmla="*/ 62 h 376"/>
                <a:gd name="T8" fmla="*/ 1250 w 1283"/>
                <a:gd name="T9" fmla="*/ 125 h 376"/>
                <a:gd name="T10" fmla="*/ 1031 w 1283"/>
                <a:gd name="T11" fmla="*/ 250 h 376"/>
                <a:gd name="T12" fmla="*/ 781 w 1283"/>
                <a:gd name="T13" fmla="*/ 312 h 376"/>
                <a:gd name="T14" fmla="*/ 407 w 1283"/>
                <a:gd name="T15" fmla="*/ 343 h 376"/>
                <a:gd name="T16" fmla="*/ 250 w 1283"/>
                <a:gd name="T17" fmla="*/ 312 h 376"/>
                <a:gd name="T18" fmla="*/ 0 w 1283"/>
                <a:gd name="T19" fmla="*/ 218 h 376"/>
                <a:gd name="T20" fmla="*/ 125 w 1283"/>
                <a:gd name="T21" fmla="*/ 156 h 376"/>
                <a:gd name="T22" fmla="*/ 500 w 1283"/>
                <a:gd name="T23" fmla="*/ 31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3" h="376">
                  <a:moveTo>
                    <a:pt x="500" y="31"/>
                  </a:moveTo>
                  <a:lnTo>
                    <a:pt x="500" y="31"/>
                  </a:lnTo>
                  <a:cubicBezTo>
                    <a:pt x="500" y="31"/>
                    <a:pt x="813" y="0"/>
                    <a:pt x="875" y="31"/>
                  </a:cubicBezTo>
                  <a:cubicBezTo>
                    <a:pt x="938" y="31"/>
                    <a:pt x="1063" y="62"/>
                    <a:pt x="1125" y="62"/>
                  </a:cubicBezTo>
                  <a:cubicBezTo>
                    <a:pt x="1188" y="93"/>
                    <a:pt x="1282" y="93"/>
                    <a:pt x="1250" y="125"/>
                  </a:cubicBezTo>
                  <a:cubicBezTo>
                    <a:pt x="1219" y="187"/>
                    <a:pt x="1094" y="218"/>
                    <a:pt x="1031" y="250"/>
                  </a:cubicBezTo>
                  <a:cubicBezTo>
                    <a:pt x="969" y="281"/>
                    <a:pt x="938" y="281"/>
                    <a:pt x="781" y="312"/>
                  </a:cubicBezTo>
                  <a:cubicBezTo>
                    <a:pt x="594" y="375"/>
                    <a:pt x="469" y="375"/>
                    <a:pt x="407" y="343"/>
                  </a:cubicBezTo>
                  <a:cubicBezTo>
                    <a:pt x="313" y="343"/>
                    <a:pt x="313" y="312"/>
                    <a:pt x="250" y="312"/>
                  </a:cubicBezTo>
                  <a:cubicBezTo>
                    <a:pt x="157" y="312"/>
                    <a:pt x="0" y="281"/>
                    <a:pt x="0" y="218"/>
                  </a:cubicBezTo>
                  <a:cubicBezTo>
                    <a:pt x="0" y="187"/>
                    <a:pt x="94" y="156"/>
                    <a:pt x="125" y="156"/>
                  </a:cubicBezTo>
                  <a:cubicBezTo>
                    <a:pt x="157" y="156"/>
                    <a:pt x="250" y="93"/>
                    <a:pt x="500" y="31"/>
                  </a:cubicBezTo>
                </a:path>
              </a:pathLst>
            </a:custGeom>
            <a:solidFill>
              <a:schemeClr val="accent5">
                <a:lumMod val="75000"/>
              </a:schemeClr>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55" name="Freeform 26"/>
            <p:cNvSpPr>
              <a:spLocks noChangeArrowheads="1"/>
            </p:cNvSpPr>
            <p:nvPr/>
          </p:nvSpPr>
          <p:spPr bwMode="auto">
            <a:xfrm>
              <a:off x="439738" y="3494088"/>
              <a:ext cx="280987" cy="619125"/>
            </a:xfrm>
            <a:custGeom>
              <a:avLst/>
              <a:gdLst>
                <a:gd name="T0" fmla="*/ 125 w 782"/>
                <a:gd name="T1" fmla="*/ 437 h 1718"/>
                <a:gd name="T2" fmla="*/ 125 w 782"/>
                <a:gd name="T3" fmla="*/ 437 h 1718"/>
                <a:gd name="T4" fmla="*/ 93 w 782"/>
                <a:gd name="T5" fmla="*/ 1592 h 1718"/>
                <a:gd name="T6" fmla="*/ 437 w 782"/>
                <a:gd name="T7" fmla="*/ 687 h 1718"/>
                <a:gd name="T8" fmla="*/ 656 w 782"/>
                <a:gd name="T9" fmla="*/ 1499 h 1718"/>
                <a:gd name="T10" fmla="*/ 718 w 782"/>
                <a:gd name="T11" fmla="*/ 218 h 1718"/>
                <a:gd name="T12" fmla="*/ 125 w 782"/>
                <a:gd name="T13" fmla="*/ 437 h 1718"/>
              </a:gdLst>
              <a:ahLst/>
              <a:cxnLst>
                <a:cxn ang="0">
                  <a:pos x="T0" y="T1"/>
                </a:cxn>
                <a:cxn ang="0">
                  <a:pos x="T2" y="T3"/>
                </a:cxn>
                <a:cxn ang="0">
                  <a:pos x="T4" y="T5"/>
                </a:cxn>
                <a:cxn ang="0">
                  <a:pos x="T6" y="T7"/>
                </a:cxn>
                <a:cxn ang="0">
                  <a:pos x="T8" y="T9"/>
                </a:cxn>
                <a:cxn ang="0">
                  <a:pos x="T10" y="T11"/>
                </a:cxn>
                <a:cxn ang="0">
                  <a:pos x="T12" y="T13"/>
                </a:cxn>
              </a:cxnLst>
              <a:rect l="0" t="0" r="r" b="b"/>
              <a:pathLst>
                <a:path w="782" h="1718">
                  <a:moveTo>
                    <a:pt x="125" y="437"/>
                  </a:moveTo>
                  <a:lnTo>
                    <a:pt x="125" y="437"/>
                  </a:lnTo>
                  <a:cubicBezTo>
                    <a:pt x="125" y="437"/>
                    <a:pt x="0" y="1249"/>
                    <a:pt x="93" y="1592"/>
                  </a:cubicBezTo>
                  <a:cubicBezTo>
                    <a:pt x="93" y="1592"/>
                    <a:pt x="343" y="874"/>
                    <a:pt x="437" y="687"/>
                  </a:cubicBezTo>
                  <a:cubicBezTo>
                    <a:pt x="437" y="687"/>
                    <a:pt x="625" y="1280"/>
                    <a:pt x="656" y="1499"/>
                  </a:cubicBezTo>
                  <a:cubicBezTo>
                    <a:pt x="718" y="1717"/>
                    <a:pt x="781" y="437"/>
                    <a:pt x="718" y="218"/>
                  </a:cubicBezTo>
                  <a:cubicBezTo>
                    <a:pt x="656" y="0"/>
                    <a:pt x="125" y="437"/>
                    <a:pt x="125" y="437"/>
                  </a:cubicBezTo>
                </a:path>
              </a:pathLst>
            </a:custGeom>
            <a:solidFill>
              <a:srgbClr val="6A4324"/>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56" name="Freeform 27"/>
            <p:cNvSpPr>
              <a:spLocks noChangeArrowheads="1"/>
            </p:cNvSpPr>
            <p:nvPr/>
          </p:nvSpPr>
          <p:spPr bwMode="auto">
            <a:xfrm>
              <a:off x="450850" y="3640138"/>
              <a:ext cx="304800" cy="280987"/>
            </a:xfrm>
            <a:custGeom>
              <a:avLst/>
              <a:gdLst>
                <a:gd name="T0" fmla="*/ 94 w 845"/>
                <a:gd name="T1" fmla="*/ 187 h 781"/>
                <a:gd name="T2" fmla="*/ 94 w 845"/>
                <a:gd name="T3" fmla="*/ 187 h 781"/>
                <a:gd name="T4" fmla="*/ 62 w 845"/>
                <a:gd name="T5" fmla="*/ 94 h 781"/>
                <a:gd name="T6" fmla="*/ 0 w 845"/>
                <a:gd name="T7" fmla="*/ 655 h 781"/>
                <a:gd name="T8" fmla="*/ 844 w 845"/>
                <a:gd name="T9" fmla="*/ 624 h 781"/>
                <a:gd name="T10" fmla="*/ 844 w 845"/>
                <a:gd name="T11" fmla="*/ 0 h 781"/>
                <a:gd name="T12" fmla="*/ 94 w 845"/>
                <a:gd name="T13" fmla="*/ 187 h 781"/>
              </a:gdLst>
              <a:ahLst/>
              <a:cxnLst>
                <a:cxn ang="0">
                  <a:pos x="T0" y="T1"/>
                </a:cxn>
                <a:cxn ang="0">
                  <a:pos x="T2" y="T3"/>
                </a:cxn>
                <a:cxn ang="0">
                  <a:pos x="T4" y="T5"/>
                </a:cxn>
                <a:cxn ang="0">
                  <a:pos x="T6" y="T7"/>
                </a:cxn>
                <a:cxn ang="0">
                  <a:pos x="T8" y="T9"/>
                </a:cxn>
                <a:cxn ang="0">
                  <a:pos x="T10" y="T11"/>
                </a:cxn>
                <a:cxn ang="0">
                  <a:pos x="T12" y="T13"/>
                </a:cxn>
              </a:cxnLst>
              <a:rect l="0" t="0" r="r" b="b"/>
              <a:pathLst>
                <a:path w="845" h="781">
                  <a:moveTo>
                    <a:pt x="94" y="187"/>
                  </a:moveTo>
                  <a:lnTo>
                    <a:pt x="94" y="187"/>
                  </a:lnTo>
                  <a:cubicBezTo>
                    <a:pt x="94" y="187"/>
                    <a:pt x="62" y="62"/>
                    <a:pt x="62" y="94"/>
                  </a:cubicBezTo>
                  <a:cubicBezTo>
                    <a:pt x="31" y="187"/>
                    <a:pt x="0" y="499"/>
                    <a:pt x="0" y="655"/>
                  </a:cubicBezTo>
                  <a:cubicBezTo>
                    <a:pt x="0" y="655"/>
                    <a:pt x="594" y="780"/>
                    <a:pt x="844" y="624"/>
                  </a:cubicBezTo>
                  <a:cubicBezTo>
                    <a:pt x="844" y="0"/>
                    <a:pt x="844" y="0"/>
                    <a:pt x="844" y="0"/>
                  </a:cubicBezTo>
                  <a:lnTo>
                    <a:pt x="94" y="187"/>
                  </a:lnTo>
                </a:path>
              </a:pathLst>
            </a:custGeom>
            <a:solidFill>
              <a:srgbClr val="B5521E"/>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57" name="Freeform 28"/>
            <p:cNvSpPr>
              <a:spLocks noChangeArrowheads="1"/>
            </p:cNvSpPr>
            <p:nvPr/>
          </p:nvSpPr>
          <p:spPr bwMode="auto">
            <a:xfrm>
              <a:off x="428625" y="3268663"/>
              <a:ext cx="338138" cy="539750"/>
            </a:xfrm>
            <a:custGeom>
              <a:avLst/>
              <a:gdLst>
                <a:gd name="T0" fmla="*/ 219 w 939"/>
                <a:gd name="T1" fmla="*/ 718 h 1500"/>
                <a:gd name="T2" fmla="*/ 219 w 939"/>
                <a:gd name="T3" fmla="*/ 718 h 1500"/>
                <a:gd name="T4" fmla="*/ 63 w 939"/>
                <a:gd name="T5" fmla="*/ 1436 h 1500"/>
                <a:gd name="T6" fmla="*/ 875 w 939"/>
                <a:gd name="T7" fmla="*/ 1343 h 1500"/>
                <a:gd name="T8" fmla="*/ 938 w 939"/>
                <a:gd name="T9" fmla="*/ 906 h 1500"/>
                <a:gd name="T10" fmla="*/ 750 w 939"/>
                <a:gd name="T11" fmla="*/ 500 h 1500"/>
                <a:gd name="T12" fmla="*/ 719 w 939"/>
                <a:gd name="T13" fmla="*/ 187 h 1500"/>
                <a:gd name="T14" fmla="*/ 313 w 939"/>
                <a:gd name="T15" fmla="*/ 93 h 1500"/>
                <a:gd name="T16" fmla="*/ 219 w 939"/>
                <a:gd name="T17" fmla="*/ 718 h 1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9" h="1500">
                  <a:moveTo>
                    <a:pt x="219" y="718"/>
                  </a:moveTo>
                  <a:lnTo>
                    <a:pt x="219" y="718"/>
                  </a:lnTo>
                  <a:cubicBezTo>
                    <a:pt x="219" y="906"/>
                    <a:pt x="94" y="875"/>
                    <a:pt x="63" y="1436"/>
                  </a:cubicBezTo>
                  <a:cubicBezTo>
                    <a:pt x="63" y="1436"/>
                    <a:pt x="657" y="1499"/>
                    <a:pt x="875" y="1343"/>
                  </a:cubicBezTo>
                  <a:cubicBezTo>
                    <a:pt x="875" y="1343"/>
                    <a:pt x="938" y="1187"/>
                    <a:pt x="938" y="906"/>
                  </a:cubicBezTo>
                  <a:cubicBezTo>
                    <a:pt x="907" y="656"/>
                    <a:pt x="750" y="562"/>
                    <a:pt x="750" y="500"/>
                  </a:cubicBezTo>
                  <a:cubicBezTo>
                    <a:pt x="719" y="312"/>
                    <a:pt x="719" y="218"/>
                    <a:pt x="719" y="187"/>
                  </a:cubicBezTo>
                  <a:cubicBezTo>
                    <a:pt x="688" y="31"/>
                    <a:pt x="375" y="0"/>
                    <a:pt x="313" y="93"/>
                  </a:cubicBezTo>
                  <a:cubicBezTo>
                    <a:pt x="313" y="93"/>
                    <a:pt x="0" y="187"/>
                    <a:pt x="219" y="718"/>
                  </a:cubicBezTo>
                </a:path>
              </a:pathLst>
            </a:custGeom>
            <a:solidFill>
              <a:srgbClr val="B5521E"/>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58" name="Freeform 29"/>
            <p:cNvSpPr>
              <a:spLocks noChangeArrowheads="1"/>
            </p:cNvSpPr>
            <p:nvPr/>
          </p:nvSpPr>
          <p:spPr bwMode="auto">
            <a:xfrm>
              <a:off x="315913" y="3279775"/>
              <a:ext cx="280987" cy="315913"/>
            </a:xfrm>
            <a:custGeom>
              <a:avLst/>
              <a:gdLst>
                <a:gd name="T0" fmla="*/ 625 w 782"/>
                <a:gd name="T1" fmla="*/ 31 h 876"/>
                <a:gd name="T2" fmla="*/ 625 w 782"/>
                <a:gd name="T3" fmla="*/ 31 h 876"/>
                <a:gd name="T4" fmla="*/ 500 w 782"/>
                <a:gd name="T5" fmla="*/ 875 h 876"/>
                <a:gd name="T6" fmla="*/ 531 w 782"/>
                <a:gd name="T7" fmla="*/ 406 h 876"/>
                <a:gd name="T8" fmla="*/ 781 w 782"/>
                <a:gd name="T9" fmla="*/ 187 h 876"/>
                <a:gd name="T10" fmla="*/ 625 w 782"/>
                <a:gd name="T11" fmla="*/ 31 h 876"/>
              </a:gdLst>
              <a:ahLst/>
              <a:cxnLst>
                <a:cxn ang="0">
                  <a:pos x="T0" y="T1"/>
                </a:cxn>
                <a:cxn ang="0">
                  <a:pos x="T2" y="T3"/>
                </a:cxn>
                <a:cxn ang="0">
                  <a:pos x="T4" y="T5"/>
                </a:cxn>
                <a:cxn ang="0">
                  <a:pos x="T6" y="T7"/>
                </a:cxn>
                <a:cxn ang="0">
                  <a:pos x="T8" y="T9"/>
                </a:cxn>
                <a:cxn ang="0">
                  <a:pos x="T10" y="T11"/>
                </a:cxn>
              </a:cxnLst>
              <a:rect l="0" t="0" r="r" b="b"/>
              <a:pathLst>
                <a:path w="782" h="876">
                  <a:moveTo>
                    <a:pt x="625" y="31"/>
                  </a:moveTo>
                  <a:lnTo>
                    <a:pt x="625" y="31"/>
                  </a:lnTo>
                  <a:cubicBezTo>
                    <a:pt x="625" y="31"/>
                    <a:pt x="0" y="437"/>
                    <a:pt x="500" y="875"/>
                  </a:cubicBezTo>
                  <a:cubicBezTo>
                    <a:pt x="500" y="875"/>
                    <a:pt x="281" y="500"/>
                    <a:pt x="531" y="406"/>
                  </a:cubicBezTo>
                  <a:cubicBezTo>
                    <a:pt x="687" y="312"/>
                    <a:pt x="781" y="187"/>
                    <a:pt x="781" y="187"/>
                  </a:cubicBezTo>
                  <a:cubicBezTo>
                    <a:pt x="781" y="156"/>
                    <a:pt x="719" y="0"/>
                    <a:pt x="625" y="31"/>
                  </a:cubicBezTo>
                </a:path>
              </a:pathLst>
            </a:custGeom>
            <a:solidFill>
              <a:srgbClr val="B5521E"/>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59" name="Freeform 30"/>
            <p:cNvSpPr>
              <a:spLocks noChangeArrowheads="1"/>
            </p:cNvSpPr>
            <p:nvPr/>
          </p:nvSpPr>
          <p:spPr bwMode="auto">
            <a:xfrm>
              <a:off x="574675" y="3257550"/>
              <a:ext cx="57150" cy="68263"/>
            </a:xfrm>
            <a:custGeom>
              <a:avLst/>
              <a:gdLst>
                <a:gd name="T0" fmla="*/ 93 w 157"/>
                <a:gd name="T1" fmla="*/ 0 h 189"/>
                <a:gd name="T2" fmla="*/ 93 w 157"/>
                <a:gd name="T3" fmla="*/ 0 h 189"/>
                <a:gd name="T4" fmla="*/ 0 w 157"/>
                <a:gd name="T5" fmla="*/ 94 h 189"/>
                <a:gd name="T6" fmla="*/ 125 w 157"/>
                <a:gd name="T7" fmla="*/ 188 h 189"/>
                <a:gd name="T8" fmla="*/ 125 w 157"/>
                <a:gd name="T9" fmla="*/ 0 h 189"/>
                <a:gd name="T10" fmla="*/ 93 w 157"/>
                <a:gd name="T11" fmla="*/ 0 h 189"/>
              </a:gdLst>
              <a:ahLst/>
              <a:cxnLst>
                <a:cxn ang="0">
                  <a:pos x="T0" y="T1"/>
                </a:cxn>
                <a:cxn ang="0">
                  <a:pos x="T2" y="T3"/>
                </a:cxn>
                <a:cxn ang="0">
                  <a:pos x="T4" y="T5"/>
                </a:cxn>
                <a:cxn ang="0">
                  <a:pos x="T6" y="T7"/>
                </a:cxn>
                <a:cxn ang="0">
                  <a:pos x="T8" y="T9"/>
                </a:cxn>
                <a:cxn ang="0">
                  <a:pos x="T10" y="T11"/>
                </a:cxn>
              </a:cxnLst>
              <a:rect l="0" t="0" r="r" b="b"/>
              <a:pathLst>
                <a:path w="157" h="189">
                  <a:moveTo>
                    <a:pt x="93" y="0"/>
                  </a:moveTo>
                  <a:lnTo>
                    <a:pt x="93" y="0"/>
                  </a:lnTo>
                  <a:cubicBezTo>
                    <a:pt x="0" y="94"/>
                    <a:pt x="0" y="94"/>
                    <a:pt x="0" y="94"/>
                  </a:cubicBezTo>
                  <a:cubicBezTo>
                    <a:pt x="0" y="94"/>
                    <a:pt x="93" y="188"/>
                    <a:pt x="125" y="188"/>
                  </a:cubicBezTo>
                  <a:cubicBezTo>
                    <a:pt x="156" y="188"/>
                    <a:pt x="125" y="0"/>
                    <a:pt x="125" y="0"/>
                  </a:cubicBezTo>
                  <a:lnTo>
                    <a:pt x="93" y="0"/>
                  </a:lnTo>
                </a:path>
              </a:pathLst>
            </a:custGeom>
            <a:solidFill>
              <a:srgbClr val="6A4324"/>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60" name="Freeform 31"/>
            <p:cNvSpPr>
              <a:spLocks noChangeArrowheads="1"/>
            </p:cNvSpPr>
            <p:nvPr/>
          </p:nvSpPr>
          <p:spPr bwMode="auto">
            <a:xfrm>
              <a:off x="506413" y="3065463"/>
              <a:ext cx="180975" cy="247650"/>
            </a:xfrm>
            <a:custGeom>
              <a:avLst/>
              <a:gdLst>
                <a:gd name="T0" fmla="*/ 94 w 501"/>
                <a:gd name="T1" fmla="*/ 125 h 689"/>
                <a:gd name="T2" fmla="*/ 94 w 501"/>
                <a:gd name="T3" fmla="*/ 125 h 689"/>
                <a:gd name="T4" fmla="*/ 156 w 501"/>
                <a:gd name="T5" fmla="*/ 469 h 689"/>
                <a:gd name="T6" fmla="*/ 469 w 501"/>
                <a:gd name="T7" fmla="*/ 375 h 689"/>
                <a:gd name="T8" fmla="*/ 313 w 501"/>
                <a:gd name="T9" fmla="*/ 63 h 689"/>
                <a:gd name="T10" fmla="*/ 94 w 501"/>
                <a:gd name="T11" fmla="*/ 125 h 689"/>
              </a:gdLst>
              <a:ahLst/>
              <a:cxnLst>
                <a:cxn ang="0">
                  <a:pos x="T0" y="T1"/>
                </a:cxn>
                <a:cxn ang="0">
                  <a:pos x="T2" y="T3"/>
                </a:cxn>
                <a:cxn ang="0">
                  <a:pos x="T4" y="T5"/>
                </a:cxn>
                <a:cxn ang="0">
                  <a:pos x="T6" y="T7"/>
                </a:cxn>
                <a:cxn ang="0">
                  <a:pos x="T8" y="T9"/>
                </a:cxn>
                <a:cxn ang="0">
                  <a:pos x="T10" y="T11"/>
                </a:cxn>
              </a:cxnLst>
              <a:rect l="0" t="0" r="r" b="b"/>
              <a:pathLst>
                <a:path w="501" h="689">
                  <a:moveTo>
                    <a:pt x="94" y="125"/>
                  </a:moveTo>
                  <a:lnTo>
                    <a:pt x="94" y="125"/>
                  </a:lnTo>
                  <a:cubicBezTo>
                    <a:pt x="0" y="219"/>
                    <a:pt x="125" y="438"/>
                    <a:pt x="156" y="469"/>
                  </a:cubicBezTo>
                  <a:cubicBezTo>
                    <a:pt x="344" y="688"/>
                    <a:pt x="469" y="563"/>
                    <a:pt x="469" y="375"/>
                  </a:cubicBezTo>
                  <a:cubicBezTo>
                    <a:pt x="500" y="188"/>
                    <a:pt x="406" y="94"/>
                    <a:pt x="313" y="63"/>
                  </a:cubicBezTo>
                  <a:cubicBezTo>
                    <a:pt x="219" y="0"/>
                    <a:pt x="94" y="125"/>
                    <a:pt x="94" y="125"/>
                  </a:cubicBezTo>
                </a:path>
              </a:pathLst>
            </a:custGeom>
            <a:solidFill>
              <a:srgbClr val="9A613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61" name="Freeform 32"/>
            <p:cNvSpPr>
              <a:spLocks noChangeArrowheads="1"/>
            </p:cNvSpPr>
            <p:nvPr/>
          </p:nvSpPr>
          <p:spPr bwMode="auto">
            <a:xfrm>
              <a:off x="484188" y="3054350"/>
              <a:ext cx="192087" cy="225425"/>
            </a:xfrm>
            <a:custGeom>
              <a:avLst/>
              <a:gdLst>
                <a:gd name="T0" fmla="*/ 343 w 532"/>
                <a:gd name="T1" fmla="*/ 62 h 626"/>
                <a:gd name="T2" fmla="*/ 343 w 532"/>
                <a:gd name="T3" fmla="*/ 62 h 626"/>
                <a:gd name="T4" fmla="*/ 531 w 532"/>
                <a:gd name="T5" fmla="*/ 250 h 626"/>
                <a:gd name="T6" fmla="*/ 250 w 532"/>
                <a:gd name="T7" fmla="*/ 344 h 626"/>
                <a:gd name="T8" fmla="*/ 343 w 532"/>
                <a:gd name="T9" fmla="*/ 562 h 626"/>
                <a:gd name="T10" fmla="*/ 125 w 532"/>
                <a:gd name="T11" fmla="*/ 594 h 626"/>
                <a:gd name="T12" fmla="*/ 343 w 532"/>
                <a:gd name="T13" fmla="*/ 62 h 626"/>
              </a:gdLst>
              <a:ahLst/>
              <a:cxnLst>
                <a:cxn ang="0">
                  <a:pos x="T0" y="T1"/>
                </a:cxn>
                <a:cxn ang="0">
                  <a:pos x="T2" y="T3"/>
                </a:cxn>
                <a:cxn ang="0">
                  <a:pos x="T4" y="T5"/>
                </a:cxn>
                <a:cxn ang="0">
                  <a:pos x="T6" y="T7"/>
                </a:cxn>
                <a:cxn ang="0">
                  <a:pos x="T8" y="T9"/>
                </a:cxn>
                <a:cxn ang="0">
                  <a:pos x="T10" y="T11"/>
                </a:cxn>
                <a:cxn ang="0">
                  <a:pos x="T12" y="T13"/>
                </a:cxn>
              </a:cxnLst>
              <a:rect l="0" t="0" r="r" b="b"/>
              <a:pathLst>
                <a:path w="532" h="626">
                  <a:moveTo>
                    <a:pt x="343" y="62"/>
                  </a:moveTo>
                  <a:lnTo>
                    <a:pt x="343" y="62"/>
                  </a:lnTo>
                  <a:cubicBezTo>
                    <a:pt x="343" y="62"/>
                    <a:pt x="500" y="62"/>
                    <a:pt x="531" y="250"/>
                  </a:cubicBezTo>
                  <a:cubicBezTo>
                    <a:pt x="531" y="250"/>
                    <a:pt x="406" y="344"/>
                    <a:pt x="250" y="344"/>
                  </a:cubicBezTo>
                  <a:cubicBezTo>
                    <a:pt x="250" y="344"/>
                    <a:pt x="281" y="500"/>
                    <a:pt x="343" y="562"/>
                  </a:cubicBezTo>
                  <a:cubicBezTo>
                    <a:pt x="406" y="594"/>
                    <a:pt x="281" y="625"/>
                    <a:pt x="125" y="594"/>
                  </a:cubicBezTo>
                  <a:cubicBezTo>
                    <a:pt x="0" y="531"/>
                    <a:pt x="0" y="0"/>
                    <a:pt x="343" y="62"/>
                  </a:cubicBezTo>
                </a:path>
              </a:pathLst>
            </a:custGeom>
            <a:solidFill>
              <a:srgbClr val="201A19"/>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62" name="Freeform 33"/>
            <p:cNvSpPr>
              <a:spLocks noChangeArrowheads="1"/>
            </p:cNvSpPr>
            <p:nvPr/>
          </p:nvSpPr>
          <p:spPr bwMode="auto">
            <a:xfrm>
              <a:off x="811213" y="3313113"/>
              <a:ext cx="280987" cy="608012"/>
            </a:xfrm>
            <a:custGeom>
              <a:avLst/>
              <a:gdLst>
                <a:gd name="T0" fmla="*/ 125 w 782"/>
                <a:gd name="T1" fmla="*/ 406 h 1687"/>
                <a:gd name="T2" fmla="*/ 125 w 782"/>
                <a:gd name="T3" fmla="*/ 406 h 1687"/>
                <a:gd name="T4" fmla="*/ 94 w 782"/>
                <a:gd name="T5" fmla="*/ 1561 h 1687"/>
                <a:gd name="T6" fmla="*/ 437 w 782"/>
                <a:gd name="T7" fmla="*/ 656 h 1687"/>
                <a:gd name="T8" fmla="*/ 656 w 782"/>
                <a:gd name="T9" fmla="*/ 1467 h 1687"/>
                <a:gd name="T10" fmla="*/ 719 w 782"/>
                <a:gd name="T11" fmla="*/ 187 h 1687"/>
                <a:gd name="T12" fmla="*/ 125 w 782"/>
                <a:gd name="T13" fmla="*/ 406 h 1687"/>
              </a:gdLst>
              <a:ahLst/>
              <a:cxnLst>
                <a:cxn ang="0">
                  <a:pos x="T0" y="T1"/>
                </a:cxn>
                <a:cxn ang="0">
                  <a:pos x="T2" y="T3"/>
                </a:cxn>
                <a:cxn ang="0">
                  <a:pos x="T4" y="T5"/>
                </a:cxn>
                <a:cxn ang="0">
                  <a:pos x="T6" y="T7"/>
                </a:cxn>
                <a:cxn ang="0">
                  <a:pos x="T8" y="T9"/>
                </a:cxn>
                <a:cxn ang="0">
                  <a:pos x="T10" y="T11"/>
                </a:cxn>
                <a:cxn ang="0">
                  <a:pos x="T12" y="T13"/>
                </a:cxn>
              </a:cxnLst>
              <a:rect l="0" t="0" r="r" b="b"/>
              <a:pathLst>
                <a:path w="782" h="1687">
                  <a:moveTo>
                    <a:pt x="125" y="406"/>
                  </a:moveTo>
                  <a:lnTo>
                    <a:pt x="125" y="406"/>
                  </a:lnTo>
                  <a:cubicBezTo>
                    <a:pt x="125" y="406"/>
                    <a:pt x="0" y="1218"/>
                    <a:pt x="94" y="1561"/>
                  </a:cubicBezTo>
                  <a:cubicBezTo>
                    <a:pt x="94" y="1561"/>
                    <a:pt x="344" y="843"/>
                    <a:pt x="437" y="656"/>
                  </a:cubicBezTo>
                  <a:cubicBezTo>
                    <a:pt x="437" y="656"/>
                    <a:pt x="594" y="1250"/>
                    <a:pt x="656" y="1467"/>
                  </a:cubicBezTo>
                  <a:cubicBezTo>
                    <a:pt x="687" y="1686"/>
                    <a:pt x="781" y="406"/>
                    <a:pt x="719" y="187"/>
                  </a:cubicBezTo>
                  <a:cubicBezTo>
                    <a:pt x="625" y="0"/>
                    <a:pt x="125" y="406"/>
                    <a:pt x="125" y="406"/>
                  </a:cubicBezTo>
                </a:path>
              </a:pathLst>
            </a:custGeom>
            <a:solidFill>
              <a:srgbClr val="6A4324"/>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63" name="Freeform 34"/>
            <p:cNvSpPr>
              <a:spLocks noChangeArrowheads="1"/>
            </p:cNvSpPr>
            <p:nvPr/>
          </p:nvSpPr>
          <p:spPr bwMode="auto">
            <a:xfrm>
              <a:off x="822325" y="3448050"/>
              <a:ext cx="304800" cy="280988"/>
            </a:xfrm>
            <a:custGeom>
              <a:avLst/>
              <a:gdLst>
                <a:gd name="T0" fmla="*/ 94 w 845"/>
                <a:gd name="T1" fmla="*/ 187 h 782"/>
                <a:gd name="T2" fmla="*/ 94 w 845"/>
                <a:gd name="T3" fmla="*/ 187 h 782"/>
                <a:gd name="T4" fmla="*/ 63 w 845"/>
                <a:gd name="T5" fmla="*/ 93 h 782"/>
                <a:gd name="T6" fmla="*/ 0 w 845"/>
                <a:gd name="T7" fmla="*/ 656 h 782"/>
                <a:gd name="T8" fmla="*/ 844 w 845"/>
                <a:gd name="T9" fmla="*/ 656 h 782"/>
                <a:gd name="T10" fmla="*/ 813 w 845"/>
                <a:gd name="T11" fmla="*/ 0 h 782"/>
                <a:gd name="T12" fmla="*/ 94 w 845"/>
                <a:gd name="T13" fmla="*/ 187 h 782"/>
              </a:gdLst>
              <a:ahLst/>
              <a:cxnLst>
                <a:cxn ang="0">
                  <a:pos x="T0" y="T1"/>
                </a:cxn>
                <a:cxn ang="0">
                  <a:pos x="T2" y="T3"/>
                </a:cxn>
                <a:cxn ang="0">
                  <a:pos x="T4" y="T5"/>
                </a:cxn>
                <a:cxn ang="0">
                  <a:pos x="T6" y="T7"/>
                </a:cxn>
                <a:cxn ang="0">
                  <a:pos x="T8" y="T9"/>
                </a:cxn>
                <a:cxn ang="0">
                  <a:pos x="T10" y="T11"/>
                </a:cxn>
                <a:cxn ang="0">
                  <a:pos x="T12" y="T13"/>
                </a:cxn>
              </a:cxnLst>
              <a:rect l="0" t="0" r="r" b="b"/>
              <a:pathLst>
                <a:path w="845" h="782">
                  <a:moveTo>
                    <a:pt x="94" y="187"/>
                  </a:moveTo>
                  <a:lnTo>
                    <a:pt x="94" y="187"/>
                  </a:lnTo>
                  <a:cubicBezTo>
                    <a:pt x="94" y="187"/>
                    <a:pt x="63" y="62"/>
                    <a:pt x="63" y="93"/>
                  </a:cubicBezTo>
                  <a:cubicBezTo>
                    <a:pt x="31" y="187"/>
                    <a:pt x="0" y="500"/>
                    <a:pt x="0" y="656"/>
                  </a:cubicBezTo>
                  <a:cubicBezTo>
                    <a:pt x="0" y="656"/>
                    <a:pt x="594" y="781"/>
                    <a:pt x="844" y="656"/>
                  </a:cubicBezTo>
                  <a:cubicBezTo>
                    <a:pt x="813" y="0"/>
                    <a:pt x="813" y="0"/>
                    <a:pt x="813" y="0"/>
                  </a:cubicBezTo>
                  <a:lnTo>
                    <a:pt x="94" y="187"/>
                  </a:lnTo>
                </a:path>
              </a:pathLst>
            </a:custGeom>
            <a:solidFill>
              <a:srgbClr val="B5521E"/>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64" name="Freeform 35"/>
            <p:cNvSpPr>
              <a:spLocks noChangeArrowheads="1"/>
            </p:cNvSpPr>
            <p:nvPr/>
          </p:nvSpPr>
          <p:spPr bwMode="auto">
            <a:xfrm>
              <a:off x="800100" y="3076575"/>
              <a:ext cx="338138" cy="539750"/>
            </a:xfrm>
            <a:custGeom>
              <a:avLst/>
              <a:gdLst>
                <a:gd name="T0" fmla="*/ 218 w 938"/>
                <a:gd name="T1" fmla="*/ 750 h 1501"/>
                <a:gd name="T2" fmla="*/ 218 w 938"/>
                <a:gd name="T3" fmla="*/ 750 h 1501"/>
                <a:gd name="T4" fmla="*/ 62 w 938"/>
                <a:gd name="T5" fmla="*/ 1438 h 1501"/>
                <a:gd name="T6" fmla="*/ 875 w 938"/>
                <a:gd name="T7" fmla="*/ 1375 h 1501"/>
                <a:gd name="T8" fmla="*/ 937 w 938"/>
                <a:gd name="T9" fmla="*/ 907 h 1501"/>
                <a:gd name="T10" fmla="*/ 750 w 938"/>
                <a:gd name="T11" fmla="*/ 500 h 1501"/>
                <a:gd name="T12" fmla="*/ 718 w 938"/>
                <a:gd name="T13" fmla="*/ 188 h 1501"/>
                <a:gd name="T14" fmla="*/ 312 w 938"/>
                <a:gd name="T15" fmla="*/ 94 h 1501"/>
                <a:gd name="T16" fmla="*/ 218 w 938"/>
                <a:gd name="T17" fmla="*/ 750 h 1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8" h="1501">
                  <a:moveTo>
                    <a:pt x="218" y="750"/>
                  </a:moveTo>
                  <a:lnTo>
                    <a:pt x="218" y="750"/>
                  </a:lnTo>
                  <a:cubicBezTo>
                    <a:pt x="218" y="907"/>
                    <a:pt x="93" y="875"/>
                    <a:pt x="62" y="1438"/>
                  </a:cubicBezTo>
                  <a:cubicBezTo>
                    <a:pt x="62" y="1438"/>
                    <a:pt x="656" y="1500"/>
                    <a:pt x="875" y="1375"/>
                  </a:cubicBezTo>
                  <a:cubicBezTo>
                    <a:pt x="875" y="1375"/>
                    <a:pt x="937" y="1219"/>
                    <a:pt x="937" y="907"/>
                  </a:cubicBezTo>
                  <a:cubicBezTo>
                    <a:pt x="906" y="657"/>
                    <a:pt x="750" y="594"/>
                    <a:pt x="750" y="500"/>
                  </a:cubicBezTo>
                  <a:cubicBezTo>
                    <a:pt x="718" y="344"/>
                    <a:pt x="718" y="250"/>
                    <a:pt x="718" y="188"/>
                  </a:cubicBezTo>
                  <a:cubicBezTo>
                    <a:pt x="687" y="32"/>
                    <a:pt x="375" y="0"/>
                    <a:pt x="312" y="94"/>
                  </a:cubicBezTo>
                  <a:cubicBezTo>
                    <a:pt x="312" y="94"/>
                    <a:pt x="0" y="188"/>
                    <a:pt x="218" y="750"/>
                  </a:cubicBezTo>
                </a:path>
              </a:pathLst>
            </a:custGeom>
            <a:solidFill>
              <a:srgbClr val="90C045"/>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65" name="Freeform 36"/>
            <p:cNvSpPr>
              <a:spLocks noChangeArrowheads="1"/>
            </p:cNvSpPr>
            <p:nvPr/>
          </p:nvSpPr>
          <p:spPr bwMode="auto">
            <a:xfrm>
              <a:off x="822325" y="3111500"/>
              <a:ext cx="236538" cy="596900"/>
            </a:xfrm>
            <a:custGeom>
              <a:avLst/>
              <a:gdLst>
                <a:gd name="T0" fmla="*/ 313 w 657"/>
                <a:gd name="T1" fmla="*/ 156 h 1657"/>
                <a:gd name="T2" fmla="*/ 313 w 657"/>
                <a:gd name="T3" fmla="*/ 156 h 1657"/>
                <a:gd name="T4" fmla="*/ 313 w 657"/>
                <a:gd name="T5" fmla="*/ 406 h 1657"/>
                <a:gd name="T6" fmla="*/ 438 w 657"/>
                <a:gd name="T7" fmla="*/ 531 h 1657"/>
                <a:gd name="T8" fmla="*/ 281 w 657"/>
                <a:gd name="T9" fmla="*/ 781 h 1657"/>
                <a:gd name="T10" fmla="*/ 625 w 657"/>
                <a:gd name="T11" fmla="*/ 1281 h 1657"/>
                <a:gd name="T12" fmla="*/ 625 w 657"/>
                <a:gd name="T13" fmla="*/ 1656 h 1657"/>
                <a:gd name="T14" fmla="*/ 0 w 657"/>
                <a:gd name="T15" fmla="*/ 1594 h 1657"/>
                <a:gd name="T16" fmla="*/ 63 w 657"/>
                <a:gd name="T17" fmla="*/ 906 h 1657"/>
                <a:gd name="T18" fmla="*/ 156 w 657"/>
                <a:gd name="T19" fmla="*/ 656 h 1657"/>
                <a:gd name="T20" fmla="*/ 125 w 657"/>
                <a:gd name="T21" fmla="*/ 500 h 1657"/>
                <a:gd name="T22" fmla="*/ 156 w 657"/>
                <a:gd name="T23" fmla="*/ 250 h 1657"/>
                <a:gd name="T24" fmla="*/ 313 w 657"/>
                <a:gd name="T25" fmla="*/ 156 h 1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7" h="1657">
                  <a:moveTo>
                    <a:pt x="313" y="156"/>
                  </a:moveTo>
                  <a:lnTo>
                    <a:pt x="313" y="156"/>
                  </a:lnTo>
                  <a:cubicBezTo>
                    <a:pt x="313" y="156"/>
                    <a:pt x="313" y="188"/>
                    <a:pt x="313" y="406"/>
                  </a:cubicBezTo>
                  <a:cubicBezTo>
                    <a:pt x="313" y="438"/>
                    <a:pt x="438" y="500"/>
                    <a:pt x="438" y="531"/>
                  </a:cubicBezTo>
                  <a:cubicBezTo>
                    <a:pt x="438" y="594"/>
                    <a:pt x="281" y="656"/>
                    <a:pt x="281" y="781"/>
                  </a:cubicBezTo>
                  <a:cubicBezTo>
                    <a:pt x="250" y="906"/>
                    <a:pt x="656" y="1188"/>
                    <a:pt x="625" y="1281"/>
                  </a:cubicBezTo>
                  <a:cubicBezTo>
                    <a:pt x="625" y="1438"/>
                    <a:pt x="625" y="1563"/>
                    <a:pt x="625" y="1656"/>
                  </a:cubicBezTo>
                  <a:cubicBezTo>
                    <a:pt x="0" y="1594"/>
                    <a:pt x="0" y="1594"/>
                    <a:pt x="0" y="1594"/>
                  </a:cubicBezTo>
                  <a:cubicBezTo>
                    <a:pt x="0" y="1594"/>
                    <a:pt x="31" y="1250"/>
                    <a:pt x="63" y="906"/>
                  </a:cubicBezTo>
                  <a:cubicBezTo>
                    <a:pt x="63" y="813"/>
                    <a:pt x="156" y="719"/>
                    <a:pt x="156" y="656"/>
                  </a:cubicBezTo>
                  <a:cubicBezTo>
                    <a:pt x="156" y="594"/>
                    <a:pt x="94" y="531"/>
                    <a:pt x="125" y="500"/>
                  </a:cubicBezTo>
                  <a:cubicBezTo>
                    <a:pt x="125" y="375"/>
                    <a:pt x="125" y="313"/>
                    <a:pt x="156" y="250"/>
                  </a:cubicBezTo>
                  <a:cubicBezTo>
                    <a:pt x="188" y="94"/>
                    <a:pt x="313" y="0"/>
                    <a:pt x="313" y="156"/>
                  </a:cubicBezTo>
                </a:path>
              </a:pathLst>
            </a:custGeom>
            <a:solidFill>
              <a:srgbClr val="90C045"/>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66" name="Freeform 37"/>
            <p:cNvSpPr>
              <a:spLocks noChangeArrowheads="1"/>
            </p:cNvSpPr>
            <p:nvPr/>
          </p:nvSpPr>
          <p:spPr bwMode="auto">
            <a:xfrm>
              <a:off x="687388" y="3089275"/>
              <a:ext cx="280987" cy="315913"/>
            </a:xfrm>
            <a:custGeom>
              <a:avLst/>
              <a:gdLst>
                <a:gd name="T0" fmla="*/ 625 w 782"/>
                <a:gd name="T1" fmla="*/ 62 h 876"/>
                <a:gd name="T2" fmla="*/ 625 w 782"/>
                <a:gd name="T3" fmla="*/ 62 h 876"/>
                <a:gd name="T4" fmla="*/ 469 w 782"/>
                <a:gd name="T5" fmla="*/ 875 h 876"/>
                <a:gd name="T6" fmla="*/ 531 w 782"/>
                <a:gd name="T7" fmla="*/ 406 h 876"/>
                <a:gd name="T8" fmla="*/ 750 w 782"/>
                <a:gd name="T9" fmla="*/ 187 h 876"/>
                <a:gd name="T10" fmla="*/ 625 w 782"/>
                <a:gd name="T11" fmla="*/ 62 h 876"/>
              </a:gdLst>
              <a:ahLst/>
              <a:cxnLst>
                <a:cxn ang="0">
                  <a:pos x="T0" y="T1"/>
                </a:cxn>
                <a:cxn ang="0">
                  <a:pos x="T2" y="T3"/>
                </a:cxn>
                <a:cxn ang="0">
                  <a:pos x="T4" y="T5"/>
                </a:cxn>
                <a:cxn ang="0">
                  <a:pos x="T6" y="T7"/>
                </a:cxn>
                <a:cxn ang="0">
                  <a:pos x="T8" y="T9"/>
                </a:cxn>
                <a:cxn ang="0">
                  <a:pos x="T10" y="T11"/>
                </a:cxn>
              </a:cxnLst>
              <a:rect l="0" t="0" r="r" b="b"/>
              <a:pathLst>
                <a:path w="782" h="876">
                  <a:moveTo>
                    <a:pt x="625" y="62"/>
                  </a:moveTo>
                  <a:lnTo>
                    <a:pt x="625" y="62"/>
                  </a:lnTo>
                  <a:cubicBezTo>
                    <a:pt x="625" y="62"/>
                    <a:pt x="0" y="437"/>
                    <a:pt x="469" y="875"/>
                  </a:cubicBezTo>
                  <a:cubicBezTo>
                    <a:pt x="469" y="875"/>
                    <a:pt x="281" y="531"/>
                    <a:pt x="531" y="406"/>
                  </a:cubicBezTo>
                  <a:cubicBezTo>
                    <a:pt x="688" y="343"/>
                    <a:pt x="750" y="187"/>
                    <a:pt x="750" y="187"/>
                  </a:cubicBezTo>
                  <a:cubicBezTo>
                    <a:pt x="781" y="156"/>
                    <a:pt x="719" y="0"/>
                    <a:pt x="625" y="62"/>
                  </a:cubicBezTo>
                </a:path>
              </a:pathLst>
            </a:custGeom>
            <a:solidFill>
              <a:srgbClr val="90C045"/>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67" name="Freeform 38"/>
            <p:cNvSpPr>
              <a:spLocks noChangeArrowheads="1"/>
            </p:cNvSpPr>
            <p:nvPr/>
          </p:nvSpPr>
          <p:spPr bwMode="auto">
            <a:xfrm>
              <a:off x="946150" y="3065463"/>
              <a:ext cx="57150" cy="79375"/>
            </a:xfrm>
            <a:custGeom>
              <a:avLst/>
              <a:gdLst>
                <a:gd name="T0" fmla="*/ 94 w 157"/>
                <a:gd name="T1" fmla="*/ 0 h 220"/>
                <a:gd name="T2" fmla="*/ 94 w 157"/>
                <a:gd name="T3" fmla="*/ 0 h 220"/>
                <a:gd name="T4" fmla="*/ 0 w 157"/>
                <a:gd name="T5" fmla="*/ 125 h 220"/>
                <a:gd name="T6" fmla="*/ 125 w 157"/>
                <a:gd name="T7" fmla="*/ 188 h 220"/>
                <a:gd name="T8" fmla="*/ 125 w 157"/>
                <a:gd name="T9" fmla="*/ 0 h 220"/>
                <a:gd name="T10" fmla="*/ 94 w 157"/>
                <a:gd name="T11" fmla="*/ 0 h 220"/>
              </a:gdLst>
              <a:ahLst/>
              <a:cxnLst>
                <a:cxn ang="0">
                  <a:pos x="T0" y="T1"/>
                </a:cxn>
                <a:cxn ang="0">
                  <a:pos x="T2" y="T3"/>
                </a:cxn>
                <a:cxn ang="0">
                  <a:pos x="T4" y="T5"/>
                </a:cxn>
                <a:cxn ang="0">
                  <a:pos x="T6" y="T7"/>
                </a:cxn>
                <a:cxn ang="0">
                  <a:pos x="T8" y="T9"/>
                </a:cxn>
                <a:cxn ang="0">
                  <a:pos x="T10" y="T11"/>
                </a:cxn>
              </a:cxnLst>
              <a:rect l="0" t="0" r="r" b="b"/>
              <a:pathLst>
                <a:path w="157" h="220">
                  <a:moveTo>
                    <a:pt x="94" y="0"/>
                  </a:moveTo>
                  <a:lnTo>
                    <a:pt x="94" y="0"/>
                  </a:lnTo>
                  <a:cubicBezTo>
                    <a:pt x="0" y="125"/>
                    <a:pt x="0" y="125"/>
                    <a:pt x="0" y="125"/>
                  </a:cubicBezTo>
                  <a:cubicBezTo>
                    <a:pt x="0" y="125"/>
                    <a:pt x="94" y="219"/>
                    <a:pt x="125" y="188"/>
                  </a:cubicBezTo>
                  <a:cubicBezTo>
                    <a:pt x="156" y="188"/>
                    <a:pt x="125" y="0"/>
                    <a:pt x="125" y="0"/>
                  </a:cubicBezTo>
                  <a:lnTo>
                    <a:pt x="94" y="0"/>
                  </a:lnTo>
                </a:path>
              </a:pathLst>
            </a:custGeom>
            <a:solidFill>
              <a:srgbClr val="6A4324"/>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68" name="Freeform 39"/>
            <p:cNvSpPr>
              <a:spLocks noChangeArrowheads="1"/>
            </p:cNvSpPr>
            <p:nvPr/>
          </p:nvSpPr>
          <p:spPr bwMode="auto">
            <a:xfrm>
              <a:off x="877888" y="2874963"/>
              <a:ext cx="180975" cy="247650"/>
            </a:xfrm>
            <a:custGeom>
              <a:avLst/>
              <a:gdLst>
                <a:gd name="T0" fmla="*/ 94 w 501"/>
                <a:gd name="T1" fmla="*/ 125 h 688"/>
                <a:gd name="T2" fmla="*/ 94 w 501"/>
                <a:gd name="T3" fmla="*/ 125 h 688"/>
                <a:gd name="T4" fmla="*/ 157 w 501"/>
                <a:gd name="T5" fmla="*/ 500 h 688"/>
                <a:gd name="T6" fmla="*/ 469 w 501"/>
                <a:gd name="T7" fmla="*/ 375 h 688"/>
                <a:gd name="T8" fmla="*/ 313 w 501"/>
                <a:gd name="T9" fmla="*/ 62 h 688"/>
                <a:gd name="T10" fmla="*/ 94 w 501"/>
                <a:gd name="T11" fmla="*/ 125 h 688"/>
              </a:gdLst>
              <a:ahLst/>
              <a:cxnLst>
                <a:cxn ang="0">
                  <a:pos x="T0" y="T1"/>
                </a:cxn>
                <a:cxn ang="0">
                  <a:pos x="T2" y="T3"/>
                </a:cxn>
                <a:cxn ang="0">
                  <a:pos x="T4" y="T5"/>
                </a:cxn>
                <a:cxn ang="0">
                  <a:pos x="T6" y="T7"/>
                </a:cxn>
                <a:cxn ang="0">
                  <a:pos x="T8" y="T9"/>
                </a:cxn>
                <a:cxn ang="0">
                  <a:pos x="T10" y="T11"/>
                </a:cxn>
              </a:cxnLst>
              <a:rect l="0" t="0" r="r" b="b"/>
              <a:pathLst>
                <a:path w="501" h="688">
                  <a:moveTo>
                    <a:pt x="94" y="125"/>
                  </a:moveTo>
                  <a:lnTo>
                    <a:pt x="94" y="125"/>
                  </a:lnTo>
                  <a:cubicBezTo>
                    <a:pt x="0" y="219"/>
                    <a:pt x="94" y="437"/>
                    <a:pt x="157" y="500"/>
                  </a:cubicBezTo>
                  <a:cubicBezTo>
                    <a:pt x="313" y="687"/>
                    <a:pt x="469" y="562"/>
                    <a:pt x="469" y="375"/>
                  </a:cubicBezTo>
                  <a:cubicBezTo>
                    <a:pt x="500" y="187"/>
                    <a:pt x="407" y="125"/>
                    <a:pt x="313" y="62"/>
                  </a:cubicBezTo>
                  <a:cubicBezTo>
                    <a:pt x="219" y="0"/>
                    <a:pt x="94" y="125"/>
                    <a:pt x="94" y="125"/>
                  </a:cubicBezTo>
                </a:path>
              </a:pathLst>
            </a:custGeom>
            <a:solidFill>
              <a:srgbClr val="9A613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69" name="Freeform 40"/>
            <p:cNvSpPr>
              <a:spLocks noChangeArrowheads="1"/>
            </p:cNvSpPr>
            <p:nvPr/>
          </p:nvSpPr>
          <p:spPr bwMode="auto">
            <a:xfrm>
              <a:off x="844550" y="2874963"/>
              <a:ext cx="203200" cy="225425"/>
            </a:xfrm>
            <a:custGeom>
              <a:avLst/>
              <a:gdLst>
                <a:gd name="T0" fmla="*/ 375 w 563"/>
                <a:gd name="T1" fmla="*/ 31 h 626"/>
                <a:gd name="T2" fmla="*/ 375 w 563"/>
                <a:gd name="T3" fmla="*/ 31 h 626"/>
                <a:gd name="T4" fmla="*/ 562 w 563"/>
                <a:gd name="T5" fmla="*/ 219 h 626"/>
                <a:gd name="T6" fmla="*/ 281 w 563"/>
                <a:gd name="T7" fmla="*/ 312 h 626"/>
                <a:gd name="T8" fmla="*/ 375 w 563"/>
                <a:gd name="T9" fmla="*/ 531 h 626"/>
                <a:gd name="T10" fmla="*/ 156 w 563"/>
                <a:gd name="T11" fmla="*/ 562 h 626"/>
                <a:gd name="T12" fmla="*/ 375 w 563"/>
                <a:gd name="T13" fmla="*/ 31 h 626"/>
              </a:gdLst>
              <a:ahLst/>
              <a:cxnLst>
                <a:cxn ang="0">
                  <a:pos x="T0" y="T1"/>
                </a:cxn>
                <a:cxn ang="0">
                  <a:pos x="T2" y="T3"/>
                </a:cxn>
                <a:cxn ang="0">
                  <a:pos x="T4" y="T5"/>
                </a:cxn>
                <a:cxn ang="0">
                  <a:pos x="T6" y="T7"/>
                </a:cxn>
                <a:cxn ang="0">
                  <a:pos x="T8" y="T9"/>
                </a:cxn>
                <a:cxn ang="0">
                  <a:pos x="T10" y="T11"/>
                </a:cxn>
                <a:cxn ang="0">
                  <a:pos x="T12" y="T13"/>
                </a:cxn>
              </a:cxnLst>
              <a:rect l="0" t="0" r="r" b="b"/>
              <a:pathLst>
                <a:path w="563" h="626">
                  <a:moveTo>
                    <a:pt x="375" y="31"/>
                  </a:moveTo>
                  <a:lnTo>
                    <a:pt x="375" y="31"/>
                  </a:lnTo>
                  <a:cubicBezTo>
                    <a:pt x="375" y="31"/>
                    <a:pt x="531" y="31"/>
                    <a:pt x="562" y="219"/>
                  </a:cubicBezTo>
                  <a:cubicBezTo>
                    <a:pt x="562" y="219"/>
                    <a:pt x="437" y="344"/>
                    <a:pt x="281" y="312"/>
                  </a:cubicBezTo>
                  <a:cubicBezTo>
                    <a:pt x="281" y="312"/>
                    <a:pt x="281" y="500"/>
                    <a:pt x="375" y="531"/>
                  </a:cubicBezTo>
                  <a:cubicBezTo>
                    <a:pt x="437" y="562"/>
                    <a:pt x="312" y="625"/>
                    <a:pt x="156" y="562"/>
                  </a:cubicBezTo>
                  <a:cubicBezTo>
                    <a:pt x="0" y="531"/>
                    <a:pt x="31" y="0"/>
                    <a:pt x="375" y="31"/>
                  </a:cubicBezTo>
                </a:path>
              </a:pathLst>
            </a:custGeom>
            <a:solidFill>
              <a:srgbClr val="201A19"/>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70" name="Freeform 41"/>
            <p:cNvSpPr>
              <a:spLocks noChangeArrowheads="1"/>
            </p:cNvSpPr>
            <p:nvPr/>
          </p:nvSpPr>
          <p:spPr bwMode="auto">
            <a:xfrm>
              <a:off x="957263" y="3719513"/>
              <a:ext cx="280987" cy="608012"/>
            </a:xfrm>
            <a:custGeom>
              <a:avLst/>
              <a:gdLst>
                <a:gd name="T0" fmla="*/ 125 w 782"/>
                <a:gd name="T1" fmla="*/ 436 h 1687"/>
                <a:gd name="T2" fmla="*/ 125 w 782"/>
                <a:gd name="T3" fmla="*/ 436 h 1687"/>
                <a:gd name="T4" fmla="*/ 63 w 782"/>
                <a:gd name="T5" fmla="*/ 1592 h 1687"/>
                <a:gd name="T6" fmla="*/ 438 w 782"/>
                <a:gd name="T7" fmla="*/ 655 h 1687"/>
                <a:gd name="T8" fmla="*/ 625 w 782"/>
                <a:gd name="T9" fmla="*/ 1499 h 1687"/>
                <a:gd name="T10" fmla="*/ 688 w 782"/>
                <a:gd name="T11" fmla="*/ 217 h 1687"/>
                <a:gd name="T12" fmla="*/ 125 w 782"/>
                <a:gd name="T13" fmla="*/ 436 h 1687"/>
              </a:gdLst>
              <a:ahLst/>
              <a:cxnLst>
                <a:cxn ang="0">
                  <a:pos x="T0" y="T1"/>
                </a:cxn>
                <a:cxn ang="0">
                  <a:pos x="T2" y="T3"/>
                </a:cxn>
                <a:cxn ang="0">
                  <a:pos x="T4" y="T5"/>
                </a:cxn>
                <a:cxn ang="0">
                  <a:pos x="T6" y="T7"/>
                </a:cxn>
                <a:cxn ang="0">
                  <a:pos x="T8" y="T9"/>
                </a:cxn>
                <a:cxn ang="0">
                  <a:pos x="T10" y="T11"/>
                </a:cxn>
                <a:cxn ang="0">
                  <a:pos x="T12" y="T13"/>
                </a:cxn>
              </a:cxnLst>
              <a:rect l="0" t="0" r="r" b="b"/>
              <a:pathLst>
                <a:path w="782" h="1687">
                  <a:moveTo>
                    <a:pt x="125" y="436"/>
                  </a:moveTo>
                  <a:lnTo>
                    <a:pt x="125" y="436"/>
                  </a:lnTo>
                  <a:cubicBezTo>
                    <a:pt x="125" y="436"/>
                    <a:pt x="0" y="1217"/>
                    <a:pt x="63" y="1592"/>
                  </a:cubicBezTo>
                  <a:cubicBezTo>
                    <a:pt x="63" y="1592"/>
                    <a:pt x="313" y="842"/>
                    <a:pt x="438" y="655"/>
                  </a:cubicBezTo>
                  <a:cubicBezTo>
                    <a:pt x="438" y="655"/>
                    <a:pt x="594" y="1280"/>
                    <a:pt x="625" y="1499"/>
                  </a:cubicBezTo>
                  <a:cubicBezTo>
                    <a:pt x="688" y="1686"/>
                    <a:pt x="781" y="436"/>
                    <a:pt x="688" y="217"/>
                  </a:cubicBezTo>
                  <a:cubicBezTo>
                    <a:pt x="625" y="0"/>
                    <a:pt x="125" y="436"/>
                    <a:pt x="125" y="436"/>
                  </a:cubicBezTo>
                </a:path>
              </a:pathLst>
            </a:custGeom>
            <a:solidFill>
              <a:srgbClr val="F4B183"/>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71" name="Freeform 42"/>
            <p:cNvSpPr>
              <a:spLocks noChangeArrowheads="1"/>
            </p:cNvSpPr>
            <p:nvPr/>
          </p:nvSpPr>
          <p:spPr bwMode="auto">
            <a:xfrm>
              <a:off x="957263" y="3852863"/>
              <a:ext cx="315912" cy="280987"/>
            </a:xfrm>
            <a:custGeom>
              <a:avLst/>
              <a:gdLst>
                <a:gd name="T0" fmla="*/ 94 w 876"/>
                <a:gd name="T1" fmla="*/ 187 h 782"/>
                <a:gd name="T2" fmla="*/ 94 w 876"/>
                <a:gd name="T3" fmla="*/ 187 h 782"/>
                <a:gd name="T4" fmla="*/ 63 w 876"/>
                <a:gd name="T5" fmla="*/ 93 h 782"/>
                <a:gd name="T6" fmla="*/ 0 w 876"/>
                <a:gd name="T7" fmla="*/ 687 h 782"/>
                <a:gd name="T8" fmla="*/ 875 w 876"/>
                <a:gd name="T9" fmla="*/ 656 h 782"/>
                <a:gd name="T10" fmla="*/ 844 w 876"/>
                <a:gd name="T11" fmla="*/ 0 h 782"/>
                <a:gd name="T12" fmla="*/ 94 w 876"/>
                <a:gd name="T13" fmla="*/ 187 h 782"/>
              </a:gdLst>
              <a:ahLst/>
              <a:cxnLst>
                <a:cxn ang="0">
                  <a:pos x="T0" y="T1"/>
                </a:cxn>
                <a:cxn ang="0">
                  <a:pos x="T2" y="T3"/>
                </a:cxn>
                <a:cxn ang="0">
                  <a:pos x="T4" y="T5"/>
                </a:cxn>
                <a:cxn ang="0">
                  <a:pos x="T6" y="T7"/>
                </a:cxn>
                <a:cxn ang="0">
                  <a:pos x="T8" y="T9"/>
                </a:cxn>
                <a:cxn ang="0">
                  <a:pos x="T10" y="T11"/>
                </a:cxn>
                <a:cxn ang="0">
                  <a:pos x="T12" y="T13"/>
                </a:cxn>
              </a:cxnLst>
              <a:rect l="0" t="0" r="r" b="b"/>
              <a:pathLst>
                <a:path w="876" h="782">
                  <a:moveTo>
                    <a:pt x="94" y="187"/>
                  </a:moveTo>
                  <a:lnTo>
                    <a:pt x="94" y="187"/>
                  </a:lnTo>
                  <a:lnTo>
                    <a:pt x="63" y="93"/>
                  </a:lnTo>
                  <a:cubicBezTo>
                    <a:pt x="63" y="218"/>
                    <a:pt x="0" y="500"/>
                    <a:pt x="0" y="687"/>
                  </a:cubicBezTo>
                  <a:cubicBezTo>
                    <a:pt x="0" y="687"/>
                    <a:pt x="625" y="781"/>
                    <a:pt x="875" y="656"/>
                  </a:cubicBezTo>
                  <a:cubicBezTo>
                    <a:pt x="844" y="0"/>
                    <a:pt x="844" y="0"/>
                    <a:pt x="844" y="0"/>
                  </a:cubicBezTo>
                  <a:lnTo>
                    <a:pt x="94" y="187"/>
                  </a:lnTo>
                </a:path>
              </a:pathLst>
            </a:custGeom>
            <a:solidFill>
              <a:srgbClr val="FDC804"/>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72" name="Freeform 43"/>
            <p:cNvSpPr>
              <a:spLocks noChangeArrowheads="1"/>
            </p:cNvSpPr>
            <p:nvPr/>
          </p:nvSpPr>
          <p:spPr bwMode="auto">
            <a:xfrm>
              <a:off x="935038" y="3482975"/>
              <a:ext cx="349250" cy="550863"/>
            </a:xfrm>
            <a:custGeom>
              <a:avLst/>
              <a:gdLst>
                <a:gd name="T0" fmla="*/ 250 w 969"/>
                <a:gd name="T1" fmla="*/ 750 h 1532"/>
                <a:gd name="T2" fmla="*/ 250 w 969"/>
                <a:gd name="T3" fmla="*/ 750 h 1532"/>
                <a:gd name="T4" fmla="*/ 93 w 969"/>
                <a:gd name="T5" fmla="*/ 1468 h 1532"/>
                <a:gd name="T6" fmla="*/ 906 w 969"/>
                <a:gd name="T7" fmla="*/ 1374 h 1532"/>
                <a:gd name="T8" fmla="*/ 937 w 969"/>
                <a:gd name="T9" fmla="*/ 906 h 1532"/>
                <a:gd name="T10" fmla="*/ 750 w 969"/>
                <a:gd name="T11" fmla="*/ 500 h 1532"/>
                <a:gd name="T12" fmla="*/ 718 w 969"/>
                <a:gd name="T13" fmla="*/ 188 h 1532"/>
                <a:gd name="T14" fmla="*/ 312 w 969"/>
                <a:gd name="T15" fmla="*/ 94 h 1532"/>
                <a:gd name="T16" fmla="*/ 250 w 969"/>
                <a:gd name="T17" fmla="*/ 750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9" h="1532">
                  <a:moveTo>
                    <a:pt x="250" y="750"/>
                  </a:moveTo>
                  <a:lnTo>
                    <a:pt x="250" y="750"/>
                  </a:lnTo>
                  <a:cubicBezTo>
                    <a:pt x="218" y="906"/>
                    <a:pt x="93" y="874"/>
                    <a:pt x="93" y="1468"/>
                  </a:cubicBezTo>
                  <a:cubicBezTo>
                    <a:pt x="93" y="1468"/>
                    <a:pt x="687" y="1531"/>
                    <a:pt x="906" y="1374"/>
                  </a:cubicBezTo>
                  <a:cubicBezTo>
                    <a:pt x="906" y="1374"/>
                    <a:pt x="968" y="1218"/>
                    <a:pt x="937" y="906"/>
                  </a:cubicBezTo>
                  <a:cubicBezTo>
                    <a:pt x="937" y="657"/>
                    <a:pt x="781" y="594"/>
                    <a:pt x="750" y="500"/>
                  </a:cubicBezTo>
                  <a:cubicBezTo>
                    <a:pt x="750" y="344"/>
                    <a:pt x="718" y="250"/>
                    <a:pt x="718" y="188"/>
                  </a:cubicBezTo>
                  <a:cubicBezTo>
                    <a:pt x="687" y="63"/>
                    <a:pt x="375" y="0"/>
                    <a:pt x="312" y="94"/>
                  </a:cubicBezTo>
                  <a:cubicBezTo>
                    <a:pt x="312" y="94"/>
                    <a:pt x="0" y="219"/>
                    <a:pt x="250" y="750"/>
                  </a:cubicBezTo>
                </a:path>
              </a:pathLst>
            </a:custGeom>
            <a:solidFill>
              <a:srgbClr val="FDC804"/>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73" name="Freeform 44"/>
            <p:cNvSpPr>
              <a:spLocks noChangeArrowheads="1"/>
            </p:cNvSpPr>
            <p:nvPr/>
          </p:nvSpPr>
          <p:spPr bwMode="auto">
            <a:xfrm>
              <a:off x="833438" y="3494088"/>
              <a:ext cx="269875" cy="325437"/>
            </a:xfrm>
            <a:custGeom>
              <a:avLst/>
              <a:gdLst>
                <a:gd name="T0" fmla="*/ 594 w 751"/>
                <a:gd name="T1" fmla="*/ 62 h 906"/>
                <a:gd name="T2" fmla="*/ 594 w 751"/>
                <a:gd name="T3" fmla="*/ 62 h 906"/>
                <a:gd name="T4" fmla="*/ 469 w 751"/>
                <a:gd name="T5" fmla="*/ 905 h 906"/>
                <a:gd name="T6" fmla="*/ 500 w 751"/>
                <a:gd name="T7" fmla="*/ 406 h 906"/>
                <a:gd name="T8" fmla="*/ 750 w 751"/>
                <a:gd name="T9" fmla="*/ 218 h 906"/>
                <a:gd name="T10" fmla="*/ 594 w 751"/>
                <a:gd name="T11" fmla="*/ 62 h 906"/>
              </a:gdLst>
              <a:ahLst/>
              <a:cxnLst>
                <a:cxn ang="0">
                  <a:pos x="T0" y="T1"/>
                </a:cxn>
                <a:cxn ang="0">
                  <a:pos x="T2" y="T3"/>
                </a:cxn>
                <a:cxn ang="0">
                  <a:pos x="T4" y="T5"/>
                </a:cxn>
                <a:cxn ang="0">
                  <a:pos x="T6" y="T7"/>
                </a:cxn>
                <a:cxn ang="0">
                  <a:pos x="T8" y="T9"/>
                </a:cxn>
                <a:cxn ang="0">
                  <a:pos x="T10" y="T11"/>
                </a:cxn>
              </a:cxnLst>
              <a:rect l="0" t="0" r="r" b="b"/>
              <a:pathLst>
                <a:path w="751" h="906">
                  <a:moveTo>
                    <a:pt x="594" y="62"/>
                  </a:moveTo>
                  <a:lnTo>
                    <a:pt x="594" y="62"/>
                  </a:lnTo>
                  <a:cubicBezTo>
                    <a:pt x="594" y="62"/>
                    <a:pt x="0" y="468"/>
                    <a:pt x="469" y="905"/>
                  </a:cubicBezTo>
                  <a:cubicBezTo>
                    <a:pt x="469" y="905"/>
                    <a:pt x="282" y="531"/>
                    <a:pt x="500" y="406"/>
                  </a:cubicBezTo>
                  <a:cubicBezTo>
                    <a:pt x="657" y="343"/>
                    <a:pt x="750" y="218"/>
                    <a:pt x="750" y="218"/>
                  </a:cubicBezTo>
                  <a:cubicBezTo>
                    <a:pt x="750" y="156"/>
                    <a:pt x="688" y="0"/>
                    <a:pt x="594" y="62"/>
                  </a:cubicBezTo>
                </a:path>
              </a:pathLst>
            </a:custGeom>
            <a:solidFill>
              <a:srgbClr val="FDC804"/>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74" name="Freeform 45"/>
            <p:cNvSpPr>
              <a:spLocks noChangeArrowheads="1"/>
            </p:cNvSpPr>
            <p:nvPr/>
          </p:nvSpPr>
          <p:spPr bwMode="auto">
            <a:xfrm>
              <a:off x="1092200" y="3471863"/>
              <a:ext cx="46038" cy="79375"/>
            </a:xfrm>
            <a:custGeom>
              <a:avLst/>
              <a:gdLst>
                <a:gd name="T0" fmla="*/ 63 w 126"/>
                <a:gd name="T1" fmla="*/ 0 h 220"/>
                <a:gd name="T2" fmla="*/ 63 w 126"/>
                <a:gd name="T3" fmla="*/ 0 h 220"/>
                <a:gd name="T4" fmla="*/ 0 w 126"/>
                <a:gd name="T5" fmla="*/ 125 h 220"/>
                <a:gd name="T6" fmla="*/ 94 w 126"/>
                <a:gd name="T7" fmla="*/ 219 h 220"/>
                <a:gd name="T8" fmla="*/ 125 w 126"/>
                <a:gd name="T9" fmla="*/ 31 h 220"/>
                <a:gd name="T10" fmla="*/ 63 w 126"/>
                <a:gd name="T11" fmla="*/ 0 h 220"/>
              </a:gdLst>
              <a:ahLst/>
              <a:cxnLst>
                <a:cxn ang="0">
                  <a:pos x="T0" y="T1"/>
                </a:cxn>
                <a:cxn ang="0">
                  <a:pos x="T2" y="T3"/>
                </a:cxn>
                <a:cxn ang="0">
                  <a:pos x="T4" y="T5"/>
                </a:cxn>
                <a:cxn ang="0">
                  <a:pos x="T6" y="T7"/>
                </a:cxn>
                <a:cxn ang="0">
                  <a:pos x="T8" y="T9"/>
                </a:cxn>
                <a:cxn ang="0">
                  <a:pos x="T10" y="T11"/>
                </a:cxn>
              </a:cxnLst>
              <a:rect l="0" t="0" r="r" b="b"/>
              <a:pathLst>
                <a:path w="126" h="220">
                  <a:moveTo>
                    <a:pt x="63" y="0"/>
                  </a:moveTo>
                  <a:lnTo>
                    <a:pt x="63" y="0"/>
                  </a:lnTo>
                  <a:cubicBezTo>
                    <a:pt x="0" y="125"/>
                    <a:pt x="0" y="125"/>
                    <a:pt x="0" y="125"/>
                  </a:cubicBezTo>
                  <a:cubicBezTo>
                    <a:pt x="0" y="125"/>
                    <a:pt x="63" y="219"/>
                    <a:pt x="94" y="219"/>
                  </a:cubicBezTo>
                  <a:cubicBezTo>
                    <a:pt x="125" y="188"/>
                    <a:pt x="125" y="31"/>
                    <a:pt x="125" y="31"/>
                  </a:cubicBezTo>
                  <a:lnTo>
                    <a:pt x="63" y="0"/>
                  </a:lnTo>
                </a:path>
              </a:pathLst>
            </a:custGeom>
            <a:solidFill>
              <a:srgbClr val="C55A1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75" name="Freeform 46"/>
            <p:cNvSpPr>
              <a:spLocks noChangeArrowheads="1"/>
            </p:cNvSpPr>
            <p:nvPr/>
          </p:nvSpPr>
          <p:spPr bwMode="auto">
            <a:xfrm>
              <a:off x="1012825" y="3279775"/>
              <a:ext cx="180975" cy="247650"/>
            </a:xfrm>
            <a:custGeom>
              <a:avLst/>
              <a:gdLst>
                <a:gd name="T0" fmla="*/ 125 w 501"/>
                <a:gd name="T1" fmla="*/ 125 h 688"/>
                <a:gd name="T2" fmla="*/ 125 w 501"/>
                <a:gd name="T3" fmla="*/ 125 h 688"/>
                <a:gd name="T4" fmla="*/ 157 w 501"/>
                <a:gd name="T5" fmla="*/ 500 h 688"/>
                <a:gd name="T6" fmla="*/ 500 w 501"/>
                <a:gd name="T7" fmla="*/ 375 h 688"/>
                <a:gd name="T8" fmla="*/ 313 w 501"/>
                <a:gd name="T9" fmla="*/ 62 h 688"/>
                <a:gd name="T10" fmla="*/ 125 w 501"/>
                <a:gd name="T11" fmla="*/ 125 h 688"/>
              </a:gdLst>
              <a:ahLst/>
              <a:cxnLst>
                <a:cxn ang="0">
                  <a:pos x="T0" y="T1"/>
                </a:cxn>
                <a:cxn ang="0">
                  <a:pos x="T2" y="T3"/>
                </a:cxn>
                <a:cxn ang="0">
                  <a:pos x="T4" y="T5"/>
                </a:cxn>
                <a:cxn ang="0">
                  <a:pos x="T6" y="T7"/>
                </a:cxn>
                <a:cxn ang="0">
                  <a:pos x="T8" y="T9"/>
                </a:cxn>
                <a:cxn ang="0">
                  <a:pos x="T10" y="T11"/>
                </a:cxn>
              </a:cxnLst>
              <a:rect l="0" t="0" r="r" b="b"/>
              <a:pathLst>
                <a:path w="501" h="688">
                  <a:moveTo>
                    <a:pt x="125" y="125"/>
                  </a:moveTo>
                  <a:lnTo>
                    <a:pt x="125" y="125"/>
                  </a:lnTo>
                  <a:cubicBezTo>
                    <a:pt x="0" y="219"/>
                    <a:pt x="125" y="469"/>
                    <a:pt x="157" y="500"/>
                  </a:cubicBezTo>
                  <a:cubicBezTo>
                    <a:pt x="344" y="687"/>
                    <a:pt x="469" y="562"/>
                    <a:pt x="500" y="375"/>
                  </a:cubicBezTo>
                  <a:cubicBezTo>
                    <a:pt x="500" y="187"/>
                    <a:pt x="407" y="125"/>
                    <a:pt x="313" y="62"/>
                  </a:cubicBezTo>
                  <a:cubicBezTo>
                    <a:pt x="219" y="0"/>
                    <a:pt x="125" y="125"/>
                    <a:pt x="125" y="125"/>
                  </a:cubicBezTo>
                </a:path>
              </a:pathLst>
            </a:custGeom>
            <a:solidFill>
              <a:srgbClr val="F4B183"/>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76" name="Freeform 47"/>
            <p:cNvSpPr>
              <a:spLocks noChangeArrowheads="1"/>
            </p:cNvSpPr>
            <p:nvPr/>
          </p:nvSpPr>
          <p:spPr bwMode="auto">
            <a:xfrm>
              <a:off x="990600" y="3279775"/>
              <a:ext cx="203200" cy="225425"/>
            </a:xfrm>
            <a:custGeom>
              <a:avLst/>
              <a:gdLst>
                <a:gd name="T0" fmla="*/ 344 w 563"/>
                <a:gd name="T1" fmla="*/ 62 h 626"/>
                <a:gd name="T2" fmla="*/ 344 w 563"/>
                <a:gd name="T3" fmla="*/ 62 h 626"/>
                <a:gd name="T4" fmla="*/ 562 w 563"/>
                <a:gd name="T5" fmla="*/ 219 h 626"/>
                <a:gd name="T6" fmla="*/ 250 w 563"/>
                <a:gd name="T7" fmla="*/ 344 h 626"/>
                <a:gd name="T8" fmla="*/ 344 w 563"/>
                <a:gd name="T9" fmla="*/ 531 h 626"/>
                <a:gd name="T10" fmla="*/ 156 w 563"/>
                <a:gd name="T11" fmla="*/ 562 h 626"/>
                <a:gd name="T12" fmla="*/ 344 w 563"/>
                <a:gd name="T13" fmla="*/ 62 h 626"/>
              </a:gdLst>
              <a:ahLst/>
              <a:cxnLst>
                <a:cxn ang="0">
                  <a:pos x="T0" y="T1"/>
                </a:cxn>
                <a:cxn ang="0">
                  <a:pos x="T2" y="T3"/>
                </a:cxn>
                <a:cxn ang="0">
                  <a:pos x="T4" y="T5"/>
                </a:cxn>
                <a:cxn ang="0">
                  <a:pos x="T6" y="T7"/>
                </a:cxn>
                <a:cxn ang="0">
                  <a:pos x="T8" y="T9"/>
                </a:cxn>
                <a:cxn ang="0">
                  <a:pos x="T10" y="T11"/>
                </a:cxn>
                <a:cxn ang="0">
                  <a:pos x="T12" y="T13"/>
                </a:cxn>
              </a:cxnLst>
              <a:rect l="0" t="0" r="r" b="b"/>
              <a:pathLst>
                <a:path w="563" h="626">
                  <a:moveTo>
                    <a:pt x="344" y="62"/>
                  </a:moveTo>
                  <a:lnTo>
                    <a:pt x="344" y="62"/>
                  </a:lnTo>
                  <a:cubicBezTo>
                    <a:pt x="344" y="62"/>
                    <a:pt x="500" y="62"/>
                    <a:pt x="562" y="219"/>
                  </a:cubicBezTo>
                  <a:cubicBezTo>
                    <a:pt x="562" y="219"/>
                    <a:pt x="406" y="344"/>
                    <a:pt x="250" y="344"/>
                  </a:cubicBezTo>
                  <a:cubicBezTo>
                    <a:pt x="250" y="344"/>
                    <a:pt x="281" y="500"/>
                    <a:pt x="344" y="531"/>
                  </a:cubicBezTo>
                  <a:cubicBezTo>
                    <a:pt x="406" y="594"/>
                    <a:pt x="312" y="625"/>
                    <a:pt x="156" y="562"/>
                  </a:cubicBezTo>
                  <a:cubicBezTo>
                    <a:pt x="0" y="531"/>
                    <a:pt x="0" y="0"/>
                    <a:pt x="344" y="62"/>
                  </a:cubicBezTo>
                </a:path>
              </a:pathLst>
            </a:custGeom>
            <a:solidFill>
              <a:srgbClr val="201A19"/>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77" name="Freeform 48"/>
            <p:cNvSpPr>
              <a:spLocks noChangeArrowheads="1"/>
            </p:cNvSpPr>
            <p:nvPr/>
          </p:nvSpPr>
          <p:spPr bwMode="auto">
            <a:xfrm>
              <a:off x="968375" y="3313113"/>
              <a:ext cx="158750" cy="258762"/>
            </a:xfrm>
            <a:custGeom>
              <a:avLst/>
              <a:gdLst>
                <a:gd name="T0" fmla="*/ 313 w 439"/>
                <a:gd name="T1" fmla="*/ 0 h 719"/>
                <a:gd name="T2" fmla="*/ 313 w 439"/>
                <a:gd name="T3" fmla="*/ 0 h 719"/>
                <a:gd name="T4" fmla="*/ 94 w 439"/>
                <a:gd name="T5" fmla="*/ 218 h 719"/>
                <a:gd name="T6" fmla="*/ 94 w 439"/>
                <a:gd name="T7" fmla="*/ 531 h 719"/>
                <a:gd name="T8" fmla="*/ 63 w 439"/>
                <a:gd name="T9" fmla="*/ 718 h 719"/>
                <a:gd name="T10" fmla="*/ 188 w 439"/>
                <a:gd name="T11" fmla="*/ 625 h 719"/>
                <a:gd name="T12" fmla="*/ 344 w 439"/>
                <a:gd name="T13" fmla="*/ 625 h 719"/>
                <a:gd name="T14" fmla="*/ 344 w 439"/>
                <a:gd name="T15" fmla="*/ 500 h 719"/>
                <a:gd name="T16" fmla="*/ 375 w 439"/>
                <a:gd name="T17" fmla="*/ 125 h 719"/>
                <a:gd name="T18" fmla="*/ 313 w 439"/>
                <a:gd name="T19"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9" h="719">
                  <a:moveTo>
                    <a:pt x="313" y="0"/>
                  </a:moveTo>
                  <a:lnTo>
                    <a:pt x="313" y="0"/>
                  </a:lnTo>
                  <a:cubicBezTo>
                    <a:pt x="313" y="0"/>
                    <a:pt x="125" y="31"/>
                    <a:pt x="94" y="218"/>
                  </a:cubicBezTo>
                  <a:cubicBezTo>
                    <a:pt x="63" y="437"/>
                    <a:pt x="157" y="468"/>
                    <a:pt x="94" y="531"/>
                  </a:cubicBezTo>
                  <a:cubicBezTo>
                    <a:pt x="0" y="562"/>
                    <a:pt x="63" y="718"/>
                    <a:pt x="63" y="718"/>
                  </a:cubicBezTo>
                  <a:cubicBezTo>
                    <a:pt x="63" y="718"/>
                    <a:pt x="125" y="625"/>
                    <a:pt x="188" y="625"/>
                  </a:cubicBezTo>
                  <a:cubicBezTo>
                    <a:pt x="250" y="656"/>
                    <a:pt x="313" y="656"/>
                    <a:pt x="344" y="625"/>
                  </a:cubicBezTo>
                  <a:cubicBezTo>
                    <a:pt x="375" y="625"/>
                    <a:pt x="438" y="562"/>
                    <a:pt x="344" y="500"/>
                  </a:cubicBezTo>
                  <a:cubicBezTo>
                    <a:pt x="282" y="437"/>
                    <a:pt x="438" y="281"/>
                    <a:pt x="375" y="125"/>
                  </a:cubicBezTo>
                  <a:lnTo>
                    <a:pt x="313" y="0"/>
                  </a:lnTo>
                </a:path>
              </a:pathLst>
            </a:custGeom>
            <a:solidFill>
              <a:srgbClr val="201A19"/>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78" name="Freeform 49"/>
            <p:cNvSpPr>
              <a:spLocks noChangeArrowheads="1"/>
            </p:cNvSpPr>
            <p:nvPr/>
          </p:nvSpPr>
          <p:spPr bwMode="auto">
            <a:xfrm>
              <a:off x="1328738" y="3381375"/>
              <a:ext cx="269875" cy="619125"/>
            </a:xfrm>
            <a:custGeom>
              <a:avLst/>
              <a:gdLst>
                <a:gd name="T0" fmla="*/ 94 w 751"/>
                <a:gd name="T1" fmla="*/ 438 h 1719"/>
                <a:gd name="T2" fmla="*/ 94 w 751"/>
                <a:gd name="T3" fmla="*/ 438 h 1719"/>
                <a:gd name="T4" fmla="*/ 63 w 751"/>
                <a:gd name="T5" fmla="*/ 1593 h 1719"/>
                <a:gd name="T6" fmla="*/ 407 w 751"/>
                <a:gd name="T7" fmla="*/ 688 h 1719"/>
                <a:gd name="T8" fmla="*/ 625 w 751"/>
                <a:gd name="T9" fmla="*/ 1499 h 1719"/>
                <a:gd name="T10" fmla="*/ 688 w 751"/>
                <a:gd name="T11" fmla="*/ 219 h 1719"/>
                <a:gd name="T12" fmla="*/ 94 w 751"/>
                <a:gd name="T13" fmla="*/ 438 h 1719"/>
              </a:gdLst>
              <a:ahLst/>
              <a:cxnLst>
                <a:cxn ang="0">
                  <a:pos x="T0" y="T1"/>
                </a:cxn>
                <a:cxn ang="0">
                  <a:pos x="T2" y="T3"/>
                </a:cxn>
                <a:cxn ang="0">
                  <a:pos x="T4" y="T5"/>
                </a:cxn>
                <a:cxn ang="0">
                  <a:pos x="T6" y="T7"/>
                </a:cxn>
                <a:cxn ang="0">
                  <a:pos x="T8" y="T9"/>
                </a:cxn>
                <a:cxn ang="0">
                  <a:pos x="T10" y="T11"/>
                </a:cxn>
                <a:cxn ang="0">
                  <a:pos x="T12" y="T13"/>
                </a:cxn>
              </a:cxnLst>
              <a:rect l="0" t="0" r="r" b="b"/>
              <a:pathLst>
                <a:path w="751" h="1719">
                  <a:moveTo>
                    <a:pt x="94" y="438"/>
                  </a:moveTo>
                  <a:lnTo>
                    <a:pt x="94" y="438"/>
                  </a:lnTo>
                  <a:cubicBezTo>
                    <a:pt x="94" y="438"/>
                    <a:pt x="0" y="1249"/>
                    <a:pt x="63" y="1593"/>
                  </a:cubicBezTo>
                  <a:cubicBezTo>
                    <a:pt x="63" y="1593"/>
                    <a:pt x="313" y="875"/>
                    <a:pt x="407" y="688"/>
                  </a:cubicBezTo>
                  <a:cubicBezTo>
                    <a:pt x="407" y="688"/>
                    <a:pt x="594" y="1280"/>
                    <a:pt x="625" y="1499"/>
                  </a:cubicBezTo>
                  <a:cubicBezTo>
                    <a:pt x="688" y="1718"/>
                    <a:pt x="750" y="438"/>
                    <a:pt x="688" y="219"/>
                  </a:cubicBezTo>
                  <a:cubicBezTo>
                    <a:pt x="625" y="0"/>
                    <a:pt x="94" y="438"/>
                    <a:pt x="94" y="438"/>
                  </a:cubicBezTo>
                </a:path>
              </a:pathLst>
            </a:custGeom>
            <a:solidFill>
              <a:srgbClr val="6A4324"/>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79" name="Freeform 50"/>
            <p:cNvSpPr>
              <a:spLocks noChangeArrowheads="1"/>
            </p:cNvSpPr>
            <p:nvPr/>
          </p:nvSpPr>
          <p:spPr bwMode="auto">
            <a:xfrm>
              <a:off x="1328738" y="3527425"/>
              <a:ext cx="315912" cy="280988"/>
            </a:xfrm>
            <a:custGeom>
              <a:avLst/>
              <a:gdLst>
                <a:gd name="T0" fmla="*/ 94 w 876"/>
                <a:gd name="T1" fmla="*/ 188 h 782"/>
                <a:gd name="T2" fmla="*/ 94 w 876"/>
                <a:gd name="T3" fmla="*/ 188 h 782"/>
                <a:gd name="T4" fmla="*/ 63 w 876"/>
                <a:gd name="T5" fmla="*/ 94 h 782"/>
                <a:gd name="T6" fmla="*/ 0 w 876"/>
                <a:gd name="T7" fmla="*/ 657 h 782"/>
                <a:gd name="T8" fmla="*/ 875 w 876"/>
                <a:gd name="T9" fmla="*/ 657 h 782"/>
                <a:gd name="T10" fmla="*/ 844 w 876"/>
                <a:gd name="T11" fmla="*/ 0 h 782"/>
                <a:gd name="T12" fmla="*/ 94 w 876"/>
                <a:gd name="T13" fmla="*/ 188 h 782"/>
              </a:gdLst>
              <a:ahLst/>
              <a:cxnLst>
                <a:cxn ang="0">
                  <a:pos x="T0" y="T1"/>
                </a:cxn>
                <a:cxn ang="0">
                  <a:pos x="T2" y="T3"/>
                </a:cxn>
                <a:cxn ang="0">
                  <a:pos x="T4" y="T5"/>
                </a:cxn>
                <a:cxn ang="0">
                  <a:pos x="T6" y="T7"/>
                </a:cxn>
                <a:cxn ang="0">
                  <a:pos x="T8" y="T9"/>
                </a:cxn>
                <a:cxn ang="0">
                  <a:pos x="T10" y="T11"/>
                </a:cxn>
                <a:cxn ang="0">
                  <a:pos x="T12" y="T13"/>
                </a:cxn>
              </a:cxnLst>
              <a:rect l="0" t="0" r="r" b="b"/>
              <a:pathLst>
                <a:path w="876" h="782">
                  <a:moveTo>
                    <a:pt x="94" y="188"/>
                  </a:moveTo>
                  <a:lnTo>
                    <a:pt x="94" y="188"/>
                  </a:lnTo>
                  <a:cubicBezTo>
                    <a:pt x="94" y="188"/>
                    <a:pt x="63" y="63"/>
                    <a:pt x="63" y="94"/>
                  </a:cubicBezTo>
                  <a:cubicBezTo>
                    <a:pt x="63" y="188"/>
                    <a:pt x="0" y="500"/>
                    <a:pt x="0" y="657"/>
                  </a:cubicBezTo>
                  <a:cubicBezTo>
                    <a:pt x="0" y="657"/>
                    <a:pt x="625" y="781"/>
                    <a:pt x="875" y="657"/>
                  </a:cubicBezTo>
                  <a:cubicBezTo>
                    <a:pt x="844" y="0"/>
                    <a:pt x="844" y="0"/>
                    <a:pt x="844" y="0"/>
                  </a:cubicBezTo>
                  <a:lnTo>
                    <a:pt x="94" y="188"/>
                  </a:lnTo>
                </a:path>
              </a:pathLst>
            </a:custGeom>
            <a:solidFill>
              <a:srgbClr val="F19425"/>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80" name="Freeform 51"/>
            <p:cNvSpPr>
              <a:spLocks noChangeArrowheads="1"/>
            </p:cNvSpPr>
            <p:nvPr/>
          </p:nvSpPr>
          <p:spPr bwMode="auto">
            <a:xfrm>
              <a:off x="1306513" y="3155950"/>
              <a:ext cx="349250" cy="539750"/>
            </a:xfrm>
            <a:custGeom>
              <a:avLst/>
              <a:gdLst>
                <a:gd name="T0" fmla="*/ 250 w 969"/>
                <a:gd name="T1" fmla="*/ 719 h 1501"/>
                <a:gd name="T2" fmla="*/ 250 w 969"/>
                <a:gd name="T3" fmla="*/ 719 h 1501"/>
                <a:gd name="T4" fmla="*/ 94 w 969"/>
                <a:gd name="T5" fmla="*/ 1438 h 1501"/>
                <a:gd name="T6" fmla="*/ 875 w 969"/>
                <a:gd name="T7" fmla="*/ 1375 h 1501"/>
                <a:gd name="T8" fmla="*/ 937 w 969"/>
                <a:gd name="T9" fmla="*/ 906 h 1501"/>
                <a:gd name="T10" fmla="*/ 750 w 969"/>
                <a:gd name="T11" fmla="*/ 500 h 1501"/>
                <a:gd name="T12" fmla="*/ 718 w 969"/>
                <a:gd name="T13" fmla="*/ 188 h 1501"/>
                <a:gd name="T14" fmla="*/ 312 w 969"/>
                <a:gd name="T15" fmla="*/ 94 h 1501"/>
                <a:gd name="T16" fmla="*/ 250 w 969"/>
                <a:gd name="T17" fmla="*/ 719 h 1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9" h="1501">
                  <a:moveTo>
                    <a:pt x="250" y="719"/>
                  </a:moveTo>
                  <a:lnTo>
                    <a:pt x="250" y="719"/>
                  </a:lnTo>
                  <a:cubicBezTo>
                    <a:pt x="219" y="906"/>
                    <a:pt x="94" y="875"/>
                    <a:pt x="94" y="1438"/>
                  </a:cubicBezTo>
                  <a:cubicBezTo>
                    <a:pt x="94" y="1438"/>
                    <a:pt x="687" y="1500"/>
                    <a:pt x="875" y="1375"/>
                  </a:cubicBezTo>
                  <a:cubicBezTo>
                    <a:pt x="875" y="1375"/>
                    <a:pt x="968" y="1219"/>
                    <a:pt x="937" y="906"/>
                  </a:cubicBezTo>
                  <a:cubicBezTo>
                    <a:pt x="906" y="656"/>
                    <a:pt x="750" y="594"/>
                    <a:pt x="750" y="500"/>
                  </a:cubicBezTo>
                  <a:cubicBezTo>
                    <a:pt x="750" y="313"/>
                    <a:pt x="718" y="219"/>
                    <a:pt x="718" y="188"/>
                  </a:cubicBezTo>
                  <a:cubicBezTo>
                    <a:pt x="687" y="31"/>
                    <a:pt x="375" y="0"/>
                    <a:pt x="312" y="94"/>
                  </a:cubicBezTo>
                  <a:cubicBezTo>
                    <a:pt x="312" y="94"/>
                    <a:pt x="0" y="188"/>
                    <a:pt x="250" y="719"/>
                  </a:cubicBezTo>
                </a:path>
              </a:pathLst>
            </a:custGeom>
            <a:solidFill>
              <a:srgbClr val="F19425"/>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81" name="Freeform 52"/>
            <p:cNvSpPr>
              <a:spLocks noChangeArrowheads="1"/>
            </p:cNvSpPr>
            <p:nvPr/>
          </p:nvSpPr>
          <p:spPr bwMode="auto">
            <a:xfrm>
              <a:off x="1204913" y="3167063"/>
              <a:ext cx="269875" cy="315912"/>
            </a:xfrm>
            <a:custGeom>
              <a:avLst/>
              <a:gdLst>
                <a:gd name="T0" fmla="*/ 593 w 751"/>
                <a:gd name="T1" fmla="*/ 63 h 876"/>
                <a:gd name="T2" fmla="*/ 593 w 751"/>
                <a:gd name="T3" fmla="*/ 63 h 876"/>
                <a:gd name="T4" fmla="*/ 468 w 751"/>
                <a:gd name="T5" fmla="*/ 875 h 876"/>
                <a:gd name="T6" fmla="*/ 500 w 751"/>
                <a:gd name="T7" fmla="*/ 407 h 876"/>
                <a:gd name="T8" fmla="*/ 750 w 751"/>
                <a:gd name="T9" fmla="*/ 188 h 876"/>
                <a:gd name="T10" fmla="*/ 593 w 751"/>
                <a:gd name="T11" fmla="*/ 63 h 876"/>
              </a:gdLst>
              <a:ahLst/>
              <a:cxnLst>
                <a:cxn ang="0">
                  <a:pos x="T0" y="T1"/>
                </a:cxn>
                <a:cxn ang="0">
                  <a:pos x="T2" y="T3"/>
                </a:cxn>
                <a:cxn ang="0">
                  <a:pos x="T4" y="T5"/>
                </a:cxn>
                <a:cxn ang="0">
                  <a:pos x="T6" y="T7"/>
                </a:cxn>
                <a:cxn ang="0">
                  <a:pos x="T8" y="T9"/>
                </a:cxn>
                <a:cxn ang="0">
                  <a:pos x="T10" y="T11"/>
                </a:cxn>
              </a:cxnLst>
              <a:rect l="0" t="0" r="r" b="b"/>
              <a:pathLst>
                <a:path w="751" h="876">
                  <a:moveTo>
                    <a:pt x="593" y="63"/>
                  </a:moveTo>
                  <a:lnTo>
                    <a:pt x="593" y="63"/>
                  </a:lnTo>
                  <a:cubicBezTo>
                    <a:pt x="593" y="63"/>
                    <a:pt x="0" y="438"/>
                    <a:pt x="468" y="875"/>
                  </a:cubicBezTo>
                  <a:cubicBezTo>
                    <a:pt x="468" y="875"/>
                    <a:pt x="281" y="532"/>
                    <a:pt x="500" y="407"/>
                  </a:cubicBezTo>
                  <a:cubicBezTo>
                    <a:pt x="656" y="344"/>
                    <a:pt x="750" y="188"/>
                    <a:pt x="750" y="188"/>
                  </a:cubicBezTo>
                  <a:cubicBezTo>
                    <a:pt x="750" y="157"/>
                    <a:pt x="687" y="0"/>
                    <a:pt x="593" y="63"/>
                  </a:cubicBezTo>
                </a:path>
              </a:pathLst>
            </a:custGeom>
            <a:solidFill>
              <a:srgbClr val="F19425"/>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82" name="Freeform 53"/>
            <p:cNvSpPr>
              <a:spLocks noChangeArrowheads="1"/>
            </p:cNvSpPr>
            <p:nvPr/>
          </p:nvSpPr>
          <p:spPr bwMode="auto">
            <a:xfrm>
              <a:off x="1463675" y="3144838"/>
              <a:ext cx="46038" cy="79375"/>
            </a:xfrm>
            <a:custGeom>
              <a:avLst/>
              <a:gdLst>
                <a:gd name="T0" fmla="*/ 63 w 126"/>
                <a:gd name="T1" fmla="*/ 0 h 220"/>
                <a:gd name="T2" fmla="*/ 63 w 126"/>
                <a:gd name="T3" fmla="*/ 0 h 220"/>
                <a:gd name="T4" fmla="*/ 0 w 126"/>
                <a:gd name="T5" fmla="*/ 94 h 220"/>
                <a:gd name="T6" fmla="*/ 94 w 126"/>
                <a:gd name="T7" fmla="*/ 187 h 220"/>
                <a:gd name="T8" fmla="*/ 125 w 126"/>
                <a:gd name="T9" fmla="*/ 0 h 220"/>
                <a:gd name="T10" fmla="*/ 63 w 126"/>
                <a:gd name="T11" fmla="*/ 0 h 220"/>
              </a:gdLst>
              <a:ahLst/>
              <a:cxnLst>
                <a:cxn ang="0">
                  <a:pos x="T0" y="T1"/>
                </a:cxn>
                <a:cxn ang="0">
                  <a:pos x="T2" y="T3"/>
                </a:cxn>
                <a:cxn ang="0">
                  <a:pos x="T4" y="T5"/>
                </a:cxn>
                <a:cxn ang="0">
                  <a:pos x="T6" y="T7"/>
                </a:cxn>
                <a:cxn ang="0">
                  <a:pos x="T8" y="T9"/>
                </a:cxn>
                <a:cxn ang="0">
                  <a:pos x="T10" y="T11"/>
                </a:cxn>
              </a:cxnLst>
              <a:rect l="0" t="0" r="r" b="b"/>
              <a:pathLst>
                <a:path w="126" h="220">
                  <a:moveTo>
                    <a:pt x="63" y="0"/>
                  </a:moveTo>
                  <a:lnTo>
                    <a:pt x="63" y="0"/>
                  </a:lnTo>
                  <a:cubicBezTo>
                    <a:pt x="0" y="94"/>
                    <a:pt x="0" y="94"/>
                    <a:pt x="0" y="94"/>
                  </a:cubicBezTo>
                  <a:cubicBezTo>
                    <a:pt x="0" y="94"/>
                    <a:pt x="63" y="219"/>
                    <a:pt x="94" y="187"/>
                  </a:cubicBezTo>
                  <a:cubicBezTo>
                    <a:pt x="125" y="187"/>
                    <a:pt x="125" y="0"/>
                    <a:pt x="125" y="0"/>
                  </a:cubicBezTo>
                  <a:lnTo>
                    <a:pt x="63" y="0"/>
                  </a:lnTo>
                </a:path>
              </a:pathLst>
            </a:custGeom>
            <a:solidFill>
              <a:srgbClr val="6A4324"/>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83" name="Freeform 54"/>
            <p:cNvSpPr>
              <a:spLocks noChangeArrowheads="1"/>
            </p:cNvSpPr>
            <p:nvPr/>
          </p:nvSpPr>
          <p:spPr bwMode="auto">
            <a:xfrm>
              <a:off x="1384300" y="2954338"/>
              <a:ext cx="179388" cy="247650"/>
            </a:xfrm>
            <a:custGeom>
              <a:avLst/>
              <a:gdLst>
                <a:gd name="T0" fmla="*/ 93 w 500"/>
                <a:gd name="T1" fmla="*/ 125 h 688"/>
                <a:gd name="T2" fmla="*/ 93 w 500"/>
                <a:gd name="T3" fmla="*/ 125 h 688"/>
                <a:gd name="T4" fmla="*/ 156 w 500"/>
                <a:gd name="T5" fmla="*/ 500 h 688"/>
                <a:gd name="T6" fmla="*/ 499 w 500"/>
                <a:gd name="T7" fmla="*/ 375 h 688"/>
                <a:gd name="T8" fmla="*/ 312 w 500"/>
                <a:gd name="T9" fmla="*/ 62 h 688"/>
                <a:gd name="T10" fmla="*/ 93 w 500"/>
                <a:gd name="T11" fmla="*/ 125 h 688"/>
              </a:gdLst>
              <a:ahLst/>
              <a:cxnLst>
                <a:cxn ang="0">
                  <a:pos x="T0" y="T1"/>
                </a:cxn>
                <a:cxn ang="0">
                  <a:pos x="T2" y="T3"/>
                </a:cxn>
                <a:cxn ang="0">
                  <a:pos x="T4" y="T5"/>
                </a:cxn>
                <a:cxn ang="0">
                  <a:pos x="T6" y="T7"/>
                </a:cxn>
                <a:cxn ang="0">
                  <a:pos x="T8" y="T9"/>
                </a:cxn>
                <a:cxn ang="0">
                  <a:pos x="T10" y="T11"/>
                </a:cxn>
              </a:cxnLst>
              <a:rect l="0" t="0" r="r" b="b"/>
              <a:pathLst>
                <a:path w="500" h="688">
                  <a:moveTo>
                    <a:pt x="93" y="125"/>
                  </a:moveTo>
                  <a:lnTo>
                    <a:pt x="93" y="125"/>
                  </a:lnTo>
                  <a:cubicBezTo>
                    <a:pt x="0" y="218"/>
                    <a:pt x="125" y="437"/>
                    <a:pt x="156" y="500"/>
                  </a:cubicBezTo>
                  <a:cubicBezTo>
                    <a:pt x="343" y="687"/>
                    <a:pt x="468" y="562"/>
                    <a:pt x="499" y="375"/>
                  </a:cubicBezTo>
                  <a:cubicBezTo>
                    <a:pt x="499" y="187"/>
                    <a:pt x="406" y="93"/>
                    <a:pt x="312" y="62"/>
                  </a:cubicBezTo>
                  <a:cubicBezTo>
                    <a:pt x="218" y="0"/>
                    <a:pt x="93" y="125"/>
                    <a:pt x="93" y="125"/>
                  </a:cubicBezTo>
                </a:path>
              </a:pathLst>
            </a:custGeom>
            <a:solidFill>
              <a:srgbClr val="9A613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84" name="Freeform 55"/>
            <p:cNvSpPr>
              <a:spLocks noChangeArrowheads="1"/>
            </p:cNvSpPr>
            <p:nvPr/>
          </p:nvSpPr>
          <p:spPr bwMode="auto">
            <a:xfrm>
              <a:off x="1384300" y="2941638"/>
              <a:ext cx="157163" cy="203200"/>
            </a:xfrm>
            <a:custGeom>
              <a:avLst/>
              <a:gdLst>
                <a:gd name="T0" fmla="*/ 187 w 438"/>
                <a:gd name="T1" fmla="*/ 563 h 564"/>
                <a:gd name="T2" fmla="*/ 187 w 438"/>
                <a:gd name="T3" fmla="*/ 563 h 564"/>
                <a:gd name="T4" fmla="*/ 0 w 438"/>
                <a:gd name="T5" fmla="*/ 282 h 564"/>
                <a:gd name="T6" fmla="*/ 218 w 438"/>
                <a:gd name="T7" fmla="*/ 0 h 564"/>
                <a:gd name="T8" fmla="*/ 437 w 438"/>
                <a:gd name="T9" fmla="*/ 188 h 564"/>
                <a:gd name="T10" fmla="*/ 281 w 438"/>
                <a:gd name="T11" fmla="*/ 250 h 564"/>
                <a:gd name="T12" fmla="*/ 250 w 438"/>
                <a:gd name="T13" fmla="*/ 344 h 564"/>
                <a:gd name="T14" fmla="*/ 156 w 438"/>
                <a:gd name="T15" fmla="*/ 344 h 564"/>
                <a:gd name="T16" fmla="*/ 218 w 438"/>
                <a:gd name="T17" fmla="*/ 469 h 564"/>
                <a:gd name="T18" fmla="*/ 187 w 438"/>
                <a:gd name="T19" fmla="*/ 563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8" h="564">
                  <a:moveTo>
                    <a:pt x="187" y="563"/>
                  </a:moveTo>
                  <a:lnTo>
                    <a:pt x="187" y="563"/>
                  </a:lnTo>
                  <a:cubicBezTo>
                    <a:pt x="187" y="563"/>
                    <a:pt x="0" y="407"/>
                    <a:pt x="0" y="282"/>
                  </a:cubicBezTo>
                  <a:cubicBezTo>
                    <a:pt x="31" y="125"/>
                    <a:pt x="125" y="0"/>
                    <a:pt x="218" y="0"/>
                  </a:cubicBezTo>
                  <a:cubicBezTo>
                    <a:pt x="375" y="32"/>
                    <a:pt x="437" y="188"/>
                    <a:pt x="437" y="188"/>
                  </a:cubicBezTo>
                  <a:cubicBezTo>
                    <a:pt x="437" y="188"/>
                    <a:pt x="406" y="157"/>
                    <a:pt x="281" y="250"/>
                  </a:cubicBezTo>
                  <a:cubicBezTo>
                    <a:pt x="187" y="344"/>
                    <a:pt x="250" y="344"/>
                    <a:pt x="250" y="344"/>
                  </a:cubicBezTo>
                  <a:cubicBezTo>
                    <a:pt x="250" y="344"/>
                    <a:pt x="187" y="313"/>
                    <a:pt x="156" y="344"/>
                  </a:cubicBezTo>
                  <a:cubicBezTo>
                    <a:pt x="125" y="375"/>
                    <a:pt x="187" y="438"/>
                    <a:pt x="218" y="469"/>
                  </a:cubicBezTo>
                  <a:lnTo>
                    <a:pt x="187" y="563"/>
                  </a:lnTo>
                </a:path>
              </a:pathLst>
            </a:custGeom>
            <a:solidFill>
              <a:srgbClr val="201A19"/>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85" name="Freeform 56"/>
            <p:cNvSpPr>
              <a:spLocks noChangeArrowheads="1"/>
            </p:cNvSpPr>
            <p:nvPr/>
          </p:nvSpPr>
          <p:spPr bwMode="auto">
            <a:xfrm>
              <a:off x="1362075" y="2930525"/>
              <a:ext cx="101600" cy="112713"/>
            </a:xfrm>
            <a:custGeom>
              <a:avLst/>
              <a:gdLst>
                <a:gd name="T0" fmla="*/ 94 w 282"/>
                <a:gd name="T1" fmla="*/ 250 h 314"/>
                <a:gd name="T2" fmla="*/ 94 w 282"/>
                <a:gd name="T3" fmla="*/ 250 h 314"/>
                <a:gd name="T4" fmla="*/ 0 w 282"/>
                <a:gd name="T5" fmla="*/ 219 h 314"/>
                <a:gd name="T6" fmla="*/ 125 w 282"/>
                <a:gd name="T7" fmla="*/ 0 h 314"/>
                <a:gd name="T8" fmla="*/ 219 w 282"/>
                <a:gd name="T9" fmla="*/ 125 h 314"/>
                <a:gd name="T10" fmla="*/ 94 w 282"/>
                <a:gd name="T11" fmla="*/ 250 h 314"/>
              </a:gdLst>
              <a:ahLst/>
              <a:cxnLst>
                <a:cxn ang="0">
                  <a:pos x="T0" y="T1"/>
                </a:cxn>
                <a:cxn ang="0">
                  <a:pos x="T2" y="T3"/>
                </a:cxn>
                <a:cxn ang="0">
                  <a:pos x="T4" y="T5"/>
                </a:cxn>
                <a:cxn ang="0">
                  <a:pos x="T6" y="T7"/>
                </a:cxn>
                <a:cxn ang="0">
                  <a:pos x="T8" y="T9"/>
                </a:cxn>
                <a:cxn ang="0">
                  <a:pos x="T10" y="T11"/>
                </a:cxn>
              </a:cxnLst>
              <a:rect l="0" t="0" r="r" b="b"/>
              <a:pathLst>
                <a:path w="282" h="314">
                  <a:moveTo>
                    <a:pt x="94" y="250"/>
                  </a:moveTo>
                  <a:lnTo>
                    <a:pt x="94" y="250"/>
                  </a:lnTo>
                  <a:cubicBezTo>
                    <a:pt x="94" y="250"/>
                    <a:pt x="31" y="313"/>
                    <a:pt x="0" y="219"/>
                  </a:cubicBezTo>
                  <a:cubicBezTo>
                    <a:pt x="0" y="125"/>
                    <a:pt x="63" y="31"/>
                    <a:pt x="125" y="0"/>
                  </a:cubicBezTo>
                  <a:cubicBezTo>
                    <a:pt x="156" y="0"/>
                    <a:pt x="281" y="31"/>
                    <a:pt x="219" y="125"/>
                  </a:cubicBezTo>
                  <a:lnTo>
                    <a:pt x="94" y="250"/>
                  </a:lnTo>
                </a:path>
              </a:pathLst>
            </a:custGeom>
            <a:solidFill>
              <a:srgbClr val="201A19"/>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grpSp>
      <p:grpSp>
        <p:nvGrpSpPr>
          <p:cNvPr id="186" name="Assessment woman">
            <a:extLst>
              <a:ext uri="{FF2B5EF4-FFF2-40B4-BE49-F238E27FC236}">
                <a16:creationId xmlns:a16="http://schemas.microsoft.com/office/drawing/2014/main" id="{71F6F5D9-2FD0-4943-A466-E6ED256BE3BE}"/>
              </a:ext>
            </a:extLst>
          </p:cNvPr>
          <p:cNvGrpSpPr/>
          <p:nvPr/>
        </p:nvGrpSpPr>
        <p:grpSpPr>
          <a:xfrm>
            <a:off x="9954618" y="3684814"/>
            <a:ext cx="3238501" cy="2615943"/>
            <a:chOff x="7482464" y="3013436"/>
            <a:chExt cx="3238501" cy="2615943"/>
          </a:xfrm>
        </p:grpSpPr>
        <p:grpSp>
          <p:nvGrpSpPr>
            <p:cNvPr id="187" name="Group 186"/>
            <p:cNvGrpSpPr/>
            <p:nvPr/>
          </p:nvGrpSpPr>
          <p:grpSpPr>
            <a:xfrm>
              <a:off x="8480741" y="3013436"/>
              <a:ext cx="620974" cy="1280304"/>
              <a:chOff x="7245350" y="2886075"/>
              <a:chExt cx="539750" cy="1112838"/>
            </a:xfrm>
          </p:grpSpPr>
          <p:sp>
            <p:nvSpPr>
              <p:cNvPr id="189" name="Freeform 10"/>
              <p:cNvSpPr>
                <a:spLocks noChangeArrowheads="1"/>
              </p:cNvSpPr>
              <p:nvPr/>
            </p:nvSpPr>
            <p:spPr bwMode="auto">
              <a:xfrm>
                <a:off x="7245350" y="3863975"/>
                <a:ext cx="461963" cy="134938"/>
              </a:xfrm>
              <a:custGeom>
                <a:avLst/>
                <a:gdLst>
                  <a:gd name="T0" fmla="*/ 500 w 1282"/>
                  <a:gd name="T1" fmla="*/ 31 h 376"/>
                  <a:gd name="T2" fmla="*/ 500 w 1282"/>
                  <a:gd name="T3" fmla="*/ 31 h 376"/>
                  <a:gd name="T4" fmla="*/ 875 w 1282"/>
                  <a:gd name="T5" fmla="*/ 0 h 376"/>
                  <a:gd name="T6" fmla="*/ 1156 w 1282"/>
                  <a:gd name="T7" fmla="*/ 62 h 376"/>
                  <a:gd name="T8" fmla="*/ 1250 w 1282"/>
                  <a:gd name="T9" fmla="*/ 125 h 376"/>
                  <a:gd name="T10" fmla="*/ 1031 w 1282"/>
                  <a:gd name="T11" fmla="*/ 250 h 376"/>
                  <a:gd name="T12" fmla="*/ 781 w 1282"/>
                  <a:gd name="T13" fmla="*/ 312 h 376"/>
                  <a:gd name="T14" fmla="*/ 406 w 1282"/>
                  <a:gd name="T15" fmla="*/ 344 h 376"/>
                  <a:gd name="T16" fmla="*/ 250 w 1282"/>
                  <a:gd name="T17" fmla="*/ 312 h 376"/>
                  <a:gd name="T18" fmla="*/ 0 w 1282"/>
                  <a:gd name="T19" fmla="*/ 219 h 376"/>
                  <a:gd name="T20" fmla="*/ 125 w 1282"/>
                  <a:gd name="T21" fmla="*/ 156 h 376"/>
                  <a:gd name="T22" fmla="*/ 500 w 1282"/>
                  <a:gd name="T23" fmla="*/ 31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2" h="376">
                    <a:moveTo>
                      <a:pt x="500" y="31"/>
                    </a:moveTo>
                    <a:lnTo>
                      <a:pt x="500" y="31"/>
                    </a:lnTo>
                    <a:cubicBezTo>
                      <a:pt x="500" y="31"/>
                      <a:pt x="812" y="0"/>
                      <a:pt x="875" y="0"/>
                    </a:cubicBezTo>
                    <a:cubicBezTo>
                      <a:pt x="937" y="31"/>
                      <a:pt x="1094" y="62"/>
                      <a:pt x="1156" y="62"/>
                    </a:cubicBezTo>
                    <a:cubicBezTo>
                      <a:pt x="1187" y="94"/>
                      <a:pt x="1281" y="62"/>
                      <a:pt x="1250" y="125"/>
                    </a:cubicBezTo>
                    <a:cubicBezTo>
                      <a:pt x="1219" y="187"/>
                      <a:pt x="1094" y="219"/>
                      <a:pt x="1031" y="250"/>
                    </a:cubicBezTo>
                    <a:cubicBezTo>
                      <a:pt x="969" y="281"/>
                      <a:pt x="969" y="281"/>
                      <a:pt x="781" y="312"/>
                    </a:cubicBezTo>
                    <a:cubicBezTo>
                      <a:pt x="594" y="375"/>
                      <a:pt x="469" y="375"/>
                      <a:pt x="406" y="344"/>
                    </a:cubicBezTo>
                    <a:cubicBezTo>
                      <a:pt x="312" y="344"/>
                      <a:pt x="312" y="312"/>
                      <a:pt x="250" y="312"/>
                    </a:cubicBezTo>
                    <a:cubicBezTo>
                      <a:pt x="156" y="281"/>
                      <a:pt x="0" y="281"/>
                      <a:pt x="0" y="219"/>
                    </a:cubicBezTo>
                    <a:cubicBezTo>
                      <a:pt x="31" y="187"/>
                      <a:pt x="94" y="156"/>
                      <a:pt x="125" y="156"/>
                    </a:cubicBezTo>
                    <a:cubicBezTo>
                      <a:pt x="156" y="125"/>
                      <a:pt x="250" y="94"/>
                      <a:pt x="500" y="31"/>
                    </a:cubicBezTo>
                  </a:path>
                </a:pathLst>
              </a:custGeom>
              <a:solidFill>
                <a:srgbClr val="2F559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90" name="Freeform 161"/>
              <p:cNvSpPr>
                <a:spLocks noChangeArrowheads="1"/>
              </p:cNvSpPr>
              <p:nvPr/>
            </p:nvSpPr>
            <p:spPr bwMode="auto">
              <a:xfrm>
                <a:off x="7391400" y="3381375"/>
                <a:ext cx="258763" cy="573088"/>
              </a:xfrm>
              <a:custGeom>
                <a:avLst/>
                <a:gdLst>
                  <a:gd name="T0" fmla="*/ 188 w 720"/>
                  <a:gd name="T1" fmla="*/ 156 h 1594"/>
                  <a:gd name="T2" fmla="*/ 188 w 720"/>
                  <a:gd name="T3" fmla="*/ 156 h 1594"/>
                  <a:gd name="T4" fmla="*/ 0 w 720"/>
                  <a:gd name="T5" fmla="*/ 1593 h 1594"/>
                  <a:gd name="T6" fmla="*/ 375 w 720"/>
                  <a:gd name="T7" fmla="*/ 688 h 1594"/>
                  <a:gd name="T8" fmla="*/ 469 w 720"/>
                  <a:gd name="T9" fmla="*/ 1530 h 1594"/>
                  <a:gd name="T10" fmla="*/ 625 w 720"/>
                  <a:gd name="T11" fmla="*/ 219 h 1594"/>
                  <a:gd name="T12" fmla="*/ 188 w 720"/>
                  <a:gd name="T13" fmla="*/ 156 h 1594"/>
                </a:gdLst>
                <a:ahLst/>
                <a:cxnLst>
                  <a:cxn ang="0">
                    <a:pos x="T0" y="T1"/>
                  </a:cxn>
                  <a:cxn ang="0">
                    <a:pos x="T2" y="T3"/>
                  </a:cxn>
                  <a:cxn ang="0">
                    <a:pos x="T4" y="T5"/>
                  </a:cxn>
                  <a:cxn ang="0">
                    <a:pos x="T6" y="T7"/>
                  </a:cxn>
                  <a:cxn ang="0">
                    <a:pos x="T8" y="T9"/>
                  </a:cxn>
                  <a:cxn ang="0">
                    <a:pos x="T10" y="T11"/>
                  </a:cxn>
                  <a:cxn ang="0">
                    <a:pos x="T12" y="T13"/>
                  </a:cxn>
                </a:cxnLst>
                <a:rect l="0" t="0" r="r" b="b"/>
                <a:pathLst>
                  <a:path w="720" h="1594">
                    <a:moveTo>
                      <a:pt x="188" y="156"/>
                    </a:moveTo>
                    <a:lnTo>
                      <a:pt x="188" y="156"/>
                    </a:lnTo>
                    <a:cubicBezTo>
                      <a:pt x="188" y="156"/>
                      <a:pt x="31" y="1249"/>
                      <a:pt x="0" y="1593"/>
                    </a:cubicBezTo>
                    <a:cubicBezTo>
                      <a:pt x="0" y="1593"/>
                      <a:pt x="281" y="875"/>
                      <a:pt x="375" y="688"/>
                    </a:cubicBezTo>
                    <a:cubicBezTo>
                      <a:pt x="375" y="688"/>
                      <a:pt x="438" y="1312"/>
                      <a:pt x="469" y="1530"/>
                    </a:cubicBezTo>
                    <a:cubicBezTo>
                      <a:pt x="469" y="1593"/>
                      <a:pt x="719" y="438"/>
                      <a:pt x="625" y="219"/>
                    </a:cubicBezTo>
                    <a:cubicBezTo>
                      <a:pt x="563" y="0"/>
                      <a:pt x="188" y="156"/>
                      <a:pt x="188" y="156"/>
                    </a:cubicBezTo>
                  </a:path>
                </a:pathLst>
              </a:custGeom>
              <a:solidFill>
                <a:srgbClr val="6A4324"/>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91" name="Freeform 162"/>
              <p:cNvSpPr>
                <a:spLocks noChangeArrowheads="1"/>
              </p:cNvSpPr>
              <p:nvPr/>
            </p:nvSpPr>
            <p:spPr bwMode="auto">
              <a:xfrm>
                <a:off x="7402513" y="3403600"/>
                <a:ext cx="236537" cy="292100"/>
              </a:xfrm>
              <a:custGeom>
                <a:avLst/>
                <a:gdLst>
                  <a:gd name="T0" fmla="*/ 125 w 658"/>
                  <a:gd name="T1" fmla="*/ 156 h 813"/>
                  <a:gd name="T2" fmla="*/ 125 w 658"/>
                  <a:gd name="T3" fmla="*/ 156 h 813"/>
                  <a:gd name="T4" fmla="*/ 32 w 658"/>
                  <a:gd name="T5" fmla="*/ 218 h 813"/>
                  <a:gd name="T6" fmla="*/ 0 w 658"/>
                  <a:gd name="T7" fmla="*/ 687 h 813"/>
                  <a:gd name="T8" fmla="*/ 657 w 658"/>
                  <a:gd name="T9" fmla="*/ 656 h 813"/>
                  <a:gd name="T10" fmla="*/ 625 w 658"/>
                  <a:gd name="T11" fmla="*/ 187 h 813"/>
                  <a:gd name="T12" fmla="*/ 125 w 658"/>
                  <a:gd name="T13" fmla="*/ 156 h 813"/>
                </a:gdLst>
                <a:ahLst/>
                <a:cxnLst>
                  <a:cxn ang="0">
                    <a:pos x="T0" y="T1"/>
                  </a:cxn>
                  <a:cxn ang="0">
                    <a:pos x="T2" y="T3"/>
                  </a:cxn>
                  <a:cxn ang="0">
                    <a:pos x="T4" y="T5"/>
                  </a:cxn>
                  <a:cxn ang="0">
                    <a:pos x="T6" y="T7"/>
                  </a:cxn>
                  <a:cxn ang="0">
                    <a:pos x="T8" y="T9"/>
                  </a:cxn>
                  <a:cxn ang="0">
                    <a:pos x="T10" y="T11"/>
                  </a:cxn>
                  <a:cxn ang="0">
                    <a:pos x="T12" y="T13"/>
                  </a:cxn>
                </a:cxnLst>
                <a:rect l="0" t="0" r="r" b="b"/>
                <a:pathLst>
                  <a:path w="658" h="813">
                    <a:moveTo>
                      <a:pt x="125" y="156"/>
                    </a:moveTo>
                    <a:lnTo>
                      <a:pt x="125" y="156"/>
                    </a:lnTo>
                    <a:cubicBezTo>
                      <a:pt x="125" y="156"/>
                      <a:pt x="94" y="0"/>
                      <a:pt x="32" y="218"/>
                    </a:cubicBezTo>
                    <a:cubicBezTo>
                      <a:pt x="0" y="312"/>
                      <a:pt x="0" y="531"/>
                      <a:pt x="0" y="687"/>
                    </a:cubicBezTo>
                    <a:cubicBezTo>
                      <a:pt x="0" y="687"/>
                      <a:pt x="407" y="812"/>
                      <a:pt x="657" y="656"/>
                    </a:cubicBezTo>
                    <a:cubicBezTo>
                      <a:pt x="625" y="187"/>
                      <a:pt x="625" y="187"/>
                      <a:pt x="625" y="187"/>
                    </a:cubicBezTo>
                    <a:lnTo>
                      <a:pt x="125" y="156"/>
                    </a:lnTo>
                  </a:path>
                </a:pathLst>
              </a:custGeom>
              <a:solidFill>
                <a:srgbClr val="F19425"/>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92" name="Freeform 163"/>
              <p:cNvSpPr>
                <a:spLocks noChangeArrowheads="1"/>
              </p:cNvSpPr>
              <p:nvPr/>
            </p:nvSpPr>
            <p:spPr bwMode="auto">
              <a:xfrm>
                <a:off x="7391400" y="3144838"/>
                <a:ext cx="269875" cy="393700"/>
              </a:xfrm>
              <a:custGeom>
                <a:avLst/>
                <a:gdLst>
                  <a:gd name="T0" fmla="*/ 31 w 751"/>
                  <a:gd name="T1" fmla="*/ 750 h 1095"/>
                  <a:gd name="T2" fmla="*/ 31 w 751"/>
                  <a:gd name="T3" fmla="*/ 750 h 1095"/>
                  <a:gd name="T4" fmla="*/ 0 w 751"/>
                  <a:gd name="T5" fmla="*/ 1000 h 1095"/>
                  <a:gd name="T6" fmla="*/ 750 w 751"/>
                  <a:gd name="T7" fmla="*/ 969 h 1095"/>
                  <a:gd name="T8" fmla="*/ 594 w 751"/>
                  <a:gd name="T9" fmla="*/ 187 h 1095"/>
                  <a:gd name="T10" fmla="*/ 188 w 751"/>
                  <a:gd name="T11" fmla="*/ 94 h 1095"/>
                  <a:gd name="T12" fmla="*/ 31 w 751"/>
                  <a:gd name="T13" fmla="*/ 750 h 1095"/>
                </a:gdLst>
                <a:ahLst/>
                <a:cxnLst>
                  <a:cxn ang="0">
                    <a:pos x="T0" y="T1"/>
                  </a:cxn>
                  <a:cxn ang="0">
                    <a:pos x="T2" y="T3"/>
                  </a:cxn>
                  <a:cxn ang="0">
                    <a:pos x="T4" y="T5"/>
                  </a:cxn>
                  <a:cxn ang="0">
                    <a:pos x="T6" y="T7"/>
                  </a:cxn>
                  <a:cxn ang="0">
                    <a:pos x="T8" y="T9"/>
                  </a:cxn>
                  <a:cxn ang="0">
                    <a:pos x="T10" y="T11"/>
                  </a:cxn>
                  <a:cxn ang="0">
                    <a:pos x="T12" y="T13"/>
                  </a:cxn>
                </a:cxnLst>
                <a:rect l="0" t="0" r="r" b="b"/>
                <a:pathLst>
                  <a:path w="751" h="1095">
                    <a:moveTo>
                      <a:pt x="31" y="750"/>
                    </a:moveTo>
                    <a:lnTo>
                      <a:pt x="31" y="750"/>
                    </a:lnTo>
                    <a:cubicBezTo>
                      <a:pt x="31" y="875"/>
                      <a:pt x="0" y="937"/>
                      <a:pt x="0" y="1000"/>
                    </a:cubicBezTo>
                    <a:cubicBezTo>
                      <a:pt x="0" y="1000"/>
                      <a:pt x="531" y="1094"/>
                      <a:pt x="750" y="969"/>
                    </a:cubicBezTo>
                    <a:cubicBezTo>
                      <a:pt x="750" y="969"/>
                      <a:pt x="625" y="344"/>
                      <a:pt x="594" y="187"/>
                    </a:cubicBezTo>
                    <a:cubicBezTo>
                      <a:pt x="594" y="62"/>
                      <a:pt x="281" y="0"/>
                      <a:pt x="188" y="94"/>
                    </a:cubicBezTo>
                    <a:cubicBezTo>
                      <a:pt x="188" y="94"/>
                      <a:pt x="94" y="219"/>
                      <a:pt x="31" y="750"/>
                    </a:cubicBezTo>
                  </a:path>
                </a:pathLst>
              </a:custGeom>
              <a:solidFill>
                <a:srgbClr val="FDC804"/>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93" name="Freeform 164"/>
              <p:cNvSpPr>
                <a:spLocks noChangeArrowheads="1"/>
              </p:cNvSpPr>
              <p:nvPr/>
            </p:nvSpPr>
            <p:spPr bwMode="auto">
              <a:xfrm>
                <a:off x="7504113" y="3133725"/>
                <a:ext cx="57150" cy="134938"/>
              </a:xfrm>
              <a:custGeom>
                <a:avLst/>
                <a:gdLst>
                  <a:gd name="T0" fmla="*/ 62 w 157"/>
                  <a:gd name="T1" fmla="*/ 0 h 376"/>
                  <a:gd name="T2" fmla="*/ 62 w 157"/>
                  <a:gd name="T3" fmla="*/ 0 h 376"/>
                  <a:gd name="T4" fmla="*/ 0 w 157"/>
                  <a:gd name="T5" fmla="*/ 125 h 376"/>
                  <a:gd name="T6" fmla="*/ 125 w 157"/>
                  <a:gd name="T7" fmla="*/ 343 h 376"/>
                  <a:gd name="T8" fmla="*/ 125 w 157"/>
                  <a:gd name="T9" fmla="*/ 0 h 376"/>
                  <a:gd name="T10" fmla="*/ 62 w 157"/>
                  <a:gd name="T11" fmla="*/ 0 h 376"/>
                </a:gdLst>
                <a:ahLst/>
                <a:cxnLst>
                  <a:cxn ang="0">
                    <a:pos x="T0" y="T1"/>
                  </a:cxn>
                  <a:cxn ang="0">
                    <a:pos x="T2" y="T3"/>
                  </a:cxn>
                  <a:cxn ang="0">
                    <a:pos x="T4" y="T5"/>
                  </a:cxn>
                  <a:cxn ang="0">
                    <a:pos x="T6" y="T7"/>
                  </a:cxn>
                  <a:cxn ang="0">
                    <a:pos x="T8" y="T9"/>
                  </a:cxn>
                  <a:cxn ang="0">
                    <a:pos x="T10" y="T11"/>
                  </a:cxn>
                </a:cxnLst>
                <a:rect l="0" t="0" r="r" b="b"/>
                <a:pathLst>
                  <a:path w="157" h="376">
                    <a:moveTo>
                      <a:pt x="62" y="0"/>
                    </a:moveTo>
                    <a:lnTo>
                      <a:pt x="62" y="0"/>
                    </a:lnTo>
                    <a:cubicBezTo>
                      <a:pt x="0" y="125"/>
                      <a:pt x="0" y="125"/>
                      <a:pt x="0" y="125"/>
                    </a:cubicBezTo>
                    <a:cubicBezTo>
                      <a:pt x="0" y="125"/>
                      <a:pt x="93" y="375"/>
                      <a:pt x="125" y="343"/>
                    </a:cubicBezTo>
                    <a:cubicBezTo>
                      <a:pt x="156" y="343"/>
                      <a:pt x="125" y="0"/>
                      <a:pt x="125" y="0"/>
                    </a:cubicBezTo>
                    <a:lnTo>
                      <a:pt x="62" y="0"/>
                    </a:lnTo>
                  </a:path>
                </a:pathLst>
              </a:custGeom>
              <a:solidFill>
                <a:srgbClr val="6A4324"/>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94" name="Freeform 165"/>
              <p:cNvSpPr>
                <a:spLocks noChangeArrowheads="1"/>
              </p:cNvSpPr>
              <p:nvPr/>
            </p:nvSpPr>
            <p:spPr bwMode="auto">
              <a:xfrm>
                <a:off x="7424738" y="2941638"/>
                <a:ext cx="180975" cy="247650"/>
              </a:xfrm>
              <a:custGeom>
                <a:avLst/>
                <a:gdLst>
                  <a:gd name="T0" fmla="*/ 125 w 501"/>
                  <a:gd name="T1" fmla="*/ 125 h 689"/>
                  <a:gd name="T2" fmla="*/ 125 w 501"/>
                  <a:gd name="T3" fmla="*/ 125 h 689"/>
                  <a:gd name="T4" fmla="*/ 156 w 501"/>
                  <a:gd name="T5" fmla="*/ 500 h 689"/>
                  <a:gd name="T6" fmla="*/ 500 w 501"/>
                  <a:gd name="T7" fmla="*/ 375 h 689"/>
                  <a:gd name="T8" fmla="*/ 344 w 501"/>
                  <a:gd name="T9" fmla="*/ 63 h 689"/>
                  <a:gd name="T10" fmla="*/ 125 w 501"/>
                  <a:gd name="T11" fmla="*/ 125 h 689"/>
                </a:gdLst>
                <a:ahLst/>
                <a:cxnLst>
                  <a:cxn ang="0">
                    <a:pos x="T0" y="T1"/>
                  </a:cxn>
                  <a:cxn ang="0">
                    <a:pos x="T2" y="T3"/>
                  </a:cxn>
                  <a:cxn ang="0">
                    <a:pos x="T4" y="T5"/>
                  </a:cxn>
                  <a:cxn ang="0">
                    <a:pos x="T6" y="T7"/>
                  </a:cxn>
                  <a:cxn ang="0">
                    <a:pos x="T8" y="T9"/>
                  </a:cxn>
                  <a:cxn ang="0">
                    <a:pos x="T10" y="T11"/>
                  </a:cxn>
                </a:cxnLst>
                <a:rect l="0" t="0" r="r" b="b"/>
                <a:pathLst>
                  <a:path w="501" h="689">
                    <a:moveTo>
                      <a:pt x="125" y="125"/>
                    </a:moveTo>
                    <a:lnTo>
                      <a:pt x="125" y="125"/>
                    </a:lnTo>
                    <a:cubicBezTo>
                      <a:pt x="0" y="219"/>
                      <a:pt x="125" y="469"/>
                      <a:pt x="156" y="500"/>
                    </a:cubicBezTo>
                    <a:cubicBezTo>
                      <a:pt x="344" y="688"/>
                      <a:pt x="469" y="563"/>
                      <a:pt x="500" y="375"/>
                    </a:cubicBezTo>
                    <a:cubicBezTo>
                      <a:pt x="500" y="188"/>
                      <a:pt x="437" y="125"/>
                      <a:pt x="344" y="63"/>
                    </a:cubicBezTo>
                    <a:cubicBezTo>
                      <a:pt x="250" y="0"/>
                      <a:pt x="125" y="125"/>
                      <a:pt x="125" y="125"/>
                    </a:cubicBezTo>
                  </a:path>
                </a:pathLst>
              </a:custGeom>
              <a:solidFill>
                <a:srgbClr val="6A3A2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95" name="Freeform 166"/>
              <p:cNvSpPr>
                <a:spLocks noChangeArrowheads="1"/>
              </p:cNvSpPr>
              <p:nvPr/>
            </p:nvSpPr>
            <p:spPr bwMode="auto">
              <a:xfrm>
                <a:off x="7402513" y="2941638"/>
                <a:ext cx="203200" cy="169862"/>
              </a:xfrm>
              <a:custGeom>
                <a:avLst/>
                <a:gdLst>
                  <a:gd name="T0" fmla="*/ 219 w 564"/>
                  <a:gd name="T1" fmla="*/ 469 h 470"/>
                  <a:gd name="T2" fmla="*/ 219 w 564"/>
                  <a:gd name="T3" fmla="*/ 469 h 470"/>
                  <a:gd name="T4" fmla="*/ 375 w 564"/>
                  <a:gd name="T5" fmla="*/ 32 h 470"/>
                  <a:gd name="T6" fmla="*/ 563 w 564"/>
                  <a:gd name="T7" fmla="*/ 219 h 470"/>
                  <a:gd name="T8" fmla="*/ 282 w 564"/>
                  <a:gd name="T9" fmla="*/ 344 h 470"/>
                  <a:gd name="T10" fmla="*/ 219 w 564"/>
                  <a:gd name="T11" fmla="*/ 469 h 470"/>
                </a:gdLst>
                <a:ahLst/>
                <a:cxnLst>
                  <a:cxn ang="0">
                    <a:pos x="T0" y="T1"/>
                  </a:cxn>
                  <a:cxn ang="0">
                    <a:pos x="T2" y="T3"/>
                  </a:cxn>
                  <a:cxn ang="0">
                    <a:pos x="T4" y="T5"/>
                  </a:cxn>
                  <a:cxn ang="0">
                    <a:pos x="T6" y="T7"/>
                  </a:cxn>
                  <a:cxn ang="0">
                    <a:pos x="T8" y="T9"/>
                  </a:cxn>
                  <a:cxn ang="0">
                    <a:pos x="T10" y="T11"/>
                  </a:cxn>
                </a:cxnLst>
                <a:rect l="0" t="0" r="r" b="b"/>
                <a:pathLst>
                  <a:path w="564" h="470">
                    <a:moveTo>
                      <a:pt x="219" y="469"/>
                    </a:moveTo>
                    <a:lnTo>
                      <a:pt x="219" y="469"/>
                    </a:lnTo>
                    <a:cubicBezTo>
                      <a:pt x="63" y="438"/>
                      <a:pt x="0" y="0"/>
                      <a:pt x="375" y="32"/>
                    </a:cubicBezTo>
                    <a:cubicBezTo>
                      <a:pt x="375" y="32"/>
                      <a:pt x="500" y="63"/>
                      <a:pt x="563" y="219"/>
                    </a:cubicBezTo>
                    <a:cubicBezTo>
                      <a:pt x="563" y="219"/>
                      <a:pt x="407" y="344"/>
                      <a:pt x="282" y="344"/>
                    </a:cubicBezTo>
                    <a:lnTo>
                      <a:pt x="219" y="469"/>
                    </a:lnTo>
                  </a:path>
                </a:pathLst>
              </a:custGeom>
              <a:solidFill>
                <a:srgbClr val="201A19"/>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96" name="Freeform 167"/>
              <p:cNvSpPr>
                <a:spLocks noChangeArrowheads="1"/>
              </p:cNvSpPr>
              <p:nvPr/>
            </p:nvSpPr>
            <p:spPr bwMode="auto">
              <a:xfrm>
                <a:off x="7413625" y="2908300"/>
                <a:ext cx="134938" cy="112713"/>
              </a:xfrm>
              <a:custGeom>
                <a:avLst/>
                <a:gdLst>
                  <a:gd name="T0" fmla="*/ 343 w 376"/>
                  <a:gd name="T1" fmla="*/ 93 h 313"/>
                  <a:gd name="T2" fmla="*/ 343 w 376"/>
                  <a:gd name="T3" fmla="*/ 93 h 313"/>
                  <a:gd name="T4" fmla="*/ 218 w 376"/>
                  <a:gd name="T5" fmla="*/ 281 h 313"/>
                  <a:gd name="T6" fmla="*/ 31 w 376"/>
                  <a:gd name="T7" fmla="*/ 218 h 313"/>
                  <a:gd name="T8" fmla="*/ 125 w 376"/>
                  <a:gd name="T9" fmla="*/ 62 h 313"/>
                  <a:gd name="T10" fmla="*/ 343 w 376"/>
                  <a:gd name="T11" fmla="*/ 93 h 313"/>
                </a:gdLst>
                <a:ahLst/>
                <a:cxnLst>
                  <a:cxn ang="0">
                    <a:pos x="T0" y="T1"/>
                  </a:cxn>
                  <a:cxn ang="0">
                    <a:pos x="T2" y="T3"/>
                  </a:cxn>
                  <a:cxn ang="0">
                    <a:pos x="T4" y="T5"/>
                  </a:cxn>
                  <a:cxn ang="0">
                    <a:pos x="T6" y="T7"/>
                  </a:cxn>
                  <a:cxn ang="0">
                    <a:pos x="T8" y="T9"/>
                  </a:cxn>
                  <a:cxn ang="0">
                    <a:pos x="T10" y="T11"/>
                  </a:cxn>
                </a:cxnLst>
                <a:rect l="0" t="0" r="r" b="b"/>
                <a:pathLst>
                  <a:path w="376" h="313">
                    <a:moveTo>
                      <a:pt x="343" y="93"/>
                    </a:moveTo>
                    <a:lnTo>
                      <a:pt x="343" y="93"/>
                    </a:lnTo>
                    <a:cubicBezTo>
                      <a:pt x="375" y="156"/>
                      <a:pt x="312" y="250"/>
                      <a:pt x="218" y="281"/>
                    </a:cubicBezTo>
                    <a:cubicBezTo>
                      <a:pt x="156" y="312"/>
                      <a:pt x="62" y="281"/>
                      <a:pt x="31" y="218"/>
                    </a:cubicBezTo>
                    <a:cubicBezTo>
                      <a:pt x="0" y="156"/>
                      <a:pt x="62" y="93"/>
                      <a:pt x="125" y="62"/>
                    </a:cubicBezTo>
                    <a:cubicBezTo>
                      <a:pt x="218" y="0"/>
                      <a:pt x="312" y="31"/>
                      <a:pt x="343" y="93"/>
                    </a:cubicBezTo>
                  </a:path>
                </a:pathLst>
              </a:custGeom>
              <a:solidFill>
                <a:srgbClr val="201A19"/>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97" name="Freeform 168"/>
              <p:cNvSpPr>
                <a:spLocks noChangeArrowheads="1"/>
              </p:cNvSpPr>
              <p:nvPr/>
            </p:nvSpPr>
            <p:spPr bwMode="auto">
              <a:xfrm>
                <a:off x="7413625" y="2886075"/>
                <a:ext cx="90488" cy="79375"/>
              </a:xfrm>
              <a:custGeom>
                <a:avLst/>
                <a:gdLst>
                  <a:gd name="T0" fmla="*/ 250 w 251"/>
                  <a:gd name="T1" fmla="*/ 63 h 220"/>
                  <a:gd name="T2" fmla="*/ 250 w 251"/>
                  <a:gd name="T3" fmla="*/ 63 h 220"/>
                  <a:gd name="T4" fmla="*/ 156 w 251"/>
                  <a:gd name="T5" fmla="*/ 188 h 220"/>
                  <a:gd name="T6" fmla="*/ 0 w 251"/>
                  <a:gd name="T7" fmla="*/ 156 h 220"/>
                  <a:gd name="T8" fmla="*/ 93 w 251"/>
                  <a:gd name="T9" fmla="*/ 0 h 220"/>
                  <a:gd name="T10" fmla="*/ 250 w 251"/>
                  <a:gd name="T11" fmla="*/ 63 h 220"/>
                </a:gdLst>
                <a:ahLst/>
                <a:cxnLst>
                  <a:cxn ang="0">
                    <a:pos x="T0" y="T1"/>
                  </a:cxn>
                  <a:cxn ang="0">
                    <a:pos x="T2" y="T3"/>
                  </a:cxn>
                  <a:cxn ang="0">
                    <a:pos x="T4" y="T5"/>
                  </a:cxn>
                  <a:cxn ang="0">
                    <a:pos x="T6" y="T7"/>
                  </a:cxn>
                  <a:cxn ang="0">
                    <a:pos x="T8" y="T9"/>
                  </a:cxn>
                  <a:cxn ang="0">
                    <a:pos x="T10" y="T11"/>
                  </a:cxn>
                </a:cxnLst>
                <a:rect l="0" t="0" r="r" b="b"/>
                <a:pathLst>
                  <a:path w="251" h="220">
                    <a:moveTo>
                      <a:pt x="250" y="63"/>
                    </a:moveTo>
                    <a:lnTo>
                      <a:pt x="250" y="63"/>
                    </a:lnTo>
                    <a:cubicBezTo>
                      <a:pt x="250" y="94"/>
                      <a:pt x="218" y="156"/>
                      <a:pt x="156" y="188"/>
                    </a:cubicBezTo>
                    <a:cubicBezTo>
                      <a:pt x="93" y="219"/>
                      <a:pt x="31" y="188"/>
                      <a:pt x="0" y="156"/>
                    </a:cubicBezTo>
                    <a:cubicBezTo>
                      <a:pt x="0" y="94"/>
                      <a:pt x="31" y="31"/>
                      <a:pt x="93" y="0"/>
                    </a:cubicBezTo>
                    <a:cubicBezTo>
                      <a:pt x="156" y="0"/>
                      <a:pt x="218" y="0"/>
                      <a:pt x="250" y="63"/>
                    </a:cubicBezTo>
                  </a:path>
                </a:pathLst>
              </a:custGeom>
              <a:solidFill>
                <a:srgbClr val="201A19"/>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98" name="Freeform 169"/>
              <p:cNvSpPr>
                <a:spLocks noChangeArrowheads="1"/>
              </p:cNvSpPr>
              <p:nvPr/>
            </p:nvSpPr>
            <p:spPr bwMode="auto">
              <a:xfrm>
                <a:off x="7459663" y="3100388"/>
                <a:ext cx="57150" cy="68262"/>
              </a:xfrm>
              <a:custGeom>
                <a:avLst/>
                <a:gdLst>
                  <a:gd name="T0" fmla="*/ 156 w 157"/>
                  <a:gd name="T1" fmla="*/ 94 h 188"/>
                  <a:gd name="T2" fmla="*/ 156 w 157"/>
                  <a:gd name="T3" fmla="*/ 94 h 188"/>
                  <a:gd name="T4" fmla="*/ 156 w 157"/>
                  <a:gd name="T5" fmla="*/ 94 h 188"/>
                  <a:gd name="T6" fmla="*/ 93 w 157"/>
                  <a:gd name="T7" fmla="*/ 156 h 188"/>
                  <a:gd name="T8" fmla="*/ 0 w 157"/>
                  <a:gd name="T9" fmla="*/ 94 h 188"/>
                  <a:gd name="T10" fmla="*/ 93 w 157"/>
                  <a:gd name="T11" fmla="*/ 31 h 188"/>
                  <a:gd name="T12" fmla="*/ 156 w 157"/>
                  <a:gd name="T13" fmla="*/ 94 h 188"/>
                  <a:gd name="T14" fmla="*/ 156 w 157"/>
                  <a:gd name="T15" fmla="*/ 94 h 188"/>
                  <a:gd name="T16" fmla="*/ 156 w 157"/>
                  <a:gd name="T17" fmla="*/ 94 h 188"/>
                  <a:gd name="T18" fmla="*/ 93 w 157"/>
                  <a:gd name="T19" fmla="*/ 0 h 188"/>
                  <a:gd name="T20" fmla="*/ 0 w 157"/>
                  <a:gd name="T21" fmla="*/ 94 h 188"/>
                  <a:gd name="T22" fmla="*/ 93 w 157"/>
                  <a:gd name="T23" fmla="*/ 187 h 188"/>
                  <a:gd name="T24" fmla="*/ 156 w 157"/>
                  <a:gd name="T25" fmla="*/ 94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7" h="188">
                    <a:moveTo>
                      <a:pt x="156" y="94"/>
                    </a:moveTo>
                    <a:lnTo>
                      <a:pt x="156" y="94"/>
                    </a:lnTo>
                    <a:lnTo>
                      <a:pt x="156" y="94"/>
                    </a:lnTo>
                    <a:cubicBezTo>
                      <a:pt x="156" y="125"/>
                      <a:pt x="125" y="156"/>
                      <a:pt x="93" y="156"/>
                    </a:cubicBezTo>
                    <a:cubicBezTo>
                      <a:pt x="31" y="156"/>
                      <a:pt x="0" y="125"/>
                      <a:pt x="0" y="94"/>
                    </a:cubicBezTo>
                    <a:cubicBezTo>
                      <a:pt x="0" y="62"/>
                      <a:pt x="31" y="31"/>
                      <a:pt x="93" y="31"/>
                    </a:cubicBezTo>
                    <a:cubicBezTo>
                      <a:pt x="125" y="31"/>
                      <a:pt x="156" y="62"/>
                      <a:pt x="156" y="94"/>
                    </a:cubicBezTo>
                    <a:lnTo>
                      <a:pt x="156" y="94"/>
                    </a:lnTo>
                    <a:lnTo>
                      <a:pt x="156" y="94"/>
                    </a:lnTo>
                    <a:cubicBezTo>
                      <a:pt x="156" y="31"/>
                      <a:pt x="125" y="0"/>
                      <a:pt x="93" y="0"/>
                    </a:cubicBezTo>
                    <a:cubicBezTo>
                      <a:pt x="31" y="0"/>
                      <a:pt x="0" y="31"/>
                      <a:pt x="0" y="94"/>
                    </a:cubicBezTo>
                    <a:cubicBezTo>
                      <a:pt x="0" y="156"/>
                      <a:pt x="31" y="187"/>
                      <a:pt x="93" y="187"/>
                    </a:cubicBezTo>
                    <a:cubicBezTo>
                      <a:pt x="125" y="187"/>
                      <a:pt x="156" y="156"/>
                      <a:pt x="156" y="94"/>
                    </a:cubicBezTo>
                  </a:path>
                </a:pathLst>
              </a:custGeom>
              <a:solidFill>
                <a:srgbClr val="A49C4A"/>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99" name="Freeform 170"/>
              <p:cNvSpPr>
                <a:spLocks noChangeArrowheads="1"/>
              </p:cNvSpPr>
              <p:nvPr/>
            </p:nvSpPr>
            <p:spPr bwMode="auto">
              <a:xfrm>
                <a:off x="7413625" y="3133725"/>
                <a:ext cx="371475" cy="315913"/>
              </a:xfrm>
              <a:custGeom>
                <a:avLst/>
                <a:gdLst>
                  <a:gd name="T0" fmla="*/ 875 w 1032"/>
                  <a:gd name="T1" fmla="*/ 93 h 876"/>
                  <a:gd name="T2" fmla="*/ 875 w 1032"/>
                  <a:gd name="T3" fmla="*/ 93 h 876"/>
                  <a:gd name="T4" fmla="*/ 625 w 1032"/>
                  <a:gd name="T5" fmla="*/ 593 h 876"/>
                  <a:gd name="T6" fmla="*/ 125 w 1032"/>
                  <a:gd name="T7" fmla="*/ 843 h 876"/>
                  <a:gd name="T8" fmla="*/ 218 w 1032"/>
                  <a:gd name="T9" fmla="*/ 406 h 876"/>
                  <a:gd name="T10" fmla="*/ 625 w 1032"/>
                  <a:gd name="T11" fmla="*/ 31 h 876"/>
                  <a:gd name="T12" fmla="*/ 875 w 1032"/>
                  <a:gd name="T13" fmla="*/ 93 h 876"/>
                </a:gdLst>
                <a:ahLst/>
                <a:cxnLst>
                  <a:cxn ang="0">
                    <a:pos x="T0" y="T1"/>
                  </a:cxn>
                  <a:cxn ang="0">
                    <a:pos x="T2" y="T3"/>
                  </a:cxn>
                  <a:cxn ang="0">
                    <a:pos x="T4" y="T5"/>
                  </a:cxn>
                  <a:cxn ang="0">
                    <a:pos x="T6" y="T7"/>
                  </a:cxn>
                  <a:cxn ang="0">
                    <a:pos x="T8" y="T9"/>
                  </a:cxn>
                  <a:cxn ang="0">
                    <a:pos x="T10" y="T11"/>
                  </a:cxn>
                  <a:cxn ang="0">
                    <a:pos x="T12" y="T13"/>
                  </a:cxn>
                </a:cxnLst>
                <a:rect l="0" t="0" r="r" b="b"/>
                <a:pathLst>
                  <a:path w="1032" h="876">
                    <a:moveTo>
                      <a:pt x="875" y="93"/>
                    </a:moveTo>
                    <a:lnTo>
                      <a:pt x="875" y="93"/>
                    </a:lnTo>
                    <a:cubicBezTo>
                      <a:pt x="875" y="93"/>
                      <a:pt x="1031" y="281"/>
                      <a:pt x="625" y="593"/>
                    </a:cubicBezTo>
                    <a:cubicBezTo>
                      <a:pt x="218" y="875"/>
                      <a:pt x="250" y="875"/>
                      <a:pt x="125" y="843"/>
                    </a:cubicBezTo>
                    <a:cubicBezTo>
                      <a:pt x="31" y="812"/>
                      <a:pt x="0" y="562"/>
                      <a:pt x="218" y="406"/>
                    </a:cubicBezTo>
                    <a:cubicBezTo>
                      <a:pt x="468" y="218"/>
                      <a:pt x="500" y="62"/>
                      <a:pt x="625" y="31"/>
                    </a:cubicBezTo>
                    <a:cubicBezTo>
                      <a:pt x="750" y="0"/>
                      <a:pt x="843" y="31"/>
                      <a:pt x="875" y="93"/>
                    </a:cubicBezTo>
                  </a:path>
                </a:pathLst>
              </a:custGeom>
              <a:solidFill>
                <a:schemeClr val="accent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200" name="Freeform 171"/>
              <p:cNvSpPr>
                <a:spLocks noChangeArrowheads="1"/>
              </p:cNvSpPr>
              <p:nvPr/>
            </p:nvSpPr>
            <p:spPr bwMode="auto">
              <a:xfrm>
                <a:off x="7380288" y="3155950"/>
                <a:ext cx="146050" cy="236538"/>
              </a:xfrm>
              <a:custGeom>
                <a:avLst/>
                <a:gdLst>
                  <a:gd name="T0" fmla="*/ 250 w 407"/>
                  <a:gd name="T1" fmla="*/ 31 h 657"/>
                  <a:gd name="T2" fmla="*/ 250 w 407"/>
                  <a:gd name="T3" fmla="*/ 31 h 657"/>
                  <a:gd name="T4" fmla="*/ 406 w 407"/>
                  <a:gd name="T5" fmla="*/ 656 h 657"/>
                  <a:gd name="T6" fmla="*/ 0 w 407"/>
                  <a:gd name="T7" fmla="*/ 344 h 657"/>
                  <a:gd name="T8" fmla="*/ 250 w 407"/>
                  <a:gd name="T9" fmla="*/ 31 h 657"/>
                </a:gdLst>
                <a:ahLst/>
                <a:cxnLst>
                  <a:cxn ang="0">
                    <a:pos x="T0" y="T1"/>
                  </a:cxn>
                  <a:cxn ang="0">
                    <a:pos x="T2" y="T3"/>
                  </a:cxn>
                  <a:cxn ang="0">
                    <a:pos x="T4" y="T5"/>
                  </a:cxn>
                  <a:cxn ang="0">
                    <a:pos x="T6" y="T7"/>
                  </a:cxn>
                  <a:cxn ang="0">
                    <a:pos x="T8" y="T9"/>
                  </a:cxn>
                </a:cxnLst>
                <a:rect l="0" t="0" r="r" b="b"/>
                <a:pathLst>
                  <a:path w="407" h="657">
                    <a:moveTo>
                      <a:pt x="250" y="31"/>
                    </a:moveTo>
                    <a:lnTo>
                      <a:pt x="250" y="31"/>
                    </a:lnTo>
                    <a:cubicBezTo>
                      <a:pt x="250" y="31"/>
                      <a:pt x="31" y="313"/>
                      <a:pt x="406" y="656"/>
                    </a:cubicBezTo>
                    <a:cubicBezTo>
                      <a:pt x="406" y="656"/>
                      <a:pt x="0" y="531"/>
                      <a:pt x="0" y="344"/>
                    </a:cubicBezTo>
                    <a:cubicBezTo>
                      <a:pt x="0" y="156"/>
                      <a:pt x="344" y="0"/>
                      <a:pt x="250" y="31"/>
                    </a:cubicBezTo>
                  </a:path>
                </a:pathLst>
              </a:custGeom>
              <a:solidFill>
                <a:srgbClr val="FDC804"/>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201" name="Freeform 172"/>
              <p:cNvSpPr>
                <a:spLocks noChangeArrowheads="1"/>
              </p:cNvSpPr>
              <p:nvPr/>
            </p:nvSpPr>
            <p:spPr bwMode="auto">
              <a:xfrm>
                <a:off x="7605713" y="3155950"/>
                <a:ext cx="134937" cy="134938"/>
              </a:xfrm>
              <a:custGeom>
                <a:avLst/>
                <a:gdLst>
                  <a:gd name="T0" fmla="*/ 344 w 376"/>
                  <a:gd name="T1" fmla="*/ 125 h 376"/>
                  <a:gd name="T2" fmla="*/ 344 w 376"/>
                  <a:gd name="T3" fmla="*/ 125 h 376"/>
                  <a:gd name="T4" fmla="*/ 187 w 376"/>
                  <a:gd name="T5" fmla="*/ 313 h 376"/>
                  <a:gd name="T6" fmla="*/ 31 w 376"/>
                  <a:gd name="T7" fmla="*/ 156 h 376"/>
                  <a:gd name="T8" fmla="*/ 219 w 376"/>
                  <a:gd name="T9" fmla="*/ 0 h 376"/>
                  <a:gd name="T10" fmla="*/ 344 w 376"/>
                  <a:gd name="T11" fmla="*/ 125 h 376"/>
                </a:gdLst>
                <a:ahLst/>
                <a:cxnLst>
                  <a:cxn ang="0">
                    <a:pos x="T0" y="T1"/>
                  </a:cxn>
                  <a:cxn ang="0">
                    <a:pos x="T2" y="T3"/>
                  </a:cxn>
                  <a:cxn ang="0">
                    <a:pos x="T4" y="T5"/>
                  </a:cxn>
                  <a:cxn ang="0">
                    <a:pos x="T6" y="T7"/>
                  </a:cxn>
                  <a:cxn ang="0">
                    <a:pos x="T8" y="T9"/>
                  </a:cxn>
                  <a:cxn ang="0">
                    <a:pos x="T10" y="T11"/>
                  </a:cxn>
                </a:cxnLst>
                <a:rect l="0" t="0" r="r" b="b"/>
                <a:pathLst>
                  <a:path w="376" h="376">
                    <a:moveTo>
                      <a:pt x="344" y="125"/>
                    </a:moveTo>
                    <a:lnTo>
                      <a:pt x="344" y="125"/>
                    </a:lnTo>
                    <a:cubicBezTo>
                      <a:pt x="375" y="188"/>
                      <a:pt x="250" y="313"/>
                      <a:pt x="187" y="313"/>
                    </a:cubicBezTo>
                    <a:cubicBezTo>
                      <a:pt x="31" y="375"/>
                      <a:pt x="0" y="281"/>
                      <a:pt x="31" y="156"/>
                    </a:cubicBezTo>
                    <a:cubicBezTo>
                      <a:pt x="62" y="63"/>
                      <a:pt x="156" y="31"/>
                      <a:pt x="219" y="0"/>
                    </a:cubicBezTo>
                    <a:cubicBezTo>
                      <a:pt x="281" y="0"/>
                      <a:pt x="344" y="125"/>
                      <a:pt x="344" y="125"/>
                    </a:cubicBezTo>
                  </a:path>
                </a:pathLst>
              </a:custGeom>
              <a:solidFill>
                <a:srgbClr val="9A613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202" name="Freeform 173"/>
              <p:cNvSpPr>
                <a:spLocks noChangeArrowheads="1"/>
              </p:cNvSpPr>
              <p:nvPr/>
            </p:nvSpPr>
            <p:spPr bwMode="auto">
              <a:xfrm>
                <a:off x="7559675" y="3279775"/>
                <a:ext cx="203200" cy="90488"/>
              </a:xfrm>
              <a:custGeom>
                <a:avLst/>
                <a:gdLst>
                  <a:gd name="T0" fmla="*/ 0 w 563"/>
                  <a:gd name="T1" fmla="*/ 125 h 251"/>
                  <a:gd name="T2" fmla="*/ 0 w 563"/>
                  <a:gd name="T3" fmla="*/ 125 h 251"/>
                  <a:gd name="T4" fmla="*/ 344 w 563"/>
                  <a:gd name="T5" fmla="*/ 219 h 251"/>
                  <a:gd name="T6" fmla="*/ 437 w 563"/>
                  <a:gd name="T7" fmla="*/ 0 h 251"/>
                  <a:gd name="T8" fmla="*/ 281 w 563"/>
                  <a:gd name="T9" fmla="*/ 94 h 251"/>
                  <a:gd name="T10" fmla="*/ 0 w 563"/>
                  <a:gd name="T11" fmla="*/ 125 h 251"/>
                </a:gdLst>
                <a:ahLst/>
                <a:cxnLst>
                  <a:cxn ang="0">
                    <a:pos x="T0" y="T1"/>
                  </a:cxn>
                  <a:cxn ang="0">
                    <a:pos x="T2" y="T3"/>
                  </a:cxn>
                  <a:cxn ang="0">
                    <a:pos x="T4" y="T5"/>
                  </a:cxn>
                  <a:cxn ang="0">
                    <a:pos x="T6" y="T7"/>
                  </a:cxn>
                  <a:cxn ang="0">
                    <a:pos x="T8" y="T9"/>
                  </a:cxn>
                  <a:cxn ang="0">
                    <a:pos x="T10" y="T11"/>
                  </a:cxn>
                </a:cxnLst>
                <a:rect l="0" t="0" r="r" b="b"/>
                <a:pathLst>
                  <a:path w="563" h="251">
                    <a:moveTo>
                      <a:pt x="0" y="125"/>
                    </a:moveTo>
                    <a:lnTo>
                      <a:pt x="0" y="125"/>
                    </a:lnTo>
                    <a:cubicBezTo>
                      <a:pt x="0" y="125"/>
                      <a:pt x="156" y="250"/>
                      <a:pt x="344" y="219"/>
                    </a:cubicBezTo>
                    <a:cubicBezTo>
                      <a:pt x="562" y="187"/>
                      <a:pt x="437" y="0"/>
                      <a:pt x="437" y="0"/>
                    </a:cubicBezTo>
                    <a:cubicBezTo>
                      <a:pt x="281" y="94"/>
                      <a:pt x="281" y="94"/>
                      <a:pt x="281" y="94"/>
                    </a:cubicBezTo>
                    <a:cubicBezTo>
                      <a:pt x="281" y="94"/>
                      <a:pt x="156" y="187"/>
                      <a:pt x="0" y="125"/>
                    </a:cubicBezTo>
                  </a:path>
                </a:pathLst>
              </a:custGeom>
              <a:solidFill>
                <a:srgbClr val="FDC804"/>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grpSp>
        <p:sp>
          <p:nvSpPr>
            <p:cNvPr id="188" name="TextBox 187"/>
            <p:cNvSpPr txBox="1"/>
            <p:nvPr/>
          </p:nvSpPr>
          <p:spPr>
            <a:xfrm>
              <a:off x="7482464" y="4539850"/>
              <a:ext cx="3238501" cy="1089529"/>
            </a:xfrm>
            <a:prstGeom prst="rect">
              <a:avLst/>
            </a:prstGeom>
            <a:noFill/>
          </p:spPr>
          <p:txBody>
            <a:bodyPr wrap="square" rtlCol="0">
              <a:spAutoFit/>
            </a:bodyPr>
            <a:lstStyle/>
            <a:p>
              <a:pPr marR="0" lvl="0" algn="l" defTabSz="914400" rtl="0" eaLnBrk="1" fontAlgn="auto" latinLnBrk="0" hangingPunct="1">
                <a:lnSpc>
                  <a:spcPct val="90000"/>
                </a:lnSpc>
                <a:spcBef>
                  <a:spcPts val="0"/>
                </a:spcBef>
                <a:spcAft>
                  <a:spcPts val="0"/>
                </a:spcAft>
                <a:buClrTx/>
                <a:buSzTx/>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EFFECTIVENESS</a:t>
              </a:r>
            </a:p>
            <a:p>
              <a:pPr marR="0" lvl="0" algn="l" defTabSz="914400" rtl="0" eaLnBrk="1" fontAlgn="auto" latinLnBrk="0" hangingPunct="1">
                <a:lnSpc>
                  <a:spcPct val="90000"/>
                </a:lnSpc>
                <a:spcBef>
                  <a:spcPts val="0"/>
                </a:spcBef>
                <a:spcAft>
                  <a:spcPts val="0"/>
                </a:spcAft>
                <a:buClrTx/>
                <a:buSzTx/>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Perinatal</a:t>
              </a:r>
              <a:r>
                <a:rPr kumimoji="0" lang="en-US" sz="1400" b="0" i="0" u="none" strike="noStrike" kern="1200" cap="none" spc="0" normalizeH="0" noProof="0" dirty="0">
                  <a:ln>
                    <a:noFill/>
                  </a:ln>
                  <a:solidFill>
                    <a:srgbClr val="000000"/>
                  </a:solidFill>
                  <a:effectLst/>
                  <a:uLnTx/>
                  <a:uFillTx/>
                  <a:latin typeface="Arial" panose="020B0604020202020204" pitchFamily="34" charset="0"/>
                  <a:cs typeface="Arial" panose="020B0604020202020204" pitchFamily="34" charset="0"/>
                </a:rPr>
                <a:t> </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Depression</a:t>
              </a:r>
            </a:p>
            <a:p>
              <a:pPr marL="0" marR="0" lvl="0" indent="0" algn="l" defTabSz="914400" rtl="0" eaLnBrk="1" fontAlgn="auto" latinLnBrk="0" hangingPunct="1">
                <a:lnSpc>
                  <a:spcPct val="90000"/>
                </a:lnSpc>
                <a:spcBef>
                  <a:spcPts val="0"/>
                </a:spcBef>
                <a:spcAft>
                  <a:spcPts val="0"/>
                </a:spcAft>
                <a:buClrTx/>
                <a:buSzTx/>
                <a:buFontTx/>
                <a:buNone/>
                <a:tabLst/>
                <a:defRPr/>
              </a:pPr>
              <a:r>
                <a:rPr lang="en-US" sz="1400" dirty="0">
                  <a:solidFill>
                    <a:srgbClr val="000000"/>
                  </a:solidFill>
                  <a:latin typeface="Arial" panose="020B0604020202020204" pitchFamily="34" charset="0"/>
                  <a:cs typeface="Arial" panose="020B0604020202020204" pitchFamily="34" charset="0"/>
                </a:rPr>
                <a:t>Preterm Birth</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Tx/>
                <a:buNone/>
                <a:tabLst/>
                <a:defRPr/>
              </a:pPr>
              <a:r>
                <a:rPr lang="en-US" sz="1400" dirty="0">
                  <a:solidFill>
                    <a:srgbClr val="000000"/>
                  </a:solidFill>
                  <a:latin typeface="Arial" panose="020B0604020202020204" pitchFamily="34" charset="0"/>
                  <a:cs typeface="Arial" panose="020B0604020202020204" pitchFamily="34" charset="0"/>
                </a:rPr>
                <a:t>Low birthweight</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Clinician </a:t>
              </a:r>
              <a:r>
                <a:rPr lang="en-US" sz="1400" dirty="0">
                  <a:solidFill>
                    <a:srgbClr val="000000"/>
                  </a:solidFill>
                  <a:latin typeface="Arial" panose="020B0604020202020204" pitchFamily="34" charset="0"/>
                  <a:cs typeface="Arial" panose="020B0604020202020204" pitchFamily="34" charset="0"/>
                </a:rPr>
                <a:t>bias &amp; empathy</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grpSp>
      <p:sp>
        <p:nvSpPr>
          <p:cNvPr id="4" name="TextBox 3"/>
          <p:cNvSpPr txBox="1"/>
          <p:nvPr/>
        </p:nvSpPr>
        <p:spPr>
          <a:xfrm>
            <a:off x="7524309" y="3949936"/>
            <a:ext cx="2725448" cy="553998"/>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IMPLEMENTATION</a:t>
            </a:r>
          </a:p>
          <a:p>
            <a:r>
              <a:rPr lang="en-US" sz="1400" dirty="0">
                <a:latin typeface="Arial" panose="020B0604020202020204" pitchFamily="34" charset="0"/>
                <a:cs typeface="Arial" panose="020B0604020202020204" pitchFamily="34" charset="0"/>
              </a:rPr>
              <a:t>Clinician and Clinic</a:t>
            </a:r>
          </a:p>
        </p:txBody>
      </p:sp>
      <p:sp>
        <p:nvSpPr>
          <p:cNvPr id="2" name="Title 1">
            <a:extLst>
              <a:ext uri="{FF2B5EF4-FFF2-40B4-BE49-F238E27FC236}">
                <a16:creationId xmlns:a16="http://schemas.microsoft.com/office/drawing/2014/main" id="{300A84E2-C0C8-4031-BD85-D6F15511289C}"/>
              </a:ext>
            </a:extLst>
          </p:cNvPr>
          <p:cNvSpPr>
            <a:spLocks noGrp="1"/>
          </p:cNvSpPr>
          <p:nvPr>
            <p:ph type="title"/>
          </p:nvPr>
        </p:nvSpPr>
        <p:spPr>
          <a:xfrm>
            <a:off x="699059" y="403333"/>
            <a:ext cx="10515600" cy="1105225"/>
          </a:xfrm>
        </p:spPr>
        <p:txBody>
          <a:bodyPr>
            <a:normAutofit/>
          </a:bodyPr>
          <a:lstStyle/>
          <a:p>
            <a:r>
              <a:rPr lang="en-US" dirty="0">
                <a:latin typeface="Arial" panose="020B0604020202020204" pitchFamily="34" charset="0"/>
                <a:cs typeface="Arial" panose="020B0604020202020204" pitchFamily="34" charset="0"/>
              </a:rPr>
              <a:t>EleVATE Patients</a:t>
            </a:r>
          </a:p>
        </p:txBody>
      </p:sp>
    </p:spTree>
    <p:extLst>
      <p:ext uri="{BB962C8B-B14F-4D97-AF65-F5344CB8AC3E}">
        <p14:creationId xmlns:p14="http://schemas.microsoft.com/office/powerpoint/2010/main" val="167908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2000"/>
                                        <p:tgtEl>
                                          <p:spTgt spid="1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6"/>
                                        </p:tgtEl>
                                        <p:attrNameLst>
                                          <p:attrName>style.visibility</p:attrName>
                                        </p:attrNameLst>
                                      </p:cBhvr>
                                      <p:to>
                                        <p:strVal val="visible"/>
                                      </p:to>
                                    </p:set>
                                    <p:animEffect transition="in" filter="fade">
                                      <p:cBhvr>
                                        <p:cTn id="12" dur="500"/>
                                        <p:tgtEl>
                                          <p:spTgt spid="9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2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6"/>
                                        </p:tgtEl>
                                        <p:attrNameLst>
                                          <p:attrName>style.visibility</p:attrName>
                                        </p:attrNameLst>
                                      </p:cBhvr>
                                      <p:to>
                                        <p:strVal val="visible"/>
                                      </p:to>
                                    </p:set>
                                    <p:animEffect transition="in" filter="fade">
                                      <p:cBhvr>
                                        <p:cTn id="27" dur="500"/>
                                        <p:tgtEl>
                                          <p:spTgt spid="186"/>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C59C2-3729-4B7B-9AEA-E8993D7DD508}"/>
              </a:ext>
            </a:extLst>
          </p:cNvPr>
          <p:cNvSpPr>
            <a:spLocks noGrp="1"/>
          </p:cNvSpPr>
          <p:nvPr>
            <p:ph type="title"/>
          </p:nvPr>
        </p:nvSpPr>
        <p:spPr/>
        <p:txBody>
          <a:bodyPr/>
          <a:lstStyle/>
          <a:p>
            <a:r>
              <a:rPr lang="en-US" sz="4400" dirty="0">
                <a:latin typeface="Arial" panose="020B0604020202020204" pitchFamily="34" charset="0"/>
                <a:cs typeface="Arial" panose="020B0604020202020204" pitchFamily="34" charset="0"/>
              </a:rPr>
              <a:t>EleVATE Clinicians Full-Implementation: 2022-Present</a:t>
            </a:r>
          </a:p>
        </p:txBody>
      </p:sp>
      <p:sp>
        <p:nvSpPr>
          <p:cNvPr id="3" name="Content Placeholder 2">
            <a:extLst>
              <a:ext uri="{FF2B5EF4-FFF2-40B4-BE49-F238E27FC236}">
                <a16:creationId xmlns:a16="http://schemas.microsoft.com/office/drawing/2014/main" id="{67C7D429-5729-4928-89F4-932B992A7120}"/>
              </a:ext>
            </a:extLst>
          </p:cNvPr>
          <p:cNvSpPr>
            <a:spLocks noGrp="1"/>
          </p:cNvSpPr>
          <p:nvPr>
            <p:ph idx="1"/>
          </p:nvPr>
        </p:nvSpPr>
        <p:spPr>
          <a:xfrm>
            <a:off x="658519" y="1943100"/>
            <a:ext cx="10856148" cy="4772025"/>
          </a:xfrm>
        </p:spPr>
        <p:txBody>
          <a:bodyPr>
            <a:normAutofit/>
          </a:bodyPr>
          <a:lstStyle/>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Aim 1: Measure the extent to which patients' perinatal depression and pregnancy outcomes associate with clinicians' empathy</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Aim 2: Measure the impact of EleVATE GC training and group facilitation on clinicians' empathy</a:t>
            </a:r>
          </a:p>
          <a:p>
            <a:pPr marL="0" indent="0">
              <a:buNone/>
            </a:pPr>
            <a:endParaRPr lang="en-US" b="1"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531833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Assessment arrow"/>
          <p:cNvGrpSpPr/>
          <p:nvPr/>
        </p:nvGrpSpPr>
        <p:grpSpPr>
          <a:xfrm>
            <a:off x="4615442" y="2113407"/>
            <a:ext cx="7286185" cy="4334608"/>
            <a:chOff x="5228167" y="1977870"/>
            <a:chExt cx="3776133" cy="3183074"/>
          </a:xfrm>
          <a:solidFill>
            <a:srgbClr val="92D050"/>
          </a:solidFill>
        </p:grpSpPr>
        <p:sp>
          <p:nvSpPr>
            <p:cNvPr id="5" name="Rectangle 4"/>
            <p:cNvSpPr/>
            <p:nvPr/>
          </p:nvSpPr>
          <p:spPr>
            <a:xfrm>
              <a:off x="5228167" y="4994803"/>
              <a:ext cx="1384300" cy="1651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a:ea typeface="+mn-ea"/>
                <a:cs typeface="+mn-cs"/>
              </a:endParaRPr>
            </a:p>
          </p:txBody>
        </p:sp>
        <p:sp>
          <p:nvSpPr>
            <p:cNvPr id="6" name="Freeform 59"/>
            <p:cNvSpPr>
              <a:spLocks noChangeArrowheads="1"/>
            </p:cNvSpPr>
            <p:nvPr/>
          </p:nvSpPr>
          <p:spPr bwMode="auto">
            <a:xfrm>
              <a:off x="6243722" y="1977870"/>
              <a:ext cx="2234014" cy="1670828"/>
            </a:xfrm>
            <a:custGeom>
              <a:avLst/>
              <a:gdLst>
                <a:gd name="T0" fmla="*/ 6405 w 6406"/>
                <a:gd name="T1" fmla="*/ 3656 h 4032"/>
                <a:gd name="T2" fmla="*/ 6405 w 6406"/>
                <a:gd name="T3" fmla="*/ 3656 h 4032"/>
                <a:gd name="T4" fmla="*/ 4968 w 6406"/>
                <a:gd name="T5" fmla="*/ 3656 h 4032"/>
                <a:gd name="T6" fmla="*/ 4311 w 6406"/>
                <a:gd name="T7" fmla="*/ 3500 h 4032"/>
                <a:gd name="T8" fmla="*/ 3968 w 6406"/>
                <a:gd name="T9" fmla="*/ 3250 h 4032"/>
                <a:gd name="T10" fmla="*/ 3624 w 6406"/>
                <a:gd name="T11" fmla="*/ 2719 h 4032"/>
                <a:gd name="T12" fmla="*/ 3343 w 6406"/>
                <a:gd name="T13" fmla="*/ 2156 h 4032"/>
                <a:gd name="T14" fmla="*/ 3249 w 6406"/>
                <a:gd name="T15" fmla="*/ 1938 h 4032"/>
                <a:gd name="T16" fmla="*/ 3093 w 6406"/>
                <a:gd name="T17" fmla="*/ 1375 h 4032"/>
                <a:gd name="T18" fmla="*/ 2874 w 6406"/>
                <a:gd name="T19" fmla="*/ 906 h 4032"/>
                <a:gd name="T20" fmla="*/ 2686 w 6406"/>
                <a:gd name="T21" fmla="*/ 563 h 4032"/>
                <a:gd name="T22" fmla="*/ 2218 w 6406"/>
                <a:gd name="T23" fmla="*/ 156 h 4032"/>
                <a:gd name="T24" fmla="*/ 1561 w 6406"/>
                <a:gd name="T25" fmla="*/ 0 h 4032"/>
                <a:gd name="T26" fmla="*/ 530 w 6406"/>
                <a:gd name="T27" fmla="*/ 0 h 4032"/>
                <a:gd name="T28" fmla="*/ 156 w 6406"/>
                <a:gd name="T29" fmla="*/ 0 h 4032"/>
                <a:gd name="T30" fmla="*/ 0 w 6406"/>
                <a:gd name="T31" fmla="*/ 0 h 4032"/>
                <a:gd name="T32" fmla="*/ 0 w 6406"/>
                <a:gd name="T33" fmla="*/ 375 h 4032"/>
                <a:gd name="T34" fmla="*/ 156 w 6406"/>
                <a:gd name="T35" fmla="*/ 375 h 4032"/>
                <a:gd name="T36" fmla="*/ 1561 w 6406"/>
                <a:gd name="T37" fmla="*/ 375 h 4032"/>
                <a:gd name="T38" fmla="*/ 1905 w 6406"/>
                <a:gd name="T39" fmla="*/ 438 h 4032"/>
                <a:gd name="T40" fmla="*/ 2343 w 6406"/>
                <a:gd name="T41" fmla="*/ 750 h 4032"/>
                <a:gd name="T42" fmla="*/ 2561 w 6406"/>
                <a:gd name="T43" fmla="*/ 1094 h 4032"/>
                <a:gd name="T44" fmla="*/ 2811 w 6406"/>
                <a:gd name="T45" fmla="*/ 1750 h 4032"/>
                <a:gd name="T46" fmla="*/ 2905 w 6406"/>
                <a:gd name="T47" fmla="*/ 2063 h 4032"/>
                <a:gd name="T48" fmla="*/ 3030 w 6406"/>
                <a:gd name="T49" fmla="*/ 2313 h 4032"/>
                <a:gd name="T50" fmla="*/ 3249 w 6406"/>
                <a:gd name="T51" fmla="*/ 2813 h 4032"/>
                <a:gd name="T52" fmla="*/ 3468 w 6406"/>
                <a:gd name="T53" fmla="*/ 3219 h 4032"/>
                <a:gd name="T54" fmla="*/ 4030 w 6406"/>
                <a:gd name="T55" fmla="*/ 3781 h 4032"/>
                <a:gd name="T56" fmla="*/ 4468 w 6406"/>
                <a:gd name="T57" fmla="*/ 3969 h 4032"/>
                <a:gd name="T58" fmla="*/ 4968 w 6406"/>
                <a:gd name="T59" fmla="*/ 4031 h 4032"/>
                <a:gd name="T60" fmla="*/ 6405 w 6406"/>
                <a:gd name="T61" fmla="*/ 4031 h 4032"/>
                <a:gd name="T62" fmla="*/ 6405 w 6406"/>
                <a:gd name="T63" fmla="*/ 3656 h 4032"/>
                <a:gd name="connsiteX0" fmla="*/ 9998 w 9998"/>
                <a:gd name="connsiteY0" fmla="*/ 9067 h 10009"/>
                <a:gd name="connsiteX1" fmla="*/ 9998 w 9998"/>
                <a:gd name="connsiteY1" fmla="*/ 9067 h 10009"/>
                <a:gd name="connsiteX2" fmla="*/ 7755 w 9998"/>
                <a:gd name="connsiteY2" fmla="*/ 9067 h 10009"/>
                <a:gd name="connsiteX3" fmla="*/ 6730 w 9998"/>
                <a:gd name="connsiteY3" fmla="*/ 8681 h 10009"/>
                <a:gd name="connsiteX4" fmla="*/ 6194 w 9998"/>
                <a:gd name="connsiteY4" fmla="*/ 8061 h 10009"/>
                <a:gd name="connsiteX5" fmla="*/ 5657 w 9998"/>
                <a:gd name="connsiteY5" fmla="*/ 6744 h 10009"/>
                <a:gd name="connsiteX6" fmla="*/ 5219 w 9998"/>
                <a:gd name="connsiteY6" fmla="*/ 5347 h 10009"/>
                <a:gd name="connsiteX7" fmla="*/ 5072 w 9998"/>
                <a:gd name="connsiteY7" fmla="*/ 4807 h 10009"/>
                <a:gd name="connsiteX8" fmla="*/ 4828 w 9998"/>
                <a:gd name="connsiteY8" fmla="*/ 3410 h 10009"/>
                <a:gd name="connsiteX9" fmla="*/ 4486 w 9998"/>
                <a:gd name="connsiteY9" fmla="*/ 2247 h 10009"/>
                <a:gd name="connsiteX10" fmla="*/ 4193 w 9998"/>
                <a:gd name="connsiteY10" fmla="*/ 1396 h 10009"/>
                <a:gd name="connsiteX11" fmla="*/ 3462 w 9998"/>
                <a:gd name="connsiteY11" fmla="*/ 387 h 10009"/>
                <a:gd name="connsiteX12" fmla="*/ 2437 w 9998"/>
                <a:gd name="connsiteY12" fmla="*/ 0 h 10009"/>
                <a:gd name="connsiteX13" fmla="*/ 827 w 9998"/>
                <a:gd name="connsiteY13" fmla="*/ 0 h 10009"/>
                <a:gd name="connsiteX14" fmla="*/ 244 w 9998"/>
                <a:gd name="connsiteY14" fmla="*/ 0 h 10009"/>
                <a:gd name="connsiteX15" fmla="*/ 0 w 9998"/>
                <a:gd name="connsiteY15" fmla="*/ 0 h 10009"/>
                <a:gd name="connsiteX16" fmla="*/ 0 w 9998"/>
                <a:gd name="connsiteY16" fmla="*/ 930 h 10009"/>
                <a:gd name="connsiteX17" fmla="*/ 244 w 9998"/>
                <a:gd name="connsiteY17" fmla="*/ 930 h 10009"/>
                <a:gd name="connsiteX18" fmla="*/ 2437 w 9998"/>
                <a:gd name="connsiteY18" fmla="*/ 930 h 10009"/>
                <a:gd name="connsiteX19" fmla="*/ 2974 w 9998"/>
                <a:gd name="connsiteY19" fmla="*/ 1086 h 10009"/>
                <a:gd name="connsiteX20" fmla="*/ 3658 w 9998"/>
                <a:gd name="connsiteY20" fmla="*/ 1860 h 10009"/>
                <a:gd name="connsiteX21" fmla="*/ 3998 w 9998"/>
                <a:gd name="connsiteY21" fmla="*/ 2713 h 10009"/>
                <a:gd name="connsiteX22" fmla="*/ 4388 w 9998"/>
                <a:gd name="connsiteY22" fmla="*/ 4340 h 10009"/>
                <a:gd name="connsiteX23" fmla="*/ 4535 w 9998"/>
                <a:gd name="connsiteY23" fmla="*/ 5117 h 10009"/>
                <a:gd name="connsiteX24" fmla="*/ 4730 w 9998"/>
                <a:gd name="connsiteY24" fmla="*/ 5737 h 10009"/>
                <a:gd name="connsiteX25" fmla="*/ 5072 w 9998"/>
                <a:gd name="connsiteY25" fmla="*/ 6977 h 10009"/>
                <a:gd name="connsiteX26" fmla="*/ 5414 w 9998"/>
                <a:gd name="connsiteY26" fmla="*/ 7984 h 10009"/>
                <a:gd name="connsiteX27" fmla="*/ 6291 w 9998"/>
                <a:gd name="connsiteY27" fmla="*/ 9377 h 10009"/>
                <a:gd name="connsiteX28" fmla="*/ 6975 w 9998"/>
                <a:gd name="connsiteY28" fmla="*/ 9844 h 10009"/>
                <a:gd name="connsiteX29" fmla="*/ 7755 w 9998"/>
                <a:gd name="connsiteY29" fmla="*/ 9998 h 10009"/>
                <a:gd name="connsiteX30" fmla="*/ 7988 w 9998"/>
                <a:gd name="connsiteY30" fmla="*/ 9998 h 10009"/>
                <a:gd name="connsiteX31" fmla="*/ 9998 w 9998"/>
                <a:gd name="connsiteY31" fmla="*/ 9067 h 10009"/>
                <a:gd name="connsiteX0" fmla="*/ 10000 w 10000"/>
                <a:gd name="connsiteY0" fmla="*/ 9059 h 10000"/>
                <a:gd name="connsiteX1" fmla="*/ 10000 w 10000"/>
                <a:gd name="connsiteY1" fmla="*/ 9059 h 10000"/>
                <a:gd name="connsiteX2" fmla="*/ 7757 w 10000"/>
                <a:gd name="connsiteY2" fmla="*/ 9059 h 10000"/>
                <a:gd name="connsiteX3" fmla="*/ 6731 w 10000"/>
                <a:gd name="connsiteY3" fmla="*/ 8673 h 10000"/>
                <a:gd name="connsiteX4" fmla="*/ 6195 w 10000"/>
                <a:gd name="connsiteY4" fmla="*/ 8054 h 10000"/>
                <a:gd name="connsiteX5" fmla="*/ 5658 w 10000"/>
                <a:gd name="connsiteY5" fmla="*/ 6738 h 10000"/>
                <a:gd name="connsiteX6" fmla="*/ 5220 w 10000"/>
                <a:gd name="connsiteY6" fmla="*/ 5342 h 10000"/>
                <a:gd name="connsiteX7" fmla="*/ 5073 w 10000"/>
                <a:gd name="connsiteY7" fmla="*/ 4803 h 10000"/>
                <a:gd name="connsiteX8" fmla="*/ 4829 w 10000"/>
                <a:gd name="connsiteY8" fmla="*/ 3407 h 10000"/>
                <a:gd name="connsiteX9" fmla="*/ 4487 w 10000"/>
                <a:gd name="connsiteY9" fmla="*/ 2245 h 10000"/>
                <a:gd name="connsiteX10" fmla="*/ 4194 w 10000"/>
                <a:gd name="connsiteY10" fmla="*/ 1395 h 10000"/>
                <a:gd name="connsiteX11" fmla="*/ 3463 w 10000"/>
                <a:gd name="connsiteY11" fmla="*/ 387 h 10000"/>
                <a:gd name="connsiteX12" fmla="*/ 2437 w 10000"/>
                <a:gd name="connsiteY12" fmla="*/ 0 h 10000"/>
                <a:gd name="connsiteX13" fmla="*/ 827 w 10000"/>
                <a:gd name="connsiteY13" fmla="*/ 0 h 10000"/>
                <a:gd name="connsiteX14" fmla="*/ 244 w 10000"/>
                <a:gd name="connsiteY14" fmla="*/ 0 h 10000"/>
                <a:gd name="connsiteX15" fmla="*/ 0 w 10000"/>
                <a:gd name="connsiteY15" fmla="*/ 0 h 10000"/>
                <a:gd name="connsiteX16" fmla="*/ 0 w 10000"/>
                <a:gd name="connsiteY16" fmla="*/ 929 h 10000"/>
                <a:gd name="connsiteX17" fmla="*/ 244 w 10000"/>
                <a:gd name="connsiteY17" fmla="*/ 929 h 10000"/>
                <a:gd name="connsiteX18" fmla="*/ 2437 w 10000"/>
                <a:gd name="connsiteY18" fmla="*/ 929 h 10000"/>
                <a:gd name="connsiteX19" fmla="*/ 2975 w 10000"/>
                <a:gd name="connsiteY19" fmla="*/ 1085 h 10000"/>
                <a:gd name="connsiteX20" fmla="*/ 3659 w 10000"/>
                <a:gd name="connsiteY20" fmla="*/ 1858 h 10000"/>
                <a:gd name="connsiteX21" fmla="*/ 3999 w 10000"/>
                <a:gd name="connsiteY21" fmla="*/ 2711 h 10000"/>
                <a:gd name="connsiteX22" fmla="*/ 4389 w 10000"/>
                <a:gd name="connsiteY22" fmla="*/ 4336 h 10000"/>
                <a:gd name="connsiteX23" fmla="*/ 4536 w 10000"/>
                <a:gd name="connsiteY23" fmla="*/ 5112 h 10000"/>
                <a:gd name="connsiteX24" fmla="*/ 4731 w 10000"/>
                <a:gd name="connsiteY24" fmla="*/ 5732 h 10000"/>
                <a:gd name="connsiteX25" fmla="*/ 5073 w 10000"/>
                <a:gd name="connsiteY25" fmla="*/ 6971 h 10000"/>
                <a:gd name="connsiteX26" fmla="*/ 5415 w 10000"/>
                <a:gd name="connsiteY26" fmla="*/ 7977 h 10000"/>
                <a:gd name="connsiteX27" fmla="*/ 6292 w 10000"/>
                <a:gd name="connsiteY27" fmla="*/ 9369 h 10000"/>
                <a:gd name="connsiteX28" fmla="*/ 6976 w 10000"/>
                <a:gd name="connsiteY28" fmla="*/ 9835 h 10000"/>
                <a:gd name="connsiteX29" fmla="*/ 7757 w 10000"/>
                <a:gd name="connsiteY29" fmla="*/ 9989 h 10000"/>
                <a:gd name="connsiteX30" fmla="*/ 7990 w 10000"/>
                <a:gd name="connsiteY30" fmla="*/ 9989 h 10000"/>
                <a:gd name="connsiteX31" fmla="*/ 8261 w 10000"/>
                <a:gd name="connsiteY31" fmla="*/ 9540 h 10000"/>
                <a:gd name="connsiteX0" fmla="*/ 10000 w 10000"/>
                <a:gd name="connsiteY0" fmla="*/ 9059 h 10000"/>
                <a:gd name="connsiteX1" fmla="*/ 8325 w 10000"/>
                <a:gd name="connsiteY1" fmla="*/ 9642 h 10000"/>
                <a:gd name="connsiteX2" fmla="*/ 7757 w 10000"/>
                <a:gd name="connsiteY2" fmla="*/ 9059 h 10000"/>
                <a:gd name="connsiteX3" fmla="*/ 6731 w 10000"/>
                <a:gd name="connsiteY3" fmla="*/ 8673 h 10000"/>
                <a:gd name="connsiteX4" fmla="*/ 6195 w 10000"/>
                <a:gd name="connsiteY4" fmla="*/ 8054 h 10000"/>
                <a:gd name="connsiteX5" fmla="*/ 5658 w 10000"/>
                <a:gd name="connsiteY5" fmla="*/ 6738 h 10000"/>
                <a:gd name="connsiteX6" fmla="*/ 5220 w 10000"/>
                <a:gd name="connsiteY6" fmla="*/ 5342 h 10000"/>
                <a:gd name="connsiteX7" fmla="*/ 5073 w 10000"/>
                <a:gd name="connsiteY7" fmla="*/ 4803 h 10000"/>
                <a:gd name="connsiteX8" fmla="*/ 4829 w 10000"/>
                <a:gd name="connsiteY8" fmla="*/ 3407 h 10000"/>
                <a:gd name="connsiteX9" fmla="*/ 4487 w 10000"/>
                <a:gd name="connsiteY9" fmla="*/ 2245 h 10000"/>
                <a:gd name="connsiteX10" fmla="*/ 4194 w 10000"/>
                <a:gd name="connsiteY10" fmla="*/ 1395 h 10000"/>
                <a:gd name="connsiteX11" fmla="*/ 3463 w 10000"/>
                <a:gd name="connsiteY11" fmla="*/ 387 h 10000"/>
                <a:gd name="connsiteX12" fmla="*/ 2437 w 10000"/>
                <a:gd name="connsiteY12" fmla="*/ 0 h 10000"/>
                <a:gd name="connsiteX13" fmla="*/ 827 w 10000"/>
                <a:gd name="connsiteY13" fmla="*/ 0 h 10000"/>
                <a:gd name="connsiteX14" fmla="*/ 244 w 10000"/>
                <a:gd name="connsiteY14" fmla="*/ 0 h 10000"/>
                <a:gd name="connsiteX15" fmla="*/ 0 w 10000"/>
                <a:gd name="connsiteY15" fmla="*/ 0 h 10000"/>
                <a:gd name="connsiteX16" fmla="*/ 0 w 10000"/>
                <a:gd name="connsiteY16" fmla="*/ 929 h 10000"/>
                <a:gd name="connsiteX17" fmla="*/ 244 w 10000"/>
                <a:gd name="connsiteY17" fmla="*/ 929 h 10000"/>
                <a:gd name="connsiteX18" fmla="*/ 2437 w 10000"/>
                <a:gd name="connsiteY18" fmla="*/ 929 h 10000"/>
                <a:gd name="connsiteX19" fmla="*/ 2975 w 10000"/>
                <a:gd name="connsiteY19" fmla="*/ 1085 h 10000"/>
                <a:gd name="connsiteX20" fmla="*/ 3659 w 10000"/>
                <a:gd name="connsiteY20" fmla="*/ 1858 h 10000"/>
                <a:gd name="connsiteX21" fmla="*/ 3999 w 10000"/>
                <a:gd name="connsiteY21" fmla="*/ 2711 h 10000"/>
                <a:gd name="connsiteX22" fmla="*/ 4389 w 10000"/>
                <a:gd name="connsiteY22" fmla="*/ 4336 h 10000"/>
                <a:gd name="connsiteX23" fmla="*/ 4536 w 10000"/>
                <a:gd name="connsiteY23" fmla="*/ 5112 h 10000"/>
                <a:gd name="connsiteX24" fmla="*/ 4731 w 10000"/>
                <a:gd name="connsiteY24" fmla="*/ 5732 h 10000"/>
                <a:gd name="connsiteX25" fmla="*/ 5073 w 10000"/>
                <a:gd name="connsiteY25" fmla="*/ 6971 h 10000"/>
                <a:gd name="connsiteX26" fmla="*/ 5415 w 10000"/>
                <a:gd name="connsiteY26" fmla="*/ 7977 h 10000"/>
                <a:gd name="connsiteX27" fmla="*/ 6292 w 10000"/>
                <a:gd name="connsiteY27" fmla="*/ 9369 h 10000"/>
                <a:gd name="connsiteX28" fmla="*/ 6976 w 10000"/>
                <a:gd name="connsiteY28" fmla="*/ 9835 h 10000"/>
                <a:gd name="connsiteX29" fmla="*/ 7757 w 10000"/>
                <a:gd name="connsiteY29" fmla="*/ 9989 h 10000"/>
                <a:gd name="connsiteX30" fmla="*/ 7990 w 10000"/>
                <a:gd name="connsiteY30" fmla="*/ 9989 h 10000"/>
                <a:gd name="connsiteX31" fmla="*/ 8261 w 10000"/>
                <a:gd name="connsiteY31" fmla="*/ 9540 h 10000"/>
                <a:gd name="connsiteX0" fmla="*/ 8420 w 8420"/>
                <a:gd name="connsiteY0" fmla="*/ 9490 h 10000"/>
                <a:gd name="connsiteX1" fmla="*/ 8325 w 8420"/>
                <a:gd name="connsiteY1" fmla="*/ 9642 h 10000"/>
                <a:gd name="connsiteX2" fmla="*/ 7757 w 8420"/>
                <a:gd name="connsiteY2" fmla="*/ 9059 h 10000"/>
                <a:gd name="connsiteX3" fmla="*/ 6731 w 8420"/>
                <a:gd name="connsiteY3" fmla="*/ 8673 h 10000"/>
                <a:gd name="connsiteX4" fmla="*/ 6195 w 8420"/>
                <a:gd name="connsiteY4" fmla="*/ 8054 h 10000"/>
                <a:gd name="connsiteX5" fmla="*/ 5658 w 8420"/>
                <a:gd name="connsiteY5" fmla="*/ 6738 h 10000"/>
                <a:gd name="connsiteX6" fmla="*/ 5220 w 8420"/>
                <a:gd name="connsiteY6" fmla="*/ 5342 h 10000"/>
                <a:gd name="connsiteX7" fmla="*/ 5073 w 8420"/>
                <a:gd name="connsiteY7" fmla="*/ 4803 h 10000"/>
                <a:gd name="connsiteX8" fmla="*/ 4829 w 8420"/>
                <a:gd name="connsiteY8" fmla="*/ 3407 h 10000"/>
                <a:gd name="connsiteX9" fmla="*/ 4487 w 8420"/>
                <a:gd name="connsiteY9" fmla="*/ 2245 h 10000"/>
                <a:gd name="connsiteX10" fmla="*/ 4194 w 8420"/>
                <a:gd name="connsiteY10" fmla="*/ 1395 h 10000"/>
                <a:gd name="connsiteX11" fmla="*/ 3463 w 8420"/>
                <a:gd name="connsiteY11" fmla="*/ 387 h 10000"/>
                <a:gd name="connsiteX12" fmla="*/ 2437 w 8420"/>
                <a:gd name="connsiteY12" fmla="*/ 0 h 10000"/>
                <a:gd name="connsiteX13" fmla="*/ 827 w 8420"/>
                <a:gd name="connsiteY13" fmla="*/ 0 h 10000"/>
                <a:gd name="connsiteX14" fmla="*/ 244 w 8420"/>
                <a:gd name="connsiteY14" fmla="*/ 0 h 10000"/>
                <a:gd name="connsiteX15" fmla="*/ 0 w 8420"/>
                <a:gd name="connsiteY15" fmla="*/ 0 h 10000"/>
                <a:gd name="connsiteX16" fmla="*/ 0 w 8420"/>
                <a:gd name="connsiteY16" fmla="*/ 929 h 10000"/>
                <a:gd name="connsiteX17" fmla="*/ 244 w 8420"/>
                <a:gd name="connsiteY17" fmla="*/ 929 h 10000"/>
                <a:gd name="connsiteX18" fmla="*/ 2437 w 8420"/>
                <a:gd name="connsiteY18" fmla="*/ 929 h 10000"/>
                <a:gd name="connsiteX19" fmla="*/ 2975 w 8420"/>
                <a:gd name="connsiteY19" fmla="*/ 1085 h 10000"/>
                <a:gd name="connsiteX20" fmla="*/ 3659 w 8420"/>
                <a:gd name="connsiteY20" fmla="*/ 1858 h 10000"/>
                <a:gd name="connsiteX21" fmla="*/ 3999 w 8420"/>
                <a:gd name="connsiteY21" fmla="*/ 2711 h 10000"/>
                <a:gd name="connsiteX22" fmla="*/ 4389 w 8420"/>
                <a:gd name="connsiteY22" fmla="*/ 4336 h 10000"/>
                <a:gd name="connsiteX23" fmla="*/ 4536 w 8420"/>
                <a:gd name="connsiteY23" fmla="*/ 5112 h 10000"/>
                <a:gd name="connsiteX24" fmla="*/ 4731 w 8420"/>
                <a:gd name="connsiteY24" fmla="*/ 5732 h 10000"/>
                <a:gd name="connsiteX25" fmla="*/ 5073 w 8420"/>
                <a:gd name="connsiteY25" fmla="*/ 6971 h 10000"/>
                <a:gd name="connsiteX26" fmla="*/ 5415 w 8420"/>
                <a:gd name="connsiteY26" fmla="*/ 7977 h 10000"/>
                <a:gd name="connsiteX27" fmla="*/ 6292 w 8420"/>
                <a:gd name="connsiteY27" fmla="*/ 9369 h 10000"/>
                <a:gd name="connsiteX28" fmla="*/ 6976 w 8420"/>
                <a:gd name="connsiteY28" fmla="*/ 9835 h 10000"/>
                <a:gd name="connsiteX29" fmla="*/ 7757 w 8420"/>
                <a:gd name="connsiteY29" fmla="*/ 9989 h 10000"/>
                <a:gd name="connsiteX30" fmla="*/ 7990 w 8420"/>
                <a:gd name="connsiteY30" fmla="*/ 9989 h 10000"/>
                <a:gd name="connsiteX31" fmla="*/ 8261 w 8420"/>
                <a:gd name="connsiteY31" fmla="*/ 954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420" h="10000">
                  <a:moveTo>
                    <a:pt x="8420" y="9490"/>
                  </a:moveTo>
                  <a:lnTo>
                    <a:pt x="8325" y="9642"/>
                  </a:lnTo>
                  <a:cubicBezTo>
                    <a:pt x="8136" y="9448"/>
                    <a:pt x="8023" y="9221"/>
                    <a:pt x="7757" y="9059"/>
                  </a:cubicBezTo>
                  <a:cubicBezTo>
                    <a:pt x="7491" y="8898"/>
                    <a:pt x="6976" y="8906"/>
                    <a:pt x="6731" y="8673"/>
                  </a:cubicBezTo>
                  <a:cubicBezTo>
                    <a:pt x="6487" y="8519"/>
                    <a:pt x="6340" y="8287"/>
                    <a:pt x="6195" y="8054"/>
                  </a:cubicBezTo>
                  <a:cubicBezTo>
                    <a:pt x="5950" y="7667"/>
                    <a:pt x="5805" y="7201"/>
                    <a:pt x="5658" y="6738"/>
                  </a:cubicBezTo>
                  <a:cubicBezTo>
                    <a:pt x="5511" y="6271"/>
                    <a:pt x="5365" y="5808"/>
                    <a:pt x="5220" y="5342"/>
                  </a:cubicBezTo>
                  <a:cubicBezTo>
                    <a:pt x="5220" y="5188"/>
                    <a:pt x="5170" y="5032"/>
                    <a:pt x="5073" y="4803"/>
                  </a:cubicBezTo>
                  <a:cubicBezTo>
                    <a:pt x="5024" y="4336"/>
                    <a:pt x="4926" y="3873"/>
                    <a:pt x="4829" y="3407"/>
                  </a:cubicBezTo>
                  <a:cubicBezTo>
                    <a:pt x="4731" y="3020"/>
                    <a:pt x="4634" y="2634"/>
                    <a:pt x="4487" y="2245"/>
                  </a:cubicBezTo>
                  <a:cubicBezTo>
                    <a:pt x="4389" y="1935"/>
                    <a:pt x="4292" y="1626"/>
                    <a:pt x="4194" y="1395"/>
                  </a:cubicBezTo>
                  <a:cubicBezTo>
                    <a:pt x="3999" y="1006"/>
                    <a:pt x="3755" y="696"/>
                    <a:pt x="3463" y="387"/>
                  </a:cubicBezTo>
                  <a:cubicBezTo>
                    <a:pt x="3170" y="156"/>
                    <a:pt x="2828" y="0"/>
                    <a:pt x="2437" y="0"/>
                  </a:cubicBezTo>
                  <a:lnTo>
                    <a:pt x="827" y="0"/>
                  </a:lnTo>
                  <a:lnTo>
                    <a:pt x="244" y="0"/>
                  </a:lnTo>
                  <a:lnTo>
                    <a:pt x="0" y="0"/>
                  </a:lnTo>
                  <a:lnTo>
                    <a:pt x="0" y="929"/>
                  </a:lnTo>
                  <a:lnTo>
                    <a:pt x="244" y="929"/>
                  </a:lnTo>
                  <a:lnTo>
                    <a:pt x="2437" y="929"/>
                  </a:lnTo>
                  <a:cubicBezTo>
                    <a:pt x="2633" y="929"/>
                    <a:pt x="2828" y="1006"/>
                    <a:pt x="2975" y="1085"/>
                  </a:cubicBezTo>
                  <a:cubicBezTo>
                    <a:pt x="3268" y="1239"/>
                    <a:pt x="3463" y="1472"/>
                    <a:pt x="3659" y="1858"/>
                  </a:cubicBezTo>
                  <a:cubicBezTo>
                    <a:pt x="3804" y="2091"/>
                    <a:pt x="3902" y="2401"/>
                    <a:pt x="3999" y="2711"/>
                  </a:cubicBezTo>
                  <a:cubicBezTo>
                    <a:pt x="4146" y="3253"/>
                    <a:pt x="4292" y="3794"/>
                    <a:pt x="4389" y="4336"/>
                  </a:cubicBezTo>
                  <a:cubicBezTo>
                    <a:pt x="4439" y="4569"/>
                    <a:pt x="4487" y="4879"/>
                    <a:pt x="4536" y="5112"/>
                  </a:cubicBezTo>
                  <a:cubicBezTo>
                    <a:pt x="4584" y="5342"/>
                    <a:pt x="4634" y="5575"/>
                    <a:pt x="4731" y="5732"/>
                  </a:cubicBezTo>
                  <a:cubicBezTo>
                    <a:pt x="4829" y="6118"/>
                    <a:pt x="4926" y="6504"/>
                    <a:pt x="5073" y="6971"/>
                  </a:cubicBezTo>
                  <a:cubicBezTo>
                    <a:pt x="5170" y="7280"/>
                    <a:pt x="5268" y="7667"/>
                    <a:pt x="5415" y="7977"/>
                  </a:cubicBezTo>
                  <a:cubicBezTo>
                    <a:pt x="5658" y="8519"/>
                    <a:pt x="5902" y="8983"/>
                    <a:pt x="6292" y="9369"/>
                  </a:cubicBezTo>
                  <a:cubicBezTo>
                    <a:pt x="6487" y="9525"/>
                    <a:pt x="6731" y="9679"/>
                    <a:pt x="6976" y="9835"/>
                  </a:cubicBezTo>
                  <a:cubicBezTo>
                    <a:pt x="7219" y="9912"/>
                    <a:pt x="7588" y="9963"/>
                    <a:pt x="7757" y="9989"/>
                  </a:cubicBezTo>
                  <a:cubicBezTo>
                    <a:pt x="7926" y="10015"/>
                    <a:pt x="7990" y="9989"/>
                    <a:pt x="7990" y="9989"/>
                  </a:cubicBezTo>
                  <a:cubicBezTo>
                    <a:pt x="7990" y="9059"/>
                    <a:pt x="8261" y="9540"/>
                    <a:pt x="8261" y="954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7" name="Freeform 60"/>
            <p:cNvSpPr>
              <a:spLocks noChangeArrowheads="1"/>
            </p:cNvSpPr>
            <p:nvPr/>
          </p:nvSpPr>
          <p:spPr bwMode="auto">
            <a:xfrm>
              <a:off x="6243722" y="3491952"/>
              <a:ext cx="2213053" cy="1668992"/>
            </a:xfrm>
            <a:custGeom>
              <a:avLst/>
              <a:gdLst>
                <a:gd name="T0" fmla="*/ 6405 w 6406"/>
                <a:gd name="T1" fmla="*/ 0 h 4032"/>
                <a:gd name="T2" fmla="*/ 6405 w 6406"/>
                <a:gd name="T3" fmla="*/ 0 h 4032"/>
                <a:gd name="T4" fmla="*/ 4968 w 6406"/>
                <a:gd name="T5" fmla="*/ 0 h 4032"/>
                <a:gd name="T6" fmla="*/ 4124 w 6406"/>
                <a:gd name="T7" fmla="*/ 188 h 4032"/>
                <a:gd name="T8" fmla="*/ 3686 w 6406"/>
                <a:gd name="T9" fmla="*/ 532 h 4032"/>
                <a:gd name="T10" fmla="*/ 3280 w 6406"/>
                <a:gd name="T11" fmla="*/ 1157 h 4032"/>
                <a:gd name="T12" fmla="*/ 3030 w 6406"/>
                <a:gd name="T13" fmla="*/ 1718 h 4032"/>
                <a:gd name="T14" fmla="*/ 2905 w 6406"/>
                <a:gd name="T15" fmla="*/ 1999 h 4032"/>
                <a:gd name="T16" fmla="*/ 2718 w 6406"/>
                <a:gd name="T17" fmla="*/ 2531 h 4032"/>
                <a:gd name="T18" fmla="*/ 2561 w 6406"/>
                <a:gd name="T19" fmla="*/ 2968 h 4032"/>
                <a:gd name="T20" fmla="*/ 2374 w 6406"/>
                <a:gd name="T21" fmla="*/ 3249 h 4032"/>
                <a:gd name="T22" fmla="*/ 2030 w 6406"/>
                <a:gd name="T23" fmla="*/ 3531 h 4032"/>
                <a:gd name="T24" fmla="*/ 1561 w 6406"/>
                <a:gd name="T25" fmla="*/ 3655 h 4032"/>
                <a:gd name="T26" fmla="*/ 530 w 6406"/>
                <a:gd name="T27" fmla="*/ 3655 h 4032"/>
                <a:gd name="T28" fmla="*/ 156 w 6406"/>
                <a:gd name="T29" fmla="*/ 3655 h 4032"/>
                <a:gd name="T30" fmla="*/ 0 w 6406"/>
                <a:gd name="T31" fmla="*/ 3655 h 4032"/>
                <a:gd name="T32" fmla="*/ 0 w 6406"/>
                <a:gd name="T33" fmla="*/ 4031 h 4032"/>
                <a:gd name="T34" fmla="*/ 156 w 6406"/>
                <a:gd name="T35" fmla="*/ 4031 h 4032"/>
                <a:gd name="T36" fmla="*/ 1561 w 6406"/>
                <a:gd name="T37" fmla="*/ 4031 h 4032"/>
                <a:gd name="T38" fmla="*/ 2030 w 6406"/>
                <a:gd name="T39" fmla="*/ 3937 h 4032"/>
                <a:gd name="T40" fmla="*/ 2624 w 6406"/>
                <a:gd name="T41" fmla="*/ 3531 h 4032"/>
                <a:gd name="T42" fmla="*/ 2905 w 6406"/>
                <a:gd name="T43" fmla="*/ 3093 h 4032"/>
                <a:gd name="T44" fmla="*/ 3155 w 6406"/>
                <a:gd name="T45" fmla="*/ 2406 h 4032"/>
                <a:gd name="T46" fmla="*/ 3280 w 6406"/>
                <a:gd name="T47" fmla="*/ 2093 h 4032"/>
                <a:gd name="T48" fmla="*/ 3343 w 6406"/>
                <a:gd name="T49" fmla="*/ 1874 h 4032"/>
                <a:gd name="T50" fmla="*/ 3593 w 6406"/>
                <a:gd name="T51" fmla="*/ 1374 h 4032"/>
                <a:gd name="T52" fmla="*/ 3780 w 6406"/>
                <a:gd name="T53" fmla="*/ 1000 h 4032"/>
                <a:gd name="T54" fmla="*/ 4218 w 6406"/>
                <a:gd name="T55" fmla="*/ 563 h 4032"/>
                <a:gd name="T56" fmla="*/ 4561 w 6406"/>
                <a:gd name="T57" fmla="*/ 438 h 4032"/>
                <a:gd name="T58" fmla="*/ 4968 w 6406"/>
                <a:gd name="T59" fmla="*/ 375 h 4032"/>
                <a:gd name="T60" fmla="*/ 6405 w 6406"/>
                <a:gd name="T61" fmla="*/ 375 h 4032"/>
                <a:gd name="T62" fmla="*/ 6405 w 6406"/>
                <a:gd name="T63" fmla="*/ 0 h 4032"/>
                <a:gd name="connsiteX0" fmla="*/ 9998 w 9998"/>
                <a:gd name="connsiteY0" fmla="*/ 0 h 9998"/>
                <a:gd name="connsiteX1" fmla="*/ 9998 w 9998"/>
                <a:gd name="connsiteY1" fmla="*/ 0 h 9998"/>
                <a:gd name="connsiteX2" fmla="*/ 7755 w 9998"/>
                <a:gd name="connsiteY2" fmla="*/ 0 h 9998"/>
                <a:gd name="connsiteX3" fmla="*/ 6438 w 9998"/>
                <a:gd name="connsiteY3" fmla="*/ 466 h 9998"/>
                <a:gd name="connsiteX4" fmla="*/ 5754 w 9998"/>
                <a:gd name="connsiteY4" fmla="*/ 1319 h 9998"/>
                <a:gd name="connsiteX5" fmla="*/ 5120 w 9998"/>
                <a:gd name="connsiteY5" fmla="*/ 2870 h 9998"/>
                <a:gd name="connsiteX6" fmla="*/ 4730 w 9998"/>
                <a:gd name="connsiteY6" fmla="*/ 4261 h 9998"/>
                <a:gd name="connsiteX7" fmla="*/ 4535 w 9998"/>
                <a:gd name="connsiteY7" fmla="*/ 4958 h 9998"/>
                <a:gd name="connsiteX8" fmla="*/ 4243 w 9998"/>
                <a:gd name="connsiteY8" fmla="*/ 6277 h 9998"/>
                <a:gd name="connsiteX9" fmla="*/ 3998 w 9998"/>
                <a:gd name="connsiteY9" fmla="*/ 7361 h 9998"/>
                <a:gd name="connsiteX10" fmla="*/ 3706 w 9998"/>
                <a:gd name="connsiteY10" fmla="*/ 8058 h 9998"/>
                <a:gd name="connsiteX11" fmla="*/ 3169 w 9998"/>
                <a:gd name="connsiteY11" fmla="*/ 8757 h 9998"/>
                <a:gd name="connsiteX12" fmla="*/ 2437 w 9998"/>
                <a:gd name="connsiteY12" fmla="*/ 9065 h 9998"/>
                <a:gd name="connsiteX13" fmla="*/ 827 w 9998"/>
                <a:gd name="connsiteY13" fmla="*/ 9065 h 9998"/>
                <a:gd name="connsiteX14" fmla="*/ 244 w 9998"/>
                <a:gd name="connsiteY14" fmla="*/ 9065 h 9998"/>
                <a:gd name="connsiteX15" fmla="*/ 0 w 9998"/>
                <a:gd name="connsiteY15" fmla="*/ 9065 h 9998"/>
                <a:gd name="connsiteX16" fmla="*/ 0 w 9998"/>
                <a:gd name="connsiteY16" fmla="*/ 9998 h 9998"/>
                <a:gd name="connsiteX17" fmla="*/ 244 w 9998"/>
                <a:gd name="connsiteY17" fmla="*/ 9998 h 9998"/>
                <a:gd name="connsiteX18" fmla="*/ 2437 w 9998"/>
                <a:gd name="connsiteY18" fmla="*/ 9998 h 9998"/>
                <a:gd name="connsiteX19" fmla="*/ 3169 w 9998"/>
                <a:gd name="connsiteY19" fmla="*/ 9764 h 9998"/>
                <a:gd name="connsiteX20" fmla="*/ 4096 w 9998"/>
                <a:gd name="connsiteY20" fmla="*/ 8757 h 9998"/>
                <a:gd name="connsiteX21" fmla="*/ 4535 w 9998"/>
                <a:gd name="connsiteY21" fmla="*/ 7671 h 9998"/>
                <a:gd name="connsiteX22" fmla="*/ 4925 w 9998"/>
                <a:gd name="connsiteY22" fmla="*/ 5967 h 9998"/>
                <a:gd name="connsiteX23" fmla="*/ 5120 w 9998"/>
                <a:gd name="connsiteY23" fmla="*/ 5191 h 9998"/>
                <a:gd name="connsiteX24" fmla="*/ 5219 w 9998"/>
                <a:gd name="connsiteY24" fmla="*/ 4648 h 9998"/>
                <a:gd name="connsiteX25" fmla="*/ 5609 w 9998"/>
                <a:gd name="connsiteY25" fmla="*/ 3408 h 9998"/>
                <a:gd name="connsiteX26" fmla="*/ 5901 w 9998"/>
                <a:gd name="connsiteY26" fmla="*/ 2480 h 9998"/>
                <a:gd name="connsiteX27" fmla="*/ 6584 w 9998"/>
                <a:gd name="connsiteY27" fmla="*/ 1396 h 9998"/>
                <a:gd name="connsiteX28" fmla="*/ 7120 w 9998"/>
                <a:gd name="connsiteY28" fmla="*/ 1086 h 9998"/>
                <a:gd name="connsiteX29" fmla="*/ 7755 w 9998"/>
                <a:gd name="connsiteY29" fmla="*/ 930 h 9998"/>
                <a:gd name="connsiteX30" fmla="*/ 9998 w 9998"/>
                <a:gd name="connsiteY30" fmla="*/ 930 h 9998"/>
                <a:gd name="connsiteX0" fmla="*/ 10000 w 10000"/>
                <a:gd name="connsiteY0" fmla="*/ 0 h 10000"/>
                <a:gd name="connsiteX1" fmla="*/ 10000 w 10000"/>
                <a:gd name="connsiteY1" fmla="*/ 0 h 10000"/>
                <a:gd name="connsiteX2" fmla="*/ 7757 w 10000"/>
                <a:gd name="connsiteY2" fmla="*/ 0 h 10000"/>
                <a:gd name="connsiteX3" fmla="*/ 6439 w 10000"/>
                <a:gd name="connsiteY3" fmla="*/ 466 h 10000"/>
                <a:gd name="connsiteX4" fmla="*/ 5755 w 10000"/>
                <a:gd name="connsiteY4" fmla="*/ 1319 h 10000"/>
                <a:gd name="connsiteX5" fmla="*/ 5121 w 10000"/>
                <a:gd name="connsiteY5" fmla="*/ 2871 h 10000"/>
                <a:gd name="connsiteX6" fmla="*/ 4731 w 10000"/>
                <a:gd name="connsiteY6" fmla="*/ 4262 h 10000"/>
                <a:gd name="connsiteX7" fmla="*/ 4536 w 10000"/>
                <a:gd name="connsiteY7" fmla="*/ 4959 h 10000"/>
                <a:gd name="connsiteX8" fmla="*/ 4244 w 10000"/>
                <a:gd name="connsiteY8" fmla="*/ 6278 h 10000"/>
                <a:gd name="connsiteX9" fmla="*/ 3999 w 10000"/>
                <a:gd name="connsiteY9" fmla="*/ 7362 h 10000"/>
                <a:gd name="connsiteX10" fmla="*/ 3707 w 10000"/>
                <a:gd name="connsiteY10" fmla="*/ 8060 h 10000"/>
                <a:gd name="connsiteX11" fmla="*/ 3170 w 10000"/>
                <a:gd name="connsiteY11" fmla="*/ 8759 h 10000"/>
                <a:gd name="connsiteX12" fmla="*/ 2437 w 10000"/>
                <a:gd name="connsiteY12" fmla="*/ 9067 h 10000"/>
                <a:gd name="connsiteX13" fmla="*/ 827 w 10000"/>
                <a:gd name="connsiteY13" fmla="*/ 9067 h 10000"/>
                <a:gd name="connsiteX14" fmla="*/ 244 w 10000"/>
                <a:gd name="connsiteY14" fmla="*/ 9067 h 10000"/>
                <a:gd name="connsiteX15" fmla="*/ 0 w 10000"/>
                <a:gd name="connsiteY15" fmla="*/ 9067 h 10000"/>
                <a:gd name="connsiteX16" fmla="*/ 0 w 10000"/>
                <a:gd name="connsiteY16" fmla="*/ 10000 h 10000"/>
                <a:gd name="connsiteX17" fmla="*/ 244 w 10000"/>
                <a:gd name="connsiteY17" fmla="*/ 10000 h 10000"/>
                <a:gd name="connsiteX18" fmla="*/ 2437 w 10000"/>
                <a:gd name="connsiteY18" fmla="*/ 10000 h 10000"/>
                <a:gd name="connsiteX19" fmla="*/ 3170 w 10000"/>
                <a:gd name="connsiteY19" fmla="*/ 9766 h 10000"/>
                <a:gd name="connsiteX20" fmla="*/ 4097 w 10000"/>
                <a:gd name="connsiteY20" fmla="*/ 8759 h 10000"/>
                <a:gd name="connsiteX21" fmla="*/ 4536 w 10000"/>
                <a:gd name="connsiteY21" fmla="*/ 7673 h 10000"/>
                <a:gd name="connsiteX22" fmla="*/ 4926 w 10000"/>
                <a:gd name="connsiteY22" fmla="*/ 5968 h 10000"/>
                <a:gd name="connsiteX23" fmla="*/ 5121 w 10000"/>
                <a:gd name="connsiteY23" fmla="*/ 5192 h 10000"/>
                <a:gd name="connsiteX24" fmla="*/ 5220 w 10000"/>
                <a:gd name="connsiteY24" fmla="*/ 4649 h 10000"/>
                <a:gd name="connsiteX25" fmla="*/ 5610 w 10000"/>
                <a:gd name="connsiteY25" fmla="*/ 3409 h 10000"/>
                <a:gd name="connsiteX26" fmla="*/ 5902 w 10000"/>
                <a:gd name="connsiteY26" fmla="*/ 2480 h 10000"/>
                <a:gd name="connsiteX27" fmla="*/ 6585 w 10000"/>
                <a:gd name="connsiteY27" fmla="*/ 1396 h 10000"/>
                <a:gd name="connsiteX28" fmla="*/ 7121 w 10000"/>
                <a:gd name="connsiteY28" fmla="*/ 1086 h 10000"/>
                <a:gd name="connsiteX29" fmla="*/ 7757 w 10000"/>
                <a:gd name="connsiteY29" fmla="*/ 930 h 10000"/>
                <a:gd name="connsiteX30" fmla="*/ 8341 w 10000"/>
                <a:gd name="connsiteY30" fmla="*/ 702 h 10000"/>
                <a:gd name="connsiteX0" fmla="*/ 10000 w 10000"/>
                <a:gd name="connsiteY0" fmla="*/ 0 h 10000"/>
                <a:gd name="connsiteX1" fmla="*/ 8197 w 10000"/>
                <a:gd name="connsiteY1" fmla="*/ 507 h 10000"/>
                <a:gd name="connsiteX2" fmla="*/ 7757 w 10000"/>
                <a:gd name="connsiteY2" fmla="*/ 0 h 10000"/>
                <a:gd name="connsiteX3" fmla="*/ 6439 w 10000"/>
                <a:gd name="connsiteY3" fmla="*/ 466 h 10000"/>
                <a:gd name="connsiteX4" fmla="*/ 5755 w 10000"/>
                <a:gd name="connsiteY4" fmla="*/ 1319 h 10000"/>
                <a:gd name="connsiteX5" fmla="*/ 5121 w 10000"/>
                <a:gd name="connsiteY5" fmla="*/ 2871 h 10000"/>
                <a:gd name="connsiteX6" fmla="*/ 4731 w 10000"/>
                <a:gd name="connsiteY6" fmla="*/ 4262 h 10000"/>
                <a:gd name="connsiteX7" fmla="*/ 4536 w 10000"/>
                <a:gd name="connsiteY7" fmla="*/ 4959 h 10000"/>
                <a:gd name="connsiteX8" fmla="*/ 4244 w 10000"/>
                <a:gd name="connsiteY8" fmla="*/ 6278 h 10000"/>
                <a:gd name="connsiteX9" fmla="*/ 3999 w 10000"/>
                <a:gd name="connsiteY9" fmla="*/ 7362 h 10000"/>
                <a:gd name="connsiteX10" fmla="*/ 3707 w 10000"/>
                <a:gd name="connsiteY10" fmla="*/ 8060 h 10000"/>
                <a:gd name="connsiteX11" fmla="*/ 3170 w 10000"/>
                <a:gd name="connsiteY11" fmla="*/ 8759 h 10000"/>
                <a:gd name="connsiteX12" fmla="*/ 2437 w 10000"/>
                <a:gd name="connsiteY12" fmla="*/ 9067 h 10000"/>
                <a:gd name="connsiteX13" fmla="*/ 827 w 10000"/>
                <a:gd name="connsiteY13" fmla="*/ 9067 h 10000"/>
                <a:gd name="connsiteX14" fmla="*/ 244 w 10000"/>
                <a:gd name="connsiteY14" fmla="*/ 9067 h 10000"/>
                <a:gd name="connsiteX15" fmla="*/ 0 w 10000"/>
                <a:gd name="connsiteY15" fmla="*/ 9067 h 10000"/>
                <a:gd name="connsiteX16" fmla="*/ 0 w 10000"/>
                <a:gd name="connsiteY16" fmla="*/ 10000 h 10000"/>
                <a:gd name="connsiteX17" fmla="*/ 244 w 10000"/>
                <a:gd name="connsiteY17" fmla="*/ 10000 h 10000"/>
                <a:gd name="connsiteX18" fmla="*/ 2437 w 10000"/>
                <a:gd name="connsiteY18" fmla="*/ 10000 h 10000"/>
                <a:gd name="connsiteX19" fmla="*/ 3170 w 10000"/>
                <a:gd name="connsiteY19" fmla="*/ 9766 h 10000"/>
                <a:gd name="connsiteX20" fmla="*/ 4097 w 10000"/>
                <a:gd name="connsiteY20" fmla="*/ 8759 h 10000"/>
                <a:gd name="connsiteX21" fmla="*/ 4536 w 10000"/>
                <a:gd name="connsiteY21" fmla="*/ 7673 h 10000"/>
                <a:gd name="connsiteX22" fmla="*/ 4926 w 10000"/>
                <a:gd name="connsiteY22" fmla="*/ 5968 h 10000"/>
                <a:gd name="connsiteX23" fmla="*/ 5121 w 10000"/>
                <a:gd name="connsiteY23" fmla="*/ 5192 h 10000"/>
                <a:gd name="connsiteX24" fmla="*/ 5220 w 10000"/>
                <a:gd name="connsiteY24" fmla="*/ 4649 h 10000"/>
                <a:gd name="connsiteX25" fmla="*/ 5610 w 10000"/>
                <a:gd name="connsiteY25" fmla="*/ 3409 h 10000"/>
                <a:gd name="connsiteX26" fmla="*/ 5902 w 10000"/>
                <a:gd name="connsiteY26" fmla="*/ 2480 h 10000"/>
                <a:gd name="connsiteX27" fmla="*/ 6585 w 10000"/>
                <a:gd name="connsiteY27" fmla="*/ 1396 h 10000"/>
                <a:gd name="connsiteX28" fmla="*/ 7121 w 10000"/>
                <a:gd name="connsiteY28" fmla="*/ 1086 h 10000"/>
                <a:gd name="connsiteX29" fmla="*/ 7757 w 10000"/>
                <a:gd name="connsiteY29" fmla="*/ 930 h 10000"/>
                <a:gd name="connsiteX30" fmla="*/ 8341 w 10000"/>
                <a:gd name="connsiteY30" fmla="*/ 702 h 10000"/>
                <a:gd name="connsiteX0" fmla="*/ 8197 w 8341"/>
                <a:gd name="connsiteY0" fmla="*/ 507 h 10000"/>
                <a:gd name="connsiteX1" fmla="*/ 7757 w 8341"/>
                <a:gd name="connsiteY1" fmla="*/ 0 h 10000"/>
                <a:gd name="connsiteX2" fmla="*/ 6439 w 8341"/>
                <a:gd name="connsiteY2" fmla="*/ 466 h 10000"/>
                <a:gd name="connsiteX3" fmla="*/ 5755 w 8341"/>
                <a:gd name="connsiteY3" fmla="*/ 1319 h 10000"/>
                <a:gd name="connsiteX4" fmla="*/ 5121 w 8341"/>
                <a:gd name="connsiteY4" fmla="*/ 2871 h 10000"/>
                <a:gd name="connsiteX5" fmla="*/ 4731 w 8341"/>
                <a:gd name="connsiteY5" fmla="*/ 4262 h 10000"/>
                <a:gd name="connsiteX6" fmla="*/ 4536 w 8341"/>
                <a:gd name="connsiteY6" fmla="*/ 4959 h 10000"/>
                <a:gd name="connsiteX7" fmla="*/ 4244 w 8341"/>
                <a:gd name="connsiteY7" fmla="*/ 6278 h 10000"/>
                <a:gd name="connsiteX8" fmla="*/ 3999 w 8341"/>
                <a:gd name="connsiteY8" fmla="*/ 7362 h 10000"/>
                <a:gd name="connsiteX9" fmla="*/ 3707 w 8341"/>
                <a:gd name="connsiteY9" fmla="*/ 8060 h 10000"/>
                <a:gd name="connsiteX10" fmla="*/ 3170 w 8341"/>
                <a:gd name="connsiteY10" fmla="*/ 8759 h 10000"/>
                <a:gd name="connsiteX11" fmla="*/ 2437 w 8341"/>
                <a:gd name="connsiteY11" fmla="*/ 9067 h 10000"/>
                <a:gd name="connsiteX12" fmla="*/ 827 w 8341"/>
                <a:gd name="connsiteY12" fmla="*/ 9067 h 10000"/>
                <a:gd name="connsiteX13" fmla="*/ 244 w 8341"/>
                <a:gd name="connsiteY13" fmla="*/ 9067 h 10000"/>
                <a:gd name="connsiteX14" fmla="*/ 0 w 8341"/>
                <a:gd name="connsiteY14" fmla="*/ 9067 h 10000"/>
                <a:gd name="connsiteX15" fmla="*/ 0 w 8341"/>
                <a:gd name="connsiteY15" fmla="*/ 10000 h 10000"/>
                <a:gd name="connsiteX16" fmla="*/ 244 w 8341"/>
                <a:gd name="connsiteY16" fmla="*/ 10000 h 10000"/>
                <a:gd name="connsiteX17" fmla="*/ 2437 w 8341"/>
                <a:gd name="connsiteY17" fmla="*/ 10000 h 10000"/>
                <a:gd name="connsiteX18" fmla="*/ 3170 w 8341"/>
                <a:gd name="connsiteY18" fmla="*/ 9766 h 10000"/>
                <a:gd name="connsiteX19" fmla="*/ 4097 w 8341"/>
                <a:gd name="connsiteY19" fmla="*/ 8759 h 10000"/>
                <a:gd name="connsiteX20" fmla="*/ 4536 w 8341"/>
                <a:gd name="connsiteY20" fmla="*/ 7673 h 10000"/>
                <a:gd name="connsiteX21" fmla="*/ 4926 w 8341"/>
                <a:gd name="connsiteY21" fmla="*/ 5968 h 10000"/>
                <a:gd name="connsiteX22" fmla="*/ 5121 w 8341"/>
                <a:gd name="connsiteY22" fmla="*/ 5192 h 10000"/>
                <a:gd name="connsiteX23" fmla="*/ 5220 w 8341"/>
                <a:gd name="connsiteY23" fmla="*/ 4649 h 10000"/>
                <a:gd name="connsiteX24" fmla="*/ 5610 w 8341"/>
                <a:gd name="connsiteY24" fmla="*/ 3409 h 10000"/>
                <a:gd name="connsiteX25" fmla="*/ 5902 w 8341"/>
                <a:gd name="connsiteY25" fmla="*/ 2480 h 10000"/>
                <a:gd name="connsiteX26" fmla="*/ 6585 w 8341"/>
                <a:gd name="connsiteY26" fmla="*/ 1396 h 10000"/>
                <a:gd name="connsiteX27" fmla="*/ 7121 w 8341"/>
                <a:gd name="connsiteY27" fmla="*/ 1086 h 10000"/>
                <a:gd name="connsiteX28" fmla="*/ 7757 w 8341"/>
                <a:gd name="connsiteY28" fmla="*/ 930 h 10000"/>
                <a:gd name="connsiteX29" fmla="*/ 8341 w 8341"/>
                <a:gd name="connsiteY29" fmla="*/ 70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341" h="10000">
                  <a:moveTo>
                    <a:pt x="8197" y="507"/>
                  </a:moveTo>
                  <a:cubicBezTo>
                    <a:pt x="8050" y="338"/>
                    <a:pt x="8050" y="7"/>
                    <a:pt x="7757" y="0"/>
                  </a:cubicBezTo>
                  <a:cubicBezTo>
                    <a:pt x="7464" y="-7"/>
                    <a:pt x="6829" y="233"/>
                    <a:pt x="6439" y="466"/>
                  </a:cubicBezTo>
                  <a:cubicBezTo>
                    <a:pt x="6145" y="699"/>
                    <a:pt x="5950" y="1009"/>
                    <a:pt x="5755" y="1319"/>
                  </a:cubicBezTo>
                  <a:cubicBezTo>
                    <a:pt x="5463" y="1783"/>
                    <a:pt x="5268" y="2326"/>
                    <a:pt x="5121" y="2871"/>
                  </a:cubicBezTo>
                  <a:cubicBezTo>
                    <a:pt x="4974" y="3409"/>
                    <a:pt x="4829" y="3875"/>
                    <a:pt x="4731" y="4262"/>
                  </a:cubicBezTo>
                  <a:cubicBezTo>
                    <a:pt x="4634" y="4418"/>
                    <a:pt x="4584" y="4649"/>
                    <a:pt x="4536" y="4959"/>
                  </a:cubicBezTo>
                  <a:cubicBezTo>
                    <a:pt x="4439" y="5346"/>
                    <a:pt x="4341" y="5812"/>
                    <a:pt x="4244" y="6278"/>
                  </a:cubicBezTo>
                  <a:cubicBezTo>
                    <a:pt x="4194" y="6665"/>
                    <a:pt x="4097" y="7052"/>
                    <a:pt x="3999" y="7362"/>
                  </a:cubicBezTo>
                  <a:cubicBezTo>
                    <a:pt x="3902" y="7596"/>
                    <a:pt x="3804" y="7829"/>
                    <a:pt x="3707" y="8060"/>
                  </a:cubicBezTo>
                  <a:cubicBezTo>
                    <a:pt x="3560" y="8370"/>
                    <a:pt x="3413" y="8603"/>
                    <a:pt x="3170" y="8759"/>
                  </a:cubicBezTo>
                  <a:cubicBezTo>
                    <a:pt x="2975" y="8913"/>
                    <a:pt x="2731" y="9067"/>
                    <a:pt x="2437" y="9067"/>
                  </a:cubicBezTo>
                  <a:lnTo>
                    <a:pt x="827" y="9067"/>
                  </a:lnTo>
                  <a:lnTo>
                    <a:pt x="244" y="9067"/>
                  </a:lnTo>
                  <a:lnTo>
                    <a:pt x="0" y="9067"/>
                  </a:lnTo>
                  <a:lnTo>
                    <a:pt x="0" y="10000"/>
                  </a:lnTo>
                  <a:lnTo>
                    <a:pt x="244" y="10000"/>
                  </a:lnTo>
                  <a:lnTo>
                    <a:pt x="2437" y="10000"/>
                  </a:lnTo>
                  <a:cubicBezTo>
                    <a:pt x="2683" y="10000"/>
                    <a:pt x="2926" y="9920"/>
                    <a:pt x="3170" y="9766"/>
                  </a:cubicBezTo>
                  <a:cubicBezTo>
                    <a:pt x="3560" y="9610"/>
                    <a:pt x="3854" y="9223"/>
                    <a:pt x="4097" y="8759"/>
                  </a:cubicBezTo>
                  <a:cubicBezTo>
                    <a:pt x="4292" y="8449"/>
                    <a:pt x="4439" y="8060"/>
                    <a:pt x="4536" y="7673"/>
                  </a:cubicBezTo>
                  <a:cubicBezTo>
                    <a:pt x="4731" y="7052"/>
                    <a:pt x="4829" y="6509"/>
                    <a:pt x="4926" y="5968"/>
                  </a:cubicBezTo>
                  <a:cubicBezTo>
                    <a:pt x="5024" y="5658"/>
                    <a:pt x="5073" y="5425"/>
                    <a:pt x="5121" y="5192"/>
                  </a:cubicBezTo>
                  <a:cubicBezTo>
                    <a:pt x="5170" y="4959"/>
                    <a:pt x="5220" y="4805"/>
                    <a:pt x="5220" y="4649"/>
                  </a:cubicBezTo>
                  <a:cubicBezTo>
                    <a:pt x="5365" y="4262"/>
                    <a:pt x="5463" y="3875"/>
                    <a:pt x="5610" y="3409"/>
                  </a:cubicBezTo>
                  <a:cubicBezTo>
                    <a:pt x="5707" y="3099"/>
                    <a:pt x="5805" y="2790"/>
                    <a:pt x="5902" y="2480"/>
                  </a:cubicBezTo>
                  <a:cubicBezTo>
                    <a:pt x="6097" y="2093"/>
                    <a:pt x="6292" y="1706"/>
                    <a:pt x="6585" y="1396"/>
                  </a:cubicBezTo>
                  <a:cubicBezTo>
                    <a:pt x="6731" y="1240"/>
                    <a:pt x="6926" y="1163"/>
                    <a:pt x="7121" y="1086"/>
                  </a:cubicBezTo>
                  <a:cubicBezTo>
                    <a:pt x="7316" y="1009"/>
                    <a:pt x="7554" y="994"/>
                    <a:pt x="7757" y="930"/>
                  </a:cubicBezTo>
                  <a:cubicBezTo>
                    <a:pt x="7960" y="866"/>
                    <a:pt x="8146" y="778"/>
                    <a:pt x="8341" y="702"/>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8" name="Rectangle 7"/>
            <p:cNvSpPr/>
            <p:nvPr/>
          </p:nvSpPr>
          <p:spPr>
            <a:xfrm>
              <a:off x="5253567" y="1981200"/>
              <a:ext cx="1579033" cy="147635"/>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a:ea typeface="+mn-ea"/>
                <a:cs typeface="+mn-cs"/>
              </a:endParaRPr>
            </a:p>
          </p:txBody>
        </p:sp>
        <p:sp>
          <p:nvSpPr>
            <p:cNvPr id="10" name="Freeform 18"/>
            <p:cNvSpPr>
              <a:spLocks noChangeArrowheads="1"/>
            </p:cNvSpPr>
            <p:nvPr/>
          </p:nvSpPr>
          <p:spPr bwMode="auto">
            <a:xfrm>
              <a:off x="8325916" y="3824816"/>
              <a:ext cx="678384" cy="444011"/>
            </a:xfrm>
            <a:custGeom>
              <a:avLst/>
              <a:gdLst>
                <a:gd name="T0" fmla="*/ 781 w 782"/>
                <a:gd name="T1" fmla="*/ 438 h 877"/>
                <a:gd name="T2" fmla="*/ 0 w 782"/>
                <a:gd name="T3" fmla="*/ 0 h 877"/>
                <a:gd name="T4" fmla="*/ 0 w 782"/>
                <a:gd name="T5" fmla="*/ 876 h 877"/>
                <a:gd name="T6" fmla="*/ 781 w 782"/>
                <a:gd name="T7" fmla="*/ 438 h 877"/>
                <a:gd name="connsiteX0" fmla="*/ 9987 w 9987"/>
                <a:gd name="connsiteY0" fmla="*/ 4994 h 9989"/>
                <a:gd name="connsiteX1" fmla="*/ 5664 w 9987"/>
                <a:gd name="connsiteY1" fmla="*/ 2905 h 9989"/>
                <a:gd name="connsiteX2" fmla="*/ 0 w 9987"/>
                <a:gd name="connsiteY2" fmla="*/ 0 h 9989"/>
                <a:gd name="connsiteX3" fmla="*/ 0 w 9987"/>
                <a:gd name="connsiteY3" fmla="*/ 9989 h 9989"/>
                <a:gd name="connsiteX4" fmla="*/ 9987 w 9987"/>
                <a:gd name="connsiteY4" fmla="*/ 4994 h 9989"/>
                <a:gd name="connsiteX0" fmla="*/ 10000 w 10046"/>
                <a:gd name="connsiteY0" fmla="*/ 4999 h 10000"/>
                <a:gd name="connsiteX1" fmla="*/ 10046 w 10046"/>
                <a:gd name="connsiteY1" fmla="*/ 429 h 10000"/>
                <a:gd name="connsiteX2" fmla="*/ 0 w 10046"/>
                <a:gd name="connsiteY2" fmla="*/ 0 h 10000"/>
                <a:gd name="connsiteX3" fmla="*/ 0 w 10046"/>
                <a:gd name="connsiteY3" fmla="*/ 10000 h 10000"/>
                <a:gd name="connsiteX4" fmla="*/ 10000 w 10046"/>
                <a:gd name="connsiteY4" fmla="*/ 4999 h 10000"/>
                <a:gd name="connsiteX0" fmla="*/ 10000 w 11683"/>
                <a:gd name="connsiteY0" fmla="*/ 4999 h 10000"/>
                <a:gd name="connsiteX1" fmla="*/ 10046 w 11683"/>
                <a:gd name="connsiteY1" fmla="*/ 429 h 10000"/>
                <a:gd name="connsiteX2" fmla="*/ 0 w 11683"/>
                <a:gd name="connsiteY2" fmla="*/ 0 h 10000"/>
                <a:gd name="connsiteX3" fmla="*/ 0 w 11683"/>
                <a:gd name="connsiteY3" fmla="*/ 10000 h 10000"/>
                <a:gd name="connsiteX4" fmla="*/ 11683 w 11683"/>
                <a:gd name="connsiteY4" fmla="*/ 7955 h 10000"/>
                <a:gd name="connsiteX0" fmla="*/ 10000 w 11683"/>
                <a:gd name="connsiteY0" fmla="*/ 4999 h 10000"/>
                <a:gd name="connsiteX1" fmla="*/ 11326 w 11683"/>
                <a:gd name="connsiteY1" fmla="*/ 2717 h 10000"/>
                <a:gd name="connsiteX2" fmla="*/ 10046 w 11683"/>
                <a:gd name="connsiteY2" fmla="*/ 429 h 10000"/>
                <a:gd name="connsiteX3" fmla="*/ 0 w 11683"/>
                <a:gd name="connsiteY3" fmla="*/ 0 h 10000"/>
                <a:gd name="connsiteX4" fmla="*/ 0 w 11683"/>
                <a:gd name="connsiteY4" fmla="*/ 10000 h 10000"/>
                <a:gd name="connsiteX5" fmla="*/ 11683 w 11683"/>
                <a:gd name="connsiteY5" fmla="*/ 7955 h 10000"/>
                <a:gd name="connsiteX0" fmla="*/ 10000 w 12218"/>
                <a:gd name="connsiteY0" fmla="*/ 4999 h 10000"/>
                <a:gd name="connsiteX1" fmla="*/ 11326 w 12218"/>
                <a:gd name="connsiteY1" fmla="*/ 2717 h 10000"/>
                <a:gd name="connsiteX2" fmla="*/ 11527 w 12218"/>
                <a:gd name="connsiteY2" fmla="*/ 238 h 10000"/>
                <a:gd name="connsiteX3" fmla="*/ 0 w 12218"/>
                <a:gd name="connsiteY3" fmla="*/ 0 h 10000"/>
                <a:gd name="connsiteX4" fmla="*/ 0 w 12218"/>
                <a:gd name="connsiteY4" fmla="*/ 10000 h 10000"/>
                <a:gd name="connsiteX5" fmla="*/ 11683 w 12218"/>
                <a:gd name="connsiteY5" fmla="*/ 7955 h 10000"/>
                <a:gd name="connsiteX0" fmla="*/ 11144 w 12218"/>
                <a:gd name="connsiteY0" fmla="*/ 5476 h 10000"/>
                <a:gd name="connsiteX1" fmla="*/ 11326 w 12218"/>
                <a:gd name="connsiteY1" fmla="*/ 2717 h 10000"/>
                <a:gd name="connsiteX2" fmla="*/ 11527 w 12218"/>
                <a:gd name="connsiteY2" fmla="*/ 238 h 10000"/>
                <a:gd name="connsiteX3" fmla="*/ 0 w 12218"/>
                <a:gd name="connsiteY3" fmla="*/ 0 h 10000"/>
                <a:gd name="connsiteX4" fmla="*/ 0 w 12218"/>
                <a:gd name="connsiteY4" fmla="*/ 10000 h 10000"/>
                <a:gd name="connsiteX5" fmla="*/ 11683 w 12218"/>
                <a:gd name="connsiteY5" fmla="*/ 7955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18" h="10000">
                  <a:moveTo>
                    <a:pt x="11144" y="5476"/>
                  </a:moveTo>
                  <a:cubicBezTo>
                    <a:pt x="11141" y="5239"/>
                    <a:pt x="11318" y="3479"/>
                    <a:pt x="11326" y="2717"/>
                  </a:cubicBezTo>
                  <a:cubicBezTo>
                    <a:pt x="11334" y="1955"/>
                    <a:pt x="13190" y="834"/>
                    <a:pt x="11527" y="238"/>
                  </a:cubicBezTo>
                  <a:lnTo>
                    <a:pt x="0" y="0"/>
                  </a:lnTo>
                  <a:lnTo>
                    <a:pt x="0" y="10000"/>
                  </a:lnTo>
                  <a:lnTo>
                    <a:pt x="11683" y="7955"/>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grpSp>
      <p:grpSp>
        <p:nvGrpSpPr>
          <p:cNvPr id="13" name="TLC Group">
            <a:extLst>
              <a:ext uri="{FF2B5EF4-FFF2-40B4-BE49-F238E27FC236}">
                <a16:creationId xmlns:a16="http://schemas.microsoft.com/office/drawing/2014/main" id="{38CE8DDA-D560-4077-9766-0B17086ECD8A}"/>
              </a:ext>
            </a:extLst>
          </p:cNvPr>
          <p:cNvGrpSpPr/>
          <p:nvPr/>
        </p:nvGrpSpPr>
        <p:grpSpPr>
          <a:xfrm>
            <a:off x="4524209" y="3649397"/>
            <a:ext cx="2540000" cy="2562883"/>
            <a:chOff x="4508820" y="4009168"/>
            <a:chExt cx="2540000" cy="2562883"/>
          </a:xfrm>
        </p:grpSpPr>
        <p:grpSp>
          <p:nvGrpSpPr>
            <p:cNvPr id="14" name="Group 13"/>
            <p:cNvGrpSpPr/>
            <p:nvPr/>
          </p:nvGrpSpPr>
          <p:grpSpPr>
            <a:xfrm>
              <a:off x="4817000" y="4525039"/>
              <a:ext cx="2218948" cy="2047012"/>
              <a:chOff x="3983038" y="4224338"/>
              <a:chExt cx="2171700" cy="2003425"/>
            </a:xfrm>
          </p:grpSpPr>
          <p:sp>
            <p:nvSpPr>
              <p:cNvPr id="16" name="Freeform 5"/>
              <p:cNvSpPr>
                <a:spLocks noChangeArrowheads="1"/>
              </p:cNvSpPr>
              <p:nvPr/>
            </p:nvSpPr>
            <p:spPr bwMode="auto">
              <a:xfrm>
                <a:off x="4795785" y="5203752"/>
                <a:ext cx="393700" cy="79375"/>
              </a:xfrm>
              <a:custGeom>
                <a:avLst/>
                <a:gdLst>
                  <a:gd name="T0" fmla="*/ 437 w 1093"/>
                  <a:gd name="T1" fmla="*/ 0 h 220"/>
                  <a:gd name="T2" fmla="*/ 437 w 1093"/>
                  <a:gd name="T3" fmla="*/ 0 h 220"/>
                  <a:gd name="T4" fmla="*/ 750 w 1093"/>
                  <a:gd name="T5" fmla="*/ 63 h 220"/>
                  <a:gd name="T6" fmla="*/ 968 w 1093"/>
                  <a:gd name="T7" fmla="*/ 125 h 220"/>
                  <a:gd name="T8" fmla="*/ 1031 w 1093"/>
                  <a:gd name="T9" fmla="*/ 188 h 220"/>
                  <a:gd name="T10" fmla="*/ 843 w 1093"/>
                  <a:gd name="T11" fmla="*/ 219 h 220"/>
                  <a:gd name="T12" fmla="*/ 625 w 1093"/>
                  <a:gd name="T13" fmla="*/ 219 h 220"/>
                  <a:gd name="T14" fmla="*/ 312 w 1093"/>
                  <a:gd name="T15" fmla="*/ 188 h 220"/>
                  <a:gd name="T16" fmla="*/ 187 w 1093"/>
                  <a:gd name="T17" fmla="*/ 125 h 220"/>
                  <a:gd name="T18" fmla="*/ 0 w 1093"/>
                  <a:gd name="T19" fmla="*/ 63 h 220"/>
                  <a:gd name="T20" fmla="*/ 124 w 1093"/>
                  <a:gd name="T21" fmla="*/ 32 h 220"/>
                  <a:gd name="T22" fmla="*/ 437 w 1093"/>
                  <a:gd name="T23"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3" h="220">
                    <a:moveTo>
                      <a:pt x="437" y="0"/>
                    </a:moveTo>
                    <a:lnTo>
                      <a:pt x="437" y="0"/>
                    </a:lnTo>
                    <a:cubicBezTo>
                      <a:pt x="437" y="0"/>
                      <a:pt x="687" y="32"/>
                      <a:pt x="750" y="63"/>
                    </a:cubicBezTo>
                    <a:cubicBezTo>
                      <a:pt x="781" y="63"/>
                      <a:pt x="906" y="94"/>
                      <a:pt x="968" y="125"/>
                    </a:cubicBezTo>
                    <a:cubicBezTo>
                      <a:pt x="1000" y="157"/>
                      <a:pt x="1092" y="157"/>
                      <a:pt x="1031" y="188"/>
                    </a:cubicBezTo>
                    <a:cubicBezTo>
                      <a:pt x="1000" y="219"/>
                      <a:pt x="875" y="219"/>
                      <a:pt x="843" y="219"/>
                    </a:cubicBezTo>
                    <a:cubicBezTo>
                      <a:pt x="781" y="219"/>
                      <a:pt x="781" y="219"/>
                      <a:pt x="625" y="219"/>
                    </a:cubicBezTo>
                    <a:cubicBezTo>
                      <a:pt x="468" y="219"/>
                      <a:pt x="375" y="219"/>
                      <a:pt x="312" y="188"/>
                    </a:cubicBezTo>
                    <a:cubicBezTo>
                      <a:pt x="250" y="188"/>
                      <a:pt x="250" y="157"/>
                      <a:pt x="187" y="125"/>
                    </a:cubicBezTo>
                    <a:cubicBezTo>
                      <a:pt x="124" y="125"/>
                      <a:pt x="0" y="94"/>
                      <a:pt x="0" y="63"/>
                    </a:cubicBezTo>
                    <a:cubicBezTo>
                      <a:pt x="31" y="32"/>
                      <a:pt x="93" y="32"/>
                      <a:pt x="124" y="32"/>
                    </a:cubicBezTo>
                    <a:cubicBezTo>
                      <a:pt x="124" y="32"/>
                      <a:pt x="218" y="0"/>
                      <a:pt x="437" y="0"/>
                    </a:cubicBezTo>
                  </a:path>
                </a:pathLst>
              </a:custGeom>
              <a:solidFill>
                <a:srgbClr val="2F559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7" name="Freeform 6"/>
              <p:cNvSpPr>
                <a:spLocks noChangeArrowheads="1"/>
              </p:cNvSpPr>
              <p:nvPr/>
            </p:nvSpPr>
            <p:spPr bwMode="auto">
              <a:xfrm>
                <a:off x="4219575" y="5135563"/>
                <a:ext cx="382588" cy="90487"/>
              </a:xfrm>
              <a:custGeom>
                <a:avLst/>
                <a:gdLst>
                  <a:gd name="T0" fmla="*/ 406 w 1063"/>
                  <a:gd name="T1" fmla="*/ 31 h 251"/>
                  <a:gd name="T2" fmla="*/ 406 w 1063"/>
                  <a:gd name="T3" fmla="*/ 31 h 251"/>
                  <a:gd name="T4" fmla="*/ 718 w 1063"/>
                  <a:gd name="T5" fmla="*/ 0 h 251"/>
                  <a:gd name="T6" fmla="*/ 937 w 1063"/>
                  <a:gd name="T7" fmla="*/ 31 h 251"/>
                  <a:gd name="T8" fmla="*/ 1031 w 1063"/>
                  <a:gd name="T9" fmla="*/ 63 h 251"/>
                  <a:gd name="T10" fmla="*/ 843 w 1063"/>
                  <a:gd name="T11" fmla="*/ 156 h 251"/>
                  <a:gd name="T12" fmla="*/ 625 w 1063"/>
                  <a:gd name="T13" fmla="*/ 219 h 251"/>
                  <a:gd name="T14" fmla="*/ 312 w 1063"/>
                  <a:gd name="T15" fmla="*/ 250 h 251"/>
                  <a:gd name="T16" fmla="*/ 187 w 1063"/>
                  <a:gd name="T17" fmla="*/ 219 h 251"/>
                  <a:gd name="T18" fmla="*/ 0 w 1063"/>
                  <a:gd name="T19" fmla="*/ 188 h 251"/>
                  <a:gd name="T20" fmla="*/ 93 w 1063"/>
                  <a:gd name="T21" fmla="*/ 125 h 251"/>
                  <a:gd name="T22" fmla="*/ 406 w 1063"/>
                  <a:gd name="T23" fmla="*/ 3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63" h="251">
                    <a:moveTo>
                      <a:pt x="406" y="31"/>
                    </a:moveTo>
                    <a:lnTo>
                      <a:pt x="406" y="31"/>
                    </a:lnTo>
                    <a:cubicBezTo>
                      <a:pt x="406" y="31"/>
                      <a:pt x="656" y="0"/>
                      <a:pt x="718" y="0"/>
                    </a:cubicBezTo>
                    <a:cubicBezTo>
                      <a:pt x="781" y="31"/>
                      <a:pt x="906" y="31"/>
                      <a:pt x="937" y="31"/>
                    </a:cubicBezTo>
                    <a:cubicBezTo>
                      <a:pt x="1000" y="31"/>
                      <a:pt x="1062" y="31"/>
                      <a:pt x="1031" y="63"/>
                    </a:cubicBezTo>
                    <a:cubicBezTo>
                      <a:pt x="1000" y="125"/>
                      <a:pt x="906" y="125"/>
                      <a:pt x="843" y="156"/>
                    </a:cubicBezTo>
                    <a:cubicBezTo>
                      <a:pt x="781" y="156"/>
                      <a:pt x="781" y="188"/>
                      <a:pt x="625" y="219"/>
                    </a:cubicBezTo>
                    <a:cubicBezTo>
                      <a:pt x="499" y="250"/>
                      <a:pt x="375" y="250"/>
                      <a:pt x="312" y="250"/>
                    </a:cubicBezTo>
                    <a:cubicBezTo>
                      <a:pt x="250" y="250"/>
                      <a:pt x="250" y="219"/>
                      <a:pt x="187" y="219"/>
                    </a:cubicBezTo>
                    <a:cubicBezTo>
                      <a:pt x="125" y="219"/>
                      <a:pt x="0" y="219"/>
                      <a:pt x="0" y="188"/>
                    </a:cubicBezTo>
                    <a:cubicBezTo>
                      <a:pt x="0" y="156"/>
                      <a:pt x="93" y="125"/>
                      <a:pt x="93" y="125"/>
                    </a:cubicBezTo>
                    <a:cubicBezTo>
                      <a:pt x="125" y="125"/>
                      <a:pt x="218" y="94"/>
                      <a:pt x="406" y="31"/>
                    </a:cubicBezTo>
                  </a:path>
                </a:pathLst>
              </a:custGeom>
              <a:solidFill>
                <a:srgbClr val="2F559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8" name="Freeform 7"/>
              <p:cNvSpPr>
                <a:spLocks noChangeArrowheads="1"/>
              </p:cNvSpPr>
              <p:nvPr/>
            </p:nvSpPr>
            <p:spPr bwMode="auto">
              <a:xfrm>
                <a:off x="5354638" y="5135563"/>
                <a:ext cx="382587" cy="90487"/>
              </a:xfrm>
              <a:custGeom>
                <a:avLst/>
                <a:gdLst>
                  <a:gd name="T0" fmla="*/ 656 w 1063"/>
                  <a:gd name="T1" fmla="*/ 31 h 251"/>
                  <a:gd name="T2" fmla="*/ 656 w 1063"/>
                  <a:gd name="T3" fmla="*/ 31 h 251"/>
                  <a:gd name="T4" fmla="*/ 344 w 1063"/>
                  <a:gd name="T5" fmla="*/ 0 h 251"/>
                  <a:gd name="T6" fmla="*/ 125 w 1063"/>
                  <a:gd name="T7" fmla="*/ 31 h 251"/>
                  <a:gd name="T8" fmla="*/ 31 w 1063"/>
                  <a:gd name="T9" fmla="*/ 63 h 251"/>
                  <a:gd name="T10" fmla="*/ 219 w 1063"/>
                  <a:gd name="T11" fmla="*/ 156 h 251"/>
                  <a:gd name="T12" fmla="*/ 437 w 1063"/>
                  <a:gd name="T13" fmla="*/ 219 h 251"/>
                  <a:gd name="T14" fmla="*/ 750 w 1063"/>
                  <a:gd name="T15" fmla="*/ 250 h 251"/>
                  <a:gd name="T16" fmla="*/ 875 w 1063"/>
                  <a:gd name="T17" fmla="*/ 219 h 251"/>
                  <a:gd name="T18" fmla="*/ 1062 w 1063"/>
                  <a:gd name="T19" fmla="*/ 188 h 251"/>
                  <a:gd name="T20" fmla="*/ 969 w 1063"/>
                  <a:gd name="T21" fmla="*/ 125 h 251"/>
                  <a:gd name="T22" fmla="*/ 656 w 1063"/>
                  <a:gd name="T23" fmla="*/ 3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63" h="251">
                    <a:moveTo>
                      <a:pt x="656" y="31"/>
                    </a:moveTo>
                    <a:lnTo>
                      <a:pt x="656" y="31"/>
                    </a:lnTo>
                    <a:cubicBezTo>
                      <a:pt x="656" y="31"/>
                      <a:pt x="375" y="0"/>
                      <a:pt x="344" y="0"/>
                    </a:cubicBezTo>
                    <a:cubicBezTo>
                      <a:pt x="281" y="31"/>
                      <a:pt x="156" y="31"/>
                      <a:pt x="125" y="31"/>
                    </a:cubicBezTo>
                    <a:cubicBezTo>
                      <a:pt x="62" y="31"/>
                      <a:pt x="0" y="31"/>
                      <a:pt x="31" y="63"/>
                    </a:cubicBezTo>
                    <a:cubicBezTo>
                      <a:pt x="62" y="125"/>
                      <a:pt x="156" y="125"/>
                      <a:pt x="219" y="156"/>
                    </a:cubicBezTo>
                    <a:cubicBezTo>
                      <a:pt x="281" y="156"/>
                      <a:pt x="281" y="188"/>
                      <a:pt x="437" y="219"/>
                    </a:cubicBezTo>
                    <a:cubicBezTo>
                      <a:pt x="562" y="250"/>
                      <a:pt x="687" y="250"/>
                      <a:pt x="750" y="250"/>
                    </a:cubicBezTo>
                    <a:cubicBezTo>
                      <a:pt x="812" y="250"/>
                      <a:pt x="812" y="219"/>
                      <a:pt x="875" y="219"/>
                    </a:cubicBezTo>
                    <a:cubicBezTo>
                      <a:pt x="937" y="219"/>
                      <a:pt x="1062" y="219"/>
                      <a:pt x="1062" y="188"/>
                    </a:cubicBezTo>
                    <a:cubicBezTo>
                      <a:pt x="1062" y="156"/>
                      <a:pt x="969" y="125"/>
                      <a:pt x="969" y="125"/>
                    </a:cubicBezTo>
                    <a:cubicBezTo>
                      <a:pt x="937" y="125"/>
                      <a:pt x="844" y="94"/>
                      <a:pt x="656" y="31"/>
                    </a:cubicBezTo>
                  </a:path>
                </a:pathLst>
              </a:custGeom>
              <a:solidFill>
                <a:srgbClr val="2F559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9" name="Freeform 8"/>
              <p:cNvSpPr>
                <a:spLocks noChangeArrowheads="1"/>
              </p:cNvSpPr>
              <p:nvPr/>
            </p:nvSpPr>
            <p:spPr bwMode="auto">
              <a:xfrm>
                <a:off x="4838700" y="6080125"/>
                <a:ext cx="473075" cy="134938"/>
              </a:xfrm>
              <a:custGeom>
                <a:avLst/>
                <a:gdLst>
                  <a:gd name="T0" fmla="*/ 500 w 1313"/>
                  <a:gd name="T1" fmla="*/ 31 h 376"/>
                  <a:gd name="T2" fmla="*/ 500 w 1313"/>
                  <a:gd name="T3" fmla="*/ 31 h 376"/>
                  <a:gd name="T4" fmla="*/ 874 w 1313"/>
                  <a:gd name="T5" fmla="*/ 31 h 376"/>
                  <a:gd name="T6" fmla="*/ 1156 w 1313"/>
                  <a:gd name="T7" fmla="*/ 94 h 376"/>
                  <a:gd name="T8" fmla="*/ 1249 w 1313"/>
                  <a:gd name="T9" fmla="*/ 156 h 376"/>
                  <a:gd name="T10" fmla="*/ 1031 w 1313"/>
                  <a:gd name="T11" fmla="*/ 250 h 376"/>
                  <a:gd name="T12" fmla="*/ 781 w 1313"/>
                  <a:gd name="T13" fmla="*/ 313 h 376"/>
                  <a:gd name="T14" fmla="*/ 407 w 1313"/>
                  <a:gd name="T15" fmla="*/ 375 h 376"/>
                  <a:gd name="T16" fmla="*/ 250 w 1313"/>
                  <a:gd name="T17" fmla="*/ 313 h 376"/>
                  <a:gd name="T18" fmla="*/ 0 w 1313"/>
                  <a:gd name="T19" fmla="*/ 219 h 376"/>
                  <a:gd name="T20" fmla="*/ 125 w 1313"/>
                  <a:gd name="T21" fmla="*/ 156 h 376"/>
                  <a:gd name="T22" fmla="*/ 500 w 1313"/>
                  <a:gd name="T23" fmla="*/ 31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3" h="376">
                    <a:moveTo>
                      <a:pt x="500" y="31"/>
                    </a:moveTo>
                    <a:lnTo>
                      <a:pt x="500" y="31"/>
                    </a:lnTo>
                    <a:cubicBezTo>
                      <a:pt x="500" y="31"/>
                      <a:pt x="812" y="0"/>
                      <a:pt x="874" y="31"/>
                    </a:cubicBezTo>
                    <a:cubicBezTo>
                      <a:pt x="937" y="63"/>
                      <a:pt x="1093" y="63"/>
                      <a:pt x="1156" y="94"/>
                    </a:cubicBezTo>
                    <a:cubicBezTo>
                      <a:pt x="1218" y="94"/>
                      <a:pt x="1312" y="94"/>
                      <a:pt x="1249" y="156"/>
                    </a:cubicBezTo>
                    <a:cubicBezTo>
                      <a:pt x="1218" y="188"/>
                      <a:pt x="1093" y="219"/>
                      <a:pt x="1031" y="250"/>
                    </a:cubicBezTo>
                    <a:cubicBezTo>
                      <a:pt x="968" y="281"/>
                      <a:pt x="968" y="281"/>
                      <a:pt x="781" y="313"/>
                    </a:cubicBezTo>
                    <a:cubicBezTo>
                      <a:pt x="624" y="375"/>
                      <a:pt x="469" y="375"/>
                      <a:pt x="407" y="375"/>
                    </a:cubicBezTo>
                    <a:cubicBezTo>
                      <a:pt x="344" y="344"/>
                      <a:pt x="313" y="313"/>
                      <a:pt x="250" y="313"/>
                    </a:cubicBezTo>
                    <a:cubicBezTo>
                      <a:pt x="157" y="313"/>
                      <a:pt x="0" y="281"/>
                      <a:pt x="0" y="219"/>
                    </a:cubicBezTo>
                    <a:cubicBezTo>
                      <a:pt x="32" y="188"/>
                      <a:pt x="125" y="156"/>
                      <a:pt x="125" y="156"/>
                    </a:cubicBezTo>
                    <a:cubicBezTo>
                      <a:pt x="157" y="156"/>
                      <a:pt x="250" y="94"/>
                      <a:pt x="500" y="31"/>
                    </a:cubicBezTo>
                  </a:path>
                </a:pathLst>
              </a:custGeom>
              <a:solidFill>
                <a:srgbClr val="2F559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20" name="Freeform 9"/>
              <p:cNvSpPr>
                <a:spLocks noChangeArrowheads="1"/>
              </p:cNvSpPr>
              <p:nvPr/>
            </p:nvSpPr>
            <p:spPr bwMode="auto">
              <a:xfrm>
                <a:off x="5692775" y="5551488"/>
                <a:ext cx="461963" cy="134937"/>
              </a:xfrm>
              <a:custGeom>
                <a:avLst/>
                <a:gdLst>
                  <a:gd name="T0" fmla="*/ 500 w 1283"/>
                  <a:gd name="T1" fmla="*/ 32 h 376"/>
                  <a:gd name="T2" fmla="*/ 500 w 1283"/>
                  <a:gd name="T3" fmla="*/ 32 h 376"/>
                  <a:gd name="T4" fmla="*/ 875 w 1283"/>
                  <a:gd name="T5" fmla="*/ 32 h 376"/>
                  <a:gd name="T6" fmla="*/ 1125 w 1283"/>
                  <a:gd name="T7" fmla="*/ 94 h 376"/>
                  <a:gd name="T8" fmla="*/ 1250 w 1283"/>
                  <a:gd name="T9" fmla="*/ 157 h 376"/>
                  <a:gd name="T10" fmla="*/ 1032 w 1283"/>
                  <a:gd name="T11" fmla="*/ 250 h 376"/>
                  <a:gd name="T12" fmla="*/ 782 w 1283"/>
                  <a:gd name="T13" fmla="*/ 313 h 376"/>
                  <a:gd name="T14" fmla="*/ 407 w 1283"/>
                  <a:gd name="T15" fmla="*/ 344 h 376"/>
                  <a:gd name="T16" fmla="*/ 219 w 1283"/>
                  <a:gd name="T17" fmla="*/ 313 h 376"/>
                  <a:gd name="T18" fmla="*/ 0 w 1283"/>
                  <a:gd name="T19" fmla="*/ 219 h 376"/>
                  <a:gd name="T20" fmla="*/ 125 w 1283"/>
                  <a:gd name="T21" fmla="*/ 157 h 376"/>
                  <a:gd name="T22" fmla="*/ 500 w 1283"/>
                  <a:gd name="T23" fmla="*/ 32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3" h="376">
                    <a:moveTo>
                      <a:pt x="500" y="32"/>
                    </a:moveTo>
                    <a:lnTo>
                      <a:pt x="500" y="32"/>
                    </a:lnTo>
                    <a:cubicBezTo>
                      <a:pt x="500" y="32"/>
                      <a:pt x="813" y="0"/>
                      <a:pt x="875" y="32"/>
                    </a:cubicBezTo>
                    <a:cubicBezTo>
                      <a:pt x="938" y="63"/>
                      <a:pt x="1063" y="63"/>
                      <a:pt x="1125" y="94"/>
                    </a:cubicBezTo>
                    <a:cubicBezTo>
                      <a:pt x="1188" y="94"/>
                      <a:pt x="1282" y="94"/>
                      <a:pt x="1250" y="157"/>
                    </a:cubicBezTo>
                    <a:cubicBezTo>
                      <a:pt x="1219" y="188"/>
                      <a:pt x="1094" y="219"/>
                      <a:pt x="1032" y="250"/>
                    </a:cubicBezTo>
                    <a:cubicBezTo>
                      <a:pt x="969" y="282"/>
                      <a:pt x="938" y="282"/>
                      <a:pt x="782" y="313"/>
                    </a:cubicBezTo>
                    <a:cubicBezTo>
                      <a:pt x="594" y="375"/>
                      <a:pt x="469" y="375"/>
                      <a:pt x="407" y="344"/>
                    </a:cubicBezTo>
                    <a:cubicBezTo>
                      <a:pt x="313" y="344"/>
                      <a:pt x="313" y="313"/>
                      <a:pt x="219" y="313"/>
                    </a:cubicBezTo>
                    <a:cubicBezTo>
                      <a:pt x="157" y="313"/>
                      <a:pt x="0" y="282"/>
                      <a:pt x="0" y="219"/>
                    </a:cubicBezTo>
                    <a:cubicBezTo>
                      <a:pt x="0" y="188"/>
                      <a:pt x="94" y="157"/>
                      <a:pt x="125" y="157"/>
                    </a:cubicBezTo>
                    <a:cubicBezTo>
                      <a:pt x="157" y="157"/>
                      <a:pt x="250" y="94"/>
                      <a:pt x="500" y="32"/>
                    </a:cubicBezTo>
                  </a:path>
                </a:pathLst>
              </a:custGeom>
              <a:solidFill>
                <a:srgbClr val="2F559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21" name="Freeform 11"/>
              <p:cNvSpPr>
                <a:spLocks noChangeArrowheads="1"/>
              </p:cNvSpPr>
              <p:nvPr/>
            </p:nvSpPr>
            <p:spPr bwMode="auto">
              <a:xfrm>
                <a:off x="5197475" y="5867400"/>
                <a:ext cx="461963" cy="147638"/>
              </a:xfrm>
              <a:custGeom>
                <a:avLst/>
                <a:gdLst>
                  <a:gd name="T0" fmla="*/ 500 w 1283"/>
                  <a:gd name="T1" fmla="*/ 63 h 408"/>
                  <a:gd name="T2" fmla="*/ 500 w 1283"/>
                  <a:gd name="T3" fmla="*/ 63 h 408"/>
                  <a:gd name="T4" fmla="*/ 875 w 1283"/>
                  <a:gd name="T5" fmla="*/ 32 h 408"/>
                  <a:gd name="T6" fmla="*/ 1125 w 1283"/>
                  <a:gd name="T7" fmla="*/ 94 h 408"/>
                  <a:gd name="T8" fmla="*/ 1250 w 1283"/>
                  <a:gd name="T9" fmla="*/ 157 h 408"/>
                  <a:gd name="T10" fmla="*/ 1032 w 1283"/>
                  <a:gd name="T11" fmla="*/ 282 h 408"/>
                  <a:gd name="T12" fmla="*/ 782 w 1283"/>
                  <a:gd name="T13" fmla="*/ 344 h 408"/>
                  <a:gd name="T14" fmla="*/ 407 w 1283"/>
                  <a:gd name="T15" fmla="*/ 375 h 408"/>
                  <a:gd name="T16" fmla="*/ 219 w 1283"/>
                  <a:gd name="T17" fmla="*/ 344 h 408"/>
                  <a:gd name="T18" fmla="*/ 0 w 1283"/>
                  <a:gd name="T19" fmla="*/ 250 h 408"/>
                  <a:gd name="T20" fmla="*/ 125 w 1283"/>
                  <a:gd name="T21" fmla="*/ 188 h 408"/>
                  <a:gd name="T22" fmla="*/ 500 w 1283"/>
                  <a:gd name="T23" fmla="*/ 63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3" h="408">
                    <a:moveTo>
                      <a:pt x="500" y="63"/>
                    </a:moveTo>
                    <a:lnTo>
                      <a:pt x="500" y="63"/>
                    </a:lnTo>
                    <a:cubicBezTo>
                      <a:pt x="500" y="63"/>
                      <a:pt x="813" y="0"/>
                      <a:pt x="875" y="32"/>
                    </a:cubicBezTo>
                    <a:cubicBezTo>
                      <a:pt x="938" y="63"/>
                      <a:pt x="1063" y="94"/>
                      <a:pt x="1125" y="94"/>
                    </a:cubicBezTo>
                    <a:cubicBezTo>
                      <a:pt x="1188" y="125"/>
                      <a:pt x="1282" y="94"/>
                      <a:pt x="1250" y="157"/>
                    </a:cubicBezTo>
                    <a:cubicBezTo>
                      <a:pt x="1219" y="219"/>
                      <a:pt x="1094" y="250"/>
                      <a:pt x="1032" y="282"/>
                    </a:cubicBezTo>
                    <a:cubicBezTo>
                      <a:pt x="969" y="282"/>
                      <a:pt x="938" y="313"/>
                      <a:pt x="782" y="344"/>
                    </a:cubicBezTo>
                    <a:cubicBezTo>
                      <a:pt x="594" y="375"/>
                      <a:pt x="469" y="407"/>
                      <a:pt x="407" y="375"/>
                    </a:cubicBezTo>
                    <a:cubicBezTo>
                      <a:pt x="313" y="375"/>
                      <a:pt x="313" y="344"/>
                      <a:pt x="219" y="344"/>
                    </a:cubicBezTo>
                    <a:cubicBezTo>
                      <a:pt x="157" y="313"/>
                      <a:pt x="0" y="313"/>
                      <a:pt x="0" y="250"/>
                    </a:cubicBezTo>
                    <a:cubicBezTo>
                      <a:pt x="0" y="188"/>
                      <a:pt x="94" y="188"/>
                      <a:pt x="125" y="188"/>
                    </a:cubicBezTo>
                    <a:cubicBezTo>
                      <a:pt x="157" y="157"/>
                      <a:pt x="250" y="125"/>
                      <a:pt x="500" y="63"/>
                    </a:cubicBezTo>
                  </a:path>
                </a:pathLst>
              </a:custGeom>
              <a:solidFill>
                <a:srgbClr val="2F559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22" name="Freeform 12"/>
              <p:cNvSpPr>
                <a:spLocks noChangeArrowheads="1"/>
              </p:cNvSpPr>
              <p:nvPr/>
            </p:nvSpPr>
            <p:spPr bwMode="auto">
              <a:xfrm>
                <a:off x="4432300" y="5710238"/>
                <a:ext cx="461963" cy="134937"/>
              </a:xfrm>
              <a:custGeom>
                <a:avLst/>
                <a:gdLst>
                  <a:gd name="T0" fmla="*/ 500 w 1283"/>
                  <a:gd name="T1" fmla="*/ 62 h 376"/>
                  <a:gd name="T2" fmla="*/ 500 w 1283"/>
                  <a:gd name="T3" fmla="*/ 62 h 376"/>
                  <a:gd name="T4" fmla="*/ 844 w 1283"/>
                  <a:gd name="T5" fmla="*/ 31 h 376"/>
                  <a:gd name="T6" fmla="*/ 1125 w 1283"/>
                  <a:gd name="T7" fmla="*/ 94 h 376"/>
                  <a:gd name="T8" fmla="*/ 1250 w 1283"/>
                  <a:gd name="T9" fmla="*/ 156 h 376"/>
                  <a:gd name="T10" fmla="*/ 1000 w 1283"/>
                  <a:gd name="T11" fmla="*/ 250 h 376"/>
                  <a:gd name="T12" fmla="*/ 750 w 1283"/>
                  <a:gd name="T13" fmla="*/ 344 h 376"/>
                  <a:gd name="T14" fmla="*/ 375 w 1283"/>
                  <a:gd name="T15" fmla="*/ 375 h 376"/>
                  <a:gd name="T16" fmla="*/ 219 w 1283"/>
                  <a:gd name="T17" fmla="*/ 312 h 376"/>
                  <a:gd name="T18" fmla="*/ 0 w 1283"/>
                  <a:gd name="T19" fmla="*/ 250 h 376"/>
                  <a:gd name="T20" fmla="*/ 125 w 1283"/>
                  <a:gd name="T21" fmla="*/ 156 h 376"/>
                  <a:gd name="T22" fmla="*/ 500 w 1283"/>
                  <a:gd name="T23" fmla="*/ 62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3" h="376">
                    <a:moveTo>
                      <a:pt x="500" y="62"/>
                    </a:moveTo>
                    <a:lnTo>
                      <a:pt x="500" y="62"/>
                    </a:lnTo>
                    <a:cubicBezTo>
                      <a:pt x="500" y="62"/>
                      <a:pt x="781" y="0"/>
                      <a:pt x="844" y="31"/>
                    </a:cubicBezTo>
                    <a:cubicBezTo>
                      <a:pt x="907" y="62"/>
                      <a:pt x="1063" y="62"/>
                      <a:pt x="1125" y="94"/>
                    </a:cubicBezTo>
                    <a:cubicBezTo>
                      <a:pt x="1188" y="94"/>
                      <a:pt x="1282" y="94"/>
                      <a:pt x="1250" y="156"/>
                    </a:cubicBezTo>
                    <a:cubicBezTo>
                      <a:pt x="1219" y="219"/>
                      <a:pt x="1063" y="250"/>
                      <a:pt x="1000" y="250"/>
                    </a:cubicBezTo>
                    <a:cubicBezTo>
                      <a:pt x="938" y="281"/>
                      <a:pt x="938" y="281"/>
                      <a:pt x="750" y="344"/>
                    </a:cubicBezTo>
                    <a:cubicBezTo>
                      <a:pt x="594" y="375"/>
                      <a:pt x="469" y="375"/>
                      <a:pt x="375" y="375"/>
                    </a:cubicBezTo>
                    <a:cubicBezTo>
                      <a:pt x="313" y="344"/>
                      <a:pt x="313" y="344"/>
                      <a:pt x="219" y="312"/>
                    </a:cubicBezTo>
                    <a:cubicBezTo>
                      <a:pt x="125" y="312"/>
                      <a:pt x="0" y="281"/>
                      <a:pt x="0" y="250"/>
                    </a:cubicBezTo>
                    <a:cubicBezTo>
                      <a:pt x="0" y="187"/>
                      <a:pt x="94" y="156"/>
                      <a:pt x="125" y="156"/>
                    </a:cubicBezTo>
                    <a:cubicBezTo>
                      <a:pt x="125" y="156"/>
                      <a:pt x="250" y="125"/>
                      <a:pt x="500" y="62"/>
                    </a:cubicBezTo>
                  </a:path>
                </a:pathLst>
              </a:custGeom>
              <a:solidFill>
                <a:srgbClr val="2F559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23" name="Freeform 13"/>
              <p:cNvSpPr>
                <a:spLocks noChangeArrowheads="1"/>
              </p:cNvSpPr>
              <p:nvPr/>
            </p:nvSpPr>
            <p:spPr bwMode="auto">
              <a:xfrm>
                <a:off x="3983038" y="5821363"/>
                <a:ext cx="461962" cy="134937"/>
              </a:xfrm>
              <a:custGeom>
                <a:avLst/>
                <a:gdLst>
                  <a:gd name="T0" fmla="*/ 500 w 1283"/>
                  <a:gd name="T1" fmla="*/ 32 h 376"/>
                  <a:gd name="T2" fmla="*/ 500 w 1283"/>
                  <a:gd name="T3" fmla="*/ 32 h 376"/>
                  <a:gd name="T4" fmla="*/ 844 w 1283"/>
                  <a:gd name="T5" fmla="*/ 0 h 376"/>
                  <a:gd name="T6" fmla="*/ 1125 w 1283"/>
                  <a:gd name="T7" fmla="*/ 63 h 376"/>
                  <a:gd name="T8" fmla="*/ 1250 w 1283"/>
                  <a:gd name="T9" fmla="*/ 125 h 376"/>
                  <a:gd name="T10" fmla="*/ 1000 w 1283"/>
                  <a:gd name="T11" fmla="*/ 250 h 376"/>
                  <a:gd name="T12" fmla="*/ 750 w 1283"/>
                  <a:gd name="T13" fmla="*/ 313 h 376"/>
                  <a:gd name="T14" fmla="*/ 375 w 1283"/>
                  <a:gd name="T15" fmla="*/ 344 h 376"/>
                  <a:gd name="T16" fmla="*/ 219 w 1283"/>
                  <a:gd name="T17" fmla="*/ 313 h 376"/>
                  <a:gd name="T18" fmla="*/ 0 w 1283"/>
                  <a:gd name="T19" fmla="*/ 219 h 376"/>
                  <a:gd name="T20" fmla="*/ 125 w 1283"/>
                  <a:gd name="T21" fmla="*/ 157 h 376"/>
                  <a:gd name="T22" fmla="*/ 500 w 1283"/>
                  <a:gd name="T23" fmla="*/ 32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3" h="376">
                    <a:moveTo>
                      <a:pt x="500" y="32"/>
                    </a:moveTo>
                    <a:lnTo>
                      <a:pt x="500" y="32"/>
                    </a:lnTo>
                    <a:cubicBezTo>
                      <a:pt x="500" y="32"/>
                      <a:pt x="782" y="0"/>
                      <a:pt x="844" y="0"/>
                    </a:cubicBezTo>
                    <a:cubicBezTo>
                      <a:pt x="907" y="32"/>
                      <a:pt x="1063" y="63"/>
                      <a:pt x="1125" y="63"/>
                    </a:cubicBezTo>
                    <a:cubicBezTo>
                      <a:pt x="1188" y="94"/>
                      <a:pt x="1282" y="63"/>
                      <a:pt x="1250" y="125"/>
                    </a:cubicBezTo>
                    <a:cubicBezTo>
                      <a:pt x="1219" y="188"/>
                      <a:pt x="1063" y="219"/>
                      <a:pt x="1000" y="250"/>
                    </a:cubicBezTo>
                    <a:cubicBezTo>
                      <a:pt x="938" y="282"/>
                      <a:pt x="938" y="282"/>
                      <a:pt x="750" y="313"/>
                    </a:cubicBezTo>
                    <a:cubicBezTo>
                      <a:pt x="594" y="344"/>
                      <a:pt x="469" y="375"/>
                      <a:pt x="375" y="344"/>
                    </a:cubicBezTo>
                    <a:cubicBezTo>
                      <a:pt x="313" y="344"/>
                      <a:pt x="313" y="313"/>
                      <a:pt x="219" y="313"/>
                    </a:cubicBezTo>
                    <a:cubicBezTo>
                      <a:pt x="125" y="282"/>
                      <a:pt x="0" y="282"/>
                      <a:pt x="0" y="219"/>
                    </a:cubicBezTo>
                    <a:cubicBezTo>
                      <a:pt x="0" y="157"/>
                      <a:pt x="94" y="157"/>
                      <a:pt x="125" y="157"/>
                    </a:cubicBezTo>
                    <a:cubicBezTo>
                      <a:pt x="125" y="125"/>
                      <a:pt x="250" y="94"/>
                      <a:pt x="500" y="32"/>
                    </a:cubicBezTo>
                  </a:path>
                </a:pathLst>
              </a:custGeom>
              <a:solidFill>
                <a:srgbClr val="2F559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24" name="Freeform 14"/>
              <p:cNvSpPr>
                <a:spLocks noChangeArrowheads="1"/>
              </p:cNvSpPr>
              <p:nvPr/>
            </p:nvSpPr>
            <p:spPr bwMode="auto">
              <a:xfrm>
                <a:off x="4140200" y="5068888"/>
                <a:ext cx="112713" cy="46037"/>
              </a:xfrm>
              <a:custGeom>
                <a:avLst/>
                <a:gdLst>
                  <a:gd name="T0" fmla="*/ 219 w 313"/>
                  <a:gd name="T1" fmla="*/ 31 h 126"/>
                  <a:gd name="T2" fmla="*/ 219 w 313"/>
                  <a:gd name="T3" fmla="*/ 31 h 126"/>
                  <a:gd name="T4" fmla="*/ 312 w 313"/>
                  <a:gd name="T5" fmla="*/ 93 h 126"/>
                  <a:gd name="T6" fmla="*/ 125 w 313"/>
                  <a:gd name="T7" fmla="*/ 125 h 126"/>
                  <a:gd name="T8" fmla="*/ 0 w 313"/>
                  <a:gd name="T9" fmla="*/ 0 h 126"/>
                  <a:gd name="T10" fmla="*/ 219 w 313"/>
                  <a:gd name="T11" fmla="*/ 31 h 126"/>
                </a:gdLst>
                <a:ahLst/>
                <a:cxnLst>
                  <a:cxn ang="0">
                    <a:pos x="T0" y="T1"/>
                  </a:cxn>
                  <a:cxn ang="0">
                    <a:pos x="T2" y="T3"/>
                  </a:cxn>
                  <a:cxn ang="0">
                    <a:pos x="T4" y="T5"/>
                  </a:cxn>
                  <a:cxn ang="0">
                    <a:pos x="T6" y="T7"/>
                  </a:cxn>
                  <a:cxn ang="0">
                    <a:pos x="T8" y="T9"/>
                  </a:cxn>
                  <a:cxn ang="0">
                    <a:pos x="T10" y="T11"/>
                  </a:cxn>
                </a:cxnLst>
                <a:rect l="0" t="0" r="r" b="b"/>
                <a:pathLst>
                  <a:path w="313" h="126">
                    <a:moveTo>
                      <a:pt x="219" y="31"/>
                    </a:moveTo>
                    <a:lnTo>
                      <a:pt x="219" y="31"/>
                    </a:lnTo>
                    <a:cubicBezTo>
                      <a:pt x="312" y="93"/>
                      <a:pt x="312" y="93"/>
                      <a:pt x="312" y="93"/>
                    </a:cubicBezTo>
                    <a:cubicBezTo>
                      <a:pt x="312" y="93"/>
                      <a:pt x="187" y="125"/>
                      <a:pt x="125" y="125"/>
                    </a:cubicBezTo>
                    <a:cubicBezTo>
                      <a:pt x="62" y="93"/>
                      <a:pt x="31" y="62"/>
                      <a:pt x="0" y="0"/>
                    </a:cubicBezTo>
                    <a:cubicBezTo>
                      <a:pt x="0" y="0"/>
                      <a:pt x="156" y="93"/>
                      <a:pt x="219" y="31"/>
                    </a:cubicBezTo>
                  </a:path>
                </a:pathLst>
              </a:custGeom>
              <a:solidFill>
                <a:srgbClr val="33668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25" name="Freeform 15"/>
              <p:cNvSpPr>
                <a:spLocks noChangeArrowheads="1"/>
              </p:cNvSpPr>
              <p:nvPr/>
            </p:nvSpPr>
            <p:spPr bwMode="auto">
              <a:xfrm>
                <a:off x="5872163" y="4821238"/>
                <a:ext cx="101600" cy="34925"/>
              </a:xfrm>
              <a:custGeom>
                <a:avLst/>
                <a:gdLst>
                  <a:gd name="T0" fmla="*/ 63 w 283"/>
                  <a:gd name="T1" fmla="*/ 0 h 95"/>
                  <a:gd name="T2" fmla="*/ 63 w 283"/>
                  <a:gd name="T3" fmla="*/ 0 h 95"/>
                  <a:gd name="T4" fmla="*/ 0 w 283"/>
                  <a:gd name="T5" fmla="*/ 94 h 95"/>
                  <a:gd name="T6" fmla="*/ 188 w 283"/>
                  <a:gd name="T7" fmla="*/ 94 h 95"/>
                  <a:gd name="T8" fmla="*/ 282 w 283"/>
                  <a:gd name="T9" fmla="*/ 0 h 95"/>
                  <a:gd name="T10" fmla="*/ 63 w 283"/>
                  <a:gd name="T11" fmla="*/ 0 h 95"/>
                </a:gdLst>
                <a:ahLst/>
                <a:cxnLst>
                  <a:cxn ang="0">
                    <a:pos x="T0" y="T1"/>
                  </a:cxn>
                  <a:cxn ang="0">
                    <a:pos x="T2" y="T3"/>
                  </a:cxn>
                  <a:cxn ang="0">
                    <a:pos x="T4" y="T5"/>
                  </a:cxn>
                  <a:cxn ang="0">
                    <a:pos x="T6" y="T7"/>
                  </a:cxn>
                  <a:cxn ang="0">
                    <a:pos x="T8" y="T9"/>
                  </a:cxn>
                  <a:cxn ang="0">
                    <a:pos x="T10" y="T11"/>
                  </a:cxn>
                </a:cxnLst>
                <a:rect l="0" t="0" r="r" b="b"/>
                <a:pathLst>
                  <a:path w="283" h="95">
                    <a:moveTo>
                      <a:pt x="63" y="0"/>
                    </a:moveTo>
                    <a:lnTo>
                      <a:pt x="63" y="0"/>
                    </a:lnTo>
                    <a:cubicBezTo>
                      <a:pt x="0" y="94"/>
                      <a:pt x="0" y="94"/>
                      <a:pt x="0" y="94"/>
                    </a:cubicBezTo>
                    <a:cubicBezTo>
                      <a:pt x="0" y="94"/>
                      <a:pt x="94" y="94"/>
                      <a:pt x="188" y="94"/>
                    </a:cubicBezTo>
                    <a:cubicBezTo>
                      <a:pt x="250" y="63"/>
                      <a:pt x="282" y="31"/>
                      <a:pt x="282" y="0"/>
                    </a:cubicBezTo>
                    <a:cubicBezTo>
                      <a:pt x="282" y="0"/>
                      <a:pt x="125" y="63"/>
                      <a:pt x="63" y="0"/>
                    </a:cubicBezTo>
                  </a:path>
                </a:pathLst>
              </a:custGeom>
              <a:solidFill>
                <a:srgbClr val="33668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26" name="Freeform 65"/>
              <p:cNvSpPr>
                <a:spLocks noChangeArrowheads="1"/>
              </p:cNvSpPr>
              <p:nvPr/>
            </p:nvSpPr>
            <p:spPr bwMode="auto">
              <a:xfrm>
                <a:off x="4849813" y="4686300"/>
                <a:ext cx="280987" cy="608013"/>
              </a:xfrm>
              <a:custGeom>
                <a:avLst/>
                <a:gdLst>
                  <a:gd name="T0" fmla="*/ 655 w 781"/>
                  <a:gd name="T1" fmla="*/ 406 h 1689"/>
                  <a:gd name="T2" fmla="*/ 655 w 781"/>
                  <a:gd name="T3" fmla="*/ 406 h 1689"/>
                  <a:gd name="T4" fmla="*/ 717 w 781"/>
                  <a:gd name="T5" fmla="*/ 1563 h 1689"/>
                  <a:gd name="T6" fmla="*/ 343 w 781"/>
                  <a:gd name="T7" fmla="*/ 656 h 1689"/>
                  <a:gd name="T8" fmla="*/ 156 w 781"/>
                  <a:gd name="T9" fmla="*/ 1469 h 1689"/>
                  <a:gd name="T10" fmla="*/ 93 w 781"/>
                  <a:gd name="T11" fmla="*/ 188 h 1689"/>
                  <a:gd name="T12" fmla="*/ 655 w 781"/>
                  <a:gd name="T13" fmla="*/ 406 h 1689"/>
                </a:gdLst>
                <a:ahLst/>
                <a:cxnLst>
                  <a:cxn ang="0">
                    <a:pos x="T0" y="T1"/>
                  </a:cxn>
                  <a:cxn ang="0">
                    <a:pos x="T2" y="T3"/>
                  </a:cxn>
                  <a:cxn ang="0">
                    <a:pos x="T4" y="T5"/>
                  </a:cxn>
                  <a:cxn ang="0">
                    <a:pos x="T6" y="T7"/>
                  </a:cxn>
                  <a:cxn ang="0">
                    <a:pos x="T8" y="T9"/>
                  </a:cxn>
                  <a:cxn ang="0">
                    <a:pos x="T10" y="T11"/>
                  </a:cxn>
                  <a:cxn ang="0">
                    <a:pos x="T12" y="T13"/>
                  </a:cxn>
                </a:cxnLst>
                <a:rect l="0" t="0" r="r" b="b"/>
                <a:pathLst>
                  <a:path w="781" h="1689">
                    <a:moveTo>
                      <a:pt x="655" y="406"/>
                    </a:moveTo>
                    <a:lnTo>
                      <a:pt x="655" y="406"/>
                    </a:lnTo>
                    <a:cubicBezTo>
                      <a:pt x="655" y="406"/>
                      <a:pt x="780" y="1219"/>
                      <a:pt x="717" y="1563"/>
                    </a:cubicBezTo>
                    <a:cubicBezTo>
                      <a:pt x="717" y="1563"/>
                      <a:pt x="437" y="844"/>
                      <a:pt x="343" y="656"/>
                    </a:cubicBezTo>
                    <a:cubicBezTo>
                      <a:pt x="343" y="656"/>
                      <a:pt x="187" y="1250"/>
                      <a:pt x="156" y="1469"/>
                    </a:cubicBezTo>
                    <a:cubicBezTo>
                      <a:pt x="93" y="1688"/>
                      <a:pt x="0" y="406"/>
                      <a:pt x="93" y="188"/>
                    </a:cubicBezTo>
                    <a:cubicBezTo>
                      <a:pt x="156" y="0"/>
                      <a:pt x="655" y="406"/>
                      <a:pt x="655" y="406"/>
                    </a:cubicBezTo>
                  </a:path>
                </a:pathLst>
              </a:custGeom>
              <a:solidFill>
                <a:srgbClr val="6A432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27" name="Freeform 66"/>
              <p:cNvSpPr>
                <a:spLocks noChangeArrowheads="1"/>
              </p:cNvSpPr>
              <p:nvPr/>
            </p:nvSpPr>
            <p:spPr bwMode="auto">
              <a:xfrm>
                <a:off x="4816475" y="4821238"/>
                <a:ext cx="314325" cy="280987"/>
              </a:xfrm>
              <a:custGeom>
                <a:avLst/>
                <a:gdLst>
                  <a:gd name="T0" fmla="*/ 780 w 875"/>
                  <a:gd name="T1" fmla="*/ 188 h 782"/>
                  <a:gd name="T2" fmla="*/ 780 w 875"/>
                  <a:gd name="T3" fmla="*/ 188 h 782"/>
                  <a:gd name="T4" fmla="*/ 811 w 875"/>
                  <a:gd name="T5" fmla="*/ 94 h 782"/>
                  <a:gd name="T6" fmla="*/ 874 w 875"/>
                  <a:gd name="T7" fmla="*/ 656 h 782"/>
                  <a:gd name="T8" fmla="*/ 0 w 875"/>
                  <a:gd name="T9" fmla="*/ 656 h 782"/>
                  <a:gd name="T10" fmla="*/ 31 w 875"/>
                  <a:gd name="T11" fmla="*/ 0 h 782"/>
                  <a:gd name="T12" fmla="*/ 780 w 875"/>
                  <a:gd name="T13" fmla="*/ 188 h 782"/>
                </a:gdLst>
                <a:ahLst/>
                <a:cxnLst>
                  <a:cxn ang="0">
                    <a:pos x="T0" y="T1"/>
                  </a:cxn>
                  <a:cxn ang="0">
                    <a:pos x="T2" y="T3"/>
                  </a:cxn>
                  <a:cxn ang="0">
                    <a:pos x="T4" y="T5"/>
                  </a:cxn>
                  <a:cxn ang="0">
                    <a:pos x="T6" y="T7"/>
                  </a:cxn>
                  <a:cxn ang="0">
                    <a:pos x="T8" y="T9"/>
                  </a:cxn>
                  <a:cxn ang="0">
                    <a:pos x="T10" y="T11"/>
                  </a:cxn>
                  <a:cxn ang="0">
                    <a:pos x="T12" y="T13"/>
                  </a:cxn>
                </a:cxnLst>
                <a:rect l="0" t="0" r="r" b="b"/>
                <a:pathLst>
                  <a:path w="875" h="782">
                    <a:moveTo>
                      <a:pt x="780" y="188"/>
                    </a:moveTo>
                    <a:lnTo>
                      <a:pt x="780" y="188"/>
                    </a:lnTo>
                    <a:cubicBezTo>
                      <a:pt x="780" y="188"/>
                      <a:pt x="811" y="63"/>
                      <a:pt x="811" y="94"/>
                    </a:cubicBezTo>
                    <a:cubicBezTo>
                      <a:pt x="811" y="188"/>
                      <a:pt x="874" y="500"/>
                      <a:pt x="874" y="656"/>
                    </a:cubicBezTo>
                    <a:cubicBezTo>
                      <a:pt x="874" y="656"/>
                      <a:pt x="250" y="781"/>
                      <a:pt x="0" y="656"/>
                    </a:cubicBezTo>
                    <a:cubicBezTo>
                      <a:pt x="31" y="0"/>
                      <a:pt x="31" y="0"/>
                      <a:pt x="31" y="0"/>
                    </a:cubicBezTo>
                    <a:lnTo>
                      <a:pt x="780" y="188"/>
                    </a:lnTo>
                  </a:path>
                </a:pathLst>
              </a:custGeom>
              <a:solidFill>
                <a:srgbClr val="B5521E"/>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28" name="Freeform 67"/>
              <p:cNvSpPr>
                <a:spLocks noChangeArrowheads="1"/>
              </p:cNvSpPr>
              <p:nvPr/>
            </p:nvSpPr>
            <p:spPr bwMode="auto">
              <a:xfrm>
                <a:off x="4803775" y="4449763"/>
                <a:ext cx="349250" cy="539750"/>
              </a:xfrm>
              <a:custGeom>
                <a:avLst/>
                <a:gdLst>
                  <a:gd name="T0" fmla="*/ 717 w 968"/>
                  <a:gd name="T1" fmla="*/ 719 h 1501"/>
                  <a:gd name="T2" fmla="*/ 717 w 968"/>
                  <a:gd name="T3" fmla="*/ 719 h 1501"/>
                  <a:gd name="T4" fmla="*/ 874 w 968"/>
                  <a:gd name="T5" fmla="*/ 1437 h 1501"/>
                  <a:gd name="T6" fmla="*/ 62 w 968"/>
                  <a:gd name="T7" fmla="*/ 1375 h 1501"/>
                  <a:gd name="T8" fmla="*/ 31 w 968"/>
                  <a:gd name="T9" fmla="*/ 906 h 1501"/>
                  <a:gd name="T10" fmla="*/ 218 w 968"/>
                  <a:gd name="T11" fmla="*/ 500 h 1501"/>
                  <a:gd name="T12" fmla="*/ 250 w 968"/>
                  <a:gd name="T13" fmla="*/ 187 h 1501"/>
                  <a:gd name="T14" fmla="*/ 656 w 968"/>
                  <a:gd name="T15" fmla="*/ 94 h 1501"/>
                  <a:gd name="T16" fmla="*/ 717 w 968"/>
                  <a:gd name="T17" fmla="*/ 719 h 1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8" h="1501">
                    <a:moveTo>
                      <a:pt x="717" y="719"/>
                    </a:moveTo>
                    <a:lnTo>
                      <a:pt x="717" y="719"/>
                    </a:lnTo>
                    <a:cubicBezTo>
                      <a:pt x="749" y="906"/>
                      <a:pt x="874" y="875"/>
                      <a:pt x="874" y="1437"/>
                    </a:cubicBezTo>
                    <a:cubicBezTo>
                      <a:pt x="874" y="1437"/>
                      <a:pt x="281" y="1500"/>
                      <a:pt x="62" y="1375"/>
                    </a:cubicBezTo>
                    <a:cubicBezTo>
                      <a:pt x="62" y="1375"/>
                      <a:pt x="0" y="1219"/>
                      <a:pt x="31" y="906"/>
                    </a:cubicBezTo>
                    <a:cubicBezTo>
                      <a:pt x="31" y="656"/>
                      <a:pt x="187" y="594"/>
                      <a:pt x="218" y="500"/>
                    </a:cubicBezTo>
                    <a:cubicBezTo>
                      <a:pt x="218" y="344"/>
                      <a:pt x="250" y="219"/>
                      <a:pt x="250" y="187"/>
                    </a:cubicBezTo>
                    <a:cubicBezTo>
                      <a:pt x="281" y="31"/>
                      <a:pt x="562" y="0"/>
                      <a:pt x="656" y="94"/>
                    </a:cubicBezTo>
                    <a:cubicBezTo>
                      <a:pt x="656" y="94"/>
                      <a:pt x="967" y="187"/>
                      <a:pt x="717" y="719"/>
                    </a:cubicBezTo>
                  </a:path>
                </a:pathLst>
              </a:custGeom>
              <a:solidFill>
                <a:srgbClr val="B5521E"/>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29" name="Freeform 68"/>
              <p:cNvSpPr>
                <a:spLocks noChangeArrowheads="1"/>
              </p:cNvSpPr>
              <p:nvPr/>
            </p:nvSpPr>
            <p:spPr bwMode="auto">
              <a:xfrm>
                <a:off x="4984750" y="4460875"/>
                <a:ext cx="269875" cy="315913"/>
              </a:xfrm>
              <a:custGeom>
                <a:avLst/>
                <a:gdLst>
                  <a:gd name="T0" fmla="*/ 125 w 750"/>
                  <a:gd name="T1" fmla="*/ 63 h 876"/>
                  <a:gd name="T2" fmla="*/ 125 w 750"/>
                  <a:gd name="T3" fmla="*/ 63 h 876"/>
                  <a:gd name="T4" fmla="*/ 280 w 750"/>
                  <a:gd name="T5" fmla="*/ 875 h 876"/>
                  <a:gd name="T6" fmla="*/ 249 w 750"/>
                  <a:gd name="T7" fmla="*/ 406 h 876"/>
                  <a:gd name="T8" fmla="*/ 0 w 750"/>
                  <a:gd name="T9" fmla="*/ 188 h 876"/>
                  <a:gd name="T10" fmla="*/ 125 w 750"/>
                  <a:gd name="T11" fmla="*/ 63 h 876"/>
                </a:gdLst>
                <a:ahLst/>
                <a:cxnLst>
                  <a:cxn ang="0">
                    <a:pos x="T0" y="T1"/>
                  </a:cxn>
                  <a:cxn ang="0">
                    <a:pos x="T2" y="T3"/>
                  </a:cxn>
                  <a:cxn ang="0">
                    <a:pos x="T4" y="T5"/>
                  </a:cxn>
                  <a:cxn ang="0">
                    <a:pos x="T6" y="T7"/>
                  </a:cxn>
                  <a:cxn ang="0">
                    <a:pos x="T8" y="T9"/>
                  </a:cxn>
                  <a:cxn ang="0">
                    <a:pos x="T10" y="T11"/>
                  </a:cxn>
                </a:cxnLst>
                <a:rect l="0" t="0" r="r" b="b"/>
                <a:pathLst>
                  <a:path w="750" h="876">
                    <a:moveTo>
                      <a:pt x="125" y="63"/>
                    </a:moveTo>
                    <a:lnTo>
                      <a:pt x="125" y="63"/>
                    </a:lnTo>
                    <a:cubicBezTo>
                      <a:pt x="125" y="63"/>
                      <a:pt x="749" y="437"/>
                      <a:pt x="280" y="875"/>
                    </a:cubicBezTo>
                    <a:cubicBezTo>
                      <a:pt x="280" y="875"/>
                      <a:pt x="467" y="531"/>
                      <a:pt x="249" y="406"/>
                    </a:cubicBezTo>
                    <a:cubicBezTo>
                      <a:pt x="93" y="344"/>
                      <a:pt x="0" y="188"/>
                      <a:pt x="0" y="188"/>
                    </a:cubicBezTo>
                    <a:cubicBezTo>
                      <a:pt x="0" y="156"/>
                      <a:pt x="62" y="0"/>
                      <a:pt x="125" y="63"/>
                    </a:cubicBezTo>
                  </a:path>
                </a:pathLst>
              </a:custGeom>
              <a:solidFill>
                <a:srgbClr val="B5521E"/>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30" name="Freeform 69"/>
              <p:cNvSpPr>
                <a:spLocks noChangeArrowheads="1"/>
              </p:cNvSpPr>
              <p:nvPr/>
            </p:nvSpPr>
            <p:spPr bwMode="auto">
              <a:xfrm>
                <a:off x="4951413" y="4438650"/>
                <a:ext cx="46037" cy="79375"/>
              </a:xfrm>
              <a:custGeom>
                <a:avLst/>
                <a:gdLst>
                  <a:gd name="T0" fmla="*/ 62 w 126"/>
                  <a:gd name="T1" fmla="*/ 0 h 219"/>
                  <a:gd name="T2" fmla="*/ 62 w 126"/>
                  <a:gd name="T3" fmla="*/ 0 h 219"/>
                  <a:gd name="T4" fmla="*/ 125 w 126"/>
                  <a:gd name="T5" fmla="*/ 93 h 219"/>
                  <a:gd name="T6" fmla="*/ 31 w 126"/>
                  <a:gd name="T7" fmla="*/ 187 h 219"/>
                  <a:gd name="T8" fmla="*/ 0 w 126"/>
                  <a:gd name="T9" fmla="*/ 0 h 219"/>
                  <a:gd name="T10" fmla="*/ 62 w 126"/>
                  <a:gd name="T11" fmla="*/ 0 h 219"/>
                </a:gdLst>
                <a:ahLst/>
                <a:cxnLst>
                  <a:cxn ang="0">
                    <a:pos x="T0" y="T1"/>
                  </a:cxn>
                  <a:cxn ang="0">
                    <a:pos x="T2" y="T3"/>
                  </a:cxn>
                  <a:cxn ang="0">
                    <a:pos x="T4" y="T5"/>
                  </a:cxn>
                  <a:cxn ang="0">
                    <a:pos x="T6" y="T7"/>
                  </a:cxn>
                  <a:cxn ang="0">
                    <a:pos x="T8" y="T9"/>
                  </a:cxn>
                  <a:cxn ang="0">
                    <a:pos x="T10" y="T11"/>
                  </a:cxn>
                </a:cxnLst>
                <a:rect l="0" t="0" r="r" b="b"/>
                <a:pathLst>
                  <a:path w="126" h="219">
                    <a:moveTo>
                      <a:pt x="62" y="0"/>
                    </a:moveTo>
                    <a:lnTo>
                      <a:pt x="62" y="0"/>
                    </a:lnTo>
                    <a:cubicBezTo>
                      <a:pt x="125" y="93"/>
                      <a:pt x="125" y="93"/>
                      <a:pt x="125" y="93"/>
                    </a:cubicBezTo>
                    <a:cubicBezTo>
                      <a:pt x="125" y="93"/>
                      <a:pt x="62" y="218"/>
                      <a:pt x="31" y="187"/>
                    </a:cubicBezTo>
                    <a:cubicBezTo>
                      <a:pt x="0" y="187"/>
                      <a:pt x="0" y="0"/>
                      <a:pt x="0" y="0"/>
                    </a:cubicBezTo>
                    <a:lnTo>
                      <a:pt x="62" y="0"/>
                    </a:lnTo>
                  </a:path>
                </a:pathLst>
              </a:custGeom>
              <a:solidFill>
                <a:srgbClr val="6A432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31" name="Freeform 70"/>
              <p:cNvSpPr>
                <a:spLocks noChangeArrowheads="1"/>
              </p:cNvSpPr>
              <p:nvPr/>
            </p:nvSpPr>
            <p:spPr bwMode="auto">
              <a:xfrm>
                <a:off x="4894263" y="4246563"/>
                <a:ext cx="179387" cy="247650"/>
              </a:xfrm>
              <a:custGeom>
                <a:avLst/>
                <a:gdLst>
                  <a:gd name="T0" fmla="*/ 375 w 500"/>
                  <a:gd name="T1" fmla="*/ 125 h 689"/>
                  <a:gd name="T2" fmla="*/ 375 w 500"/>
                  <a:gd name="T3" fmla="*/ 125 h 689"/>
                  <a:gd name="T4" fmla="*/ 343 w 500"/>
                  <a:gd name="T5" fmla="*/ 500 h 689"/>
                  <a:gd name="T6" fmla="*/ 0 w 500"/>
                  <a:gd name="T7" fmla="*/ 375 h 689"/>
                  <a:gd name="T8" fmla="*/ 187 w 500"/>
                  <a:gd name="T9" fmla="*/ 63 h 689"/>
                  <a:gd name="T10" fmla="*/ 375 w 500"/>
                  <a:gd name="T11" fmla="*/ 125 h 689"/>
                </a:gdLst>
                <a:ahLst/>
                <a:cxnLst>
                  <a:cxn ang="0">
                    <a:pos x="T0" y="T1"/>
                  </a:cxn>
                  <a:cxn ang="0">
                    <a:pos x="T2" y="T3"/>
                  </a:cxn>
                  <a:cxn ang="0">
                    <a:pos x="T4" y="T5"/>
                  </a:cxn>
                  <a:cxn ang="0">
                    <a:pos x="T6" y="T7"/>
                  </a:cxn>
                  <a:cxn ang="0">
                    <a:pos x="T8" y="T9"/>
                  </a:cxn>
                  <a:cxn ang="0">
                    <a:pos x="T10" y="T11"/>
                  </a:cxn>
                </a:cxnLst>
                <a:rect l="0" t="0" r="r" b="b"/>
                <a:pathLst>
                  <a:path w="500" h="689">
                    <a:moveTo>
                      <a:pt x="375" y="125"/>
                    </a:moveTo>
                    <a:lnTo>
                      <a:pt x="375" y="125"/>
                    </a:lnTo>
                    <a:cubicBezTo>
                      <a:pt x="499" y="219"/>
                      <a:pt x="375" y="438"/>
                      <a:pt x="343" y="500"/>
                    </a:cubicBezTo>
                    <a:cubicBezTo>
                      <a:pt x="156" y="688"/>
                      <a:pt x="31" y="563"/>
                      <a:pt x="0" y="375"/>
                    </a:cubicBezTo>
                    <a:cubicBezTo>
                      <a:pt x="0" y="188"/>
                      <a:pt x="93" y="94"/>
                      <a:pt x="187" y="63"/>
                    </a:cubicBezTo>
                    <a:cubicBezTo>
                      <a:pt x="281" y="0"/>
                      <a:pt x="375" y="125"/>
                      <a:pt x="375" y="125"/>
                    </a:cubicBezTo>
                  </a:path>
                </a:pathLst>
              </a:custGeom>
              <a:solidFill>
                <a:srgbClr val="9A613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32" name="Freeform 71"/>
              <p:cNvSpPr>
                <a:spLocks noChangeArrowheads="1"/>
              </p:cNvSpPr>
              <p:nvPr/>
            </p:nvSpPr>
            <p:spPr bwMode="auto">
              <a:xfrm>
                <a:off x="4894263" y="4246563"/>
                <a:ext cx="201612" cy="214312"/>
              </a:xfrm>
              <a:custGeom>
                <a:avLst/>
                <a:gdLst>
                  <a:gd name="T0" fmla="*/ 218 w 562"/>
                  <a:gd name="T1" fmla="*/ 32 h 595"/>
                  <a:gd name="T2" fmla="*/ 218 w 562"/>
                  <a:gd name="T3" fmla="*/ 32 h 595"/>
                  <a:gd name="T4" fmla="*/ 0 w 562"/>
                  <a:gd name="T5" fmla="*/ 219 h 595"/>
                  <a:gd name="T6" fmla="*/ 281 w 562"/>
                  <a:gd name="T7" fmla="*/ 313 h 595"/>
                  <a:gd name="T8" fmla="*/ 218 w 562"/>
                  <a:gd name="T9" fmla="*/ 532 h 595"/>
                  <a:gd name="T10" fmla="*/ 406 w 562"/>
                  <a:gd name="T11" fmla="*/ 563 h 595"/>
                  <a:gd name="T12" fmla="*/ 218 w 562"/>
                  <a:gd name="T13" fmla="*/ 32 h 595"/>
                </a:gdLst>
                <a:ahLst/>
                <a:cxnLst>
                  <a:cxn ang="0">
                    <a:pos x="T0" y="T1"/>
                  </a:cxn>
                  <a:cxn ang="0">
                    <a:pos x="T2" y="T3"/>
                  </a:cxn>
                  <a:cxn ang="0">
                    <a:pos x="T4" y="T5"/>
                  </a:cxn>
                  <a:cxn ang="0">
                    <a:pos x="T6" y="T7"/>
                  </a:cxn>
                  <a:cxn ang="0">
                    <a:pos x="T8" y="T9"/>
                  </a:cxn>
                  <a:cxn ang="0">
                    <a:pos x="T10" y="T11"/>
                  </a:cxn>
                  <a:cxn ang="0">
                    <a:pos x="T12" y="T13"/>
                  </a:cxn>
                </a:cxnLst>
                <a:rect l="0" t="0" r="r" b="b"/>
                <a:pathLst>
                  <a:path w="562" h="595">
                    <a:moveTo>
                      <a:pt x="218" y="32"/>
                    </a:moveTo>
                    <a:lnTo>
                      <a:pt x="218" y="32"/>
                    </a:lnTo>
                    <a:cubicBezTo>
                      <a:pt x="218" y="32"/>
                      <a:pt x="62" y="32"/>
                      <a:pt x="0" y="219"/>
                    </a:cubicBezTo>
                    <a:cubicBezTo>
                      <a:pt x="0" y="219"/>
                      <a:pt x="156" y="344"/>
                      <a:pt x="281" y="313"/>
                    </a:cubicBezTo>
                    <a:cubicBezTo>
                      <a:pt x="281" y="313"/>
                      <a:pt x="281" y="500"/>
                      <a:pt x="218" y="532"/>
                    </a:cubicBezTo>
                    <a:cubicBezTo>
                      <a:pt x="156" y="563"/>
                      <a:pt x="250" y="594"/>
                      <a:pt x="406" y="563"/>
                    </a:cubicBezTo>
                    <a:cubicBezTo>
                      <a:pt x="561" y="532"/>
                      <a:pt x="561" y="0"/>
                      <a:pt x="218" y="32"/>
                    </a:cubicBezTo>
                  </a:path>
                </a:pathLst>
              </a:custGeom>
              <a:solidFill>
                <a:srgbClr val="201A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33" name="Freeform 72"/>
              <p:cNvSpPr>
                <a:spLocks noChangeArrowheads="1"/>
              </p:cNvSpPr>
              <p:nvPr/>
            </p:nvSpPr>
            <p:spPr bwMode="auto">
              <a:xfrm>
                <a:off x="4579938" y="4471988"/>
                <a:ext cx="192087" cy="258762"/>
              </a:xfrm>
              <a:custGeom>
                <a:avLst/>
                <a:gdLst>
                  <a:gd name="T0" fmla="*/ 156 w 532"/>
                  <a:gd name="T1" fmla="*/ 188 h 720"/>
                  <a:gd name="T2" fmla="*/ 156 w 532"/>
                  <a:gd name="T3" fmla="*/ 188 h 720"/>
                  <a:gd name="T4" fmla="*/ 531 w 532"/>
                  <a:gd name="T5" fmla="*/ 719 h 720"/>
                  <a:gd name="T6" fmla="*/ 31 w 532"/>
                  <a:gd name="T7" fmla="*/ 344 h 720"/>
                  <a:gd name="T8" fmla="*/ 156 w 532"/>
                  <a:gd name="T9" fmla="*/ 188 h 720"/>
                </a:gdLst>
                <a:ahLst/>
                <a:cxnLst>
                  <a:cxn ang="0">
                    <a:pos x="T0" y="T1"/>
                  </a:cxn>
                  <a:cxn ang="0">
                    <a:pos x="T2" y="T3"/>
                  </a:cxn>
                  <a:cxn ang="0">
                    <a:pos x="T4" y="T5"/>
                  </a:cxn>
                  <a:cxn ang="0">
                    <a:pos x="T6" y="T7"/>
                  </a:cxn>
                  <a:cxn ang="0">
                    <a:pos x="T8" y="T9"/>
                  </a:cxn>
                </a:cxnLst>
                <a:rect l="0" t="0" r="r" b="b"/>
                <a:pathLst>
                  <a:path w="532" h="720">
                    <a:moveTo>
                      <a:pt x="156" y="188"/>
                    </a:moveTo>
                    <a:lnTo>
                      <a:pt x="156" y="188"/>
                    </a:lnTo>
                    <a:cubicBezTo>
                      <a:pt x="156" y="188"/>
                      <a:pt x="156" y="500"/>
                      <a:pt x="531" y="719"/>
                    </a:cubicBezTo>
                    <a:cubicBezTo>
                      <a:pt x="531" y="719"/>
                      <a:pt x="0" y="500"/>
                      <a:pt x="31" y="344"/>
                    </a:cubicBezTo>
                    <a:cubicBezTo>
                      <a:pt x="31" y="344"/>
                      <a:pt x="31" y="0"/>
                      <a:pt x="156" y="188"/>
                    </a:cubicBezTo>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34" name="Freeform 73"/>
              <p:cNvSpPr>
                <a:spLocks noChangeArrowheads="1"/>
              </p:cNvSpPr>
              <p:nvPr/>
            </p:nvSpPr>
            <p:spPr bwMode="auto">
              <a:xfrm>
                <a:off x="4421188" y="4471988"/>
                <a:ext cx="225425" cy="360362"/>
              </a:xfrm>
              <a:custGeom>
                <a:avLst/>
                <a:gdLst>
                  <a:gd name="T0" fmla="*/ 281 w 626"/>
                  <a:gd name="T1" fmla="*/ 282 h 1001"/>
                  <a:gd name="T2" fmla="*/ 281 w 626"/>
                  <a:gd name="T3" fmla="*/ 282 h 1001"/>
                  <a:gd name="T4" fmla="*/ 625 w 626"/>
                  <a:gd name="T5" fmla="*/ 1000 h 1001"/>
                  <a:gd name="T6" fmla="*/ 94 w 626"/>
                  <a:gd name="T7" fmla="*/ 406 h 1001"/>
                  <a:gd name="T8" fmla="*/ 281 w 626"/>
                  <a:gd name="T9" fmla="*/ 282 h 1001"/>
                </a:gdLst>
                <a:ahLst/>
                <a:cxnLst>
                  <a:cxn ang="0">
                    <a:pos x="T0" y="T1"/>
                  </a:cxn>
                  <a:cxn ang="0">
                    <a:pos x="T2" y="T3"/>
                  </a:cxn>
                  <a:cxn ang="0">
                    <a:pos x="T4" y="T5"/>
                  </a:cxn>
                  <a:cxn ang="0">
                    <a:pos x="T6" y="T7"/>
                  </a:cxn>
                  <a:cxn ang="0">
                    <a:pos x="T8" y="T9"/>
                  </a:cxn>
                </a:cxnLst>
                <a:rect l="0" t="0" r="r" b="b"/>
                <a:pathLst>
                  <a:path w="626" h="1001">
                    <a:moveTo>
                      <a:pt x="281" y="282"/>
                    </a:moveTo>
                    <a:lnTo>
                      <a:pt x="281" y="282"/>
                    </a:lnTo>
                    <a:cubicBezTo>
                      <a:pt x="281" y="282"/>
                      <a:pt x="188" y="657"/>
                      <a:pt x="625" y="1000"/>
                    </a:cubicBezTo>
                    <a:cubicBezTo>
                      <a:pt x="625" y="1000"/>
                      <a:pt x="0" y="625"/>
                      <a:pt x="94" y="406"/>
                    </a:cubicBezTo>
                    <a:cubicBezTo>
                      <a:pt x="94" y="406"/>
                      <a:pt x="219" y="0"/>
                      <a:pt x="281" y="282"/>
                    </a:cubicBezTo>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35" name="Freeform 74"/>
              <p:cNvSpPr>
                <a:spLocks noChangeArrowheads="1"/>
              </p:cNvSpPr>
              <p:nvPr/>
            </p:nvSpPr>
            <p:spPr bwMode="auto">
              <a:xfrm>
                <a:off x="4252913" y="4651375"/>
                <a:ext cx="269875" cy="585788"/>
              </a:xfrm>
              <a:custGeom>
                <a:avLst/>
                <a:gdLst>
                  <a:gd name="T0" fmla="*/ 94 w 751"/>
                  <a:gd name="T1" fmla="*/ 188 h 1626"/>
                  <a:gd name="T2" fmla="*/ 94 w 751"/>
                  <a:gd name="T3" fmla="*/ 188 h 1626"/>
                  <a:gd name="T4" fmla="*/ 63 w 751"/>
                  <a:gd name="T5" fmla="*/ 1500 h 1626"/>
                  <a:gd name="T6" fmla="*/ 406 w 751"/>
                  <a:gd name="T7" fmla="*/ 625 h 1626"/>
                  <a:gd name="T8" fmla="*/ 625 w 751"/>
                  <a:gd name="T9" fmla="*/ 1407 h 1626"/>
                  <a:gd name="T10" fmla="*/ 688 w 751"/>
                  <a:gd name="T11" fmla="*/ 188 h 1626"/>
                  <a:gd name="T12" fmla="*/ 94 w 751"/>
                  <a:gd name="T13" fmla="*/ 188 h 1626"/>
                </a:gdLst>
                <a:ahLst/>
                <a:cxnLst>
                  <a:cxn ang="0">
                    <a:pos x="T0" y="T1"/>
                  </a:cxn>
                  <a:cxn ang="0">
                    <a:pos x="T2" y="T3"/>
                  </a:cxn>
                  <a:cxn ang="0">
                    <a:pos x="T4" y="T5"/>
                  </a:cxn>
                  <a:cxn ang="0">
                    <a:pos x="T6" y="T7"/>
                  </a:cxn>
                  <a:cxn ang="0">
                    <a:pos x="T8" y="T9"/>
                  </a:cxn>
                  <a:cxn ang="0">
                    <a:pos x="T10" y="T11"/>
                  </a:cxn>
                  <a:cxn ang="0">
                    <a:pos x="T12" y="T13"/>
                  </a:cxn>
                </a:cxnLst>
                <a:rect l="0" t="0" r="r" b="b"/>
                <a:pathLst>
                  <a:path w="751" h="1626">
                    <a:moveTo>
                      <a:pt x="94" y="188"/>
                    </a:moveTo>
                    <a:lnTo>
                      <a:pt x="94" y="188"/>
                    </a:lnTo>
                    <a:cubicBezTo>
                      <a:pt x="94" y="188"/>
                      <a:pt x="0" y="1157"/>
                      <a:pt x="63" y="1500"/>
                    </a:cubicBezTo>
                    <a:cubicBezTo>
                      <a:pt x="63" y="1500"/>
                      <a:pt x="313" y="813"/>
                      <a:pt x="406" y="625"/>
                    </a:cubicBezTo>
                    <a:cubicBezTo>
                      <a:pt x="406" y="625"/>
                      <a:pt x="563" y="1219"/>
                      <a:pt x="625" y="1407"/>
                    </a:cubicBezTo>
                    <a:cubicBezTo>
                      <a:pt x="657" y="1625"/>
                      <a:pt x="750" y="407"/>
                      <a:pt x="688" y="188"/>
                    </a:cubicBezTo>
                    <a:cubicBezTo>
                      <a:pt x="594" y="0"/>
                      <a:pt x="94" y="188"/>
                      <a:pt x="94" y="188"/>
                    </a:cubicBezTo>
                  </a:path>
                </a:pathLst>
              </a:custGeom>
              <a:solidFill>
                <a:srgbClr val="6A432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36" name="Freeform 75"/>
              <p:cNvSpPr>
                <a:spLocks noChangeArrowheads="1"/>
              </p:cNvSpPr>
              <p:nvPr/>
            </p:nvSpPr>
            <p:spPr bwMode="auto">
              <a:xfrm>
                <a:off x="4252913" y="4764088"/>
                <a:ext cx="258762" cy="280987"/>
              </a:xfrm>
              <a:custGeom>
                <a:avLst/>
                <a:gdLst>
                  <a:gd name="T0" fmla="*/ 94 w 720"/>
                  <a:gd name="T1" fmla="*/ 0 h 782"/>
                  <a:gd name="T2" fmla="*/ 94 w 720"/>
                  <a:gd name="T3" fmla="*/ 0 h 782"/>
                  <a:gd name="T4" fmla="*/ 63 w 720"/>
                  <a:gd name="T5" fmla="*/ 156 h 782"/>
                  <a:gd name="T6" fmla="*/ 0 w 720"/>
                  <a:gd name="T7" fmla="*/ 687 h 782"/>
                  <a:gd name="T8" fmla="*/ 719 w 720"/>
                  <a:gd name="T9" fmla="*/ 656 h 782"/>
                  <a:gd name="T10" fmla="*/ 688 w 720"/>
                  <a:gd name="T11" fmla="*/ 31 h 782"/>
                  <a:gd name="T12" fmla="*/ 94 w 720"/>
                  <a:gd name="T13" fmla="*/ 0 h 782"/>
                </a:gdLst>
                <a:ahLst/>
                <a:cxnLst>
                  <a:cxn ang="0">
                    <a:pos x="T0" y="T1"/>
                  </a:cxn>
                  <a:cxn ang="0">
                    <a:pos x="T2" y="T3"/>
                  </a:cxn>
                  <a:cxn ang="0">
                    <a:pos x="T4" y="T5"/>
                  </a:cxn>
                  <a:cxn ang="0">
                    <a:pos x="T6" y="T7"/>
                  </a:cxn>
                  <a:cxn ang="0">
                    <a:pos x="T8" y="T9"/>
                  </a:cxn>
                  <a:cxn ang="0">
                    <a:pos x="T10" y="T11"/>
                  </a:cxn>
                  <a:cxn ang="0">
                    <a:pos x="T12" y="T13"/>
                  </a:cxn>
                </a:cxnLst>
                <a:rect l="0" t="0" r="r" b="b"/>
                <a:pathLst>
                  <a:path w="720" h="782">
                    <a:moveTo>
                      <a:pt x="94" y="0"/>
                    </a:moveTo>
                    <a:lnTo>
                      <a:pt x="94" y="0"/>
                    </a:lnTo>
                    <a:cubicBezTo>
                      <a:pt x="94" y="0"/>
                      <a:pt x="63" y="125"/>
                      <a:pt x="63" y="156"/>
                    </a:cubicBezTo>
                    <a:cubicBezTo>
                      <a:pt x="63" y="250"/>
                      <a:pt x="32" y="531"/>
                      <a:pt x="0" y="687"/>
                    </a:cubicBezTo>
                    <a:cubicBezTo>
                      <a:pt x="0" y="687"/>
                      <a:pt x="469" y="781"/>
                      <a:pt x="719" y="656"/>
                    </a:cubicBezTo>
                    <a:cubicBezTo>
                      <a:pt x="688" y="31"/>
                      <a:pt x="688" y="31"/>
                      <a:pt x="688" y="31"/>
                    </a:cubicBezTo>
                    <a:lnTo>
                      <a:pt x="94" y="0"/>
                    </a:lnTo>
                  </a:path>
                </a:pathLst>
              </a:custGeom>
              <a:solidFill>
                <a:srgbClr val="F1942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37" name="Freeform 76"/>
              <p:cNvSpPr>
                <a:spLocks noChangeArrowheads="1"/>
              </p:cNvSpPr>
              <p:nvPr/>
            </p:nvSpPr>
            <p:spPr bwMode="auto">
              <a:xfrm>
                <a:off x="4252913" y="4460875"/>
                <a:ext cx="404812" cy="415925"/>
              </a:xfrm>
              <a:custGeom>
                <a:avLst/>
                <a:gdLst>
                  <a:gd name="T0" fmla="*/ 313 w 1126"/>
                  <a:gd name="T1" fmla="*/ 469 h 1157"/>
                  <a:gd name="T2" fmla="*/ 313 w 1126"/>
                  <a:gd name="T3" fmla="*/ 469 h 1157"/>
                  <a:gd name="T4" fmla="*/ 0 w 1126"/>
                  <a:gd name="T5" fmla="*/ 781 h 1157"/>
                  <a:gd name="T6" fmla="*/ 594 w 1126"/>
                  <a:gd name="T7" fmla="*/ 1156 h 1157"/>
                  <a:gd name="T8" fmla="*/ 1063 w 1126"/>
                  <a:gd name="T9" fmla="*/ 344 h 1157"/>
                  <a:gd name="T10" fmla="*/ 782 w 1126"/>
                  <a:gd name="T11" fmla="*/ 63 h 1157"/>
                  <a:gd name="T12" fmla="*/ 313 w 1126"/>
                  <a:gd name="T13" fmla="*/ 469 h 1157"/>
                </a:gdLst>
                <a:ahLst/>
                <a:cxnLst>
                  <a:cxn ang="0">
                    <a:pos x="T0" y="T1"/>
                  </a:cxn>
                  <a:cxn ang="0">
                    <a:pos x="T2" y="T3"/>
                  </a:cxn>
                  <a:cxn ang="0">
                    <a:pos x="T4" y="T5"/>
                  </a:cxn>
                  <a:cxn ang="0">
                    <a:pos x="T6" y="T7"/>
                  </a:cxn>
                  <a:cxn ang="0">
                    <a:pos x="T8" y="T9"/>
                  </a:cxn>
                  <a:cxn ang="0">
                    <a:pos x="T10" y="T11"/>
                  </a:cxn>
                  <a:cxn ang="0">
                    <a:pos x="T12" y="T13"/>
                  </a:cxn>
                </a:cxnLst>
                <a:rect l="0" t="0" r="r" b="b"/>
                <a:pathLst>
                  <a:path w="1126" h="1157">
                    <a:moveTo>
                      <a:pt x="313" y="469"/>
                    </a:moveTo>
                    <a:lnTo>
                      <a:pt x="313" y="469"/>
                    </a:lnTo>
                    <a:cubicBezTo>
                      <a:pt x="219" y="563"/>
                      <a:pt x="32" y="719"/>
                      <a:pt x="0" y="781"/>
                    </a:cubicBezTo>
                    <a:cubicBezTo>
                      <a:pt x="0" y="781"/>
                      <a:pt x="375" y="1156"/>
                      <a:pt x="594" y="1156"/>
                    </a:cubicBezTo>
                    <a:cubicBezTo>
                      <a:pt x="594" y="1156"/>
                      <a:pt x="1000" y="469"/>
                      <a:pt x="1063" y="344"/>
                    </a:cubicBezTo>
                    <a:cubicBezTo>
                      <a:pt x="1125" y="219"/>
                      <a:pt x="907" y="0"/>
                      <a:pt x="782" y="63"/>
                    </a:cubicBezTo>
                    <a:cubicBezTo>
                      <a:pt x="782" y="63"/>
                      <a:pt x="657" y="94"/>
                      <a:pt x="313" y="469"/>
                    </a:cubicBezTo>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38" name="Freeform 77"/>
              <p:cNvSpPr>
                <a:spLocks noChangeArrowheads="1"/>
              </p:cNvSpPr>
              <p:nvPr/>
            </p:nvSpPr>
            <p:spPr bwMode="auto">
              <a:xfrm>
                <a:off x="4568825" y="4483100"/>
                <a:ext cx="57150" cy="57150"/>
              </a:xfrm>
              <a:custGeom>
                <a:avLst/>
                <a:gdLst>
                  <a:gd name="T0" fmla="*/ 125 w 158"/>
                  <a:gd name="T1" fmla="*/ 0 h 157"/>
                  <a:gd name="T2" fmla="*/ 125 w 158"/>
                  <a:gd name="T3" fmla="*/ 0 h 157"/>
                  <a:gd name="T4" fmla="*/ 0 w 158"/>
                  <a:gd name="T5" fmla="*/ 31 h 157"/>
                  <a:gd name="T6" fmla="*/ 32 w 158"/>
                  <a:gd name="T7" fmla="*/ 156 h 157"/>
                  <a:gd name="T8" fmla="*/ 157 w 158"/>
                  <a:gd name="T9" fmla="*/ 31 h 157"/>
                  <a:gd name="T10" fmla="*/ 125 w 158"/>
                  <a:gd name="T11" fmla="*/ 0 h 157"/>
                </a:gdLst>
                <a:ahLst/>
                <a:cxnLst>
                  <a:cxn ang="0">
                    <a:pos x="T0" y="T1"/>
                  </a:cxn>
                  <a:cxn ang="0">
                    <a:pos x="T2" y="T3"/>
                  </a:cxn>
                  <a:cxn ang="0">
                    <a:pos x="T4" y="T5"/>
                  </a:cxn>
                  <a:cxn ang="0">
                    <a:pos x="T6" y="T7"/>
                  </a:cxn>
                  <a:cxn ang="0">
                    <a:pos x="T8" y="T9"/>
                  </a:cxn>
                  <a:cxn ang="0">
                    <a:pos x="T10" y="T11"/>
                  </a:cxn>
                </a:cxnLst>
                <a:rect l="0" t="0" r="r" b="b"/>
                <a:pathLst>
                  <a:path w="158" h="157">
                    <a:moveTo>
                      <a:pt x="125" y="0"/>
                    </a:moveTo>
                    <a:lnTo>
                      <a:pt x="125" y="0"/>
                    </a:lnTo>
                    <a:cubicBezTo>
                      <a:pt x="0" y="31"/>
                      <a:pt x="0" y="31"/>
                      <a:pt x="0" y="31"/>
                    </a:cubicBezTo>
                    <a:lnTo>
                      <a:pt x="32" y="156"/>
                    </a:lnTo>
                    <a:cubicBezTo>
                      <a:pt x="63" y="156"/>
                      <a:pt x="157" y="31"/>
                      <a:pt x="157" y="31"/>
                    </a:cubicBezTo>
                    <a:lnTo>
                      <a:pt x="125" y="0"/>
                    </a:lnTo>
                  </a:path>
                </a:pathLst>
              </a:custGeom>
              <a:solidFill>
                <a:srgbClr val="6A3A2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39" name="Freeform 78"/>
              <p:cNvSpPr>
                <a:spLocks noChangeArrowheads="1"/>
              </p:cNvSpPr>
              <p:nvPr/>
            </p:nvSpPr>
            <p:spPr bwMode="auto">
              <a:xfrm>
                <a:off x="4579938" y="4325938"/>
                <a:ext cx="168275" cy="214312"/>
              </a:xfrm>
              <a:custGeom>
                <a:avLst/>
                <a:gdLst>
                  <a:gd name="T0" fmla="*/ 187 w 469"/>
                  <a:gd name="T1" fmla="*/ 0 h 595"/>
                  <a:gd name="T2" fmla="*/ 187 w 469"/>
                  <a:gd name="T3" fmla="*/ 0 h 595"/>
                  <a:gd name="T4" fmla="*/ 31 w 469"/>
                  <a:gd name="T5" fmla="*/ 344 h 595"/>
                  <a:gd name="T6" fmla="*/ 343 w 469"/>
                  <a:gd name="T7" fmla="*/ 438 h 595"/>
                  <a:gd name="T8" fmla="*/ 374 w 469"/>
                  <a:gd name="T9" fmla="*/ 94 h 595"/>
                  <a:gd name="T10" fmla="*/ 187 w 469"/>
                  <a:gd name="T11" fmla="*/ 0 h 595"/>
                </a:gdLst>
                <a:ahLst/>
                <a:cxnLst>
                  <a:cxn ang="0">
                    <a:pos x="T0" y="T1"/>
                  </a:cxn>
                  <a:cxn ang="0">
                    <a:pos x="T2" y="T3"/>
                  </a:cxn>
                  <a:cxn ang="0">
                    <a:pos x="T4" y="T5"/>
                  </a:cxn>
                  <a:cxn ang="0">
                    <a:pos x="T6" y="T7"/>
                  </a:cxn>
                  <a:cxn ang="0">
                    <a:pos x="T8" y="T9"/>
                  </a:cxn>
                  <a:cxn ang="0">
                    <a:pos x="T10" y="T11"/>
                  </a:cxn>
                </a:cxnLst>
                <a:rect l="0" t="0" r="r" b="b"/>
                <a:pathLst>
                  <a:path w="469" h="595">
                    <a:moveTo>
                      <a:pt x="187" y="0"/>
                    </a:moveTo>
                    <a:lnTo>
                      <a:pt x="187" y="0"/>
                    </a:lnTo>
                    <a:cubicBezTo>
                      <a:pt x="31" y="31"/>
                      <a:pt x="0" y="281"/>
                      <a:pt x="31" y="344"/>
                    </a:cubicBezTo>
                    <a:cubicBezTo>
                      <a:pt x="62" y="594"/>
                      <a:pt x="218" y="563"/>
                      <a:pt x="343" y="438"/>
                    </a:cubicBezTo>
                    <a:cubicBezTo>
                      <a:pt x="468" y="281"/>
                      <a:pt x="437" y="188"/>
                      <a:pt x="374" y="94"/>
                    </a:cubicBezTo>
                    <a:cubicBezTo>
                      <a:pt x="343" y="0"/>
                      <a:pt x="187" y="0"/>
                      <a:pt x="187" y="0"/>
                    </a:cubicBezTo>
                  </a:path>
                </a:pathLst>
              </a:custGeom>
              <a:solidFill>
                <a:srgbClr val="9A613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40" name="Freeform 79"/>
              <p:cNvSpPr>
                <a:spLocks noChangeArrowheads="1"/>
              </p:cNvSpPr>
              <p:nvPr/>
            </p:nvSpPr>
            <p:spPr bwMode="auto">
              <a:xfrm>
                <a:off x="4556125" y="4281488"/>
                <a:ext cx="192088" cy="158750"/>
              </a:xfrm>
              <a:custGeom>
                <a:avLst/>
                <a:gdLst>
                  <a:gd name="T0" fmla="*/ 94 w 532"/>
                  <a:gd name="T1" fmla="*/ 438 h 439"/>
                  <a:gd name="T2" fmla="*/ 94 w 532"/>
                  <a:gd name="T3" fmla="*/ 438 h 439"/>
                  <a:gd name="T4" fmla="*/ 94 w 532"/>
                  <a:gd name="T5" fmla="*/ 125 h 439"/>
                  <a:gd name="T6" fmla="*/ 437 w 532"/>
                  <a:gd name="T7" fmla="*/ 62 h 439"/>
                  <a:gd name="T8" fmla="*/ 500 w 532"/>
                  <a:gd name="T9" fmla="*/ 344 h 439"/>
                  <a:gd name="T10" fmla="*/ 313 w 532"/>
                  <a:gd name="T11" fmla="*/ 313 h 439"/>
                  <a:gd name="T12" fmla="*/ 219 w 532"/>
                  <a:gd name="T13" fmla="*/ 344 h 439"/>
                  <a:gd name="T14" fmla="*/ 156 w 532"/>
                  <a:gd name="T15" fmla="*/ 281 h 439"/>
                  <a:gd name="T16" fmla="*/ 125 w 532"/>
                  <a:gd name="T17" fmla="*/ 406 h 439"/>
                  <a:gd name="T18" fmla="*/ 94 w 532"/>
                  <a:gd name="T19" fmla="*/ 438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2" h="439">
                    <a:moveTo>
                      <a:pt x="94" y="438"/>
                    </a:moveTo>
                    <a:lnTo>
                      <a:pt x="94" y="438"/>
                    </a:lnTo>
                    <a:cubicBezTo>
                      <a:pt x="94" y="438"/>
                      <a:pt x="0" y="250"/>
                      <a:pt x="94" y="125"/>
                    </a:cubicBezTo>
                    <a:cubicBezTo>
                      <a:pt x="219" y="31"/>
                      <a:pt x="375" y="0"/>
                      <a:pt x="437" y="62"/>
                    </a:cubicBezTo>
                    <a:cubicBezTo>
                      <a:pt x="531" y="188"/>
                      <a:pt x="500" y="344"/>
                      <a:pt x="500" y="344"/>
                    </a:cubicBezTo>
                    <a:cubicBezTo>
                      <a:pt x="500" y="344"/>
                      <a:pt x="469" y="313"/>
                      <a:pt x="313" y="313"/>
                    </a:cubicBezTo>
                    <a:cubicBezTo>
                      <a:pt x="188" y="313"/>
                      <a:pt x="219" y="344"/>
                      <a:pt x="219" y="344"/>
                    </a:cubicBezTo>
                    <a:cubicBezTo>
                      <a:pt x="219" y="344"/>
                      <a:pt x="219" y="281"/>
                      <a:pt x="156" y="281"/>
                    </a:cubicBezTo>
                    <a:cubicBezTo>
                      <a:pt x="125" y="281"/>
                      <a:pt x="125" y="375"/>
                      <a:pt x="125" y="406"/>
                    </a:cubicBezTo>
                    <a:cubicBezTo>
                      <a:pt x="156" y="438"/>
                      <a:pt x="94" y="438"/>
                      <a:pt x="94" y="438"/>
                    </a:cubicBezTo>
                  </a:path>
                </a:pathLst>
              </a:custGeom>
              <a:solidFill>
                <a:srgbClr val="201A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41" name="Freeform 80"/>
              <p:cNvSpPr>
                <a:spLocks noChangeArrowheads="1"/>
              </p:cNvSpPr>
              <p:nvPr/>
            </p:nvSpPr>
            <p:spPr bwMode="auto">
              <a:xfrm>
                <a:off x="4579938" y="4257675"/>
                <a:ext cx="134937" cy="68263"/>
              </a:xfrm>
              <a:custGeom>
                <a:avLst/>
                <a:gdLst>
                  <a:gd name="T0" fmla="*/ 93 w 375"/>
                  <a:gd name="T1" fmla="*/ 187 h 188"/>
                  <a:gd name="T2" fmla="*/ 93 w 375"/>
                  <a:gd name="T3" fmla="*/ 187 h 188"/>
                  <a:gd name="T4" fmla="*/ 31 w 375"/>
                  <a:gd name="T5" fmla="*/ 93 h 188"/>
                  <a:gd name="T6" fmla="*/ 250 w 375"/>
                  <a:gd name="T7" fmla="*/ 0 h 188"/>
                  <a:gd name="T8" fmla="*/ 250 w 375"/>
                  <a:gd name="T9" fmla="*/ 156 h 188"/>
                  <a:gd name="T10" fmla="*/ 93 w 375"/>
                  <a:gd name="T11" fmla="*/ 187 h 188"/>
                </a:gdLst>
                <a:ahLst/>
                <a:cxnLst>
                  <a:cxn ang="0">
                    <a:pos x="T0" y="T1"/>
                  </a:cxn>
                  <a:cxn ang="0">
                    <a:pos x="T2" y="T3"/>
                  </a:cxn>
                  <a:cxn ang="0">
                    <a:pos x="T4" y="T5"/>
                  </a:cxn>
                  <a:cxn ang="0">
                    <a:pos x="T6" y="T7"/>
                  </a:cxn>
                  <a:cxn ang="0">
                    <a:pos x="T8" y="T9"/>
                  </a:cxn>
                  <a:cxn ang="0">
                    <a:pos x="T10" y="T11"/>
                  </a:cxn>
                </a:cxnLst>
                <a:rect l="0" t="0" r="r" b="b"/>
                <a:pathLst>
                  <a:path w="375" h="188">
                    <a:moveTo>
                      <a:pt x="93" y="187"/>
                    </a:moveTo>
                    <a:lnTo>
                      <a:pt x="93" y="187"/>
                    </a:lnTo>
                    <a:cubicBezTo>
                      <a:pt x="93" y="187"/>
                      <a:pt x="0" y="187"/>
                      <a:pt x="31" y="93"/>
                    </a:cubicBezTo>
                    <a:cubicBezTo>
                      <a:pt x="93" y="0"/>
                      <a:pt x="218" y="0"/>
                      <a:pt x="250" y="0"/>
                    </a:cubicBezTo>
                    <a:cubicBezTo>
                      <a:pt x="312" y="31"/>
                      <a:pt x="374" y="124"/>
                      <a:pt x="250" y="156"/>
                    </a:cubicBezTo>
                    <a:lnTo>
                      <a:pt x="93" y="187"/>
                    </a:lnTo>
                  </a:path>
                </a:pathLst>
              </a:custGeom>
              <a:solidFill>
                <a:srgbClr val="201A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42" name="Freeform 81"/>
              <p:cNvSpPr>
                <a:spLocks noChangeArrowheads="1"/>
              </p:cNvSpPr>
              <p:nvPr/>
            </p:nvSpPr>
            <p:spPr bwMode="auto">
              <a:xfrm>
                <a:off x="5130800" y="4449763"/>
                <a:ext cx="304800" cy="157162"/>
              </a:xfrm>
              <a:custGeom>
                <a:avLst/>
                <a:gdLst>
                  <a:gd name="T0" fmla="*/ 625 w 845"/>
                  <a:gd name="T1" fmla="*/ 94 h 438"/>
                  <a:gd name="T2" fmla="*/ 625 w 845"/>
                  <a:gd name="T3" fmla="*/ 94 h 438"/>
                  <a:gd name="T4" fmla="*/ 0 w 845"/>
                  <a:gd name="T5" fmla="*/ 281 h 438"/>
                  <a:gd name="T6" fmla="*/ 625 w 845"/>
                  <a:gd name="T7" fmla="*/ 281 h 438"/>
                  <a:gd name="T8" fmla="*/ 625 w 845"/>
                  <a:gd name="T9" fmla="*/ 94 h 438"/>
                </a:gdLst>
                <a:ahLst/>
                <a:cxnLst>
                  <a:cxn ang="0">
                    <a:pos x="T0" y="T1"/>
                  </a:cxn>
                  <a:cxn ang="0">
                    <a:pos x="T2" y="T3"/>
                  </a:cxn>
                  <a:cxn ang="0">
                    <a:pos x="T4" y="T5"/>
                  </a:cxn>
                  <a:cxn ang="0">
                    <a:pos x="T6" y="T7"/>
                  </a:cxn>
                  <a:cxn ang="0">
                    <a:pos x="T8" y="T9"/>
                  </a:cxn>
                </a:cxnLst>
                <a:rect l="0" t="0" r="r" b="b"/>
                <a:pathLst>
                  <a:path w="845" h="438">
                    <a:moveTo>
                      <a:pt x="625" y="94"/>
                    </a:moveTo>
                    <a:lnTo>
                      <a:pt x="625" y="94"/>
                    </a:lnTo>
                    <a:cubicBezTo>
                      <a:pt x="625" y="94"/>
                      <a:pt x="437" y="344"/>
                      <a:pt x="0" y="281"/>
                    </a:cubicBezTo>
                    <a:cubicBezTo>
                      <a:pt x="0" y="281"/>
                      <a:pt x="562" y="437"/>
                      <a:pt x="625" y="281"/>
                    </a:cubicBezTo>
                    <a:cubicBezTo>
                      <a:pt x="625" y="281"/>
                      <a:pt x="844" y="0"/>
                      <a:pt x="625" y="94"/>
                    </a:cubicBezTo>
                  </a:path>
                </a:pathLst>
              </a:custGeom>
              <a:solidFill>
                <a:schemeClr val="accent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43" name="Freeform 82"/>
              <p:cNvSpPr>
                <a:spLocks noChangeArrowheads="1"/>
              </p:cNvSpPr>
              <p:nvPr/>
            </p:nvSpPr>
            <p:spPr bwMode="auto">
              <a:xfrm>
                <a:off x="5287963" y="4438650"/>
                <a:ext cx="236537" cy="327025"/>
              </a:xfrm>
              <a:custGeom>
                <a:avLst/>
                <a:gdLst>
                  <a:gd name="T0" fmla="*/ 469 w 658"/>
                  <a:gd name="T1" fmla="*/ 250 h 907"/>
                  <a:gd name="T2" fmla="*/ 469 w 658"/>
                  <a:gd name="T3" fmla="*/ 250 h 907"/>
                  <a:gd name="T4" fmla="*/ 0 w 658"/>
                  <a:gd name="T5" fmla="*/ 906 h 907"/>
                  <a:gd name="T6" fmla="*/ 625 w 658"/>
                  <a:gd name="T7" fmla="*/ 437 h 907"/>
                  <a:gd name="T8" fmla="*/ 469 w 658"/>
                  <a:gd name="T9" fmla="*/ 250 h 907"/>
                </a:gdLst>
                <a:ahLst/>
                <a:cxnLst>
                  <a:cxn ang="0">
                    <a:pos x="T0" y="T1"/>
                  </a:cxn>
                  <a:cxn ang="0">
                    <a:pos x="T2" y="T3"/>
                  </a:cxn>
                  <a:cxn ang="0">
                    <a:pos x="T4" y="T5"/>
                  </a:cxn>
                  <a:cxn ang="0">
                    <a:pos x="T6" y="T7"/>
                  </a:cxn>
                  <a:cxn ang="0">
                    <a:pos x="T8" y="T9"/>
                  </a:cxn>
                </a:cxnLst>
                <a:rect l="0" t="0" r="r" b="b"/>
                <a:pathLst>
                  <a:path w="658" h="907">
                    <a:moveTo>
                      <a:pt x="469" y="250"/>
                    </a:moveTo>
                    <a:lnTo>
                      <a:pt x="469" y="250"/>
                    </a:lnTo>
                    <a:cubicBezTo>
                      <a:pt x="469" y="250"/>
                      <a:pt x="469" y="625"/>
                      <a:pt x="0" y="906"/>
                    </a:cubicBezTo>
                    <a:cubicBezTo>
                      <a:pt x="0" y="906"/>
                      <a:pt x="657" y="656"/>
                      <a:pt x="625" y="437"/>
                    </a:cubicBezTo>
                    <a:cubicBezTo>
                      <a:pt x="625" y="437"/>
                      <a:pt x="594" y="0"/>
                      <a:pt x="469" y="250"/>
                    </a:cubicBezTo>
                  </a:path>
                </a:pathLst>
              </a:custGeom>
              <a:solidFill>
                <a:schemeClr val="accent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44" name="Freeform 83"/>
              <p:cNvSpPr>
                <a:spLocks noChangeArrowheads="1"/>
              </p:cNvSpPr>
              <p:nvPr/>
            </p:nvSpPr>
            <p:spPr bwMode="auto">
              <a:xfrm>
                <a:off x="5434013" y="4651375"/>
                <a:ext cx="269875" cy="585788"/>
              </a:xfrm>
              <a:custGeom>
                <a:avLst/>
                <a:gdLst>
                  <a:gd name="T0" fmla="*/ 656 w 751"/>
                  <a:gd name="T1" fmla="*/ 188 h 1626"/>
                  <a:gd name="T2" fmla="*/ 656 w 751"/>
                  <a:gd name="T3" fmla="*/ 188 h 1626"/>
                  <a:gd name="T4" fmla="*/ 687 w 751"/>
                  <a:gd name="T5" fmla="*/ 1500 h 1626"/>
                  <a:gd name="T6" fmla="*/ 343 w 751"/>
                  <a:gd name="T7" fmla="*/ 625 h 1626"/>
                  <a:gd name="T8" fmla="*/ 125 w 751"/>
                  <a:gd name="T9" fmla="*/ 1407 h 1626"/>
                  <a:gd name="T10" fmla="*/ 62 w 751"/>
                  <a:gd name="T11" fmla="*/ 188 h 1626"/>
                  <a:gd name="T12" fmla="*/ 656 w 751"/>
                  <a:gd name="T13" fmla="*/ 188 h 1626"/>
                </a:gdLst>
                <a:ahLst/>
                <a:cxnLst>
                  <a:cxn ang="0">
                    <a:pos x="T0" y="T1"/>
                  </a:cxn>
                  <a:cxn ang="0">
                    <a:pos x="T2" y="T3"/>
                  </a:cxn>
                  <a:cxn ang="0">
                    <a:pos x="T4" y="T5"/>
                  </a:cxn>
                  <a:cxn ang="0">
                    <a:pos x="T6" y="T7"/>
                  </a:cxn>
                  <a:cxn ang="0">
                    <a:pos x="T8" y="T9"/>
                  </a:cxn>
                  <a:cxn ang="0">
                    <a:pos x="T10" y="T11"/>
                  </a:cxn>
                  <a:cxn ang="0">
                    <a:pos x="T12" y="T13"/>
                  </a:cxn>
                </a:cxnLst>
                <a:rect l="0" t="0" r="r" b="b"/>
                <a:pathLst>
                  <a:path w="751" h="1626">
                    <a:moveTo>
                      <a:pt x="656" y="188"/>
                    </a:moveTo>
                    <a:lnTo>
                      <a:pt x="656" y="188"/>
                    </a:lnTo>
                    <a:cubicBezTo>
                      <a:pt x="656" y="188"/>
                      <a:pt x="750" y="1157"/>
                      <a:pt x="687" y="1500"/>
                    </a:cubicBezTo>
                    <a:cubicBezTo>
                      <a:pt x="687" y="1500"/>
                      <a:pt x="437" y="813"/>
                      <a:pt x="343" y="625"/>
                    </a:cubicBezTo>
                    <a:cubicBezTo>
                      <a:pt x="343" y="625"/>
                      <a:pt x="187" y="1219"/>
                      <a:pt x="125" y="1407"/>
                    </a:cubicBezTo>
                    <a:cubicBezTo>
                      <a:pt x="93" y="1625"/>
                      <a:pt x="0" y="407"/>
                      <a:pt x="62" y="188"/>
                    </a:cubicBezTo>
                    <a:cubicBezTo>
                      <a:pt x="156" y="0"/>
                      <a:pt x="656" y="188"/>
                      <a:pt x="656" y="188"/>
                    </a:cubicBezTo>
                  </a:path>
                </a:pathLst>
              </a:custGeom>
              <a:solidFill>
                <a:srgbClr val="F4B18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45" name="Freeform 84"/>
              <p:cNvSpPr>
                <a:spLocks noChangeArrowheads="1"/>
              </p:cNvSpPr>
              <p:nvPr/>
            </p:nvSpPr>
            <p:spPr bwMode="auto">
              <a:xfrm>
                <a:off x="5445125" y="4764088"/>
                <a:ext cx="258763" cy="280987"/>
              </a:xfrm>
              <a:custGeom>
                <a:avLst/>
                <a:gdLst>
                  <a:gd name="T0" fmla="*/ 625 w 720"/>
                  <a:gd name="T1" fmla="*/ 0 h 782"/>
                  <a:gd name="T2" fmla="*/ 625 w 720"/>
                  <a:gd name="T3" fmla="*/ 0 h 782"/>
                  <a:gd name="T4" fmla="*/ 656 w 720"/>
                  <a:gd name="T5" fmla="*/ 156 h 782"/>
                  <a:gd name="T6" fmla="*/ 719 w 720"/>
                  <a:gd name="T7" fmla="*/ 687 h 782"/>
                  <a:gd name="T8" fmla="*/ 0 w 720"/>
                  <a:gd name="T9" fmla="*/ 656 h 782"/>
                  <a:gd name="T10" fmla="*/ 31 w 720"/>
                  <a:gd name="T11" fmla="*/ 31 h 782"/>
                  <a:gd name="T12" fmla="*/ 625 w 720"/>
                  <a:gd name="T13" fmla="*/ 0 h 782"/>
                </a:gdLst>
                <a:ahLst/>
                <a:cxnLst>
                  <a:cxn ang="0">
                    <a:pos x="T0" y="T1"/>
                  </a:cxn>
                  <a:cxn ang="0">
                    <a:pos x="T2" y="T3"/>
                  </a:cxn>
                  <a:cxn ang="0">
                    <a:pos x="T4" y="T5"/>
                  </a:cxn>
                  <a:cxn ang="0">
                    <a:pos x="T6" y="T7"/>
                  </a:cxn>
                  <a:cxn ang="0">
                    <a:pos x="T8" y="T9"/>
                  </a:cxn>
                  <a:cxn ang="0">
                    <a:pos x="T10" y="T11"/>
                  </a:cxn>
                  <a:cxn ang="0">
                    <a:pos x="T12" y="T13"/>
                  </a:cxn>
                </a:cxnLst>
                <a:rect l="0" t="0" r="r" b="b"/>
                <a:pathLst>
                  <a:path w="720" h="782">
                    <a:moveTo>
                      <a:pt x="625" y="0"/>
                    </a:moveTo>
                    <a:lnTo>
                      <a:pt x="625" y="0"/>
                    </a:lnTo>
                    <a:cubicBezTo>
                      <a:pt x="625" y="0"/>
                      <a:pt x="656" y="125"/>
                      <a:pt x="656" y="156"/>
                    </a:cubicBezTo>
                    <a:cubicBezTo>
                      <a:pt x="656" y="250"/>
                      <a:pt x="687" y="531"/>
                      <a:pt x="719" y="687"/>
                    </a:cubicBezTo>
                    <a:cubicBezTo>
                      <a:pt x="719" y="687"/>
                      <a:pt x="219" y="781"/>
                      <a:pt x="0" y="656"/>
                    </a:cubicBezTo>
                    <a:cubicBezTo>
                      <a:pt x="31" y="31"/>
                      <a:pt x="31" y="31"/>
                      <a:pt x="31" y="31"/>
                    </a:cubicBezTo>
                    <a:lnTo>
                      <a:pt x="625" y="0"/>
                    </a:lnTo>
                  </a:path>
                </a:pathLst>
              </a:custGeom>
              <a:solidFill>
                <a:srgbClr val="90C04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46" name="Freeform 85"/>
              <p:cNvSpPr>
                <a:spLocks noChangeArrowheads="1"/>
              </p:cNvSpPr>
              <p:nvPr/>
            </p:nvSpPr>
            <p:spPr bwMode="auto">
              <a:xfrm>
                <a:off x="5332413" y="4416425"/>
                <a:ext cx="360362" cy="439738"/>
              </a:xfrm>
              <a:custGeom>
                <a:avLst/>
                <a:gdLst>
                  <a:gd name="T0" fmla="*/ 750 w 1001"/>
                  <a:gd name="T1" fmla="*/ 562 h 1220"/>
                  <a:gd name="T2" fmla="*/ 750 w 1001"/>
                  <a:gd name="T3" fmla="*/ 562 h 1220"/>
                  <a:gd name="T4" fmla="*/ 1000 w 1001"/>
                  <a:gd name="T5" fmla="*/ 938 h 1220"/>
                  <a:gd name="T6" fmla="*/ 313 w 1001"/>
                  <a:gd name="T7" fmla="*/ 1188 h 1220"/>
                  <a:gd name="T8" fmla="*/ 32 w 1001"/>
                  <a:gd name="T9" fmla="*/ 281 h 1220"/>
                  <a:gd name="T10" fmla="*/ 344 w 1001"/>
                  <a:gd name="T11" fmla="*/ 63 h 1220"/>
                  <a:gd name="T12" fmla="*/ 750 w 1001"/>
                  <a:gd name="T13" fmla="*/ 562 h 1220"/>
                </a:gdLst>
                <a:ahLst/>
                <a:cxnLst>
                  <a:cxn ang="0">
                    <a:pos x="T0" y="T1"/>
                  </a:cxn>
                  <a:cxn ang="0">
                    <a:pos x="T2" y="T3"/>
                  </a:cxn>
                  <a:cxn ang="0">
                    <a:pos x="T4" y="T5"/>
                  </a:cxn>
                  <a:cxn ang="0">
                    <a:pos x="T6" y="T7"/>
                  </a:cxn>
                  <a:cxn ang="0">
                    <a:pos x="T8" y="T9"/>
                  </a:cxn>
                  <a:cxn ang="0">
                    <a:pos x="T10" y="T11"/>
                  </a:cxn>
                  <a:cxn ang="0">
                    <a:pos x="T12" y="T13"/>
                  </a:cxn>
                </a:cxnLst>
                <a:rect l="0" t="0" r="r" b="b"/>
                <a:pathLst>
                  <a:path w="1001" h="1220">
                    <a:moveTo>
                      <a:pt x="750" y="562"/>
                    </a:moveTo>
                    <a:lnTo>
                      <a:pt x="750" y="562"/>
                    </a:lnTo>
                    <a:cubicBezTo>
                      <a:pt x="782" y="688"/>
                      <a:pt x="969" y="875"/>
                      <a:pt x="1000" y="938"/>
                    </a:cubicBezTo>
                    <a:cubicBezTo>
                      <a:pt x="1000" y="938"/>
                      <a:pt x="563" y="1219"/>
                      <a:pt x="313" y="1188"/>
                    </a:cubicBezTo>
                    <a:cubicBezTo>
                      <a:pt x="313" y="1188"/>
                      <a:pt x="63" y="438"/>
                      <a:pt x="32" y="281"/>
                    </a:cubicBezTo>
                    <a:cubicBezTo>
                      <a:pt x="0" y="156"/>
                      <a:pt x="250" y="0"/>
                      <a:pt x="344" y="63"/>
                    </a:cubicBezTo>
                    <a:cubicBezTo>
                      <a:pt x="344" y="63"/>
                      <a:pt x="469" y="125"/>
                      <a:pt x="750" y="562"/>
                    </a:cubicBezTo>
                  </a:path>
                </a:pathLst>
              </a:custGeom>
              <a:solidFill>
                <a:schemeClr val="accent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47" name="Freeform 86"/>
              <p:cNvSpPr>
                <a:spLocks noChangeArrowheads="1"/>
              </p:cNvSpPr>
              <p:nvPr/>
            </p:nvSpPr>
            <p:spPr bwMode="auto">
              <a:xfrm>
                <a:off x="5365750" y="4427538"/>
                <a:ext cx="57150" cy="68262"/>
              </a:xfrm>
              <a:custGeom>
                <a:avLst/>
                <a:gdLst>
                  <a:gd name="T0" fmla="*/ 31 w 157"/>
                  <a:gd name="T1" fmla="*/ 0 h 189"/>
                  <a:gd name="T2" fmla="*/ 31 w 157"/>
                  <a:gd name="T3" fmla="*/ 0 h 189"/>
                  <a:gd name="T4" fmla="*/ 156 w 157"/>
                  <a:gd name="T5" fmla="*/ 63 h 189"/>
                  <a:gd name="T6" fmla="*/ 94 w 157"/>
                  <a:gd name="T7" fmla="*/ 188 h 189"/>
                  <a:gd name="T8" fmla="*/ 0 w 157"/>
                  <a:gd name="T9" fmla="*/ 32 h 189"/>
                  <a:gd name="T10" fmla="*/ 31 w 157"/>
                  <a:gd name="T11" fmla="*/ 0 h 189"/>
                </a:gdLst>
                <a:ahLst/>
                <a:cxnLst>
                  <a:cxn ang="0">
                    <a:pos x="T0" y="T1"/>
                  </a:cxn>
                  <a:cxn ang="0">
                    <a:pos x="T2" y="T3"/>
                  </a:cxn>
                  <a:cxn ang="0">
                    <a:pos x="T4" y="T5"/>
                  </a:cxn>
                  <a:cxn ang="0">
                    <a:pos x="T6" y="T7"/>
                  </a:cxn>
                  <a:cxn ang="0">
                    <a:pos x="T8" y="T9"/>
                  </a:cxn>
                  <a:cxn ang="0">
                    <a:pos x="T10" y="T11"/>
                  </a:cxn>
                </a:cxnLst>
                <a:rect l="0" t="0" r="r" b="b"/>
                <a:pathLst>
                  <a:path w="157" h="189">
                    <a:moveTo>
                      <a:pt x="31" y="0"/>
                    </a:moveTo>
                    <a:lnTo>
                      <a:pt x="31" y="0"/>
                    </a:lnTo>
                    <a:cubicBezTo>
                      <a:pt x="156" y="63"/>
                      <a:pt x="156" y="63"/>
                      <a:pt x="156" y="63"/>
                    </a:cubicBezTo>
                    <a:cubicBezTo>
                      <a:pt x="156" y="63"/>
                      <a:pt x="125" y="188"/>
                      <a:pt x="94" y="188"/>
                    </a:cubicBezTo>
                    <a:cubicBezTo>
                      <a:pt x="63" y="188"/>
                      <a:pt x="0" y="32"/>
                      <a:pt x="0" y="32"/>
                    </a:cubicBezTo>
                    <a:lnTo>
                      <a:pt x="31" y="0"/>
                    </a:lnTo>
                  </a:path>
                </a:pathLst>
              </a:custGeom>
              <a:solidFill>
                <a:srgbClr val="6A3A2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48" name="Freeform 87"/>
              <p:cNvSpPr>
                <a:spLocks noChangeArrowheads="1"/>
              </p:cNvSpPr>
              <p:nvPr/>
            </p:nvSpPr>
            <p:spPr bwMode="auto">
              <a:xfrm>
                <a:off x="5265738" y="4246563"/>
                <a:ext cx="169862" cy="236537"/>
              </a:xfrm>
              <a:custGeom>
                <a:avLst/>
                <a:gdLst>
                  <a:gd name="T0" fmla="*/ 312 w 470"/>
                  <a:gd name="T1" fmla="*/ 63 h 658"/>
                  <a:gd name="T2" fmla="*/ 312 w 470"/>
                  <a:gd name="T3" fmla="*/ 63 h 658"/>
                  <a:gd name="T4" fmla="*/ 406 w 470"/>
                  <a:gd name="T5" fmla="*/ 407 h 658"/>
                  <a:gd name="T6" fmla="*/ 94 w 470"/>
                  <a:gd name="T7" fmla="*/ 438 h 658"/>
                  <a:gd name="T8" fmla="*/ 94 w 470"/>
                  <a:gd name="T9" fmla="*/ 94 h 658"/>
                  <a:gd name="T10" fmla="*/ 312 w 470"/>
                  <a:gd name="T11" fmla="*/ 63 h 658"/>
                </a:gdLst>
                <a:ahLst/>
                <a:cxnLst>
                  <a:cxn ang="0">
                    <a:pos x="T0" y="T1"/>
                  </a:cxn>
                  <a:cxn ang="0">
                    <a:pos x="T2" y="T3"/>
                  </a:cxn>
                  <a:cxn ang="0">
                    <a:pos x="T4" y="T5"/>
                  </a:cxn>
                  <a:cxn ang="0">
                    <a:pos x="T6" y="T7"/>
                  </a:cxn>
                  <a:cxn ang="0">
                    <a:pos x="T8" y="T9"/>
                  </a:cxn>
                  <a:cxn ang="0">
                    <a:pos x="T10" y="T11"/>
                  </a:cxn>
                </a:cxnLst>
                <a:rect l="0" t="0" r="r" b="b"/>
                <a:pathLst>
                  <a:path w="470" h="658">
                    <a:moveTo>
                      <a:pt x="312" y="63"/>
                    </a:moveTo>
                    <a:lnTo>
                      <a:pt x="312" y="63"/>
                    </a:lnTo>
                    <a:cubicBezTo>
                      <a:pt x="469" y="125"/>
                      <a:pt x="437" y="344"/>
                      <a:pt x="406" y="407"/>
                    </a:cubicBezTo>
                    <a:cubicBezTo>
                      <a:pt x="344" y="657"/>
                      <a:pt x="187" y="594"/>
                      <a:pt x="94" y="438"/>
                    </a:cubicBezTo>
                    <a:cubicBezTo>
                      <a:pt x="0" y="282"/>
                      <a:pt x="31" y="156"/>
                      <a:pt x="94" y="94"/>
                    </a:cubicBezTo>
                    <a:cubicBezTo>
                      <a:pt x="156" y="0"/>
                      <a:pt x="312" y="63"/>
                      <a:pt x="312" y="63"/>
                    </a:cubicBezTo>
                  </a:path>
                </a:pathLst>
              </a:custGeom>
              <a:solidFill>
                <a:schemeClr val="accent2">
                  <a:lumMod val="60000"/>
                  <a:lumOff val="40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49" name="Freeform 88"/>
              <p:cNvSpPr>
                <a:spLocks noChangeArrowheads="1"/>
              </p:cNvSpPr>
              <p:nvPr/>
            </p:nvSpPr>
            <p:spPr bwMode="auto">
              <a:xfrm>
                <a:off x="5276850" y="4224338"/>
                <a:ext cx="192088" cy="157162"/>
              </a:xfrm>
              <a:custGeom>
                <a:avLst/>
                <a:gdLst>
                  <a:gd name="T0" fmla="*/ 375 w 532"/>
                  <a:gd name="T1" fmla="*/ 437 h 438"/>
                  <a:gd name="T2" fmla="*/ 375 w 532"/>
                  <a:gd name="T3" fmla="*/ 437 h 438"/>
                  <a:gd name="T4" fmla="*/ 438 w 532"/>
                  <a:gd name="T5" fmla="*/ 125 h 438"/>
                  <a:gd name="T6" fmla="*/ 125 w 532"/>
                  <a:gd name="T7" fmla="*/ 62 h 438"/>
                  <a:gd name="T8" fmla="*/ 0 w 532"/>
                  <a:gd name="T9" fmla="*/ 281 h 438"/>
                  <a:gd name="T10" fmla="*/ 250 w 532"/>
                  <a:gd name="T11" fmla="*/ 218 h 438"/>
                  <a:gd name="T12" fmla="*/ 281 w 532"/>
                  <a:gd name="T13" fmla="*/ 344 h 438"/>
                  <a:gd name="T14" fmla="*/ 344 w 532"/>
                  <a:gd name="T15" fmla="*/ 281 h 438"/>
                  <a:gd name="T16" fmla="*/ 344 w 532"/>
                  <a:gd name="T17" fmla="*/ 406 h 438"/>
                  <a:gd name="T18" fmla="*/ 375 w 532"/>
                  <a:gd name="T19" fmla="*/ 437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2" h="438">
                    <a:moveTo>
                      <a:pt x="375" y="437"/>
                    </a:moveTo>
                    <a:lnTo>
                      <a:pt x="375" y="437"/>
                    </a:lnTo>
                    <a:cubicBezTo>
                      <a:pt x="375" y="437"/>
                      <a:pt x="531" y="250"/>
                      <a:pt x="438" y="125"/>
                    </a:cubicBezTo>
                    <a:cubicBezTo>
                      <a:pt x="344" y="0"/>
                      <a:pt x="219" y="31"/>
                      <a:pt x="125" y="62"/>
                    </a:cubicBezTo>
                    <a:cubicBezTo>
                      <a:pt x="0" y="156"/>
                      <a:pt x="0" y="281"/>
                      <a:pt x="0" y="281"/>
                    </a:cubicBezTo>
                    <a:cubicBezTo>
                      <a:pt x="0" y="281"/>
                      <a:pt x="156" y="344"/>
                      <a:pt x="250" y="218"/>
                    </a:cubicBezTo>
                    <a:cubicBezTo>
                      <a:pt x="313" y="94"/>
                      <a:pt x="281" y="344"/>
                      <a:pt x="281" y="344"/>
                    </a:cubicBezTo>
                    <a:cubicBezTo>
                      <a:pt x="281" y="344"/>
                      <a:pt x="281" y="281"/>
                      <a:pt x="344" y="281"/>
                    </a:cubicBezTo>
                    <a:cubicBezTo>
                      <a:pt x="375" y="312"/>
                      <a:pt x="375" y="406"/>
                      <a:pt x="344" y="406"/>
                    </a:cubicBezTo>
                    <a:cubicBezTo>
                      <a:pt x="344" y="437"/>
                      <a:pt x="375" y="437"/>
                      <a:pt x="375" y="437"/>
                    </a:cubicBezTo>
                  </a:path>
                </a:pathLst>
              </a:custGeom>
              <a:solidFill>
                <a:srgbClr val="201A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50" name="Freeform 89"/>
              <p:cNvSpPr>
                <a:spLocks noChangeArrowheads="1"/>
              </p:cNvSpPr>
              <p:nvPr/>
            </p:nvSpPr>
            <p:spPr bwMode="auto">
              <a:xfrm>
                <a:off x="5343525" y="4246563"/>
                <a:ext cx="168275" cy="247650"/>
              </a:xfrm>
              <a:custGeom>
                <a:avLst/>
                <a:gdLst>
                  <a:gd name="T0" fmla="*/ 62 w 469"/>
                  <a:gd name="T1" fmla="*/ 0 h 689"/>
                  <a:gd name="T2" fmla="*/ 62 w 469"/>
                  <a:gd name="T3" fmla="*/ 0 h 689"/>
                  <a:gd name="T4" fmla="*/ 312 w 469"/>
                  <a:gd name="T5" fmla="*/ 188 h 689"/>
                  <a:gd name="T6" fmla="*/ 406 w 469"/>
                  <a:gd name="T7" fmla="*/ 469 h 689"/>
                  <a:gd name="T8" fmla="*/ 468 w 469"/>
                  <a:gd name="T9" fmla="*/ 688 h 689"/>
                  <a:gd name="T10" fmla="*/ 312 w 469"/>
                  <a:gd name="T11" fmla="*/ 625 h 689"/>
                  <a:gd name="T12" fmla="*/ 156 w 469"/>
                  <a:gd name="T13" fmla="*/ 657 h 689"/>
                  <a:gd name="T14" fmla="*/ 125 w 469"/>
                  <a:gd name="T15" fmla="*/ 500 h 689"/>
                  <a:gd name="T16" fmla="*/ 31 w 469"/>
                  <a:gd name="T17" fmla="*/ 125 h 689"/>
                  <a:gd name="T18" fmla="*/ 62 w 469"/>
                  <a:gd name="T19" fmla="*/ 0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9" h="689">
                    <a:moveTo>
                      <a:pt x="62" y="0"/>
                    </a:moveTo>
                    <a:lnTo>
                      <a:pt x="62" y="0"/>
                    </a:lnTo>
                    <a:cubicBezTo>
                      <a:pt x="62" y="0"/>
                      <a:pt x="250" y="0"/>
                      <a:pt x="312" y="188"/>
                    </a:cubicBezTo>
                    <a:cubicBezTo>
                      <a:pt x="406" y="407"/>
                      <a:pt x="312" y="438"/>
                      <a:pt x="406" y="469"/>
                    </a:cubicBezTo>
                    <a:cubicBezTo>
                      <a:pt x="468" y="500"/>
                      <a:pt x="468" y="688"/>
                      <a:pt x="468" y="688"/>
                    </a:cubicBezTo>
                    <a:cubicBezTo>
                      <a:pt x="468" y="688"/>
                      <a:pt x="375" y="594"/>
                      <a:pt x="312" y="625"/>
                    </a:cubicBezTo>
                    <a:cubicBezTo>
                      <a:pt x="250" y="657"/>
                      <a:pt x="187" y="657"/>
                      <a:pt x="156" y="657"/>
                    </a:cubicBezTo>
                    <a:cubicBezTo>
                      <a:pt x="125" y="625"/>
                      <a:pt x="62" y="594"/>
                      <a:pt x="125" y="500"/>
                    </a:cubicBezTo>
                    <a:cubicBezTo>
                      <a:pt x="187" y="438"/>
                      <a:pt x="0" y="313"/>
                      <a:pt x="31" y="125"/>
                    </a:cubicBezTo>
                    <a:lnTo>
                      <a:pt x="62" y="0"/>
                    </a:lnTo>
                  </a:path>
                </a:pathLst>
              </a:custGeom>
              <a:solidFill>
                <a:srgbClr val="201A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51" name="Freeform 90"/>
              <p:cNvSpPr>
                <a:spLocks noChangeArrowheads="1"/>
              </p:cNvSpPr>
              <p:nvPr/>
            </p:nvSpPr>
            <p:spPr bwMode="auto">
              <a:xfrm>
                <a:off x="5276850" y="5394325"/>
                <a:ext cx="280988" cy="608013"/>
              </a:xfrm>
              <a:custGeom>
                <a:avLst/>
                <a:gdLst>
                  <a:gd name="T0" fmla="*/ 125 w 782"/>
                  <a:gd name="T1" fmla="*/ 437 h 1688"/>
                  <a:gd name="T2" fmla="*/ 125 w 782"/>
                  <a:gd name="T3" fmla="*/ 437 h 1688"/>
                  <a:gd name="T4" fmla="*/ 94 w 782"/>
                  <a:gd name="T5" fmla="*/ 1594 h 1688"/>
                  <a:gd name="T6" fmla="*/ 438 w 782"/>
                  <a:gd name="T7" fmla="*/ 656 h 1688"/>
                  <a:gd name="T8" fmla="*/ 656 w 782"/>
                  <a:gd name="T9" fmla="*/ 1500 h 1688"/>
                  <a:gd name="T10" fmla="*/ 719 w 782"/>
                  <a:gd name="T11" fmla="*/ 219 h 1688"/>
                  <a:gd name="T12" fmla="*/ 125 w 782"/>
                  <a:gd name="T13" fmla="*/ 437 h 1688"/>
                </a:gdLst>
                <a:ahLst/>
                <a:cxnLst>
                  <a:cxn ang="0">
                    <a:pos x="T0" y="T1"/>
                  </a:cxn>
                  <a:cxn ang="0">
                    <a:pos x="T2" y="T3"/>
                  </a:cxn>
                  <a:cxn ang="0">
                    <a:pos x="T4" y="T5"/>
                  </a:cxn>
                  <a:cxn ang="0">
                    <a:pos x="T6" y="T7"/>
                  </a:cxn>
                  <a:cxn ang="0">
                    <a:pos x="T8" y="T9"/>
                  </a:cxn>
                  <a:cxn ang="0">
                    <a:pos x="T10" y="T11"/>
                  </a:cxn>
                  <a:cxn ang="0">
                    <a:pos x="T12" y="T13"/>
                  </a:cxn>
                </a:cxnLst>
                <a:rect l="0" t="0" r="r" b="b"/>
                <a:pathLst>
                  <a:path w="782" h="1688">
                    <a:moveTo>
                      <a:pt x="125" y="437"/>
                    </a:moveTo>
                    <a:lnTo>
                      <a:pt x="125" y="437"/>
                    </a:lnTo>
                    <a:cubicBezTo>
                      <a:pt x="125" y="437"/>
                      <a:pt x="0" y="1219"/>
                      <a:pt x="94" y="1594"/>
                    </a:cubicBezTo>
                    <a:cubicBezTo>
                      <a:pt x="94" y="1594"/>
                      <a:pt x="344" y="844"/>
                      <a:pt x="438" y="656"/>
                    </a:cubicBezTo>
                    <a:cubicBezTo>
                      <a:pt x="438" y="656"/>
                      <a:pt x="625" y="1281"/>
                      <a:pt x="656" y="1500"/>
                    </a:cubicBezTo>
                    <a:cubicBezTo>
                      <a:pt x="719" y="1687"/>
                      <a:pt x="781" y="437"/>
                      <a:pt x="719" y="219"/>
                    </a:cubicBezTo>
                    <a:cubicBezTo>
                      <a:pt x="656" y="0"/>
                      <a:pt x="125" y="437"/>
                      <a:pt x="125" y="437"/>
                    </a:cubicBezTo>
                  </a:path>
                </a:pathLst>
              </a:custGeom>
              <a:solidFill>
                <a:srgbClr val="6A432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52" name="Freeform 91"/>
              <p:cNvSpPr>
                <a:spLocks noChangeArrowheads="1"/>
              </p:cNvSpPr>
              <p:nvPr/>
            </p:nvSpPr>
            <p:spPr bwMode="auto">
              <a:xfrm>
                <a:off x="5287963" y="5529263"/>
                <a:ext cx="304800" cy="280987"/>
              </a:xfrm>
              <a:custGeom>
                <a:avLst/>
                <a:gdLst>
                  <a:gd name="T0" fmla="*/ 94 w 845"/>
                  <a:gd name="T1" fmla="*/ 187 h 782"/>
                  <a:gd name="T2" fmla="*/ 94 w 845"/>
                  <a:gd name="T3" fmla="*/ 187 h 782"/>
                  <a:gd name="T4" fmla="*/ 63 w 845"/>
                  <a:gd name="T5" fmla="*/ 94 h 782"/>
                  <a:gd name="T6" fmla="*/ 0 w 845"/>
                  <a:gd name="T7" fmla="*/ 687 h 782"/>
                  <a:gd name="T8" fmla="*/ 844 w 845"/>
                  <a:gd name="T9" fmla="*/ 656 h 782"/>
                  <a:gd name="T10" fmla="*/ 844 w 845"/>
                  <a:gd name="T11" fmla="*/ 0 h 782"/>
                  <a:gd name="T12" fmla="*/ 94 w 845"/>
                  <a:gd name="T13" fmla="*/ 187 h 782"/>
                </a:gdLst>
                <a:ahLst/>
                <a:cxnLst>
                  <a:cxn ang="0">
                    <a:pos x="T0" y="T1"/>
                  </a:cxn>
                  <a:cxn ang="0">
                    <a:pos x="T2" y="T3"/>
                  </a:cxn>
                  <a:cxn ang="0">
                    <a:pos x="T4" y="T5"/>
                  </a:cxn>
                  <a:cxn ang="0">
                    <a:pos x="T6" y="T7"/>
                  </a:cxn>
                  <a:cxn ang="0">
                    <a:pos x="T8" y="T9"/>
                  </a:cxn>
                  <a:cxn ang="0">
                    <a:pos x="T10" y="T11"/>
                  </a:cxn>
                  <a:cxn ang="0">
                    <a:pos x="T12" y="T13"/>
                  </a:cxn>
                </a:cxnLst>
                <a:rect l="0" t="0" r="r" b="b"/>
                <a:pathLst>
                  <a:path w="845" h="782">
                    <a:moveTo>
                      <a:pt x="94" y="187"/>
                    </a:moveTo>
                    <a:lnTo>
                      <a:pt x="94" y="187"/>
                    </a:lnTo>
                    <a:lnTo>
                      <a:pt x="63" y="94"/>
                    </a:lnTo>
                    <a:cubicBezTo>
                      <a:pt x="32" y="219"/>
                      <a:pt x="0" y="500"/>
                      <a:pt x="0" y="687"/>
                    </a:cubicBezTo>
                    <a:cubicBezTo>
                      <a:pt x="0" y="687"/>
                      <a:pt x="594" y="781"/>
                      <a:pt x="844" y="656"/>
                    </a:cubicBezTo>
                    <a:cubicBezTo>
                      <a:pt x="844" y="0"/>
                      <a:pt x="844" y="0"/>
                      <a:pt x="844" y="0"/>
                    </a:cubicBezTo>
                    <a:lnTo>
                      <a:pt x="94" y="187"/>
                    </a:lnTo>
                  </a:path>
                </a:pathLst>
              </a:custGeom>
              <a:solidFill>
                <a:srgbClr val="90C04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53" name="Freeform 92"/>
              <p:cNvSpPr>
                <a:spLocks noChangeArrowheads="1"/>
              </p:cNvSpPr>
              <p:nvPr/>
            </p:nvSpPr>
            <p:spPr bwMode="auto">
              <a:xfrm>
                <a:off x="5265738" y="5157788"/>
                <a:ext cx="338137" cy="550862"/>
              </a:xfrm>
              <a:custGeom>
                <a:avLst/>
                <a:gdLst>
                  <a:gd name="T0" fmla="*/ 219 w 938"/>
                  <a:gd name="T1" fmla="*/ 750 h 1532"/>
                  <a:gd name="T2" fmla="*/ 219 w 938"/>
                  <a:gd name="T3" fmla="*/ 750 h 1532"/>
                  <a:gd name="T4" fmla="*/ 62 w 938"/>
                  <a:gd name="T5" fmla="*/ 1468 h 1532"/>
                  <a:gd name="T6" fmla="*/ 875 w 938"/>
                  <a:gd name="T7" fmla="*/ 1375 h 1532"/>
                  <a:gd name="T8" fmla="*/ 937 w 938"/>
                  <a:gd name="T9" fmla="*/ 906 h 1532"/>
                  <a:gd name="T10" fmla="*/ 750 w 938"/>
                  <a:gd name="T11" fmla="*/ 531 h 1532"/>
                  <a:gd name="T12" fmla="*/ 719 w 938"/>
                  <a:gd name="T13" fmla="*/ 187 h 1532"/>
                  <a:gd name="T14" fmla="*/ 312 w 938"/>
                  <a:gd name="T15" fmla="*/ 93 h 1532"/>
                  <a:gd name="T16" fmla="*/ 219 w 938"/>
                  <a:gd name="T17" fmla="*/ 750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8" h="1532">
                    <a:moveTo>
                      <a:pt x="219" y="750"/>
                    </a:moveTo>
                    <a:lnTo>
                      <a:pt x="219" y="750"/>
                    </a:lnTo>
                    <a:cubicBezTo>
                      <a:pt x="219" y="937"/>
                      <a:pt x="94" y="875"/>
                      <a:pt x="62" y="1468"/>
                    </a:cubicBezTo>
                    <a:cubicBezTo>
                      <a:pt x="62" y="1468"/>
                      <a:pt x="656" y="1531"/>
                      <a:pt x="875" y="1375"/>
                    </a:cubicBezTo>
                    <a:cubicBezTo>
                      <a:pt x="875" y="1375"/>
                      <a:pt x="937" y="1218"/>
                      <a:pt x="937" y="906"/>
                    </a:cubicBezTo>
                    <a:cubicBezTo>
                      <a:pt x="906" y="656"/>
                      <a:pt x="750" y="593"/>
                      <a:pt x="750" y="531"/>
                    </a:cubicBezTo>
                    <a:cubicBezTo>
                      <a:pt x="719" y="343"/>
                      <a:pt x="719" y="250"/>
                      <a:pt x="719" y="187"/>
                    </a:cubicBezTo>
                    <a:cubicBezTo>
                      <a:pt x="687" y="62"/>
                      <a:pt x="375" y="0"/>
                      <a:pt x="312" y="93"/>
                    </a:cubicBezTo>
                    <a:cubicBezTo>
                      <a:pt x="312" y="93"/>
                      <a:pt x="0" y="218"/>
                      <a:pt x="219" y="750"/>
                    </a:cubicBezTo>
                  </a:path>
                </a:pathLst>
              </a:custGeom>
              <a:solidFill>
                <a:srgbClr val="90C04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54" name="Freeform 93"/>
              <p:cNvSpPr>
                <a:spLocks noChangeArrowheads="1"/>
              </p:cNvSpPr>
              <p:nvPr/>
            </p:nvSpPr>
            <p:spPr bwMode="auto">
              <a:xfrm>
                <a:off x="5287963" y="5203825"/>
                <a:ext cx="236537" cy="585788"/>
              </a:xfrm>
              <a:custGeom>
                <a:avLst/>
                <a:gdLst>
                  <a:gd name="T0" fmla="*/ 313 w 658"/>
                  <a:gd name="T1" fmla="*/ 156 h 1626"/>
                  <a:gd name="T2" fmla="*/ 313 w 658"/>
                  <a:gd name="T3" fmla="*/ 156 h 1626"/>
                  <a:gd name="T4" fmla="*/ 313 w 658"/>
                  <a:gd name="T5" fmla="*/ 406 h 1626"/>
                  <a:gd name="T6" fmla="*/ 438 w 658"/>
                  <a:gd name="T7" fmla="*/ 500 h 1626"/>
                  <a:gd name="T8" fmla="*/ 282 w 658"/>
                  <a:gd name="T9" fmla="*/ 750 h 1626"/>
                  <a:gd name="T10" fmla="*/ 657 w 658"/>
                  <a:gd name="T11" fmla="*/ 1281 h 1626"/>
                  <a:gd name="T12" fmla="*/ 657 w 658"/>
                  <a:gd name="T13" fmla="*/ 1625 h 1626"/>
                  <a:gd name="T14" fmla="*/ 0 w 658"/>
                  <a:gd name="T15" fmla="*/ 1593 h 1626"/>
                  <a:gd name="T16" fmla="*/ 63 w 658"/>
                  <a:gd name="T17" fmla="*/ 906 h 1626"/>
                  <a:gd name="T18" fmla="*/ 157 w 658"/>
                  <a:gd name="T19" fmla="*/ 625 h 1626"/>
                  <a:gd name="T20" fmla="*/ 125 w 658"/>
                  <a:gd name="T21" fmla="*/ 468 h 1626"/>
                  <a:gd name="T22" fmla="*/ 157 w 658"/>
                  <a:gd name="T23" fmla="*/ 250 h 1626"/>
                  <a:gd name="T24" fmla="*/ 313 w 658"/>
                  <a:gd name="T25" fmla="*/ 156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8" h="1626">
                    <a:moveTo>
                      <a:pt x="313" y="156"/>
                    </a:moveTo>
                    <a:lnTo>
                      <a:pt x="313" y="156"/>
                    </a:lnTo>
                    <a:cubicBezTo>
                      <a:pt x="313" y="156"/>
                      <a:pt x="313" y="156"/>
                      <a:pt x="313" y="406"/>
                    </a:cubicBezTo>
                    <a:cubicBezTo>
                      <a:pt x="313" y="406"/>
                      <a:pt x="438" y="468"/>
                      <a:pt x="438" y="500"/>
                    </a:cubicBezTo>
                    <a:cubicBezTo>
                      <a:pt x="438" y="593"/>
                      <a:pt x="282" y="656"/>
                      <a:pt x="282" y="750"/>
                    </a:cubicBezTo>
                    <a:cubicBezTo>
                      <a:pt x="282" y="875"/>
                      <a:pt x="657" y="1156"/>
                      <a:pt x="657" y="1281"/>
                    </a:cubicBezTo>
                    <a:cubicBezTo>
                      <a:pt x="625" y="1406"/>
                      <a:pt x="625" y="1562"/>
                      <a:pt x="657" y="1625"/>
                    </a:cubicBezTo>
                    <a:cubicBezTo>
                      <a:pt x="0" y="1593"/>
                      <a:pt x="0" y="1593"/>
                      <a:pt x="0" y="1593"/>
                    </a:cubicBezTo>
                    <a:cubicBezTo>
                      <a:pt x="0" y="1593"/>
                      <a:pt x="32" y="1250"/>
                      <a:pt x="63" y="906"/>
                    </a:cubicBezTo>
                    <a:cubicBezTo>
                      <a:pt x="94" y="812"/>
                      <a:pt x="157" y="718"/>
                      <a:pt x="157" y="625"/>
                    </a:cubicBezTo>
                    <a:cubicBezTo>
                      <a:pt x="188" y="562"/>
                      <a:pt x="125" y="500"/>
                      <a:pt x="125" y="468"/>
                    </a:cubicBezTo>
                    <a:cubicBezTo>
                      <a:pt x="125" y="343"/>
                      <a:pt x="157" y="281"/>
                      <a:pt x="157" y="250"/>
                    </a:cubicBezTo>
                    <a:cubicBezTo>
                      <a:pt x="188" y="93"/>
                      <a:pt x="344" y="0"/>
                      <a:pt x="313" y="156"/>
                    </a:cubicBezTo>
                  </a:path>
                </a:pathLst>
              </a:custGeom>
              <a:solidFill>
                <a:srgbClr val="90C04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55" name="Freeform 94"/>
              <p:cNvSpPr>
                <a:spLocks noChangeArrowheads="1"/>
              </p:cNvSpPr>
              <p:nvPr/>
            </p:nvSpPr>
            <p:spPr bwMode="auto">
              <a:xfrm>
                <a:off x="5153025" y="5168900"/>
                <a:ext cx="282575" cy="327025"/>
              </a:xfrm>
              <a:custGeom>
                <a:avLst/>
                <a:gdLst>
                  <a:gd name="T0" fmla="*/ 625 w 783"/>
                  <a:gd name="T1" fmla="*/ 62 h 907"/>
                  <a:gd name="T2" fmla="*/ 625 w 783"/>
                  <a:gd name="T3" fmla="*/ 62 h 907"/>
                  <a:gd name="T4" fmla="*/ 500 w 783"/>
                  <a:gd name="T5" fmla="*/ 906 h 907"/>
                  <a:gd name="T6" fmla="*/ 532 w 783"/>
                  <a:gd name="T7" fmla="*/ 406 h 907"/>
                  <a:gd name="T8" fmla="*/ 782 w 783"/>
                  <a:gd name="T9" fmla="*/ 219 h 907"/>
                  <a:gd name="T10" fmla="*/ 625 w 783"/>
                  <a:gd name="T11" fmla="*/ 62 h 907"/>
                </a:gdLst>
                <a:ahLst/>
                <a:cxnLst>
                  <a:cxn ang="0">
                    <a:pos x="T0" y="T1"/>
                  </a:cxn>
                  <a:cxn ang="0">
                    <a:pos x="T2" y="T3"/>
                  </a:cxn>
                  <a:cxn ang="0">
                    <a:pos x="T4" y="T5"/>
                  </a:cxn>
                  <a:cxn ang="0">
                    <a:pos x="T6" y="T7"/>
                  </a:cxn>
                  <a:cxn ang="0">
                    <a:pos x="T8" y="T9"/>
                  </a:cxn>
                  <a:cxn ang="0">
                    <a:pos x="T10" y="T11"/>
                  </a:cxn>
                </a:cxnLst>
                <a:rect l="0" t="0" r="r" b="b"/>
                <a:pathLst>
                  <a:path w="783" h="907">
                    <a:moveTo>
                      <a:pt x="625" y="62"/>
                    </a:moveTo>
                    <a:lnTo>
                      <a:pt x="625" y="62"/>
                    </a:lnTo>
                    <a:cubicBezTo>
                      <a:pt x="625" y="62"/>
                      <a:pt x="0" y="469"/>
                      <a:pt x="500" y="906"/>
                    </a:cubicBezTo>
                    <a:cubicBezTo>
                      <a:pt x="500" y="906"/>
                      <a:pt x="282" y="531"/>
                      <a:pt x="532" y="406"/>
                    </a:cubicBezTo>
                    <a:cubicBezTo>
                      <a:pt x="688" y="344"/>
                      <a:pt x="782" y="219"/>
                      <a:pt x="782" y="219"/>
                    </a:cubicBezTo>
                    <a:cubicBezTo>
                      <a:pt x="782" y="156"/>
                      <a:pt x="719" y="0"/>
                      <a:pt x="625" y="62"/>
                    </a:cubicBezTo>
                  </a:path>
                </a:pathLst>
              </a:custGeom>
              <a:solidFill>
                <a:srgbClr val="90C04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56" name="Freeform 95"/>
              <p:cNvSpPr>
                <a:spLocks noChangeArrowheads="1"/>
              </p:cNvSpPr>
              <p:nvPr/>
            </p:nvSpPr>
            <p:spPr bwMode="auto">
              <a:xfrm>
                <a:off x="5411788" y="5146675"/>
                <a:ext cx="57150" cy="79375"/>
              </a:xfrm>
              <a:custGeom>
                <a:avLst/>
                <a:gdLst>
                  <a:gd name="T0" fmla="*/ 94 w 157"/>
                  <a:gd name="T1" fmla="*/ 0 h 220"/>
                  <a:gd name="T2" fmla="*/ 94 w 157"/>
                  <a:gd name="T3" fmla="*/ 0 h 220"/>
                  <a:gd name="T4" fmla="*/ 0 w 157"/>
                  <a:gd name="T5" fmla="*/ 125 h 220"/>
                  <a:gd name="T6" fmla="*/ 125 w 157"/>
                  <a:gd name="T7" fmla="*/ 219 h 220"/>
                  <a:gd name="T8" fmla="*/ 125 w 157"/>
                  <a:gd name="T9" fmla="*/ 32 h 220"/>
                  <a:gd name="T10" fmla="*/ 94 w 157"/>
                  <a:gd name="T11" fmla="*/ 0 h 220"/>
                </a:gdLst>
                <a:ahLst/>
                <a:cxnLst>
                  <a:cxn ang="0">
                    <a:pos x="T0" y="T1"/>
                  </a:cxn>
                  <a:cxn ang="0">
                    <a:pos x="T2" y="T3"/>
                  </a:cxn>
                  <a:cxn ang="0">
                    <a:pos x="T4" y="T5"/>
                  </a:cxn>
                  <a:cxn ang="0">
                    <a:pos x="T6" y="T7"/>
                  </a:cxn>
                  <a:cxn ang="0">
                    <a:pos x="T8" y="T9"/>
                  </a:cxn>
                  <a:cxn ang="0">
                    <a:pos x="T10" y="T11"/>
                  </a:cxn>
                </a:cxnLst>
                <a:rect l="0" t="0" r="r" b="b"/>
                <a:pathLst>
                  <a:path w="157" h="220">
                    <a:moveTo>
                      <a:pt x="94" y="0"/>
                    </a:moveTo>
                    <a:lnTo>
                      <a:pt x="94" y="0"/>
                    </a:lnTo>
                    <a:cubicBezTo>
                      <a:pt x="0" y="125"/>
                      <a:pt x="0" y="125"/>
                      <a:pt x="0" y="125"/>
                    </a:cubicBezTo>
                    <a:cubicBezTo>
                      <a:pt x="0" y="125"/>
                      <a:pt x="94" y="219"/>
                      <a:pt x="125" y="219"/>
                    </a:cubicBezTo>
                    <a:cubicBezTo>
                      <a:pt x="156" y="188"/>
                      <a:pt x="125" y="32"/>
                      <a:pt x="125" y="32"/>
                    </a:cubicBezTo>
                    <a:lnTo>
                      <a:pt x="94" y="0"/>
                    </a:lnTo>
                  </a:path>
                </a:pathLst>
              </a:custGeom>
              <a:solidFill>
                <a:srgbClr val="6A432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57" name="Freeform 96"/>
              <p:cNvSpPr>
                <a:spLocks noChangeArrowheads="1"/>
              </p:cNvSpPr>
              <p:nvPr/>
            </p:nvSpPr>
            <p:spPr bwMode="auto">
              <a:xfrm>
                <a:off x="5343525" y="4967288"/>
                <a:ext cx="180975" cy="236537"/>
              </a:xfrm>
              <a:custGeom>
                <a:avLst/>
                <a:gdLst>
                  <a:gd name="T0" fmla="*/ 93 w 501"/>
                  <a:gd name="T1" fmla="*/ 94 h 658"/>
                  <a:gd name="T2" fmla="*/ 93 w 501"/>
                  <a:gd name="T3" fmla="*/ 94 h 658"/>
                  <a:gd name="T4" fmla="*/ 156 w 501"/>
                  <a:gd name="T5" fmla="*/ 469 h 658"/>
                  <a:gd name="T6" fmla="*/ 468 w 501"/>
                  <a:gd name="T7" fmla="*/ 344 h 658"/>
                  <a:gd name="T8" fmla="*/ 312 w 501"/>
                  <a:gd name="T9" fmla="*/ 32 h 658"/>
                  <a:gd name="T10" fmla="*/ 93 w 501"/>
                  <a:gd name="T11" fmla="*/ 94 h 658"/>
                </a:gdLst>
                <a:ahLst/>
                <a:cxnLst>
                  <a:cxn ang="0">
                    <a:pos x="T0" y="T1"/>
                  </a:cxn>
                  <a:cxn ang="0">
                    <a:pos x="T2" y="T3"/>
                  </a:cxn>
                  <a:cxn ang="0">
                    <a:pos x="T4" y="T5"/>
                  </a:cxn>
                  <a:cxn ang="0">
                    <a:pos x="T6" y="T7"/>
                  </a:cxn>
                  <a:cxn ang="0">
                    <a:pos x="T8" y="T9"/>
                  </a:cxn>
                  <a:cxn ang="0">
                    <a:pos x="T10" y="T11"/>
                  </a:cxn>
                </a:cxnLst>
                <a:rect l="0" t="0" r="r" b="b"/>
                <a:pathLst>
                  <a:path w="501" h="658">
                    <a:moveTo>
                      <a:pt x="93" y="94"/>
                    </a:moveTo>
                    <a:lnTo>
                      <a:pt x="93" y="94"/>
                    </a:lnTo>
                    <a:cubicBezTo>
                      <a:pt x="0" y="188"/>
                      <a:pt x="125" y="438"/>
                      <a:pt x="156" y="469"/>
                    </a:cubicBezTo>
                    <a:cubicBezTo>
                      <a:pt x="343" y="657"/>
                      <a:pt x="468" y="532"/>
                      <a:pt x="468" y="344"/>
                    </a:cubicBezTo>
                    <a:cubicBezTo>
                      <a:pt x="500" y="188"/>
                      <a:pt x="406" y="94"/>
                      <a:pt x="312" y="32"/>
                    </a:cubicBezTo>
                    <a:cubicBezTo>
                      <a:pt x="218" y="0"/>
                      <a:pt x="93" y="94"/>
                      <a:pt x="93" y="94"/>
                    </a:cubicBezTo>
                  </a:path>
                </a:pathLst>
              </a:custGeom>
              <a:solidFill>
                <a:srgbClr val="9A613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58" name="Freeform 97"/>
              <p:cNvSpPr>
                <a:spLocks noChangeArrowheads="1"/>
              </p:cNvSpPr>
              <p:nvPr/>
            </p:nvSpPr>
            <p:spPr bwMode="auto">
              <a:xfrm>
                <a:off x="5321300" y="4956175"/>
                <a:ext cx="192088" cy="225425"/>
              </a:xfrm>
              <a:custGeom>
                <a:avLst/>
                <a:gdLst>
                  <a:gd name="T0" fmla="*/ 344 w 532"/>
                  <a:gd name="T1" fmla="*/ 63 h 626"/>
                  <a:gd name="T2" fmla="*/ 344 w 532"/>
                  <a:gd name="T3" fmla="*/ 63 h 626"/>
                  <a:gd name="T4" fmla="*/ 531 w 532"/>
                  <a:gd name="T5" fmla="*/ 219 h 626"/>
                  <a:gd name="T6" fmla="*/ 250 w 532"/>
                  <a:gd name="T7" fmla="*/ 344 h 626"/>
                  <a:gd name="T8" fmla="*/ 344 w 532"/>
                  <a:gd name="T9" fmla="*/ 531 h 626"/>
                  <a:gd name="T10" fmla="*/ 125 w 532"/>
                  <a:gd name="T11" fmla="*/ 563 h 626"/>
                  <a:gd name="T12" fmla="*/ 344 w 532"/>
                  <a:gd name="T13" fmla="*/ 63 h 626"/>
                </a:gdLst>
                <a:ahLst/>
                <a:cxnLst>
                  <a:cxn ang="0">
                    <a:pos x="T0" y="T1"/>
                  </a:cxn>
                  <a:cxn ang="0">
                    <a:pos x="T2" y="T3"/>
                  </a:cxn>
                  <a:cxn ang="0">
                    <a:pos x="T4" y="T5"/>
                  </a:cxn>
                  <a:cxn ang="0">
                    <a:pos x="T6" y="T7"/>
                  </a:cxn>
                  <a:cxn ang="0">
                    <a:pos x="T8" y="T9"/>
                  </a:cxn>
                  <a:cxn ang="0">
                    <a:pos x="T10" y="T11"/>
                  </a:cxn>
                  <a:cxn ang="0">
                    <a:pos x="T12" y="T13"/>
                  </a:cxn>
                </a:cxnLst>
                <a:rect l="0" t="0" r="r" b="b"/>
                <a:pathLst>
                  <a:path w="532" h="626">
                    <a:moveTo>
                      <a:pt x="344" y="63"/>
                    </a:moveTo>
                    <a:lnTo>
                      <a:pt x="344" y="63"/>
                    </a:lnTo>
                    <a:cubicBezTo>
                      <a:pt x="344" y="63"/>
                      <a:pt x="500" y="63"/>
                      <a:pt x="531" y="219"/>
                    </a:cubicBezTo>
                    <a:cubicBezTo>
                      <a:pt x="531" y="219"/>
                      <a:pt x="406" y="344"/>
                      <a:pt x="250" y="344"/>
                    </a:cubicBezTo>
                    <a:cubicBezTo>
                      <a:pt x="250" y="344"/>
                      <a:pt x="281" y="500"/>
                      <a:pt x="344" y="531"/>
                    </a:cubicBezTo>
                    <a:cubicBezTo>
                      <a:pt x="406" y="594"/>
                      <a:pt x="281" y="625"/>
                      <a:pt x="125" y="563"/>
                    </a:cubicBezTo>
                    <a:cubicBezTo>
                      <a:pt x="0" y="531"/>
                      <a:pt x="0" y="0"/>
                      <a:pt x="344" y="63"/>
                    </a:cubicBezTo>
                  </a:path>
                </a:pathLst>
              </a:custGeom>
              <a:solidFill>
                <a:srgbClr val="201A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59" name="Freeform 98"/>
              <p:cNvSpPr>
                <a:spLocks noChangeArrowheads="1"/>
              </p:cNvSpPr>
              <p:nvPr/>
            </p:nvSpPr>
            <p:spPr bwMode="auto">
              <a:xfrm>
                <a:off x="4905375" y="5608638"/>
                <a:ext cx="280988" cy="619125"/>
              </a:xfrm>
              <a:custGeom>
                <a:avLst/>
                <a:gdLst>
                  <a:gd name="T0" fmla="*/ 655 w 781"/>
                  <a:gd name="T1" fmla="*/ 437 h 1719"/>
                  <a:gd name="T2" fmla="*/ 655 w 781"/>
                  <a:gd name="T3" fmla="*/ 437 h 1719"/>
                  <a:gd name="T4" fmla="*/ 686 w 781"/>
                  <a:gd name="T5" fmla="*/ 1593 h 1719"/>
                  <a:gd name="T6" fmla="*/ 344 w 781"/>
                  <a:gd name="T7" fmla="*/ 687 h 1719"/>
                  <a:gd name="T8" fmla="*/ 125 w 781"/>
                  <a:gd name="T9" fmla="*/ 1500 h 1719"/>
                  <a:gd name="T10" fmla="*/ 62 w 781"/>
                  <a:gd name="T11" fmla="*/ 218 h 1719"/>
                  <a:gd name="T12" fmla="*/ 655 w 781"/>
                  <a:gd name="T13" fmla="*/ 437 h 1719"/>
                </a:gdLst>
                <a:ahLst/>
                <a:cxnLst>
                  <a:cxn ang="0">
                    <a:pos x="T0" y="T1"/>
                  </a:cxn>
                  <a:cxn ang="0">
                    <a:pos x="T2" y="T3"/>
                  </a:cxn>
                  <a:cxn ang="0">
                    <a:pos x="T4" y="T5"/>
                  </a:cxn>
                  <a:cxn ang="0">
                    <a:pos x="T6" y="T7"/>
                  </a:cxn>
                  <a:cxn ang="0">
                    <a:pos x="T8" y="T9"/>
                  </a:cxn>
                  <a:cxn ang="0">
                    <a:pos x="T10" y="T11"/>
                  </a:cxn>
                  <a:cxn ang="0">
                    <a:pos x="T12" y="T13"/>
                  </a:cxn>
                </a:cxnLst>
                <a:rect l="0" t="0" r="r" b="b"/>
                <a:pathLst>
                  <a:path w="781" h="1719">
                    <a:moveTo>
                      <a:pt x="655" y="437"/>
                    </a:moveTo>
                    <a:lnTo>
                      <a:pt x="655" y="437"/>
                    </a:lnTo>
                    <a:cubicBezTo>
                      <a:pt x="655" y="437"/>
                      <a:pt x="780" y="1250"/>
                      <a:pt x="686" y="1593"/>
                    </a:cubicBezTo>
                    <a:cubicBezTo>
                      <a:pt x="686" y="1593"/>
                      <a:pt x="436" y="875"/>
                      <a:pt x="344" y="687"/>
                    </a:cubicBezTo>
                    <a:cubicBezTo>
                      <a:pt x="344" y="687"/>
                      <a:pt x="187" y="1281"/>
                      <a:pt x="125" y="1500"/>
                    </a:cubicBezTo>
                    <a:cubicBezTo>
                      <a:pt x="94" y="1718"/>
                      <a:pt x="0" y="437"/>
                      <a:pt x="62" y="218"/>
                    </a:cubicBezTo>
                    <a:cubicBezTo>
                      <a:pt x="125" y="0"/>
                      <a:pt x="655" y="437"/>
                      <a:pt x="655" y="437"/>
                    </a:cubicBezTo>
                  </a:path>
                </a:pathLst>
              </a:custGeom>
              <a:solidFill>
                <a:srgbClr val="F4B18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60" name="Freeform 99"/>
              <p:cNvSpPr>
                <a:spLocks noChangeArrowheads="1"/>
              </p:cNvSpPr>
              <p:nvPr/>
            </p:nvSpPr>
            <p:spPr bwMode="auto">
              <a:xfrm>
                <a:off x="4872038" y="5754688"/>
                <a:ext cx="303212" cy="280987"/>
              </a:xfrm>
              <a:custGeom>
                <a:avLst/>
                <a:gdLst>
                  <a:gd name="T0" fmla="*/ 749 w 844"/>
                  <a:gd name="T1" fmla="*/ 187 h 782"/>
                  <a:gd name="T2" fmla="*/ 749 w 844"/>
                  <a:gd name="T3" fmla="*/ 187 h 782"/>
                  <a:gd name="T4" fmla="*/ 780 w 844"/>
                  <a:gd name="T5" fmla="*/ 94 h 782"/>
                  <a:gd name="T6" fmla="*/ 843 w 844"/>
                  <a:gd name="T7" fmla="*/ 656 h 782"/>
                  <a:gd name="T8" fmla="*/ 0 w 844"/>
                  <a:gd name="T9" fmla="*/ 656 h 782"/>
                  <a:gd name="T10" fmla="*/ 31 w 844"/>
                  <a:gd name="T11" fmla="*/ 0 h 782"/>
                  <a:gd name="T12" fmla="*/ 749 w 844"/>
                  <a:gd name="T13" fmla="*/ 187 h 782"/>
                </a:gdLst>
                <a:ahLst/>
                <a:cxnLst>
                  <a:cxn ang="0">
                    <a:pos x="T0" y="T1"/>
                  </a:cxn>
                  <a:cxn ang="0">
                    <a:pos x="T2" y="T3"/>
                  </a:cxn>
                  <a:cxn ang="0">
                    <a:pos x="T4" y="T5"/>
                  </a:cxn>
                  <a:cxn ang="0">
                    <a:pos x="T6" y="T7"/>
                  </a:cxn>
                  <a:cxn ang="0">
                    <a:pos x="T8" y="T9"/>
                  </a:cxn>
                  <a:cxn ang="0">
                    <a:pos x="T10" y="T11"/>
                  </a:cxn>
                  <a:cxn ang="0">
                    <a:pos x="T12" y="T13"/>
                  </a:cxn>
                </a:cxnLst>
                <a:rect l="0" t="0" r="r" b="b"/>
                <a:pathLst>
                  <a:path w="844" h="782">
                    <a:moveTo>
                      <a:pt x="749" y="187"/>
                    </a:moveTo>
                    <a:lnTo>
                      <a:pt x="749" y="187"/>
                    </a:lnTo>
                    <a:cubicBezTo>
                      <a:pt x="749" y="187"/>
                      <a:pt x="780" y="62"/>
                      <a:pt x="780" y="94"/>
                    </a:cubicBezTo>
                    <a:cubicBezTo>
                      <a:pt x="812" y="187"/>
                      <a:pt x="843" y="500"/>
                      <a:pt x="843" y="656"/>
                    </a:cubicBezTo>
                    <a:cubicBezTo>
                      <a:pt x="843" y="656"/>
                      <a:pt x="250" y="781"/>
                      <a:pt x="0" y="656"/>
                    </a:cubicBezTo>
                    <a:cubicBezTo>
                      <a:pt x="31" y="0"/>
                      <a:pt x="31" y="0"/>
                      <a:pt x="31" y="0"/>
                    </a:cubicBezTo>
                    <a:lnTo>
                      <a:pt x="749" y="187"/>
                    </a:lnTo>
                  </a:path>
                </a:pathLst>
              </a:custGeom>
              <a:solidFill>
                <a:srgbClr val="FDC80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61" name="Freeform 100"/>
              <p:cNvSpPr>
                <a:spLocks noChangeArrowheads="1"/>
              </p:cNvSpPr>
              <p:nvPr/>
            </p:nvSpPr>
            <p:spPr bwMode="auto">
              <a:xfrm>
                <a:off x="4860925" y="5383213"/>
                <a:ext cx="336550" cy="539750"/>
              </a:xfrm>
              <a:custGeom>
                <a:avLst/>
                <a:gdLst>
                  <a:gd name="T0" fmla="*/ 718 w 937"/>
                  <a:gd name="T1" fmla="*/ 718 h 1501"/>
                  <a:gd name="T2" fmla="*/ 718 w 937"/>
                  <a:gd name="T3" fmla="*/ 718 h 1501"/>
                  <a:gd name="T4" fmla="*/ 874 w 937"/>
                  <a:gd name="T5" fmla="*/ 1437 h 1501"/>
                  <a:gd name="T6" fmla="*/ 62 w 937"/>
                  <a:gd name="T7" fmla="*/ 1375 h 1501"/>
                  <a:gd name="T8" fmla="*/ 0 w 937"/>
                  <a:gd name="T9" fmla="*/ 906 h 1501"/>
                  <a:gd name="T10" fmla="*/ 187 w 937"/>
                  <a:gd name="T11" fmla="*/ 500 h 1501"/>
                  <a:gd name="T12" fmla="*/ 219 w 937"/>
                  <a:gd name="T13" fmla="*/ 187 h 1501"/>
                  <a:gd name="T14" fmla="*/ 624 w 937"/>
                  <a:gd name="T15" fmla="*/ 93 h 1501"/>
                  <a:gd name="T16" fmla="*/ 718 w 937"/>
                  <a:gd name="T17" fmla="*/ 718 h 1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7" h="1501">
                    <a:moveTo>
                      <a:pt x="718" y="718"/>
                    </a:moveTo>
                    <a:lnTo>
                      <a:pt x="718" y="718"/>
                    </a:lnTo>
                    <a:cubicBezTo>
                      <a:pt x="718" y="906"/>
                      <a:pt x="843" y="875"/>
                      <a:pt x="874" y="1437"/>
                    </a:cubicBezTo>
                    <a:cubicBezTo>
                      <a:pt x="874" y="1437"/>
                      <a:pt x="281" y="1500"/>
                      <a:pt x="62" y="1375"/>
                    </a:cubicBezTo>
                    <a:cubicBezTo>
                      <a:pt x="62" y="1375"/>
                      <a:pt x="0" y="1218"/>
                      <a:pt x="0" y="906"/>
                    </a:cubicBezTo>
                    <a:cubicBezTo>
                      <a:pt x="31" y="656"/>
                      <a:pt x="187" y="593"/>
                      <a:pt x="187" y="500"/>
                    </a:cubicBezTo>
                    <a:cubicBezTo>
                      <a:pt x="219" y="312"/>
                      <a:pt x="219" y="218"/>
                      <a:pt x="219" y="187"/>
                    </a:cubicBezTo>
                    <a:cubicBezTo>
                      <a:pt x="250" y="31"/>
                      <a:pt x="561" y="0"/>
                      <a:pt x="624" y="93"/>
                    </a:cubicBezTo>
                    <a:cubicBezTo>
                      <a:pt x="624" y="93"/>
                      <a:pt x="936" y="187"/>
                      <a:pt x="718" y="718"/>
                    </a:cubicBezTo>
                  </a:path>
                </a:pathLst>
              </a:custGeom>
              <a:solidFill>
                <a:srgbClr val="FDC80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62" name="Freeform 101"/>
              <p:cNvSpPr>
                <a:spLocks noChangeArrowheads="1"/>
              </p:cNvSpPr>
              <p:nvPr/>
            </p:nvSpPr>
            <p:spPr bwMode="auto">
              <a:xfrm>
                <a:off x="5029200" y="5394325"/>
                <a:ext cx="280988" cy="315913"/>
              </a:xfrm>
              <a:custGeom>
                <a:avLst/>
                <a:gdLst>
                  <a:gd name="T0" fmla="*/ 155 w 781"/>
                  <a:gd name="T1" fmla="*/ 62 h 876"/>
                  <a:gd name="T2" fmla="*/ 155 w 781"/>
                  <a:gd name="T3" fmla="*/ 62 h 876"/>
                  <a:gd name="T4" fmla="*/ 311 w 781"/>
                  <a:gd name="T5" fmla="*/ 875 h 876"/>
                  <a:gd name="T6" fmla="*/ 249 w 781"/>
                  <a:gd name="T7" fmla="*/ 406 h 876"/>
                  <a:gd name="T8" fmla="*/ 31 w 781"/>
                  <a:gd name="T9" fmla="*/ 187 h 876"/>
                  <a:gd name="T10" fmla="*/ 155 w 781"/>
                  <a:gd name="T11" fmla="*/ 62 h 876"/>
                </a:gdLst>
                <a:ahLst/>
                <a:cxnLst>
                  <a:cxn ang="0">
                    <a:pos x="T0" y="T1"/>
                  </a:cxn>
                  <a:cxn ang="0">
                    <a:pos x="T2" y="T3"/>
                  </a:cxn>
                  <a:cxn ang="0">
                    <a:pos x="T4" y="T5"/>
                  </a:cxn>
                  <a:cxn ang="0">
                    <a:pos x="T6" y="T7"/>
                  </a:cxn>
                  <a:cxn ang="0">
                    <a:pos x="T8" y="T9"/>
                  </a:cxn>
                  <a:cxn ang="0">
                    <a:pos x="T10" y="T11"/>
                  </a:cxn>
                </a:cxnLst>
                <a:rect l="0" t="0" r="r" b="b"/>
                <a:pathLst>
                  <a:path w="781" h="876">
                    <a:moveTo>
                      <a:pt x="155" y="62"/>
                    </a:moveTo>
                    <a:lnTo>
                      <a:pt x="155" y="62"/>
                    </a:lnTo>
                    <a:cubicBezTo>
                      <a:pt x="155" y="62"/>
                      <a:pt x="780" y="437"/>
                      <a:pt x="311" y="875"/>
                    </a:cubicBezTo>
                    <a:cubicBezTo>
                      <a:pt x="311" y="875"/>
                      <a:pt x="499" y="531"/>
                      <a:pt x="249" y="406"/>
                    </a:cubicBezTo>
                    <a:cubicBezTo>
                      <a:pt x="92" y="344"/>
                      <a:pt x="31" y="187"/>
                      <a:pt x="31" y="187"/>
                    </a:cubicBezTo>
                    <a:cubicBezTo>
                      <a:pt x="0" y="156"/>
                      <a:pt x="61" y="0"/>
                      <a:pt x="155" y="62"/>
                    </a:cubicBezTo>
                  </a:path>
                </a:pathLst>
              </a:custGeom>
              <a:solidFill>
                <a:srgbClr val="FDC80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63" name="Freeform 102"/>
              <p:cNvSpPr>
                <a:spLocks noChangeArrowheads="1"/>
              </p:cNvSpPr>
              <p:nvPr/>
            </p:nvSpPr>
            <p:spPr bwMode="auto">
              <a:xfrm>
                <a:off x="4995863" y="5372100"/>
                <a:ext cx="55562" cy="79375"/>
              </a:xfrm>
              <a:custGeom>
                <a:avLst/>
                <a:gdLst>
                  <a:gd name="T0" fmla="*/ 62 w 156"/>
                  <a:gd name="T1" fmla="*/ 0 h 220"/>
                  <a:gd name="T2" fmla="*/ 62 w 156"/>
                  <a:gd name="T3" fmla="*/ 0 h 220"/>
                  <a:gd name="T4" fmla="*/ 155 w 156"/>
                  <a:gd name="T5" fmla="*/ 94 h 220"/>
                  <a:gd name="T6" fmla="*/ 31 w 156"/>
                  <a:gd name="T7" fmla="*/ 188 h 220"/>
                  <a:gd name="T8" fmla="*/ 31 w 156"/>
                  <a:gd name="T9" fmla="*/ 0 h 220"/>
                  <a:gd name="T10" fmla="*/ 62 w 156"/>
                  <a:gd name="T11" fmla="*/ 0 h 220"/>
                </a:gdLst>
                <a:ahLst/>
                <a:cxnLst>
                  <a:cxn ang="0">
                    <a:pos x="T0" y="T1"/>
                  </a:cxn>
                  <a:cxn ang="0">
                    <a:pos x="T2" y="T3"/>
                  </a:cxn>
                  <a:cxn ang="0">
                    <a:pos x="T4" y="T5"/>
                  </a:cxn>
                  <a:cxn ang="0">
                    <a:pos x="T6" y="T7"/>
                  </a:cxn>
                  <a:cxn ang="0">
                    <a:pos x="T8" y="T9"/>
                  </a:cxn>
                  <a:cxn ang="0">
                    <a:pos x="T10" y="T11"/>
                  </a:cxn>
                </a:cxnLst>
                <a:rect l="0" t="0" r="r" b="b"/>
                <a:pathLst>
                  <a:path w="156" h="220">
                    <a:moveTo>
                      <a:pt x="62" y="0"/>
                    </a:moveTo>
                    <a:lnTo>
                      <a:pt x="62" y="0"/>
                    </a:lnTo>
                    <a:cubicBezTo>
                      <a:pt x="155" y="94"/>
                      <a:pt x="155" y="94"/>
                      <a:pt x="155" y="94"/>
                    </a:cubicBezTo>
                    <a:cubicBezTo>
                      <a:pt x="155" y="94"/>
                      <a:pt x="62" y="219"/>
                      <a:pt x="31" y="188"/>
                    </a:cubicBezTo>
                    <a:cubicBezTo>
                      <a:pt x="0" y="188"/>
                      <a:pt x="31" y="0"/>
                      <a:pt x="31" y="0"/>
                    </a:cubicBezTo>
                    <a:lnTo>
                      <a:pt x="62" y="0"/>
                    </a:lnTo>
                  </a:path>
                </a:pathLst>
              </a:custGeom>
              <a:solidFill>
                <a:schemeClr val="accent2">
                  <a:lumMod val="75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64" name="Freeform 103"/>
              <p:cNvSpPr>
                <a:spLocks noChangeArrowheads="1"/>
              </p:cNvSpPr>
              <p:nvPr/>
            </p:nvSpPr>
            <p:spPr bwMode="auto">
              <a:xfrm>
                <a:off x="4940300" y="5180013"/>
                <a:ext cx="179388" cy="247650"/>
              </a:xfrm>
              <a:custGeom>
                <a:avLst/>
                <a:gdLst>
                  <a:gd name="T0" fmla="*/ 405 w 500"/>
                  <a:gd name="T1" fmla="*/ 125 h 689"/>
                  <a:gd name="T2" fmla="*/ 405 w 500"/>
                  <a:gd name="T3" fmla="*/ 125 h 689"/>
                  <a:gd name="T4" fmla="*/ 342 w 500"/>
                  <a:gd name="T5" fmla="*/ 500 h 689"/>
                  <a:gd name="T6" fmla="*/ 31 w 500"/>
                  <a:gd name="T7" fmla="*/ 375 h 689"/>
                  <a:gd name="T8" fmla="*/ 187 w 500"/>
                  <a:gd name="T9" fmla="*/ 63 h 689"/>
                  <a:gd name="T10" fmla="*/ 405 w 500"/>
                  <a:gd name="T11" fmla="*/ 125 h 689"/>
                </a:gdLst>
                <a:ahLst/>
                <a:cxnLst>
                  <a:cxn ang="0">
                    <a:pos x="T0" y="T1"/>
                  </a:cxn>
                  <a:cxn ang="0">
                    <a:pos x="T2" y="T3"/>
                  </a:cxn>
                  <a:cxn ang="0">
                    <a:pos x="T4" y="T5"/>
                  </a:cxn>
                  <a:cxn ang="0">
                    <a:pos x="T6" y="T7"/>
                  </a:cxn>
                  <a:cxn ang="0">
                    <a:pos x="T8" y="T9"/>
                  </a:cxn>
                  <a:cxn ang="0">
                    <a:pos x="T10" y="T11"/>
                  </a:cxn>
                </a:cxnLst>
                <a:rect l="0" t="0" r="r" b="b"/>
                <a:pathLst>
                  <a:path w="500" h="689">
                    <a:moveTo>
                      <a:pt x="405" y="125"/>
                    </a:moveTo>
                    <a:lnTo>
                      <a:pt x="405" y="125"/>
                    </a:lnTo>
                    <a:cubicBezTo>
                      <a:pt x="499" y="219"/>
                      <a:pt x="374" y="438"/>
                      <a:pt x="342" y="500"/>
                    </a:cubicBezTo>
                    <a:cubicBezTo>
                      <a:pt x="187" y="688"/>
                      <a:pt x="31" y="563"/>
                      <a:pt x="31" y="375"/>
                    </a:cubicBezTo>
                    <a:cubicBezTo>
                      <a:pt x="0" y="188"/>
                      <a:pt x="93" y="94"/>
                      <a:pt x="187" y="63"/>
                    </a:cubicBezTo>
                    <a:cubicBezTo>
                      <a:pt x="281" y="0"/>
                      <a:pt x="405" y="125"/>
                      <a:pt x="405" y="125"/>
                    </a:cubicBezTo>
                  </a:path>
                </a:pathLst>
              </a:custGeom>
              <a:solidFill>
                <a:srgbClr val="F4B18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65" name="Freeform 104"/>
              <p:cNvSpPr>
                <a:spLocks noChangeArrowheads="1"/>
              </p:cNvSpPr>
              <p:nvPr/>
            </p:nvSpPr>
            <p:spPr bwMode="auto">
              <a:xfrm>
                <a:off x="4951413" y="5180013"/>
                <a:ext cx="190500" cy="214312"/>
              </a:xfrm>
              <a:custGeom>
                <a:avLst/>
                <a:gdLst>
                  <a:gd name="T0" fmla="*/ 187 w 531"/>
                  <a:gd name="T1" fmla="*/ 31 h 595"/>
                  <a:gd name="T2" fmla="*/ 187 w 531"/>
                  <a:gd name="T3" fmla="*/ 31 h 595"/>
                  <a:gd name="T4" fmla="*/ 0 w 531"/>
                  <a:gd name="T5" fmla="*/ 219 h 595"/>
                  <a:gd name="T6" fmla="*/ 280 w 531"/>
                  <a:gd name="T7" fmla="*/ 313 h 595"/>
                  <a:gd name="T8" fmla="*/ 187 w 531"/>
                  <a:gd name="T9" fmla="*/ 531 h 595"/>
                  <a:gd name="T10" fmla="*/ 405 w 531"/>
                  <a:gd name="T11" fmla="*/ 563 h 595"/>
                  <a:gd name="T12" fmla="*/ 187 w 531"/>
                  <a:gd name="T13" fmla="*/ 31 h 595"/>
                </a:gdLst>
                <a:ahLst/>
                <a:cxnLst>
                  <a:cxn ang="0">
                    <a:pos x="T0" y="T1"/>
                  </a:cxn>
                  <a:cxn ang="0">
                    <a:pos x="T2" y="T3"/>
                  </a:cxn>
                  <a:cxn ang="0">
                    <a:pos x="T4" y="T5"/>
                  </a:cxn>
                  <a:cxn ang="0">
                    <a:pos x="T6" y="T7"/>
                  </a:cxn>
                  <a:cxn ang="0">
                    <a:pos x="T8" y="T9"/>
                  </a:cxn>
                  <a:cxn ang="0">
                    <a:pos x="T10" y="T11"/>
                  </a:cxn>
                  <a:cxn ang="0">
                    <a:pos x="T12" y="T13"/>
                  </a:cxn>
                </a:cxnLst>
                <a:rect l="0" t="0" r="r" b="b"/>
                <a:pathLst>
                  <a:path w="531" h="595">
                    <a:moveTo>
                      <a:pt x="187" y="31"/>
                    </a:moveTo>
                    <a:lnTo>
                      <a:pt x="187" y="31"/>
                    </a:lnTo>
                    <a:cubicBezTo>
                      <a:pt x="187" y="31"/>
                      <a:pt x="31" y="31"/>
                      <a:pt x="0" y="219"/>
                    </a:cubicBezTo>
                    <a:cubicBezTo>
                      <a:pt x="0" y="219"/>
                      <a:pt x="125" y="344"/>
                      <a:pt x="280" y="313"/>
                    </a:cubicBezTo>
                    <a:cubicBezTo>
                      <a:pt x="280" y="313"/>
                      <a:pt x="280" y="500"/>
                      <a:pt x="187" y="531"/>
                    </a:cubicBezTo>
                    <a:cubicBezTo>
                      <a:pt x="125" y="563"/>
                      <a:pt x="250" y="594"/>
                      <a:pt x="405" y="563"/>
                    </a:cubicBezTo>
                    <a:cubicBezTo>
                      <a:pt x="530" y="500"/>
                      <a:pt x="530" y="0"/>
                      <a:pt x="187" y="31"/>
                    </a:cubicBezTo>
                  </a:path>
                </a:pathLst>
              </a:custGeom>
              <a:solidFill>
                <a:srgbClr val="201A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66" name="Freeform 105"/>
              <p:cNvSpPr>
                <a:spLocks noChangeArrowheads="1"/>
              </p:cNvSpPr>
              <p:nvPr/>
            </p:nvSpPr>
            <p:spPr bwMode="auto">
              <a:xfrm>
                <a:off x="5006975" y="5203825"/>
                <a:ext cx="157163" cy="269875"/>
              </a:xfrm>
              <a:custGeom>
                <a:avLst/>
                <a:gdLst>
                  <a:gd name="T0" fmla="*/ 155 w 438"/>
                  <a:gd name="T1" fmla="*/ 0 h 751"/>
                  <a:gd name="T2" fmla="*/ 155 w 438"/>
                  <a:gd name="T3" fmla="*/ 0 h 751"/>
                  <a:gd name="T4" fmla="*/ 343 w 438"/>
                  <a:gd name="T5" fmla="*/ 250 h 751"/>
                  <a:gd name="T6" fmla="*/ 374 w 438"/>
                  <a:gd name="T7" fmla="*/ 531 h 751"/>
                  <a:gd name="T8" fmla="*/ 374 w 438"/>
                  <a:gd name="T9" fmla="*/ 750 h 751"/>
                  <a:gd name="T10" fmla="*/ 249 w 438"/>
                  <a:gd name="T11" fmla="*/ 656 h 751"/>
                  <a:gd name="T12" fmla="*/ 124 w 438"/>
                  <a:gd name="T13" fmla="*/ 656 h 751"/>
                  <a:gd name="T14" fmla="*/ 94 w 438"/>
                  <a:gd name="T15" fmla="*/ 531 h 751"/>
                  <a:gd name="T16" fmla="*/ 94 w 438"/>
                  <a:gd name="T17" fmla="*/ 125 h 751"/>
                  <a:gd name="T18" fmla="*/ 155 w 438"/>
                  <a:gd name="T19" fmla="*/ 0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8" h="751">
                    <a:moveTo>
                      <a:pt x="155" y="0"/>
                    </a:moveTo>
                    <a:lnTo>
                      <a:pt x="155" y="0"/>
                    </a:lnTo>
                    <a:cubicBezTo>
                      <a:pt x="155" y="0"/>
                      <a:pt x="312" y="31"/>
                      <a:pt x="343" y="250"/>
                    </a:cubicBezTo>
                    <a:cubicBezTo>
                      <a:pt x="374" y="468"/>
                      <a:pt x="312" y="500"/>
                      <a:pt x="374" y="531"/>
                    </a:cubicBezTo>
                    <a:cubicBezTo>
                      <a:pt x="437" y="593"/>
                      <a:pt x="374" y="750"/>
                      <a:pt x="374" y="750"/>
                    </a:cubicBezTo>
                    <a:cubicBezTo>
                      <a:pt x="374" y="750"/>
                      <a:pt x="312" y="625"/>
                      <a:pt x="249" y="656"/>
                    </a:cubicBezTo>
                    <a:cubicBezTo>
                      <a:pt x="187" y="656"/>
                      <a:pt x="155" y="656"/>
                      <a:pt x="124" y="656"/>
                    </a:cubicBezTo>
                    <a:cubicBezTo>
                      <a:pt x="94" y="656"/>
                      <a:pt x="31" y="593"/>
                      <a:pt x="94" y="531"/>
                    </a:cubicBezTo>
                    <a:cubicBezTo>
                      <a:pt x="155" y="437"/>
                      <a:pt x="0" y="281"/>
                      <a:pt x="94" y="125"/>
                    </a:cubicBezTo>
                    <a:lnTo>
                      <a:pt x="155" y="0"/>
                    </a:lnTo>
                  </a:path>
                </a:pathLst>
              </a:custGeom>
              <a:solidFill>
                <a:srgbClr val="201A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67" name="Freeform 106"/>
              <p:cNvSpPr>
                <a:spLocks noChangeArrowheads="1"/>
              </p:cNvSpPr>
              <p:nvPr/>
            </p:nvSpPr>
            <p:spPr bwMode="auto">
              <a:xfrm>
                <a:off x="4522788" y="5237163"/>
                <a:ext cx="269875" cy="619125"/>
              </a:xfrm>
              <a:custGeom>
                <a:avLst/>
                <a:gdLst>
                  <a:gd name="T0" fmla="*/ 94 w 751"/>
                  <a:gd name="T1" fmla="*/ 438 h 1720"/>
                  <a:gd name="T2" fmla="*/ 94 w 751"/>
                  <a:gd name="T3" fmla="*/ 438 h 1720"/>
                  <a:gd name="T4" fmla="*/ 63 w 751"/>
                  <a:gd name="T5" fmla="*/ 1594 h 1720"/>
                  <a:gd name="T6" fmla="*/ 407 w 751"/>
                  <a:gd name="T7" fmla="*/ 657 h 1720"/>
                  <a:gd name="T8" fmla="*/ 625 w 751"/>
                  <a:gd name="T9" fmla="*/ 1500 h 1720"/>
                  <a:gd name="T10" fmla="*/ 688 w 751"/>
                  <a:gd name="T11" fmla="*/ 219 h 1720"/>
                  <a:gd name="T12" fmla="*/ 94 w 751"/>
                  <a:gd name="T13" fmla="*/ 438 h 1720"/>
                </a:gdLst>
                <a:ahLst/>
                <a:cxnLst>
                  <a:cxn ang="0">
                    <a:pos x="T0" y="T1"/>
                  </a:cxn>
                  <a:cxn ang="0">
                    <a:pos x="T2" y="T3"/>
                  </a:cxn>
                  <a:cxn ang="0">
                    <a:pos x="T4" y="T5"/>
                  </a:cxn>
                  <a:cxn ang="0">
                    <a:pos x="T6" y="T7"/>
                  </a:cxn>
                  <a:cxn ang="0">
                    <a:pos x="T8" y="T9"/>
                  </a:cxn>
                  <a:cxn ang="0">
                    <a:pos x="T10" y="T11"/>
                  </a:cxn>
                  <a:cxn ang="0">
                    <a:pos x="T12" y="T13"/>
                  </a:cxn>
                </a:cxnLst>
                <a:rect l="0" t="0" r="r" b="b"/>
                <a:pathLst>
                  <a:path w="751" h="1720">
                    <a:moveTo>
                      <a:pt x="94" y="438"/>
                    </a:moveTo>
                    <a:lnTo>
                      <a:pt x="94" y="438"/>
                    </a:lnTo>
                    <a:cubicBezTo>
                      <a:pt x="94" y="438"/>
                      <a:pt x="0" y="1219"/>
                      <a:pt x="63" y="1594"/>
                    </a:cubicBezTo>
                    <a:cubicBezTo>
                      <a:pt x="63" y="1594"/>
                      <a:pt x="313" y="875"/>
                      <a:pt x="407" y="657"/>
                    </a:cubicBezTo>
                    <a:cubicBezTo>
                      <a:pt x="407" y="657"/>
                      <a:pt x="594" y="1282"/>
                      <a:pt x="625" y="1500"/>
                    </a:cubicBezTo>
                    <a:cubicBezTo>
                      <a:pt x="688" y="1719"/>
                      <a:pt x="750" y="438"/>
                      <a:pt x="688" y="219"/>
                    </a:cubicBezTo>
                    <a:cubicBezTo>
                      <a:pt x="625" y="0"/>
                      <a:pt x="94" y="438"/>
                      <a:pt x="94" y="438"/>
                    </a:cubicBezTo>
                  </a:path>
                </a:pathLst>
              </a:custGeom>
              <a:solidFill>
                <a:srgbClr val="6A432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68" name="Freeform 107"/>
              <p:cNvSpPr>
                <a:spLocks noChangeArrowheads="1"/>
              </p:cNvSpPr>
              <p:nvPr/>
            </p:nvSpPr>
            <p:spPr bwMode="auto">
              <a:xfrm>
                <a:off x="4522788" y="5383213"/>
                <a:ext cx="315912" cy="280987"/>
              </a:xfrm>
              <a:custGeom>
                <a:avLst/>
                <a:gdLst>
                  <a:gd name="T0" fmla="*/ 94 w 876"/>
                  <a:gd name="T1" fmla="*/ 187 h 782"/>
                  <a:gd name="T2" fmla="*/ 94 w 876"/>
                  <a:gd name="T3" fmla="*/ 187 h 782"/>
                  <a:gd name="T4" fmla="*/ 63 w 876"/>
                  <a:gd name="T5" fmla="*/ 93 h 782"/>
                  <a:gd name="T6" fmla="*/ 0 w 876"/>
                  <a:gd name="T7" fmla="*/ 656 h 782"/>
                  <a:gd name="T8" fmla="*/ 875 w 876"/>
                  <a:gd name="T9" fmla="*/ 625 h 782"/>
                  <a:gd name="T10" fmla="*/ 844 w 876"/>
                  <a:gd name="T11" fmla="*/ 0 h 782"/>
                  <a:gd name="T12" fmla="*/ 94 w 876"/>
                  <a:gd name="T13" fmla="*/ 187 h 782"/>
                </a:gdLst>
                <a:ahLst/>
                <a:cxnLst>
                  <a:cxn ang="0">
                    <a:pos x="T0" y="T1"/>
                  </a:cxn>
                  <a:cxn ang="0">
                    <a:pos x="T2" y="T3"/>
                  </a:cxn>
                  <a:cxn ang="0">
                    <a:pos x="T4" y="T5"/>
                  </a:cxn>
                  <a:cxn ang="0">
                    <a:pos x="T6" y="T7"/>
                  </a:cxn>
                  <a:cxn ang="0">
                    <a:pos x="T8" y="T9"/>
                  </a:cxn>
                  <a:cxn ang="0">
                    <a:pos x="T10" y="T11"/>
                  </a:cxn>
                  <a:cxn ang="0">
                    <a:pos x="T12" y="T13"/>
                  </a:cxn>
                </a:cxnLst>
                <a:rect l="0" t="0" r="r" b="b"/>
                <a:pathLst>
                  <a:path w="876" h="782">
                    <a:moveTo>
                      <a:pt x="94" y="187"/>
                    </a:moveTo>
                    <a:lnTo>
                      <a:pt x="94" y="187"/>
                    </a:lnTo>
                    <a:cubicBezTo>
                      <a:pt x="94" y="187"/>
                      <a:pt x="63" y="62"/>
                      <a:pt x="63" y="93"/>
                    </a:cubicBezTo>
                    <a:cubicBezTo>
                      <a:pt x="32" y="187"/>
                      <a:pt x="0" y="500"/>
                      <a:pt x="0" y="656"/>
                    </a:cubicBezTo>
                    <a:cubicBezTo>
                      <a:pt x="0" y="656"/>
                      <a:pt x="625" y="781"/>
                      <a:pt x="875" y="625"/>
                    </a:cubicBezTo>
                    <a:cubicBezTo>
                      <a:pt x="844" y="0"/>
                      <a:pt x="844" y="0"/>
                      <a:pt x="844" y="0"/>
                    </a:cubicBezTo>
                    <a:lnTo>
                      <a:pt x="94" y="187"/>
                    </a:lnTo>
                  </a:path>
                </a:pathLst>
              </a:custGeom>
              <a:solidFill>
                <a:srgbClr val="F1942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69" name="Freeform 108"/>
              <p:cNvSpPr>
                <a:spLocks noChangeArrowheads="1"/>
              </p:cNvSpPr>
              <p:nvPr/>
            </p:nvSpPr>
            <p:spPr bwMode="auto">
              <a:xfrm>
                <a:off x="4500563" y="5000625"/>
                <a:ext cx="349250" cy="550863"/>
              </a:xfrm>
              <a:custGeom>
                <a:avLst/>
                <a:gdLst>
                  <a:gd name="T0" fmla="*/ 250 w 970"/>
                  <a:gd name="T1" fmla="*/ 750 h 1532"/>
                  <a:gd name="T2" fmla="*/ 250 w 970"/>
                  <a:gd name="T3" fmla="*/ 750 h 1532"/>
                  <a:gd name="T4" fmla="*/ 62 w 970"/>
                  <a:gd name="T5" fmla="*/ 1469 h 1532"/>
                  <a:gd name="T6" fmla="*/ 875 w 970"/>
                  <a:gd name="T7" fmla="*/ 1375 h 1532"/>
                  <a:gd name="T8" fmla="*/ 937 w 970"/>
                  <a:gd name="T9" fmla="*/ 938 h 1532"/>
                  <a:gd name="T10" fmla="*/ 750 w 970"/>
                  <a:gd name="T11" fmla="*/ 531 h 1532"/>
                  <a:gd name="T12" fmla="*/ 719 w 970"/>
                  <a:gd name="T13" fmla="*/ 219 h 1532"/>
                  <a:gd name="T14" fmla="*/ 312 w 970"/>
                  <a:gd name="T15" fmla="*/ 125 h 1532"/>
                  <a:gd name="T16" fmla="*/ 250 w 970"/>
                  <a:gd name="T17" fmla="*/ 750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0" h="1532">
                    <a:moveTo>
                      <a:pt x="250" y="750"/>
                    </a:moveTo>
                    <a:lnTo>
                      <a:pt x="250" y="750"/>
                    </a:lnTo>
                    <a:cubicBezTo>
                      <a:pt x="219" y="938"/>
                      <a:pt x="94" y="906"/>
                      <a:pt x="62" y="1469"/>
                    </a:cubicBezTo>
                    <a:cubicBezTo>
                      <a:pt x="62" y="1469"/>
                      <a:pt x="656" y="1531"/>
                      <a:pt x="875" y="1375"/>
                    </a:cubicBezTo>
                    <a:cubicBezTo>
                      <a:pt x="875" y="1375"/>
                      <a:pt x="969" y="1219"/>
                      <a:pt x="937" y="938"/>
                    </a:cubicBezTo>
                    <a:cubicBezTo>
                      <a:pt x="906" y="688"/>
                      <a:pt x="750" y="594"/>
                      <a:pt x="750" y="531"/>
                    </a:cubicBezTo>
                    <a:cubicBezTo>
                      <a:pt x="719" y="344"/>
                      <a:pt x="719" y="250"/>
                      <a:pt x="719" y="219"/>
                    </a:cubicBezTo>
                    <a:cubicBezTo>
                      <a:pt x="687" y="63"/>
                      <a:pt x="375" y="0"/>
                      <a:pt x="312" y="125"/>
                    </a:cubicBezTo>
                    <a:cubicBezTo>
                      <a:pt x="312" y="125"/>
                      <a:pt x="0" y="219"/>
                      <a:pt x="250" y="750"/>
                    </a:cubicBezTo>
                  </a:path>
                </a:pathLst>
              </a:custGeom>
              <a:solidFill>
                <a:srgbClr val="F1942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70" name="Freeform 109"/>
              <p:cNvSpPr>
                <a:spLocks noChangeArrowheads="1"/>
              </p:cNvSpPr>
              <p:nvPr/>
            </p:nvSpPr>
            <p:spPr bwMode="auto">
              <a:xfrm>
                <a:off x="4387850" y="5011738"/>
                <a:ext cx="282575" cy="327025"/>
              </a:xfrm>
              <a:custGeom>
                <a:avLst/>
                <a:gdLst>
                  <a:gd name="T0" fmla="*/ 625 w 783"/>
                  <a:gd name="T1" fmla="*/ 63 h 908"/>
                  <a:gd name="T2" fmla="*/ 625 w 783"/>
                  <a:gd name="T3" fmla="*/ 63 h 908"/>
                  <a:gd name="T4" fmla="*/ 500 w 783"/>
                  <a:gd name="T5" fmla="*/ 907 h 908"/>
                  <a:gd name="T6" fmla="*/ 532 w 783"/>
                  <a:gd name="T7" fmla="*/ 438 h 908"/>
                  <a:gd name="T8" fmla="*/ 782 w 783"/>
                  <a:gd name="T9" fmla="*/ 219 h 908"/>
                  <a:gd name="T10" fmla="*/ 625 w 783"/>
                  <a:gd name="T11" fmla="*/ 63 h 908"/>
                </a:gdLst>
                <a:ahLst/>
                <a:cxnLst>
                  <a:cxn ang="0">
                    <a:pos x="T0" y="T1"/>
                  </a:cxn>
                  <a:cxn ang="0">
                    <a:pos x="T2" y="T3"/>
                  </a:cxn>
                  <a:cxn ang="0">
                    <a:pos x="T4" y="T5"/>
                  </a:cxn>
                  <a:cxn ang="0">
                    <a:pos x="T6" y="T7"/>
                  </a:cxn>
                  <a:cxn ang="0">
                    <a:pos x="T8" y="T9"/>
                  </a:cxn>
                  <a:cxn ang="0">
                    <a:pos x="T10" y="T11"/>
                  </a:cxn>
                </a:cxnLst>
                <a:rect l="0" t="0" r="r" b="b"/>
                <a:pathLst>
                  <a:path w="783" h="908">
                    <a:moveTo>
                      <a:pt x="625" y="63"/>
                    </a:moveTo>
                    <a:lnTo>
                      <a:pt x="625" y="63"/>
                    </a:lnTo>
                    <a:cubicBezTo>
                      <a:pt x="625" y="63"/>
                      <a:pt x="0" y="469"/>
                      <a:pt x="500" y="907"/>
                    </a:cubicBezTo>
                    <a:cubicBezTo>
                      <a:pt x="500" y="907"/>
                      <a:pt x="282" y="532"/>
                      <a:pt x="532" y="438"/>
                    </a:cubicBezTo>
                    <a:cubicBezTo>
                      <a:pt x="688" y="344"/>
                      <a:pt x="782" y="219"/>
                      <a:pt x="782" y="219"/>
                    </a:cubicBezTo>
                    <a:cubicBezTo>
                      <a:pt x="782" y="157"/>
                      <a:pt x="719" y="0"/>
                      <a:pt x="625" y="63"/>
                    </a:cubicBezTo>
                  </a:path>
                </a:pathLst>
              </a:custGeom>
              <a:solidFill>
                <a:srgbClr val="F1942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71" name="Freeform 110"/>
              <p:cNvSpPr>
                <a:spLocks noChangeArrowheads="1"/>
              </p:cNvSpPr>
              <p:nvPr/>
            </p:nvSpPr>
            <p:spPr bwMode="auto">
              <a:xfrm>
                <a:off x="4646613" y="5000625"/>
                <a:ext cx="57150" cy="68263"/>
              </a:xfrm>
              <a:custGeom>
                <a:avLst/>
                <a:gdLst>
                  <a:gd name="T0" fmla="*/ 94 w 157"/>
                  <a:gd name="T1" fmla="*/ 0 h 189"/>
                  <a:gd name="T2" fmla="*/ 94 w 157"/>
                  <a:gd name="T3" fmla="*/ 0 h 189"/>
                  <a:gd name="T4" fmla="*/ 0 w 157"/>
                  <a:gd name="T5" fmla="*/ 94 h 189"/>
                  <a:gd name="T6" fmla="*/ 125 w 157"/>
                  <a:gd name="T7" fmla="*/ 188 h 189"/>
                  <a:gd name="T8" fmla="*/ 125 w 157"/>
                  <a:gd name="T9" fmla="*/ 0 h 189"/>
                  <a:gd name="T10" fmla="*/ 94 w 157"/>
                  <a:gd name="T11" fmla="*/ 0 h 189"/>
                </a:gdLst>
                <a:ahLst/>
                <a:cxnLst>
                  <a:cxn ang="0">
                    <a:pos x="T0" y="T1"/>
                  </a:cxn>
                  <a:cxn ang="0">
                    <a:pos x="T2" y="T3"/>
                  </a:cxn>
                  <a:cxn ang="0">
                    <a:pos x="T4" y="T5"/>
                  </a:cxn>
                  <a:cxn ang="0">
                    <a:pos x="T6" y="T7"/>
                  </a:cxn>
                  <a:cxn ang="0">
                    <a:pos x="T8" y="T9"/>
                  </a:cxn>
                  <a:cxn ang="0">
                    <a:pos x="T10" y="T11"/>
                  </a:cxn>
                </a:cxnLst>
                <a:rect l="0" t="0" r="r" b="b"/>
                <a:pathLst>
                  <a:path w="157" h="189">
                    <a:moveTo>
                      <a:pt x="94" y="0"/>
                    </a:moveTo>
                    <a:lnTo>
                      <a:pt x="94" y="0"/>
                    </a:lnTo>
                    <a:cubicBezTo>
                      <a:pt x="0" y="94"/>
                      <a:pt x="0" y="94"/>
                      <a:pt x="0" y="94"/>
                    </a:cubicBezTo>
                    <a:cubicBezTo>
                      <a:pt x="0" y="94"/>
                      <a:pt x="94" y="188"/>
                      <a:pt x="125" y="188"/>
                    </a:cubicBezTo>
                    <a:cubicBezTo>
                      <a:pt x="156" y="156"/>
                      <a:pt x="125" y="0"/>
                      <a:pt x="125" y="0"/>
                    </a:cubicBezTo>
                    <a:lnTo>
                      <a:pt x="94" y="0"/>
                    </a:lnTo>
                  </a:path>
                </a:pathLst>
              </a:custGeom>
              <a:solidFill>
                <a:srgbClr val="6A432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72" name="Freeform 111"/>
              <p:cNvSpPr>
                <a:spLocks noChangeArrowheads="1"/>
              </p:cNvSpPr>
              <p:nvPr/>
            </p:nvSpPr>
            <p:spPr bwMode="auto">
              <a:xfrm>
                <a:off x="4579938" y="4810125"/>
                <a:ext cx="180975" cy="236538"/>
              </a:xfrm>
              <a:custGeom>
                <a:avLst/>
                <a:gdLst>
                  <a:gd name="T0" fmla="*/ 93 w 501"/>
                  <a:gd name="T1" fmla="*/ 125 h 657"/>
                  <a:gd name="T2" fmla="*/ 93 w 501"/>
                  <a:gd name="T3" fmla="*/ 125 h 657"/>
                  <a:gd name="T4" fmla="*/ 156 w 501"/>
                  <a:gd name="T5" fmla="*/ 469 h 657"/>
                  <a:gd name="T6" fmla="*/ 468 w 501"/>
                  <a:gd name="T7" fmla="*/ 375 h 657"/>
                  <a:gd name="T8" fmla="*/ 312 w 501"/>
                  <a:gd name="T9" fmla="*/ 31 h 657"/>
                  <a:gd name="T10" fmla="*/ 93 w 501"/>
                  <a:gd name="T11" fmla="*/ 125 h 657"/>
                </a:gdLst>
                <a:ahLst/>
                <a:cxnLst>
                  <a:cxn ang="0">
                    <a:pos x="T0" y="T1"/>
                  </a:cxn>
                  <a:cxn ang="0">
                    <a:pos x="T2" y="T3"/>
                  </a:cxn>
                  <a:cxn ang="0">
                    <a:pos x="T4" y="T5"/>
                  </a:cxn>
                  <a:cxn ang="0">
                    <a:pos x="T6" y="T7"/>
                  </a:cxn>
                  <a:cxn ang="0">
                    <a:pos x="T8" y="T9"/>
                  </a:cxn>
                  <a:cxn ang="0">
                    <a:pos x="T10" y="T11"/>
                  </a:cxn>
                </a:cxnLst>
                <a:rect l="0" t="0" r="r" b="b"/>
                <a:pathLst>
                  <a:path w="501" h="657">
                    <a:moveTo>
                      <a:pt x="93" y="125"/>
                    </a:moveTo>
                    <a:lnTo>
                      <a:pt x="93" y="125"/>
                    </a:lnTo>
                    <a:cubicBezTo>
                      <a:pt x="0" y="219"/>
                      <a:pt x="125" y="437"/>
                      <a:pt x="156" y="469"/>
                    </a:cubicBezTo>
                    <a:cubicBezTo>
                      <a:pt x="343" y="656"/>
                      <a:pt x="468" y="562"/>
                      <a:pt x="468" y="375"/>
                    </a:cubicBezTo>
                    <a:cubicBezTo>
                      <a:pt x="500" y="187"/>
                      <a:pt x="406" y="94"/>
                      <a:pt x="312" y="31"/>
                    </a:cubicBezTo>
                    <a:cubicBezTo>
                      <a:pt x="218" y="0"/>
                      <a:pt x="93" y="125"/>
                      <a:pt x="93" y="125"/>
                    </a:cubicBezTo>
                  </a:path>
                </a:pathLst>
              </a:custGeom>
              <a:solidFill>
                <a:srgbClr val="9A613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73" name="Freeform 112"/>
              <p:cNvSpPr>
                <a:spLocks noChangeArrowheads="1"/>
              </p:cNvSpPr>
              <p:nvPr/>
            </p:nvSpPr>
            <p:spPr bwMode="auto">
              <a:xfrm>
                <a:off x="4568825" y="4799013"/>
                <a:ext cx="169863" cy="203200"/>
              </a:xfrm>
              <a:custGeom>
                <a:avLst/>
                <a:gdLst>
                  <a:gd name="T0" fmla="*/ 188 w 470"/>
                  <a:gd name="T1" fmla="*/ 562 h 563"/>
                  <a:gd name="T2" fmla="*/ 188 w 470"/>
                  <a:gd name="T3" fmla="*/ 562 h 563"/>
                  <a:gd name="T4" fmla="*/ 32 w 470"/>
                  <a:gd name="T5" fmla="*/ 250 h 563"/>
                  <a:gd name="T6" fmla="*/ 250 w 470"/>
                  <a:gd name="T7" fmla="*/ 0 h 563"/>
                  <a:gd name="T8" fmla="*/ 469 w 470"/>
                  <a:gd name="T9" fmla="*/ 187 h 563"/>
                  <a:gd name="T10" fmla="*/ 313 w 470"/>
                  <a:gd name="T11" fmla="*/ 250 h 563"/>
                  <a:gd name="T12" fmla="*/ 250 w 470"/>
                  <a:gd name="T13" fmla="*/ 343 h 563"/>
                  <a:gd name="T14" fmla="*/ 188 w 470"/>
                  <a:gd name="T15" fmla="*/ 343 h 563"/>
                  <a:gd name="T16" fmla="*/ 219 w 470"/>
                  <a:gd name="T17" fmla="*/ 437 h 563"/>
                  <a:gd name="T18" fmla="*/ 188 w 470"/>
                  <a:gd name="T19" fmla="*/ 562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0" h="563">
                    <a:moveTo>
                      <a:pt x="188" y="562"/>
                    </a:moveTo>
                    <a:lnTo>
                      <a:pt x="188" y="562"/>
                    </a:lnTo>
                    <a:cubicBezTo>
                      <a:pt x="188" y="562"/>
                      <a:pt x="0" y="406"/>
                      <a:pt x="32" y="250"/>
                    </a:cubicBezTo>
                    <a:cubicBezTo>
                      <a:pt x="63" y="125"/>
                      <a:pt x="157" y="0"/>
                      <a:pt x="250" y="0"/>
                    </a:cubicBezTo>
                    <a:cubicBezTo>
                      <a:pt x="406" y="0"/>
                      <a:pt x="469" y="187"/>
                      <a:pt x="469" y="187"/>
                    </a:cubicBezTo>
                    <a:cubicBezTo>
                      <a:pt x="469" y="187"/>
                      <a:pt x="438" y="156"/>
                      <a:pt x="313" y="250"/>
                    </a:cubicBezTo>
                    <a:cubicBezTo>
                      <a:pt x="219" y="312"/>
                      <a:pt x="250" y="343"/>
                      <a:pt x="250" y="343"/>
                    </a:cubicBezTo>
                    <a:cubicBezTo>
                      <a:pt x="250" y="343"/>
                      <a:pt x="219" y="281"/>
                      <a:pt x="188" y="343"/>
                    </a:cubicBezTo>
                    <a:cubicBezTo>
                      <a:pt x="157" y="375"/>
                      <a:pt x="219" y="437"/>
                      <a:pt x="219" y="437"/>
                    </a:cubicBezTo>
                    <a:cubicBezTo>
                      <a:pt x="250" y="468"/>
                      <a:pt x="188" y="562"/>
                      <a:pt x="188" y="562"/>
                    </a:cubicBezTo>
                  </a:path>
                </a:pathLst>
              </a:custGeom>
              <a:solidFill>
                <a:srgbClr val="201A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74" name="Freeform 113"/>
              <p:cNvSpPr>
                <a:spLocks noChangeArrowheads="1"/>
              </p:cNvSpPr>
              <p:nvPr/>
            </p:nvSpPr>
            <p:spPr bwMode="auto">
              <a:xfrm>
                <a:off x="4556125" y="4775200"/>
                <a:ext cx="101600" cy="112713"/>
              </a:xfrm>
              <a:custGeom>
                <a:avLst/>
                <a:gdLst>
                  <a:gd name="T0" fmla="*/ 94 w 282"/>
                  <a:gd name="T1" fmla="*/ 281 h 314"/>
                  <a:gd name="T2" fmla="*/ 94 w 282"/>
                  <a:gd name="T3" fmla="*/ 281 h 314"/>
                  <a:gd name="T4" fmla="*/ 0 w 282"/>
                  <a:gd name="T5" fmla="*/ 219 h 314"/>
                  <a:gd name="T6" fmla="*/ 125 w 282"/>
                  <a:gd name="T7" fmla="*/ 31 h 314"/>
                  <a:gd name="T8" fmla="*/ 219 w 282"/>
                  <a:gd name="T9" fmla="*/ 156 h 314"/>
                  <a:gd name="T10" fmla="*/ 94 w 282"/>
                  <a:gd name="T11" fmla="*/ 281 h 314"/>
                </a:gdLst>
                <a:ahLst/>
                <a:cxnLst>
                  <a:cxn ang="0">
                    <a:pos x="T0" y="T1"/>
                  </a:cxn>
                  <a:cxn ang="0">
                    <a:pos x="T2" y="T3"/>
                  </a:cxn>
                  <a:cxn ang="0">
                    <a:pos x="T4" y="T5"/>
                  </a:cxn>
                  <a:cxn ang="0">
                    <a:pos x="T6" y="T7"/>
                  </a:cxn>
                  <a:cxn ang="0">
                    <a:pos x="T8" y="T9"/>
                  </a:cxn>
                  <a:cxn ang="0">
                    <a:pos x="T10" y="T11"/>
                  </a:cxn>
                </a:cxnLst>
                <a:rect l="0" t="0" r="r" b="b"/>
                <a:pathLst>
                  <a:path w="282" h="314">
                    <a:moveTo>
                      <a:pt x="94" y="281"/>
                    </a:moveTo>
                    <a:lnTo>
                      <a:pt x="94" y="281"/>
                    </a:lnTo>
                    <a:cubicBezTo>
                      <a:pt x="94" y="281"/>
                      <a:pt x="31" y="313"/>
                      <a:pt x="0" y="219"/>
                    </a:cubicBezTo>
                    <a:cubicBezTo>
                      <a:pt x="0" y="125"/>
                      <a:pt x="63" y="63"/>
                      <a:pt x="125" y="31"/>
                    </a:cubicBezTo>
                    <a:cubicBezTo>
                      <a:pt x="156" y="0"/>
                      <a:pt x="281" y="63"/>
                      <a:pt x="219" y="156"/>
                    </a:cubicBezTo>
                    <a:lnTo>
                      <a:pt x="94" y="281"/>
                    </a:lnTo>
                  </a:path>
                </a:pathLst>
              </a:custGeom>
              <a:solidFill>
                <a:srgbClr val="201A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75" name="Freeform 114"/>
              <p:cNvSpPr>
                <a:spLocks noChangeArrowheads="1"/>
              </p:cNvSpPr>
              <p:nvPr/>
            </p:nvSpPr>
            <p:spPr bwMode="auto">
              <a:xfrm>
                <a:off x="4073525" y="5338763"/>
                <a:ext cx="282575" cy="608012"/>
              </a:xfrm>
              <a:custGeom>
                <a:avLst/>
                <a:gdLst>
                  <a:gd name="T0" fmla="*/ 125 w 783"/>
                  <a:gd name="T1" fmla="*/ 187 h 1688"/>
                  <a:gd name="T2" fmla="*/ 125 w 783"/>
                  <a:gd name="T3" fmla="*/ 187 h 1688"/>
                  <a:gd name="T4" fmla="*/ 94 w 783"/>
                  <a:gd name="T5" fmla="*/ 1562 h 1688"/>
                  <a:gd name="T6" fmla="*/ 438 w 783"/>
                  <a:gd name="T7" fmla="*/ 656 h 1688"/>
                  <a:gd name="T8" fmla="*/ 657 w 783"/>
                  <a:gd name="T9" fmla="*/ 1468 h 1688"/>
                  <a:gd name="T10" fmla="*/ 719 w 783"/>
                  <a:gd name="T11" fmla="*/ 187 h 1688"/>
                  <a:gd name="T12" fmla="*/ 125 w 783"/>
                  <a:gd name="T13" fmla="*/ 187 h 1688"/>
                </a:gdLst>
                <a:ahLst/>
                <a:cxnLst>
                  <a:cxn ang="0">
                    <a:pos x="T0" y="T1"/>
                  </a:cxn>
                  <a:cxn ang="0">
                    <a:pos x="T2" y="T3"/>
                  </a:cxn>
                  <a:cxn ang="0">
                    <a:pos x="T4" y="T5"/>
                  </a:cxn>
                  <a:cxn ang="0">
                    <a:pos x="T6" y="T7"/>
                  </a:cxn>
                  <a:cxn ang="0">
                    <a:pos x="T8" y="T9"/>
                  </a:cxn>
                  <a:cxn ang="0">
                    <a:pos x="T10" y="T11"/>
                  </a:cxn>
                  <a:cxn ang="0">
                    <a:pos x="T12" y="T13"/>
                  </a:cxn>
                </a:cxnLst>
                <a:rect l="0" t="0" r="r" b="b"/>
                <a:pathLst>
                  <a:path w="783" h="1688">
                    <a:moveTo>
                      <a:pt x="125" y="187"/>
                    </a:moveTo>
                    <a:lnTo>
                      <a:pt x="125" y="187"/>
                    </a:lnTo>
                    <a:cubicBezTo>
                      <a:pt x="125" y="187"/>
                      <a:pt x="0" y="1187"/>
                      <a:pt x="94" y="1562"/>
                    </a:cubicBezTo>
                    <a:cubicBezTo>
                      <a:pt x="94" y="1562"/>
                      <a:pt x="344" y="843"/>
                      <a:pt x="438" y="656"/>
                    </a:cubicBezTo>
                    <a:cubicBezTo>
                      <a:pt x="438" y="656"/>
                      <a:pt x="594" y="1250"/>
                      <a:pt x="657" y="1468"/>
                    </a:cubicBezTo>
                    <a:cubicBezTo>
                      <a:pt x="688" y="1687"/>
                      <a:pt x="782" y="406"/>
                      <a:pt x="719" y="187"/>
                    </a:cubicBezTo>
                    <a:cubicBezTo>
                      <a:pt x="657" y="0"/>
                      <a:pt x="125" y="187"/>
                      <a:pt x="125" y="187"/>
                    </a:cubicBezTo>
                  </a:path>
                </a:pathLst>
              </a:custGeom>
              <a:solidFill>
                <a:srgbClr val="6A432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76" name="Freeform 115"/>
              <p:cNvSpPr>
                <a:spLocks noChangeArrowheads="1"/>
              </p:cNvSpPr>
              <p:nvPr/>
            </p:nvSpPr>
            <p:spPr bwMode="auto">
              <a:xfrm>
                <a:off x="4084638" y="5462588"/>
                <a:ext cx="258762" cy="282575"/>
              </a:xfrm>
              <a:custGeom>
                <a:avLst/>
                <a:gdLst>
                  <a:gd name="T0" fmla="*/ 63 w 720"/>
                  <a:gd name="T1" fmla="*/ 94 h 783"/>
                  <a:gd name="T2" fmla="*/ 63 w 720"/>
                  <a:gd name="T3" fmla="*/ 94 h 783"/>
                  <a:gd name="T4" fmla="*/ 63 w 720"/>
                  <a:gd name="T5" fmla="*/ 125 h 783"/>
                  <a:gd name="T6" fmla="*/ 0 w 720"/>
                  <a:gd name="T7" fmla="*/ 688 h 783"/>
                  <a:gd name="T8" fmla="*/ 719 w 720"/>
                  <a:gd name="T9" fmla="*/ 657 h 783"/>
                  <a:gd name="T10" fmla="*/ 719 w 720"/>
                  <a:gd name="T11" fmla="*/ 0 h 783"/>
                  <a:gd name="T12" fmla="*/ 63 w 720"/>
                  <a:gd name="T13" fmla="*/ 94 h 783"/>
                </a:gdLst>
                <a:ahLst/>
                <a:cxnLst>
                  <a:cxn ang="0">
                    <a:pos x="T0" y="T1"/>
                  </a:cxn>
                  <a:cxn ang="0">
                    <a:pos x="T2" y="T3"/>
                  </a:cxn>
                  <a:cxn ang="0">
                    <a:pos x="T4" y="T5"/>
                  </a:cxn>
                  <a:cxn ang="0">
                    <a:pos x="T6" y="T7"/>
                  </a:cxn>
                  <a:cxn ang="0">
                    <a:pos x="T8" y="T9"/>
                  </a:cxn>
                  <a:cxn ang="0">
                    <a:pos x="T10" y="T11"/>
                  </a:cxn>
                  <a:cxn ang="0">
                    <a:pos x="T12" y="T13"/>
                  </a:cxn>
                </a:cxnLst>
                <a:rect l="0" t="0" r="r" b="b"/>
                <a:pathLst>
                  <a:path w="720" h="783">
                    <a:moveTo>
                      <a:pt x="63" y="94"/>
                    </a:moveTo>
                    <a:lnTo>
                      <a:pt x="63" y="94"/>
                    </a:lnTo>
                    <a:cubicBezTo>
                      <a:pt x="63" y="94"/>
                      <a:pt x="63" y="94"/>
                      <a:pt x="63" y="125"/>
                    </a:cubicBezTo>
                    <a:cubicBezTo>
                      <a:pt x="32" y="219"/>
                      <a:pt x="0" y="532"/>
                      <a:pt x="0" y="688"/>
                    </a:cubicBezTo>
                    <a:cubicBezTo>
                      <a:pt x="0" y="688"/>
                      <a:pt x="469" y="782"/>
                      <a:pt x="719" y="657"/>
                    </a:cubicBezTo>
                    <a:cubicBezTo>
                      <a:pt x="719" y="0"/>
                      <a:pt x="719" y="0"/>
                      <a:pt x="719" y="0"/>
                    </a:cubicBezTo>
                    <a:lnTo>
                      <a:pt x="63" y="94"/>
                    </a:lnTo>
                  </a:path>
                </a:pathLst>
              </a:custGeom>
              <a:solidFill>
                <a:srgbClr val="2DA9D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77" name="Freeform 116"/>
              <p:cNvSpPr>
                <a:spLocks noChangeArrowheads="1"/>
              </p:cNvSpPr>
              <p:nvPr/>
            </p:nvSpPr>
            <p:spPr bwMode="auto">
              <a:xfrm>
                <a:off x="4219575" y="5113338"/>
                <a:ext cx="315913" cy="168275"/>
              </a:xfrm>
              <a:custGeom>
                <a:avLst/>
                <a:gdLst>
                  <a:gd name="T0" fmla="*/ 218 w 876"/>
                  <a:gd name="T1" fmla="*/ 93 h 469"/>
                  <a:gd name="T2" fmla="*/ 218 w 876"/>
                  <a:gd name="T3" fmla="*/ 93 h 469"/>
                  <a:gd name="T4" fmla="*/ 875 w 876"/>
                  <a:gd name="T5" fmla="*/ 312 h 469"/>
                  <a:gd name="T6" fmla="*/ 218 w 876"/>
                  <a:gd name="T7" fmla="*/ 281 h 469"/>
                  <a:gd name="T8" fmla="*/ 218 w 876"/>
                  <a:gd name="T9" fmla="*/ 93 h 469"/>
                </a:gdLst>
                <a:ahLst/>
                <a:cxnLst>
                  <a:cxn ang="0">
                    <a:pos x="T0" y="T1"/>
                  </a:cxn>
                  <a:cxn ang="0">
                    <a:pos x="T2" y="T3"/>
                  </a:cxn>
                  <a:cxn ang="0">
                    <a:pos x="T4" y="T5"/>
                  </a:cxn>
                  <a:cxn ang="0">
                    <a:pos x="T6" y="T7"/>
                  </a:cxn>
                  <a:cxn ang="0">
                    <a:pos x="T8" y="T9"/>
                  </a:cxn>
                </a:cxnLst>
                <a:rect l="0" t="0" r="r" b="b"/>
                <a:pathLst>
                  <a:path w="876" h="469">
                    <a:moveTo>
                      <a:pt x="218" y="93"/>
                    </a:moveTo>
                    <a:lnTo>
                      <a:pt x="218" y="93"/>
                    </a:lnTo>
                    <a:cubicBezTo>
                      <a:pt x="218" y="93"/>
                      <a:pt x="406" y="343"/>
                      <a:pt x="875" y="312"/>
                    </a:cubicBezTo>
                    <a:cubicBezTo>
                      <a:pt x="875" y="312"/>
                      <a:pt x="281" y="468"/>
                      <a:pt x="218" y="281"/>
                    </a:cubicBezTo>
                    <a:cubicBezTo>
                      <a:pt x="218" y="281"/>
                      <a:pt x="0" y="0"/>
                      <a:pt x="218" y="93"/>
                    </a:cubicBez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78" name="Freeform 117"/>
              <p:cNvSpPr>
                <a:spLocks noChangeArrowheads="1"/>
              </p:cNvSpPr>
              <p:nvPr/>
            </p:nvSpPr>
            <p:spPr bwMode="auto">
              <a:xfrm>
                <a:off x="4080312" y="5102225"/>
                <a:ext cx="274201" cy="557669"/>
              </a:xfrm>
              <a:custGeom>
                <a:avLst/>
                <a:gdLst>
                  <a:gd name="T0" fmla="*/ 62 w 720"/>
                  <a:gd name="T1" fmla="*/ 750 h 1220"/>
                  <a:gd name="T2" fmla="*/ 62 w 720"/>
                  <a:gd name="T3" fmla="*/ 750 h 1220"/>
                  <a:gd name="T4" fmla="*/ 0 w 720"/>
                  <a:gd name="T5" fmla="*/ 1094 h 1220"/>
                  <a:gd name="T6" fmla="*/ 719 w 720"/>
                  <a:gd name="T7" fmla="*/ 1063 h 1220"/>
                  <a:gd name="T8" fmla="*/ 625 w 720"/>
                  <a:gd name="T9" fmla="*/ 188 h 1220"/>
                  <a:gd name="T10" fmla="*/ 219 w 720"/>
                  <a:gd name="T11" fmla="*/ 94 h 1220"/>
                  <a:gd name="T12" fmla="*/ 62 w 720"/>
                  <a:gd name="T13" fmla="*/ 750 h 1220"/>
                </a:gdLst>
                <a:ahLst/>
                <a:cxnLst>
                  <a:cxn ang="0">
                    <a:pos x="T0" y="T1"/>
                  </a:cxn>
                  <a:cxn ang="0">
                    <a:pos x="T2" y="T3"/>
                  </a:cxn>
                  <a:cxn ang="0">
                    <a:pos x="T4" y="T5"/>
                  </a:cxn>
                  <a:cxn ang="0">
                    <a:pos x="T6" y="T7"/>
                  </a:cxn>
                  <a:cxn ang="0">
                    <a:pos x="T8" y="T9"/>
                  </a:cxn>
                  <a:cxn ang="0">
                    <a:pos x="T10" y="T11"/>
                  </a:cxn>
                  <a:cxn ang="0">
                    <a:pos x="T12" y="T13"/>
                  </a:cxn>
                </a:cxnLst>
                <a:rect l="0" t="0" r="r" b="b"/>
                <a:pathLst>
                  <a:path w="720" h="1220">
                    <a:moveTo>
                      <a:pt x="62" y="750"/>
                    </a:moveTo>
                    <a:lnTo>
                      <a:pt x="62" y="750"/>
                    </a:lnTo>
                    <a:cubicBezTo>
                      <a:pt x="62" y="875"/>
                      <a:pt x="0" y="1032"/>
                      <a:pt x="0" y="1094"/>
                    </a:cubicBezTo>
                    <a:cubicBezTo>
                      <a:pt x="0" y="1094"/>
                      <a:pt x="500" y="1219"/>
                      <a:pt x="719" y="1063"/>
                    </a:cubicBezTo>
                    <a:cubicBezTo>
                      <a:pt x="719" y="1063"/>
                      <a:pt x="625" y="344"/>
                      <a:pt x="625" y="188"/>
                    </a:cubicBezTo>
                    <a:cubicBezTo>
                      <a:pt x="594" y="63"/>
                      <a:pt x="281" y="0"/>
                      <a:pt x="219" y="94"/>
                    </a:cubicBezTo>
                    <a:cubicBezTo>
                      <a:pt x="219" y="94"/>
                      <a:pt x="125" y="219"/>
                      <a:pt x="62" y="750"/>
                    </a:cubicBez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79" name="Freeform 118"/>
              <p:cNvSpPr>
                <a:spLocks noChangeArrowheads="1"/>
              </p:cNvSpPr>
              <p:nvPr/>
            </p:nvSpPr>
            <p:spPr bwMode="auto">
              <a:xfrm>
                <a:off x="4005263" y="5113338"/>
                <a:ext cx="225425" cy="280987"/>
              </a:xfrm>
              <a:custGeom>
                <a:avLst/>
                <a:gdLst>
                  <a:gd name="T0" fmla="*/ 469 w 626"/>
                  <a:gd name="T1" fmla="*/ 62 h 782"/>
                  <a:gd name="T2" fmla="*/ 469 w 626"/>
                  <a:gd name="T3" fmla="*/ 62 h 782"/>
                  <a:gd name="T4" fmla="*/ 0 w 626"/>
                  <a:gd name="T5" fmla="*/ 781 h 782"/>
                  <a:gd name="T6" fmla="*/ 375 w 626"/>
                  <a:gd name="T7" fmla="*/ 406 h 782"/>
                  <a:gd name="T8" fmla="*/ 594 w 626"/>
                  <a:gd name="T9" fmla="*/ 187 h 782"/>
                  <a:gd name="T10" fmla="*/ 469 w 626"/>
                  <a:gd name="T11" fmla="*/ 62 h 782"/>
                </a:gdLst>
                <a:ahLst/>
                <a:cxnLst>
                  <a:cxn ang="0">
                    <a:pos x="T0" y="T1"/>
                  </a:cxn>
                  <a:cxn ang="0">
                    <a:pos x="T2" y="T3"/>
                  </a:cxn>
                  <a:cxn ang="0">
                    <a:pos x="T4" y="T5"/>
                  </a:cxn>
                  <a:cxn ang="0">
                    <a:pos x="T6" y="T7"/>
                  </a:cxn>
                  <a:cxn ang="0">
                    <a:pos x="T8" y="T9"/>
                  </a:cxn>
                  <a:cxn ang="0">
                    <a:pos x="T10" y="T11"/>
                  </a:cxn>
                </a:cxnLst>
                <a:rect l="0" t="0" r="r" b="b"/>
                <a:pathLst>
                  <a:path w="626" h="782">
                    <a:moveTo>
                      <a:pt x="469" y="62"/>
                    </a:moveTo>
                    <a:lnTo>
                      <a:pt x="469" y="62"/>
                    </a:lnTo>
                    <a:cubicBezTo>
                      <a:pt x="469" y="62"/>
                      <a:pt x="156" y="343"/>
                      <a:pt x="0" y="781"/>
                    </a:cubicBezTo>
                    <a:cubicBezTo>
                      <a:pt x="0" y="781"/>
                      <a:pt x="187" y="500"/>
                      <a:pt x="375" y="406"/>
                    </a:cubicBezTo>
                    <a:cubicBezTo>
                      <a:pt x="531" y="312"/>
                      <a:pt x="594" y="187"/>
                      <a:pt x="594" y="187"/>
                    </a:cubicBezTo>
                    <a:cubicBezTo>
                      <a:pt x="625" y="156"/>
                      <a:pt x="562" y="0"/>
                      <a:pt x="469" y="62"/>
                    </a:cubicBez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80" name="Freeform 119"/>
              <p:cNvSpPr>
                <a:spLocks noChangeArrowheads="1"/>
              </p:cNvSpPr>
              <p:nvPr/>
            </p:nvSpPr>
            <p:spPr bwMode="auto">
              <a:xfrm>
                <a:off x="3983038" y="5394325"/>
                <a:ext cx="46037" cy="79375"/>
              </a:xfrm>
              <a:custGeom>
                <a:avLst/>
                <a:gdLst>
                  <a:gd name="T0" fmla="*/ 63 w 126"/>
                  <a:gd name="T1" fmla="*/ 0 h 220"/>
                  <a:gd name="T2" fmla="*/ 63 w 126"/>
                  <a:gd name="T3" fmla="*/ 0 h 220"/>
                  <a:gd name="T4" fmla="*/ 94 w 126"/>
                  <a:gd name="T5" fmla="*/ 125 h 220"/>
                  <a:gd name="T6" fmla="*/ 63 w 126"/>
                  <a:gd name="T7" fmla="*/ 125 h 220"/>
                  <a:gd name="T8" fmla="*/ 32 w 126"/>
                  <a:gd name="T9" fmla="*/ 94 h 220"/>
                  <a:gd name="T10" fmla="*/ 32 w 126"/>
                  <a:gd name="T11" fmla="*/ 187 h 220"/>
                  <a:gd name="T12" fmla="*/ 0 w 126"/>
                  <a:gd name="T13" fmla="*/ 187 h 220"/>
                  <a:gd name="T14" fmla="*/ 0 w 126"/>
                  <a:gd name="T15" fmla="*/ 94 h 220"/>
                  <a:gd name="T16" fmla="*/ 63 w 126"/>
                  <a:gd name="T17"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220">
                    <a:moveTo>
                      <a:pt x="63" y="0"/>
                    </a:moveTo>
                    <a:lnTo>
                      <a:pt x="63" y="0"/>
                    </a:lnTo>
                    <a:cubicBezTo>
                      <a:pt x="63" y="0"/>
                      <a:pt x="63" y="94"/>
                      <a:pt x="94" y="125"/>
                    </a:cubicBezTo>
                    <a:cubicBezTo>
                      <a:pt x="125" y="125"/>
                      <a:pt x="63" y="156"/>
                      <a:pt x="63" y="125"/>
                    </a:cubicBezTo>
                    <a:cubicBezTo>
                      <a:pt x="63" y="94"/>
                      <a:pt x="32" y="94"/>
                      <a:pt x="32" y="94"/>
                    </a:cubicBezTo>
                    <a:cubicBezTo>
                      <a:pt x="32" y="94"/>
                      <a:pt x="32" y="156"/>
                      <a:pt x="32" y="187"/>
                    </a:cubicBezTo>
                    <a:cubicBezTo>
                      <a:pt x="32" y="219"/>
                      <a:pt x="0" y="187"/>
                      <a:pt x="0" y="187"/>
                    </a:cubicBezTo>
                    <a:cubicBezTo>
                      <a:pt x="0" y="156"/>
                      <a:pt x="0" y="125"/>
                      <a:pt x="0" y="94"/>
                    </a:cubicBezTo>
                    <a:cubicBezTo>
                      <a:pt x="0" y="62"/>
                      <a:pt x="32" y="0"/>
                      <a:pt x="63" y="0"/>
                    </a:cubicBezTo>
                  </a:path>
                </a:pathLst>
              </a:custGeom>
              <a:solidFill>
                <a:srgbClr val="754C2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81" name="Freeform 120"/>
              <p:cNvSpPr>
                <a:spLocks noChangeArrowheads="1"/>
              </p:cNvSpPr>
              <p:nvPr/>
            </p:nvSpPr>
            <p:spPr bwMode="auto">
              <a:xfrm>
                <a:off x="4208463" y="5091113"/>
                <a:ext cx="57150" cy="79375"/>
              </a:xfrm>
              <a:custGeom>
                <a:avLst/>
                <a:gdLst>
                  <a:gd name="T0" fmla="*/ 94 w 158"/>
                  <a:gd name="T1" fmla="*/ 0 h 220"/>
                  <a:gd name="T2" fmla="*/ 94 w 158"/>
                  <a:gd name="T3" fmla="*/ 0 h 220"/>
                  <a:gd name="T4" fmla="*/ 0 w 158"/>
                  <a:gd name="T5" fmla="*/ 125 h 220"/>
                  <a:gd name="T6" fmla="*/ 125 w 158"/>
                  <a:gd name="T7" fmla="*/ 188 h 220"/>
                  <a:gd name="T8" fmla="*/ 125 w 158"/>
                  <a:gd name="T9" fmla="*/ 0 h 220"/>
                  <a:gd name="T10" fmla="*/ 94 w 158"/>
                  <a:gd name="T11" fmla="*/ 0 h 220"/>
                </a:gdLst>
                <a:ahLst/>
                <a:cxnLst>
                  <a:cxn ang="0">
                    <a:pos x="T0" y="T1"/>
                  </a:cxn>
                  <a:cxn ang="0">
                    <a:pos x="T2" y="T3"/>
                  </a:cxn>
                  <a:cxn ang="0">
                    <a:pos x="T4" y="T5"/>
                  </a:cxn>
                  <a:cxn ang="0">
                    <a:pos x="T6" y="T7"/>
                  </a:cxn>
                  <a:cxn ang="0">
                    <a:pos x="T8" y="T9"/>
                  </a:cxn>
                  <a:cxn ang="0">
                    <a:pos x="T10" y="T11"/>
                  </a:cxn>
                </a:cxnLst>
                <a:rect l="0" t="0" r="r" b="b"/>
                <a:pathLst>
                  <a:path w="158" h="220">
                    <a:moveTo>
                      <a:pt x="94" y="0"/>
                    </a:moveTo>
                    <a:lnTo>
                      <a:pt x="94" y="0"/>
                    </a:lnTo>
                    <a:cubicBezTo>
                      <a:pt x="0" y="125"/>
                      <a:pt x="0" y="125"/>
                      <a:pt x="0" y="125"/>
                    </a:cubicBezTo>
                    <a:cubicBezTo>
                      <a:pt x="0" y="125"/>
                      <a:pt x="94" y="219"/>
                      <a:pt x="125" y="188"/>
                    </a:cubicBezTo>
                    <a:cubicBezTo>
                      <a:pt x="157" y="188"/>
                      <a:pt x="125" y="0"/>
                      <a:pt x="125" y="0"/>
                    </a:cubicBezTo>
                    <a:lnTo>
                      <a:pt x="94" y="0"/>
                    </a:lnTo>
                  </a:path>
                </a:pathLst>
              </a:custGeom>
              <a:solidFill>
                <a:srgbClr val="754C2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82" name="Freeform 121"/>
              <p:cNvSpPr>
                <a:spLocks noChangeArrowheads="1"/>
              </p:cNvSpPr>
              <p:nvPr/>
            </p:nvSpPr>
            <p:spPr bwMode="auto">
              <a:xfrm>
                <a:off x="4140200" y="4910138"/>
                <a:ext cx="180975" cy="236537"/>
              </a:xfrm>
              <a:custGeom>
                <a:avLst/>
                <a:gdLst>
                  <a:gd name="T0" fmla="*/ 94 w 501"/>
                  <a:gd name="T1" fmla="*/ 94 h 657"/>
                  <a:gd name="T2" fmla="*/ 94 w 501"/>
                  <a:gd name="T3" fmla="*/ 94 h 657"/>
                  <a:gd name="T4" fmla="*/ 156 w 501"/>
                  <a:gd name="T5" fmla="*/ 469 h 657"/>
                  <a:gd name="T6" fmla="*/ 469 w 501"/>
                  <a:gd name="T7" fmla="*/ 344 h 657"/>
                  <a:gd name="T8" fmla="*/ 312 w 501"/>
                  <a:gd name="T9" fmla="*/ 31 h 657"/>
                  <a:gd name="T10" fmla="*/ 94 w 501"/>
                  <a:gd name="T11" fmla="*/ 94 h 657"/>
                </a:gdLst>
                <a:ahLst/>
                <a:cxnLst>
                  <a:cxn ang="0">
                    <a:pos x="T0" y="T1"/>
                  </a:cxn>
                  <a:cxn ang="0">
                    <a:pos x="T2" y="T3"/>
                  </a:cxn>
                  <a:cxn ang="0">
                    <a:pos x="T4" y="T5"/>
                  </a:cxn>
                  <a:cxn ang="0">
                    <a:pos x="T6" y="T7"/>
                  </a:cxn>
                  <a:cxn ang="0">
                    <a:pos x="T8" y="T9"/>
                  </a:cxn>
                  <a:cxn ang="0">
                    <a:pos x="T10" y="T11"/>
                  </a:cxn>
                </a:cxnLst>
                <a:rect l="0" t="0" r="r" b="b"/>
                <a:pathLst>
                  <a:path w="501" h="657">
                    <a:moveTo>
                      <a:pt x="94" y="94"/>
                    </a:moveTo>
                    <a:lnTo>
                      <a:pt x="94" y="94"/>
                    </a:lnTo>
                    <a:cubicBezTo>
                      <a:pt x="0" y="188"/>
                      <a:pt x="125" y="438"/>
                      <a:pt x="156" y="469"/>
                    </a:cubicBezTo>
                    <a:cubicBezTo>
                      <a:pt x="312" y="656"/>
                      <a:pt x="469" y="531"/>
                      <a:pt x="469" y="344"/>
                    </a:cubicBezTo>
                    <a:cubicBezTo>
                      <a:pt x="500" y="156"/>
                      <a:pt x="406" y="94"/>
                      <a:pt x="312" y="31"/>
                    </a:cubicBezTo>
                    <a:cubicBezTo>
                      <a:pt x="219" y="0"/>
                      <a:pt x="94" y="94"/>
                      <a:pt x="94" y="94"/>
                    </a:cubicBezTo>
                  </a:path>
                </a:pathLst>
              </a:custGeom>
              <a:solidFill>
                <a:srgbClr val="A97B4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83" name="Freeform 122"/>
              <p:cNvSpPr>
                <a:spLocks noChangeArrowheads="1"/>
              </p:cNvSpPr>
              <p:nvPr/>
            </p:nvSpPr>
            <p:spPr bwMode="auto">
              <a:xfrm>
                <a:off x="4117975" y="4899025"/>
                <a:ext cx="192088" cy="225425"/>
              </a:xfrm>
              <a:custGeom>
                <a:avLst/>
                <a:gdLst>
                  <a:gd name="T0" fmla="*/ 344 w 533"/>
                  <a:gd name="T1" fmla="*/ 62 h 626"/>
                  <a:gd name="T2" fmla="*/ 344 w 533"/>
                  <a:gd name="T3" fmla="*/ 62 h 626"/>
                  <a:gd name="T4" fmla="*/ 532 w 533"/>
                  <a:gd name="T5" fmla="*/ 219 h 626"/>
                  <a:gd name="T6" fmla="*/ 250 w 533"/>
                  <a:gd name="T7" fmla="*/ 344 h 626"/>
                  <a:gd name="T8" fmla="*/ 344 w 533"/>
                  <a:gd name="T9" fmla="*/ 531 h 626"/>
                  <a:gd name="T10" fmla="*/ 125 w 533"/>
                  <a:gd name="T11" fmla="*/ 562 h 626"/>
                  <a:gd name="T12" fmla="*/ 344 w 533"/>
                  <a:gd name="T13" fmla="*/ 62 h 626"/>
                </a:gdLst>
                <a:ahLst/>
                <a:cxnLst>
                  <a:cxn ang="0">
                    <a:pos x="T0" y="T1"/>
                  </a:cxn>
                  <a:cxn ang="0">
                    <a:pos x="T2" y="T3"/>
                  </a:cxn>
                  <a:cxn ang="0">
                    <a:pos x="T4" y="T5"/>
                  </a:cxn>
                  <a:cxn ang="0">
                    <a:pos x="T6" y="T7"/>
                  </a:cxn>
                  <a:cxn ang="0">
                    <a:pos x="T8" y="T9"/>
                  </a:cxn>
                  <a:cxn ang="0">
                    <a:pos x="T10" y="T11"/>
                  </a:cxn>
                  <a:cxn ang="0">
                    <a:pos x="T12" y="T13"/>
                  </a:cxn>
                </a:cxnLst>
                <a:rect l="0" t="0" r="r" b="b"/>
                <a:pathLst>
                  <a:path w="533" h="626">
                    <a:moveTo>
                      <a:pt x="344" y="62"/>
                    </a:moveTo>
                    <a:lnTo>
                      <a:pt x="344" y="62"/>
                    </a:lnTo>
                    <a:cubicBezTo>
                      <a:pt x="344" y="62"/>
                      <a:pt x="500" y="62"/>
                      <a:pt x="532" y="219"/>
                    </a:cubicBezTo>
                    <a:cubicBezTo>
                      <a:pt x="532" y="219"/>
                      <a:pt x="407" y="344"/>
                      <a:pt x="250" y="344"/>
                    </a:cubicBezTo>
                    <a:cubicBezTo>
                      <a:pt x="250" y="344"/>
                      <a:pt x="282" y="500"/>
                      <a:pt x="344" y="531"/>
                    </a:cubicBezTo>
                    <a:cubicBezTo>
                      <a:pt x="407" y="562"/>
                      <a:pt x="282" y="625"/>
                      <a:pt x="125" y="562"/>
                    </a:cubicBezTo>
                    <a:cubicBezTo>
                      <a:pt x="0" y="531"/>
                      <a:pt x="0" y="0"/>
                      <a:pt x="344" y="62"/>
                    </a:cubicBezTo>
                  </a:path>
                </a:pathLst>
              </a:custGeom>
              <a:solidFill>
                <a:srgbClr val="221F2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84" name="Freeform 123"/>
              <p:cNvSpPr>
                <a:spLocks noChangeArrowheads="1"/>
              </p:cNvSpPr>
              <p:nvPr/>
            </p:nvSpPr>
            <p:spPr bwMode="auto">
              <a:xfrm>
                <a:off x="4511675" y="5203825"/>
                <a:ext cx="90488" cy="46038"/>
              </a:xfrm>
              <a:custGeom>
                <a:avLst/>
                <a:gdLst>
                  <a:gd name="T0" fmla="*/ 31 w 251"/>
                  <a:gd name="T1" fmla="*/ 62 h 126"/>
                  <a:gd name="T2" fmla="*/ 31 w 251"/>
                  <a:gd name="T3" fmla="*/ 62 h 126"/>
                  <a:gd name="T4" fmla="*/ 94 w 251"/>
                  <a:gd name="T5" fmla="*/ 31 h 126"/>
                  <a:gd name="T6" fmla="*/ 125 w 251"/>
                  <a:gd name="T7" fmla="*/ 0 h 126"/>
                  <a:gd name="T8" fmla="*/ 94 w 251"/>
                  <a:gd name="T9" fmla="*/ 62 h 126"/>
                  <a:gd name="T10" fmla="*/ 219 w 251"/>
                  <a:gd name="T11" fmla="*/ 62 h 126"/>
                  <a:gd name="T12" fmla="*/ 125 w 251"/>
                  <a:gd name="T13" fmla="*/ 125 h 126"/>
                  <a:gd name="T14" fmla="*/ 31 w 251"/>
                  <a:gd name="T15" fmla="*/ 62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1" h="126">
                    <a:moveTo>
                      <a:pt x="31" y="62"/>
                    </a:moveTo>
                    <a:lnTo>
                      <a:pt x="31" y="62"/>
                    </a:lnTo>
                    <a:cubicBezTo>
                      <a:pt x="31" y="62"/>
                      <a:pt x="63" y="31"/>
                      <a:pt x="94" y="31"/>
                    </a:cubicBezTo>
                    <a:cubicBezTo>
                      <a:pt x="94" y="0"/>
                      <a:pt x="94" y="0"/>
                      <a:pt x="125" y="0"/>
                    </a:cubicBezTo>
                    <a:cubicBezTo>
                      <a:pt x="125" y="31"/>
                      <a:pt x="125" y="62"/>
                      <a:pt x="94" y="62"/>
                    </a:cubicBezTo>
                    <a:cubicBezTo>
                      <a:pt x="94" y="62"/>
                      <a:pt x="188" y="62"/>
                      <a:pt x="219" y="62"/>
                    </a:cubicBezTo>
                    <a:cubicBezTo>
                      <a:pt x="250" y="31"/>
                      <a:pt x="219" y="93"/>
                      <a:pt x="125" y="125"/>
                    </a:cubicBezTo>
                    <a:cubicBezTo>
                      <a:pt x="0" y="125"/>
                      <a:pt x="31" y="62"/>
                      <a:pt x="31" y="62"/>
                    </a:cubicBezTo>
                  </a:path>
                </a:pathLst>
              </a:custGeom>
              <a:solidFill>
                <a:srgbClr val="A97B4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85" name="Freeform 124"/>
              <p:cNvSpPr>
                <a:spLocks noChangeArrowheads="1"/>
              </p:cNvSpPr>
              <p:nvPr/>
            </p:nvSpPr>
            <p:spPr bwMode="auto">
              <a:xfrm>
                <a:off x="5761038" y="5080000"/>
                <a:ext cx="280987" cy="608013"/>
              </a:xfrm>
              <a:custGeom>
                <a:avLst/>
                <a:gdLst>
                  <a:gd name="T0" fmla="*/ 687 w 782"/>
                  <a:gd name="T1" fmla="*/ 219 h 1688"/>
                  <a:gd name="T2" fmla="*/ 687 w 782"/>
                  <a:gd name="T3" fmla="*/ 219 h 1688"/>
                  <a:gd name="T4" fmla="*/ 719 w 782"/>
                  <a:gd name="T5" fmla="*/ 1562 h 1688"/>
                  <a:gd name="T6" fmla="*/ 344 w 782"/>
                  <a:gd name="T7" fmla="*/ 656 h 1688"/>
                  <a:gd name="T8" fmla="*/ 125 w 782"/>
                  <a:gd name="T9" fmla="*/ 1469 h 1688"/>
                  <a:gd name="T10" fmla="*/ 94 w 782"/>
                  <a:gd name="T11" fmla="*/ 219 h 1688"/>
                  <a:gd name="T12" fmla="*/ 687 w 782"/>
                  <a:gd name="T13" fmla="*/ 219 h 1688"/>
                </a:gdLst>
                <a:ahLst/>
                <a:cxnLst>
                  <a:cxn ang="0">
                    <a:pos x="T0" y="T1"/>
                  </a:cxn>
                  <a:cxn ang="0">
                    <a:pos x="T2" y="T3"/>
                  </a:cxn>
                  <a:cxn ang="0">
                    <a:pos x="T4" y="T5"/>
                  </a:cxn>
                  <a:cxn ang="0">
                    <a:pos x="T6" y="T7"/>
                  </a:cxn>
                  <a:cxn ang="0">
                    <a:pos x="T8" y="T9"/>
                  </a:cxn>
                  <a:cxn ang="0">
                    <a:pos x="T10" y="T11"/>
                  </a:cxn>
                  <a:cxn ang="0">
                    <a:pos x="T12" y="T13"/>
                  </a:cxn>
                </a:cxnLst>
                <a:rect l="0" t="0" r="r" b="b"/>
                <a:pathLst>
                  <a:path w="782" h="1688">
                    <a:moveTo>
                      <a:pt x="687" y="219"/>
                    </a:moveTo>
                    <a:lnTo>
                      <a:pt x="687" y="219"/>
                    </a:lnTo>
                    <a:cubicBezTo>
                      <a:pt x="687" y="219"/>
                      <a:pt x="781" y="1219"/>
                      <a:pt x="719" y="1562"/>
                    </a:cubicBezTo>
                    <a:cubicBezTo>
                      <a:pt x="719" y="1562"/>
                      <a:pt x="437" y="844"/>
                      <a:pt x="344" y="656"/>
                    </a:cubicBezTo>
                    <a:cubicBezTo>
                      <a:pt x="344" y="656"/>
                      <a:pt x="187" y="1250"/>
                      <a:pt x="125" y="1469"/>
                    </a:cubicBezTo>
                    <a:cubicBezTo>
                      <a:pt x="94" y="1687"/>
                      <a:pt x="0" y="406"/>
                      <a:pt x="94" y="219"/>
                    </a:cubicBezTo>
                    <a:cubicBezTo>
                      <a:pt x="156" y="0"/>
                      <a:pt x="687" y="219"/>
                      <a:pt x="687" y="219"/>
                    </a:cubicBezTo>
                  </a:path>
                </a:pathLst>
              </a:custGeom>
              <a:solidFill>
                <a:srgbClr val="754C2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86" name="Freeform 125"/>
              <p:cNvSpPr>
                <a:spLocks noChangeArrowheads="1"/>
              </p:cNvSpPr>
              <p:nvPr/>
            </p:nvSpPr>
            <p:spPr bwMode="auto">
              <a:xfrm>
                <a:off x="5772150" y="5214938"/>
                <a:ext cx="258763" cy="269875"/>
              </a:xfrm>
              <a:custGeom>
                <a:avLst/>
                <a:gdLst>
                  <a:gd name="T0" fmla="*/ 656 w 720"/>
                  <a:gd name="T1" fmla="*/ 62 h 751"/>
                  <a:gd name="T2" fmla="*/ 656 w 720"/>
                  <a:gd name="T3" fmla="*/ 62 h 751"/>
                  <a:gd name="T4" fmla="*/ 656 w 720"/>
                  <a:gd name="T5" fmla="*/ 94 h 751"/>
                  <a:gd name="T6" fmla="*/ 719 w 720"/>
                  <a:gd name="T7" fmla="*/ 656 h 751"/>
                  <a:gd name="T8" fmla="*/ 0 w 720"/>
                  <a:gd name="T9" fmla="*/ 625 h 751"/>
                  <a:gd name="T10" fmla="*/ 31 w 720"/>
                  <a:gd name="T11" fmla="*/ 0 h 751"/>
                  <a:gd name="T12" fmla="*/ 656 w 720"/>
                  <a:gd name="T13" fmla="*/ 62 h 751"/>
                </a:gdLst>
                <a:ahLst/>
                <a:cxnLst>
                  <a:cxn ang="0">
                    <a:pos x="T0" y="T1"/>
                  </a:cxn>
                  <a:cxn ang="0">
                    <a:pos x="T2" y="T3"/>
                  </a:cxn>
                  <a:cxn ang="0">
                    <a:pos x="T4" y="T5"/>
                  </a:cxn>
                  <a:cxn ang="0">
                    <a:pos x="T6" y="T7"/>
                  </a:cxn>
                  <a:cxn ang="0">
                    <a:pos x="T8" y="T9"/>
                  </a:cxn>
                  <a:cxn ang="0">
                    <a:pos x="T10" y="T11"/>
                  </a:cxn>
                  <a:cxn ang="0">
                    <a:pos x="T12" y="T13"/>
                  </a:cxn>
                </a:cxnLst>
                <a:rect l="0" t="0" r="r" b="b"/>
                <a:pathLst>
                  <a:path w="720" h="751">
                    <a:moveTo>
                      <a:pt x="656" y="62"/>
                    </a:moveTo>
                    <a:lnTo>
                      <a:pt x="656" y="62"/>
                    </a:lnTo>
                    <a:lnTo>
                      <a:pt x="656" y="94"/>
                    </a:lnTo>
                    <a:cubicBezTo>
                      <a:pt x="688" y="187"/>
                      <a:pt x="719" y="500"/>
                      <a:pt x="719" y="656"/>
                    </a:cubicBezTo>
                    <a:cubicBezTo>
                      <a:pt x="719" y="656"/>
                      <a:pt x="250" y="750"/>
                      <a:pt x="0" y="625"/>
                    </a:cubicBezTo>
                    <a:cubicBezTo>
                      <a:pt x="31" y="0"/>
                      <a:pt x="31" y="0"/>
                      <a:pt x="31" y="0"/>
                    </a:cubicBezTo>
                    <a:lnTo>
                      <a:pt x="656" y="62"/>
                    </a:lnTo>
                  </a:path>
                </a:pathLst>
              </a:custGeom>
              <a:solidFill>
                <a:srgbClr val="2DA9D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87" name="Freeform 126"/>
              <p:cNvSpPr>
                <a:spLocks noChangeArrowheads="1"/>
              </p:cNvSpPr>
              <p:nvPr/>
            </p:nvSpPr>
            <p:spPr bwMode="auto">
              <a:xfrm>
                <a:off x="5591175" y="4854575"/>
                <a:ext cx="304800" cy="169863"/>
              </a:xfrm>
              <a:custGeom>
                <a:avLst/>
                <a:gdLst>
                  <a:gd name="T0" fmla="*/ 625 w 845"/>
                  <a:gd name="T1" fmla="*/ 125 h 470"/>
                  <a:gd name="T2" fmla="*/ 625 w 845"/>
                  <a:gd name="T3" fmla="*/ 125 h 470"/>
                  <a:gd name="T4" fmla="*/ 0 w 845"/>
                  <a:gd name="T5" fmla="*/ 312 h 470"/>
                  <a:gd name="T6" fmla="*/ 656 w 845"/>
                  <a:gd name="T7" fmla="*/ 312 h 470"/>
                  <a:gd name="T8" fmla="*/ 625 w 845"/>
                  <a:gd name="T9" fmla="*/ 125 h 470"/>
                </a:gdLst>
                <a:ahLst/>
                <a:cxnLst>
                  <a:cxn ang="0">
                    <a:pos x="T0" y="T1"/>
                  </a:cxn>
                  <a:cxn ang="0">
                    <a:pos x="T2" y="T3"/>
                  </a:cxn>
                  <a:cxn ang="0">
                    <a:pos x="T4" y="T5"/>
                  </a:cxn>
                  <a:cxn ang="0">
                    <a:pos x="T6" y="T7"/>
                  </a:cxn>
                  <a:cxn ang="0">
                    <a:pos x="T8" y="T9"/>
                  </a:cxn>
                </a:cxnLst>
                <a:rect l="0" t="0" r="r" b="b"/>
                <a:pathLst>
                  <a:path w="845" h="470">
                    <a:moveTo>
                      <a:pt x="625" y="125"/>
                    </a:moveTo>
                    <a:lnTo>
                      <a:pt x="625" y="125"/>
                    </a:lnTo>
                    <a:cubicBezTo>
                      <a:pt x="625" y="125"/>
                      <a:pt x="438" y="375"/>
                      <a:pt x="0" y="312"/>
                    </a:cubicBezTo>
                    <a:cubicBezTo>
                      <a:pt x="0" y="312"/>
                      <a:pt x="563" y="469"/>
                      <a:pt x="656" y="312"/>
                    </a:cubicBezTo>
                    <a:cubicBezTo>
                      <a:pt x="656" y="312"/>
                      <a:pt x="844" y="0"/>
                      <a:pt x="625" y="125"/>
                    </a:cubicBez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88" name="Freeform 127"/>
              <p:cNvSpPr>
                <a:spLocks noChangeArrowheads="1"/>
              </p:cNvSpPr>
              <p:nvPr/>
            </p:nvSpPr>
            <p:spPr bwMode="auto">
              <a:xfrm>
                <a:off x="5761038" y="4843463"/>
                <a:ext cx="269875" cy="561975"/>
              </a:xfrm>
              <a:custGeom>
                <a:avLst/>
                <a:gdLst>
                  <a:gd name="T0" fmla="*/ 656 w 751"/>
                  <a:gd name="T1" fmla="*/ 750 h 1563"/>
                  <a:gd name="T2" fmla="*/ 656 w 751"/>
                  <a:gd name="T3" fmla="*/ 750 h 1563"/>
                  <a:gd name="T4" fmla="*/ 750 w 751"/>
                  <a:gd name="T5" fmla="*/ 1437 h 1563"/>
                  <a:gd name="T6" fmla="*/ 0 w 751"/>
                  <a:gd name="T7" fmla="*/ 1406 h 1563"/>
                  <a:gd name="T8" fmla="*/ 125 w 751"/>
                  <a:gd name="T9" fmla="*/ 187 h 1563"/>
                  <a:gd name="T10" fmla="*/ 531 w 751"/>
                  <a:gd name="T11" fmla="*/ 93 h 1563"/>
                  <a:gd name="T12" fmla="*/ 656 w 751"/>
                  <a:gd name="T13" fmla="*/ 750 h 1563"/>
                </a:gdLst>
                <a:ahLst/>
                <a:cxnLst>
                  <a:cxn ang="0">
                    <a:pos x="T0" y="T1"/>
                  </a:cxn>
                  <a:cxn ang="0">
                    <a:pos x="T2" y="T3"/>
                  </a:cxn>
                  <a:cxn ang="0">
                    <a:pos x="T4" y="T5"/>
                  </a:cxn>
                  <a:cxn ang="0">
                    <a:pos x="T6" y="T7"/>
                  </a:cxn>
                  <a:cxn ang="0">
                    <a:pos x="T8" y="T9"/>
                  </a:cxn>
                  <a:cxn ang="0">
                    <a:pos x="T10" y="T11"/>
                  </a:cxn>
                  <a:cxn ang="0">
                    <a:pos x="T12" y="T13"/>
                  </a:cxn>
                </a:cxnLst>
                <a:rect l="0" t="0" r="r" b="b"/>
                <a:pathLst>
                  <a:path w="751" h="1563">
                    <a:moveTo>
                      <a:pt x="656" y="750"/>
                    </a:moveTo>
                    <a:lnTo>
                      <a:pt x="656" y="750"/>
                    </a:lnTo>
                    <a:cubicBezTo>
                      <a:pt x="687" y="875"/>
                      <a:pt x="750" y="1375"/>
                      <a:pt x="750" y="1437"/>
                    </a:cubicBezTo>
                    <a:cubicBezTo>
                      <a:pt x="750" y="1437"/>
                      <a:pt x="219" y="1562"/>
                      <a:pt x="0" y="1406"/>
                    </a:cubicBezTo>
                    <a:cubicBezTo>
                      <a:pt x="0" y="1406"/>
                      <a:pt x="94" y="343"/>
                      <a:pt x="125" y="187"/>
                    </a:cubicBezTo>
                    <a:cubicBezTo>
                      <a:pt x="125" y="62"/>
                      <a:pt x="437" y="0"/>
                      <a:pt x="531" y="93"/>
                    </a:cubicBezTo>
                    <a:cubicBezTo>
                      <a:pt x="531" y="93"/>
                      <a:pt x="594" y="218"/>
                      <a:pt x="656" y="750"/>
                    </a:cubicBez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89" name="Freeform 128"/>
              <p:cNvSpPr>
                <a:spLocks noChangeArrowheads="1"/>
              </p:cNvSpPr>
              <p:nvPr/>
            </p:nvSpPr>
            <p:spPr bwMode="auto">
              <a:xfrm>
                <a:off x="5895975" y="4854575"/>
                <a:ext cx="214313" cy="292100"/>
              </a:xfrm>
              <a:custGeom>
                <a:avLst/>
                <a:gdLst>
                  <a:gd name="T0" fmla="*/ 125 w 595"/>
                  <a:gd name="T1" fmla="*/ 62 h 813"/>
                  <a:gd name="T2" fmla="*/ 125 w 595"/>
                  <a:gd name="T3" fmla="*/ 62 h 813"/>
                  <a:gd name="T4" fmla="*/ 594 w 595"/>
                  <a:gd name="T5" fmla="*/ 812 h 813"/>
                  <a:gd name="T6" fmla="*/ 250 w 595"/>
                  <a:gd name="T7" fmla="*/ 437 h 813"/>
                  <a:gd name="T8" fmla="*/ 0 w 595"/>
                  <a:gd name="T9" fmla="*/ 219 h 813"/>
                  <a:gd name="T10" fmla="*/ 125 w 595"/>
                  <a:gd name="T11" fmla="*/ 62 h 813"/>
                </a:gdLst>
                <a:ahLst/>
                <a:cxnLst>
                  <a:cxn ang="0">
                    <a:pos x="T0" y="T1"/>
                  </a:cxn>
                  <a:cxn ang="0">
                    <a:pos x="T2" y="T3"/>
                  </a:cxn>
                  <a:cxn ang="0">
                    <a:pos x="T4" y="T5"/>
                  </a:cxn>
                  <a:cxn ang="0">
                    <a:pos x="T6" y="T7"/>
                  </a:cxn>
                  <a:cxn ang="0">
                    <a:pos x="T8" y="T9"/>
                  </a:cxn>
                  <a:cxn ang="0">
                    <a:pos x="T10" y="T11"/>
                  </a:cxn>
                </a:cxnLst>
                <a:rect l="0" t="0" r="r" b="b"/>
                <a:pathLst>
                  <a:path w="595" h="813">
                    <a:moveTo>
                      <a:pt x="125" y="62"/>
                    </a:moveTo>
                    <a:lnTo>
                      <a:pt x="125" y="62"/>
                    </a:lnTo>
                    <a:cubicBezTo>
                      <a:pt x="125" y="62"/>
                      <a:pt x="437" y="375"/>
                      <a:pt x="594" y="812"/>
                    </a:cubicBezTo>
                    <a:cubicBezTo>
                      <a:pt x="594" y="812"/>
                      <a:pt x="406" y="531"/>
                      <a:pt x="250" y="437"/>
                    </a:cubicBezTo>
                    <a:cubicBezTo>
                      <a:pt x="94" y="344"/>
                      <a:pt x="0" y="219"/>
                      <a:pt x="0" y="219"/>
                    </a:cubicBezTo>
                    <a:cubicBezTo>
                      <a:pt x="0" y="156"/>
                      <a:pt x="31" y="0"/>
                      <a:pt x="125" y="62"/>
                    </a:cubicBez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90" name="Freeform 129"/>
              <p:cNvSpPr>
                <a:spLocks noChangeArrowheads="1"/>
              </p:cNvSpPr>
              <p:nvPr/>
            </p:nvSpPr>
            <p:spPr bwMode="auto">
              <a:xfrm>
                <a:off x="6097588" y="5135563"/>
                <a:ext cx="34925" cy="90487"/>
              </a:xfrm>
              <a:custGeom>
                <a:avLst/>
                <a:gdLst>
                  <a:gd name="T0" fmla="*/ 32 w 95"/>
                  <a:gd name="T1" fmla="*/ 0 h 251"/>
                  <a:gd name="T2" fmla="*/ 32 w 95"/>
                  <a:gd name="T3" fmla="*/ 0 h 251"/>
                  <a:gd name="T4" fmla="*/ 0 w 95"/>
                  <a:gd name="T5" fmla="*/ 125 h 251"/>
                  <a:gd name="T6" fmla="*/ 32 w 95"/>
                  <a:gd name="T7" fmla="*/ 125 h 251"/>
                  <a:gd name="T8" fmla="*/ 63 w 95"/>
                  <a:gd name="T9" fmla="*/ 94 h 251"/>
                  <a:gd name="T10" fmla="*/ 63 w 95"/>
                  <a:gd name="T11" fmla="*/ 188 h 251"/>
                  <a:gd name="T12" fmla="*/ 94 w 95"/>
                  <a:gd name="T13" fmla="*/ 188 h 251"/>
                  <a:gd name="T14" fmla="*/ 94 w 95"/>
                  <a:gd name="T15" fmla="*/ 94 h 251"/>
                  <a:gd name="T16" fmla="*/ 32 w 95"/>
                  <a:gd name="T17" fmla="*/ 0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251">
                    <a:moveTo>
                      <a:pt x="32" y="0"/>
                    </a:moveTo>
                    <a:lnTo>
                      <a:pt x="32" y="0"/>
                    </a:lnTo>
                    <a:cubicBezTo>
                      <a:pt x="32" y="0"/>
                      <a:pt x="32" y="125"/>
                      <a:pt x="0" y="125"/>
                    </a:cubicBezTo>
                    <a:cubicBezTo>
                      <a:pt x="0" y="156"/>
                      <a:pt x="32" y="156"/>
                      <a:pt x="32" y="125"/>
                    </a:cubicBezTo>
                    <a:cubicBezTo>
                      <a:pt x="63" y="125"/>
                      <a:pt x="63" y="94"/>
                      <a:pt x="63" y="94"/>
                    </a:cubicBezTo>
                    <a:cubicBezTo>
                      <a:pt x="63" y="94"/>
                      <a:pt x="63" y="156"/>
                      <a:pt x="63" y="188"/>
                    </a:cubicBezTo>
                    <a:cubicBezTo>
                      <a:pt x="63" y="250"/>
                      <a:pt x="94" y="219"/>
                      <a:pt x="94" y="188"/>
                    </a:cubicBezTo>
                    <a:cubicBezTo>
                      <a:pt x="94" y="188"/>
                      <a:pt x="94" y="125"/>
                      <a:pt x="94" y="94"/>
                    </a:cubicBezTo>
                    <a:cubicBezTo>
                      <a:pt x="94" y="94"/>
                      <a:pt x="63" y="0"/>
                      <a:pt x="32" y="0"/>
                    </a:cubicBezTo>
                  </a:path>
                </a:pathLst>
              </a:custGeom>
              <a:solidFill>
                <a:srgbClr val="754C2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91" name="Freeform 130"/>
              <p:cNvSpPr>
                <a:spLocks noChangeArrowheads="1"/>
              </p:cNvSpPr>
              <p:nvPr/>
            </p:nvSpPr>
            <p:spPr bwMode="auto">
              <a:xfrm>
                <a:off x="5827713" y="4854575"/>
                <a:ext cx="90487" cy="258763"/>
              </a:xfrm>
              <a:custGeom>
                <a:avLst/>
                <a:gdLst>
                  <a:gd name="T0" fmla="*/ 188 w 251"/>
                  <a:gd name="T1" fmla="*/ 62 h 720"/>
                  <a:gd name="T2" fmla="*/ 219 w 251"/>
                  <a:gd name="T3" fmla="*/ 125 h 720"/>
                  <a:gd name="T4" fmla="*/ 94 w 251"/>
                  <a:gd name="T5" fmla="*/ 562 h 720"/>
                  <a:gd name="T6" fmla="*/ 32 w 251"/>
                  <a:gd name="T7" fmla="*/ 687 h 720"/>
                  <a:gd name="T8" fmla="*/ 32 w 251"/>
                  <a:gd name="T9" fmla="*/ 687 h 720"/>
                  <a:gd name="T10" fmla="*/ 32 w 251"/>
                  <a:gd name="T11" fmla="*/ 687 h 720"/>
                  <a:gd name="T12" fmla="*/ 32 w 251"/>
                  <a:gd name="T13" fmla="*/ 687 h 720"/>
                  <a:gd name="T14" fmla="*/ 32 w 251"/>
                  <a:gd name="T15" fmla="*/ 687 h 720"/>
                  <a:gd name="T16" fmla="*/ 32 w 251"/>
                  <a:gd name="T17" fmla="*/ 687 h 720"/>
                  <a:gd name="T18" fmla="*/ 32 w 251"/>
                  <a:gd name="T19" fmla="*/ 687 h 720"/>
                  <a:gd name="T20" fmla="*/ 32 w 251"/>
                  <a:gd name="T21" fmla="*/ 687 h 720"/>
                  <a:gd name="T22" fmla="*/ 63 w 251"/>
                  <a:gd name="T23" fmla="*/ 687 h 720"/>
                  <a:gd name="T24" fmla="*/ 63 w 251"/>
                  <a:gd name="T25" fmla="*/ 687 h 720"/>
                  <a:gd name="T26" fmla="*/ 32 w 251"/>
                  <a:gd name="T27" fmla="*/ 687 h 720"/>
                  <a:gd name="T28" fmla="*/ 32 w 251"/>
                  <a:gd name="T29" fmla="*/ 687 h 720"/>
                  <a:gd name="T30" fmla="*/ 63 w 251"/>
                  <a:gd name="T31" fmla="*/ 687 h 720"/>
                  <a:gd name="T32" fmla="*/ 63 w 251"/>
                  <a:gd name="T33" fmla="*/ 687 h 720"/>
                  <a:gd name="T34" fmla="*/ 63 w 251"/>
                  <a:gd name="T35" fmla="*/ 687 h 720"/>
                  <a:gd name="T36" fmla="*/ 63 w 251"/>
                  <a:gd name="T37" fmla="*/ 500 h 720"/>
                  <a:gd name="T38" fmla="*/ 63 w 251"/>
                  <a:gd name="T39" fmla="*/ 219 h 720"/>
                  <a:gd name="T40" fmla="*/ 94 w 251"/>
                  <a:gd name="T41" fmla="*/ 94 h 720"/>
                  <a:gd name="T42" fmla="*/ 157 w 251"/>
                  <a:gd name="T43" fmla="*/ 62 h 720"/>
                  <a:gd name="T44" fmla="*/ 94 w 251"/>
                  <a:gd name="T45" fmla="*/ 62 h 720"/>
                  <a:gd name="T46" fmla="*/ 32 w 251"/>
                  <a:gd name="T47" fmla="*/ 156 h 720"/>
                  <a:gd name="T48" fmla="*/ 0 w 251"/>
                  <a:gd name="T49" fmla="*/ 500 h 720"/>
                  <a:gd name="T50" fmla="*/ 0 w 251"/>
                  <a:gd name="T51" fmla="*/ 719 h 720"/>
                  <a:gd name="T52" fmla="*/ 32 w 251"/>
                  <a:gd name="T53" fmla="*/ 719 h 720"/>
                  <a:gd name="T54" fmla="*/ 32 w 251"/>
                  <a:gd name="T55" fmla="*/ 719 h 720"/>
                  <a:gd name="T56" fmla="*/ 63 w 251"/>
                  <a:gd name="T57" fmla="*/ 719 h 720"/>
                  <a:gd name="T58" fmla="*/ 219 w 251"/>
                  <a:gd name="T59" fmla="*/ 344 h 720"/>
                  <a:gd name="T60" fmla="*/ 250 w 251"/>
                  <a:gd name="T61" fmla="*/ 31 h 720"/>
                  <a:gd name="T62" fmla="*/ 188 w 251"/>
                  <a:gd name="T63" fmla="*/ 62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1" h="720">
                    <a:moveTo>
                      <a:pt x="188" y="62"/>
                    </a:moveTo>
                    <a:lnTo>
                      <a:pt x="188" y="62"/>
                    </a:lnTo>
                    <a:lnTo>
                      <a:pt x="219" y="62"/>
                    </a:lnTo>
                    <a:cubicBezTo>
                      <a:pt x="219" y="62"/>
                      <a:pt x="219" y="94"/>
                      <a:pt x="219" y="125"/>
                    </a:cubicBezTo>
                    <a:cubicBezTo>
                      <a:pt x="219" y="156"/>
                      <a:pt x="188" y="250"/>
                      <a:pt x="157" y="344"/>
                    </a:cubicBezTo>
                    <a:cubicBezTo>
                      <a:pt x="125" y="437"/>
                      <a:pt x="94" y="500"/>
                      <a:pt x="94" y="562"/>
                    </a:cubicBezTo>
                    <a:cubicBezTo>
                      <a:pt x="63" y="625"/>
                      <a:pt x="32" y="656"/>
                      <a:pt x="32" y="687"/>
                    </a:cubicBezTo>
                    <a:lnTo>
                      <a:pt x="32" y="687"/>
                    </a:lnTo>
                    <a:lnTo>
                      <a:pt x="32" y="687"/>
                    </a:lnTo>
                    <a:lnTo>
                      <a:pt x="32" y="687"/>
                    </a:lnTo>
                    <a:lnTo>
                      <a:pt x="32" y="687"/>
                    </a:lnTo>
                    <a:lnTo>
                      <a:pt x="32" y="687"/>
                    </a:lnTo>
                    <a:lnTo>
                      <a:pt x="32" y="687"/>
                    </a:lnTo>
                    <a:lnTo>
                      <a:pt x="32" y="687"/>
                    </a:lnTo>
                    <a:lnTo>
                      <a:pt x="32" y="687"/>
                    </a:lnTo>
                    <a:lnTo>
                      <a:pt x="32" y="687"/>
                    </a:lnTo>
                    <a:lnTo>
                      <a:pt x="32" y="687"/>
                    </a:lnTo>
                    <a:lnTo>
                      <a:pt x="32" y="687"/>
                    </a:lnTo>
                    <a:lnTo>
                      <a:pt x="32" y="687"/>
                    </a:lnTo>
                    <a:lnTo>
                      <a:pt x="32" y="687"/>
                    </a:lnTo>
                    <a:cubicBezTo>
                      <a:pt x="63" y="687"/>
                      <a:pt x="63" y="687"/>
                      <a:pt x="63" y="687"/>
                    </a:cubicBezTo>
                    <a:cubicBezTo>
                      <a:pt x="32" y="687"/>
                      <a:pt x="32" y="687"/>
                      <a:pt x="32" y="687"/>
                    </a:cubicBezTo>
                    <a:lnTo>
                      <a:pt x="32" y="687"/>
                    </a:lnTo>
                    <a:cubicBezTo>
                      <a:pt x="63" y="687"/>
                      <a:pt x="63" y="687"/>
                      <a:pt x="63" y="687"/>
                    </a:cubicBezTo>
                    <a:cubicBezTo>
                      <a:pt x="32" y="687"/>
                      <a:pt x="32" y="687"/>
                      <a:pt x="32" y="687"/>
                    </a:cubicBezTo>
                    <a:cubicBezTo>
                      <a:pt x="63" y="687"/>
                      <a:pt x="63" y="687"/>
                      <a:pt x="63" y="687"/>
                    </a:cubicBezTo>
                    <a:lnTo>
                      <a:pt x="63" y="687"/>
                    </a:lnTo>
                    <a:cubicBezTo>
                      <a:pt x="32" y="687"/>
                      <a:pt x="32" y="687"/>
                      <a:pt x="32" y="687"/>
                    </a:cubicBezTo>
                    <a:cubicBezTo>
                      <a:pt x="63" y="687"/>
                      <a:pt x="63" y="687"/>
                      <a:pt x="63" y="687"/>
                    </a:cubicBezTo>
                    <a:cubicBezTo>
                      <a:pt x="32" y="687"/>
                      <a:pt x="32" y="687"/>
                      <a:pt x="32" y="687"/>
                    </a:cubicBezTo>
                    <a:cubicBezTo>
                      <a:pt x="63" y="687"/>
                      <a:pt x="63" y="687"/>
                      <a:pt x="63" y="687"/>
                    </a:cubicBezTo>
                    <a:lnTo>
                      <a:pt x="63" y="687"/>
                    </a:lnTo>
                    <a:cubicBezTo>
                      <a:pt x="32" y="687"/>
                      <a:pt x="32" y="687"/>
                      <a:pt x="32" y="687"/>
                    </a:cubicBezTo>
                    <a:cubicBezTo>
                      <a:pt x="63" y="687"/>
                      <a:pt x="63" y="687"/>
                      <a:pt x="63" y="687"/>
                    </a:cubicBezTo>
                    <a:cubicBezTo>
                      <a:pt x="32" y="687"/>
                      <a:pt x="32" y="687"/>
                      <a:pt x="32" y="687"/>
                    </a:cubicBezTo>
                    <a:cubicBezTo>
                      <a:pt x="63" y="687"/>
                      <a:pt x="63" y="687"/>
                      <a:pt x="63" y="687"/>
                    </a:cubicBezTo>
                    <a:cubicBezTo>
                      <a:pt x="63" y="687"/>
                      <a:pt x="63" y="687"/>
                      <a:pt x="63" y="625"/>
                    </a:cubicBezTo>
                    <a:cubicBezTo>
                      <a:pt x="63" y="594"/>
                      <a:pt x="63" y="562"/>
                      <a:pt x="63" y="500"/>
                    </a:cubicBezTo>
                    <a:cubicBezTo>
                      <a:pt x="63" y="437"/>
                      <a:pt x="63" y="344"/>
                      <a:pt x="63" y="281"/>
                    </a:cubicBezTo>
                    <a:cubicBezTo>
                      <a:pt x="63" y="281"/>
                      <a:pt x="63" y="250"/>
                      <a:pt x="63" y="219"/>
                    </a:cubicBezTo>
                    <a:cubicBezTo>
                      <a:pt x="63" y="187"/>
                      <a:pt x="63" y="187"/>
                      <a:pt x="63" y="187"/>
                    </a:cubicBezTo>
                    <a:cubicBezTo>
                      <a:pt x="63" y="156"/>
                      <a:pt x="94" y="125"/>
                      <a:pt x="94" y="94"/>
                    </a:cubicBezTo>
                    <a:lnTo>
                      <a:pt x="94" y="94"/>
                    </a:lnTo>
                    <a:cubicBezTo>
                      <a:pt x="125" y="94"/>
                      <a:pt x="125" y="62"/>
                      <a:pt x="157" y="62"/>
                    </a:cubicBezTo>
                    <a:cubicBezTo>
                      <a:pt x="125" y="31"/>
                      <a:pt x="125" y="31"/>
                      <a:pt x="125" y="31"/>
                    </a:cubicBezTo>
                    <a:cubicBezTo>
                      <a:pt x="125" y="31"/>
                      <a:pt x="94" y="31"/>
                      <a:pt x="94" y="62"/>
                    </a:cubicBezTo>
                    <a:cubicBezTo>
                      <a:pt x="63" y="62"/>
                      <a:pt x="63" y="94"/>
                      <a:pt x="32" y="94"/>
                    </a:cubicBezTo>
                    <a:cubicBezTo>
                      <a:pt x="32" y="125"/>
                      <a:pt x="32" y="156"/>
                      <a:pt x="32" y="156"/>
                    </a:cubicBezTo>
                    <a:cubicBezTo>
                      <a:pt x="32" y="187"/>
                      <a:pt x="32" y="187"/>
                      <a:pt x="32" y="219"/>
                    </a:cubicBezTo>
                    <a:cubicBezTo>
                      <a:pt x="0" y="281"/>
                      <a:pt x="0" y="406"/>
                      <a:pt x="0" y="500"/>
                    </a:cubicBezTo>
                    <a:cubicBezTo>
                      <a:pt x="0" y="594"/>
                      <a:pt x="0" y="719"/>
                      <a:pt x="0" y="719"/>
                    </a:cubicBezTo>
                    <a:lnTo>
                      <a:pt x="0" y="719"/>
                    </a:lnTo>
                    <a:lnTo>
                      <a:pt x="0" y="719"/>
                    </a:lnTo>
                    <a:cubicBezTo>
                      <a:pt x="0" y="719"/>
                      <a:pt x="0" y="719"/>
                      <a:pt x="32" y="719"/>
                    </a:cubicBezTo>
                    <a:lnTo>
                      <a:pt x="32" y="719"/>
                    </a:lnTo>
                    <a:lnTo>
                      <a:pt x="32" y="719"/>
                    </a:lnTo>
                    <a:lnTo>
                      <a:pt x="63" y="719"/>
                    </a:lnTo>
                    <a:lnTo>
                      <a:pt x="63" y="719"/>
                    </a:lnTo>
                    <a:cubicBezTo>
                      <a:pt x="63" y="687"/>
                      <a:pt x="94" y="656"/>
                      <a:pt x="125" y="594"/>
                    </a:cubicBezTo>
                    <a:cubicBezTo>
                      <a:pt x="157" y="531"/>
                      <a:pt x="188" y="437"/>
                      <a:pt x="219" y="344"/>
                    </a:cubicBezTo>
                    <a:cubicBezTo>
                      <a:pt x="250" y="281"/>
                      <a:pt x="250" y="187"/>
                      <a:pt x="250" y="125"/>
                    </a:cubicBezTo>
                    <a:cubicBezTo>
                      <a:pt x="250" y="94"/>
                      <a:pt x="250" y="62"/>
                      <a:pt x="250" y="31"/>
                    </a:cubicBezTo>
                    <a:cubicBezTo>
                      <a:pt x="250" y="31"/>
                      <a:pt x="219" y="0"/>
                      <a:pt x="188" y="0"/>
                    </a:cubicBezTo>
                    <a:cubicBezTo>
                      <a:pt x="188" y="62"/>
                      <a:pt x="188" y="62"/>
                      <a:pt x="188" y="62"/>
                    </a:cubicBezTo>
                  </a:path>
                </a:pathLst>
              </a:custGeom>
              <a:solidFill>
                <a:srgbClr val="E5E7E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92" name="Freeform 131"/>
              <p:cNvSpPr>
                <a:spLocks noChangeArrowheads="1"/>
              </p:cNvSpPr>
              <p:nvPr/>
            </p:nvSpPr>
            <p:spPr bwMode="auto">
              <a:xfrm>
                <a:off x="5861050" y="4843463"/>
                <a:ext cx="46038" cy="68262"/>
              </a:xfrm>
              <a:custGeom>
                <a:avLst/>
                <a:gdLst>
                  <a:gd name="T0" fmla="*/ 63 w 126"/>
                  <a:gd name="T1" fmla="*/ 0 h 188"/>
                  <a:gd name="T2" fmla="*/ 63 w 126"/>
                  <a:gd name="T3" fmla="*/ 0 h 188"/>
                  <a:gd name="T4" fmla="*/ 125 w 126"/>
                  <a:gd name="T5" fmla="*/ 93 h 188"/>
                  <a:gd name="T6" fmla="*/ 0 w 126"/>
                  <a:gd name="T7" fmla="*/ 187 h 188"/>
                  <a:gd name="T8" fmla="*/ 0 w 126"/>
                  <a:gd name="T9" fmla="*/ 0 h 188"/>
                  <a:gd name="T10" fmla="*/ 63 w 126"/>
                  <a:gd name="T11" fmla="*/ 0 h 188"/>
                </a:gdLst>
                <a:ahLst/>
                <a:cxnLst>
                  <a:cxn ang="0">
                    <a:pos x="T0" y="T1"/>
                  </a:cxn>
                  <a:cxn ang="0">
                    <a:pos x="T2" y="T3"/>
                  </a:cxn>
                  <a:cxn ang="0">
                    <a:pos x="T4" y="T5"/>
                  </a:cxn>
                  <a:cxn ang="0">
                    <a:pos x="T6" y="T7"/>
                  </a:cxn>
                  <a:cxn ang="0">
                    <a:pos x="T8" y="T9"/>
                  </a:cxn>
                  <a:cxn ang="0">
                    <a:pos x="T10" y="T11"/>
                  </a:cxn>
                </a:cxnLst>
                <a:rect l="0" t="0" r="r" b="b"/>
                <a:pathLst>
                  <a:path w="126" h="188">
                    <a:moveTo>
                      <a:pt x="63" y="0"/>
                    </a:moveTo>
                    <a:lnTo>
                      <a:pt x="63" y="0"/>
                    </a:lnTo>
                    <a:cubicBezTo>
                      <a:pt x="125" y="93"/>
                      <a:pt x="125" y="93"/>
                      <a:pt x="125" y="93"/>
                    </a:cubicBezTo>
                    <a:cubicBezTo>
                      <a:pt x="125" y="93"/>
                      <a:pt x="31" y="187"/>
                      <a:pt x="0" y="187"/>
                    </a:cubicBezTo>
                    <a:cubicBezTo>
                      <a:pt x="0" y="156"/>
                      <a:pt x="0" y="0"/>
                      <a:pt x="0" y="0"/>
                    </a:cubicBezTo>
                    <a:lnTo>
                      <a:pt x="63" y="0"/>
                    </a:lnTo>
                  </a:path>
                </a:pathLst>
              </a:custGeom>
              <a:solidFill>
                <a:srgbClr val="754C2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93" name="Freeform 132"/>
              <p:cNvSpPr>
                <a:spLocks noChangeArrowheads="1"/>
              </p:cNvSpPr>
              <p:nvPr/>
            </p:nvSpPr>
            <p:spPr bwMode="auto">
              <a:xfrm>
                <a:off x="5805488" y="4651375"/>
                <a:ext cx="169862" cy="236538"/>
              </a:xfrm>
              <a:custGeom>
                <a:avLst/>
                <a:gdLst>
                  <a:gd name="T0" fmla="*/ 375 w 470"/>
                  <a:gd name="T1" fmla="*/ 125 h 658"/>
                  <a:gd name="T2" fmla="*/ 375 w 470"/>
                  <a:gd name="T3" fmla="*/ 125 h 658"/>
                  <a:gd name="T4" fmla="*/ 344 w 470"/>
                  <a:gd name="T5" fmla="*/ 469 h 658"/>
                  <a:gd name="T6" fmla="*/ 0 w 470"/>
                  <a:gd name="T7" fmla="*/ 375 h 658"/>
                  <a:gd name="T8" fmla="*/ 156 w 470"/>
                  <a:gd name="T9" fmla="*/ 63 h 658"/>
                  <a:gd name="T10" fmla="*/ 375 w 470"/>
                  <a:gd name="T11" fmla="*/ 125 h 658"/>
                </a:gdLst>
                <a:ahLst/>
                <a:cxnLst>
                  <a:cxn ang="0">
                    <a:pos x="T0" y="T1"/>
                  </a:cxn>
                  <a:cxn ang="0">
                    <a:pos x="T2" y="T3"/>
                  </a:cxn>
                  <a:cxn ang="0">
                    <a:pos x="T4" y="T5"/>
                  </a:cxn>
                  <a:cxn ang="0">
                    <a:pos x="T6" y="T7"/>
                  </a:cxn>
                  <a:cxn ang="0">
                    <a:pos x="T8" y="T9"/>
                  </a:cxn>
                  <a:cxn ang="0">
                    <a:pos x="T10" y="T11"/>
                  </a:cxn>
                </a:cxnLst>
                <a:rect l="0" t="0" r="r" b="b"/>
                <a:pathLst>
                  <a:path w="470" h="658">
                    <a:moveTo>
                      <a:pt x="375" y="125"/>
                    </a:moveTo>
                    <a:lnTo>
                      <a:pt x="375" y="125"/>
                    </a:lnTo>
                    <a:cubicBezTo>
                      <a:pt x="469" y="219"/>
                      <a:pt x="375" y="438"/>
                      <a:pt x="344" y="469"/>
                    </a:cubicBezTo>
                    <a:cubicBezTo>
                      <a:pt x="156" y="657"/>
                      <a:pt x="31" y="563"/>
                      <a:pt x="0" y="375"/>
                    </a:cubicBezTo>
                    <a:cubicBezTo>
                      <a:pt x="0" y="188"/>
                      <a:pt x="62" y="94"/>
                      <a:pt x="156" y="63"/>
                    </a:cubicBezTo>
                    <a:cubicBezTo>
                      <a:pt x="250" y="0"/>
                      <a:pt x="375" y="125"/>
                      <a:pt x="375" y="125"/>
                    </a:cubicBezTo>
                  </a:path>
                </a:pathLst>
              </a:custGeom>
              <a:solidFill>
                <a:srgbClr val="A97B4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94" name="Freeform 133"/>
              <p:cNvSpPr>
                <a:spLocks noChangeArrowheads="1"/>
              </p:cNvSpPr>
              <p:nvPr/>
            </p:nvSpPr>
            <p:spPr bwMode="auto">
              <a:xfrm>
                <a:off x="5805488" y="4640263"/>
                <a:ext cx="203200" cy="225425"/>
              </a:xfrm>
              <a:custGeom>
                <a:avLst/>
                <a:gdLst>
                  <a:gd name="T0" fmla="*/ 187 w 563"/>
                  <a:gd name="T1" fmla="*/ 63 h 626"/>
                  <a:gd name="T2" fmla="*/ 187 w 563"/>
                  <a:gd name="T3" fmla="*/ 63 h 626"/>
                  <a:gd name="T4" fmla="*/ 0 w 563"/>
                  <a:gd name="T5" fmla="*/ 250 h 626"/>
                  <a:gd name="T6" fmla="*/ 281 w 563"/>
                  <a:gd name="T7" fmla="*/ 344 h 626"/>
                  <a:gd name="T8" fmla="*/ 219 w 563"/>
                  <a:gd name="T9" fmla="*/ 563 h 626"/>
                  <a:gd name="T10" fmla="*/ 406 w 563"/>
                  <a:gd name="T11" fmla="*/ 594 h 626"/>
                  <a:gd name="T12" fmla="*/ 187 w 563"/>
                  <a:gd name="T13" fmla="*/ 63 h 626"/>
                </a:gdLst>
                <a:ahLst/>
                <a:cxnLst>
                  <a:cxn ang="0">
                    <a:pos x="T0" y="T1"/>
                  </a:cxn>
                  <a:cxn ang="0">
                    <a:pos x="T2" y="T3"/>
                  </a:cxn>
                  <a:cxn ang="0">
                    <a:pos x="T4" y="T5"/>
                  </a:cxn>
                  <a:cxn ang="0">
                    <a:pos x="T6" y="T7"/>
                  </a:cxn>
                  <a:cxn ang="0">
                    <a:pos x="T8" y="T9"/>
                  </a:cxn>
                  <a:cxn ang="0">
                    <a:pos x="T10" y="T11"/>
                  </a:cxn>
                  <a:cxn ang="0">
                    <a:pos x="T12" y="T13"/>
                  </a:cxn>
                </a:cxnLst>
                <a:rect l="0" t="0" r="r" b="b"/>
                <a:pathLst>
                  <a:path w="563" h="626">
                    <a:moveTo>
                      <a:pt x="187" y="63"/>
                    </a:moveTo>
                    <a:lnTo>
                      <a:pt x="187" y="63"/>
                    </a:lnTo>
                    <a:cubicBezTo>
                      <a:pt x="187" y="63"/>
                      <a:pt x="31" y="63"/>
                      <a:pt x="0" y="250"/>
                    </a:cubicBezTo>
                    <a:cubicBezTo>
                      <a:pt x="0" y="250"/>
                      <a:pt x="156" y="344"/>
                      <a:pt x="281" y="344"/>
                    </a:cubicBezTo>
                    <a:cubicBezTo>
                      <a:pt x="281" y="344"/>
                      <a:pt x="281" y="500"/>
                      <a:pt x="219" y="563"/>
                    </a:cubicBezTo>
                    <a:cubicBezTo>
                      <a:pt x="156" y="594"/>
                      <a:pt x="250" y="625"/>
                      <a:pt x="406" y="594"/>
                    </a:cubicBezTo>
                    <a:cubicBezTo>
                      <a:pt x="562" y="531"/>
                      <a:pt x="531" y="0"/>
                      <a:pt x="187" y="63"/>
                    </a:cubicBezTo>
                  </a:path>
                </a:pathLst>
              </a:custGeom>
              <a:solidFill>
                <a:srgbClr val="221F2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95" name="Freeform 134"/>
              <p:cNvSpPr>
                <a:spLocks noChangeArrowheads="1"/>
              </p:cNvSpPr>
              <p:nvPr/>
            </p:nvSpPr>
            <p:spPr bwMode="auto">
              <a:xfrm>
                <a:off x="5524500" y="4956175"/>
                <a:ext cx="79375" cy="34925"/>
              </a:xfrm>
              <a:custGeom>
                <a:avLst/>
                <a:gdLst>
                  <a:gd name="T0" fmla="*/ 218 w 219"/>
                  <a:gd name="T1" fmla="*/ 31 h 95"/>
                  <a:gd name="T2" fmla="*/ 218 w 219"/>
                  <a:gd name="T3" fmla="*/ 31 h 95"/>
                  <a:gd name="T4" fmla="*/ 156 w 219"/>
                  <a:gd name="T5" fmla="*/ 0 h 95"/>
                  <a:gd name="T6" fmla="*/ 125 w 219"/>
                  <a:gd name="T7" fmla="*/ 0 h 95"/>
                  <a:gd name="T8" fmla="*/ 125 w 219"/>
                  <a:gd name="T9" fmla="*/ 31 h 95"/>
                  <a:gd name="T10" fmla="*/ 31 w 219"/>
                  <a:gd name="T11" fmla="*/ 31 h 95"/>
                  <a:gd name="T12" fmla="*/ 125 w 219"/>
                  <a:gd name="T13" fmla="*/ 94 h 95"/>
                  <a:gd name="T14" fmla="*/ 218 w 219"/>
                  <a:gd name="T15" fmla="*/ 31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9" h="95">
                    <a:moveTo>
                      <a:pt x="218" y="31"/>
                    </a:moveTo>
                    <a:lnTo>
                      <a:pt x="218" y="31"/>
                    </a:lnTo>
                    <a:lnTo>
                      <a:pt x="156" y="0"/>
                    </a:lnTo>
                    <a:cubicBezTo>
                      <a:pt x="125" y="0"/>
                      <a:pt x="125" y="0"/>
                      <a:pt x="125" y="0"/>
                    </a:cubicBezTo>
                    <a:cubicBezTo>
                      <a:pt x="93" y="0"/>
                      <a:pt x="93" y="31"/>
                      <a:pt x="125" y="31"/>
                    </a:cubicBezTo>
                    <a:cubicBezTo>
                      <a:pt x="156" y="31"/>
                      <a:pt x="31" y="63"/>
                      <a:pt x="31" y="31"/>
                    </a:cubicBezTo>
                    <a:cubicBezTo>
                      <a:pt x="0" y="0"/>
                      <a:pt x="0" y="94"/>
                      <a:pt x="125" y="94"/>
                    </a:cubicBezTo>
                    <a:cubicBezTo>
                      <a:pt x="218" y="94"/>
                      <a:pt x="218" y="31"/>
                      <a:pt x="218" y="31"/>
                    </a:cubicBezTo>
                  </a:path>
                </a:pathLst>
              </a:custGeom>
              <a:solidFill>
                <a:srgbClr val="A97B4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grpSp>
        <p:sp>
          <p:nvSpPr>
            <p:cNvPr id="15" name="TextBox 14"/>
            <p:cNvSpPr txBox="1"/>
            <p:nvPr/>
          </p:nvSpPr>
          <p:spPr>
            <a:xfrm>
              <a:off x="4508820" y="4009168"/>
              <a:ext cx="2540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effectLst/>
                  <a:uLnTx/>
                  <a:uFillTx/>
                  <a:latin typeface="Arial" panose="020B0604020202020204" pitchFamily="34" charset="0"/>
                  <a:cs typeface="Arial" panose="020B0604020202020204" pitchFamily="34" charset="0"/>
                </a:rPr>
                <a:t>EleVATE</a:t>
              </a:r>
            </a:p>
          </p:txBody>
        </p:sp>
      </p:grpSp>
      <p:grpSp>
        <p:nvGrpSpPr>
          <p:cNvPr id="96" name="Trad Care">
            <a:extLst>
              <a:ext uri="{FF2B5EF4-FFF2-40B4-BE49-F238E27FC236}">
                <a16:creationId xmlns:a16="http://schemas.microsoft.com/office/drawing/2014/main" id="{94753747-E55F-4D85-8933-01457C250D22}"/>
              </a:ext>
            </a:extLst>
          </p:cNvPr>
          <p:cNvGrpSpPr/>
          <p:nvPr/>
        </p:nvGrpSpPr>
        <p:grpSpPr>
          <a:xfrm>
            <a:off x="4749384" y="1008948"/>
            <a:ext cx="2254249" cy="2047521"/>
            <a:chOff x="4616451" y="1510770"/>
            <a:chExt cx="2254249" cy="2047521"/>
          </a:xfrm>
        </p:grpSpPr>
        <p:sp>
          <p:nvSpPr>
            <p:cNvPr id="97" name="TextBox 96"/>
            <p:cNvSpPr txBox="1"/>
            <p:nvPr/>
          </p:nvSpPr>
          <p:spPr>
            <a:xfrm>
              <a:off x="4616451" y="2727294"/>
              <a:ext cx="2254249"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effectLst/>
                  <a:uLnTx/>
                  <a:uFillTx/>
                  <a:latin typeface="Arial" panose="020B0604020202020204" pitchFamily="34" charset="0"/>
                  <a:cs typeface="Arial" panose="020B0604020202020204" pitchFamily="34" charset="0"/>
                </a:rPr>
                <a:t>Traditional Care</a:t>
              </a:r>
            </a:p>
          </p:txBody>
        </p:sp>
        <p:grpSp>
          <p:nvGrpSpPr>
            <p:cNvPr id="98" name="Group 97"/>
            <p:cNvGrpSpPr/>
            <p:nvPr/>
          </p:nvGrpSpPr>
          <p:grpSpPr>
            <a:xfrm>
              <a:off x="5090484" y="1510770"/>
              <a:ext cx="1371624" cy="1320484"/>
              <a:chOff x="4197350" y="1322388"/>
              <a:chExt cx="1192213" cy="1147762"/>
            </a:xfrm>
          </p:grpSpPr>
          <p:sp>
            <p:nvSpPr>
              <p:cNvPr id="99" name="Freeform 16"/>
              <p:cNvSpPr>
                <a:spLocks noChangeArrowheads="1"/>
              </p:cNvSpPr>
              <p:nvPr/>
            </p:nvSpPr>
            <p:spPr bwMode="auto">
              <a:xfrm>
                <a:off x="4208463" y="2266950"/>
                <a:ext cx="461962" cy="147638"/>
              </a:xfrm>
              <a:custGeom>
                <a:avLst/>
                <a:gdLst>
                  <a:gd name="T0" fmla="*/ 500 w 1283"/>
                  <a:gd name="T1" fmla="*/ 63 h 408"/>
                  <a:gd name="T2" fmla="*/ 500 w 1283"/>
                  <a:gd name="T3" fmla="*/ 63 h 408"/>
                  <a:gd name="T4" fmla="*/ 844 w 1283"/>
                  <a:gd name="T5" fmla="*/ 32 h 408"/>
                  <a:gd name="T6" fmla="*/ 1125 w 1283"/>
                  <a:gd name="T7" fmla="*/ 94 h 408"/>
                  <a:gd name="T8" fmla="*/ 1250 w 1283"/>
                  <a:gd name="T9" fmla="*/ 157 h 408"/>
                  <a:gd name="T10" fmla="*/ 1000 w 1283"/>
                  <a:gd name="T11" fmla="*/ 282 h 408"/>
                  <a:gd name="T12" fmla="*/ 782 w 1283"/>
                  <a:gd name="T13" fmla="*/ 344 h 408"/>
                  <a:gd name="T14" fmla="*/ 375 w 1283"/>
                  <a:gd name="T15" fmla="*/ 375 h 408"/>
                  <a:gd name="T16" fmla="*/ 219 w 1283"/>
                  <a:gd name="T17" fmla="*/ 313 h 408"/>
                  <a:gd name="T18" fmla="*/ 0 w 1283"/>
                  <a:gd name="T19" fmla="*/ 250 h 408"/>
                  <a:gd name="T20" fmla="*/ 125 w 1283"/>
                  <a:gd name="T21" fmla="*/ 157 h 408"/>
                  <a:gd name="T22" fmla="*/ 500 w 1283"/>
                  <a:gd name="T23" fmla="*/ 63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3" h="408">
                    <a:moveTo>
                      <a:pt x="500" y="63"/>
                    </a:moveTo>
                    <a:lnTo>
                      <a:pt x="500" y="63"/>
                    </a:lnTo>
                    <a:cubicBezTo>
                      <a:pt x="500" y="63"/>
                      <a:pt x="782" y="0"/>
                      <a:pt x="844" y="32"/>
                    </a:cubicBezTo>
                    <a:cubicBezTo>
                      <a:pt x="907" y="63"/>
                      <a:pt x="1063" y="94"/>
                      <a:pt x="1125" y="94"/>
                    </a:cubicBezTo>
                    <a:cubicBezTo>
                      <a:pt x="1188" y="94"/>
                      <a:pt x="1282" y="94"/>
                      <a:pt x="1250" y="157"/>
                    </a:cubicBezTo>
                    <a:cubicBezTo>
                      <a:pt x="1219" y="219"/>
                      <a:pt x="1063" y="250"/>
                      <a:pt x="1000" y="282"/>
                    </a:cubicBezTo>
                    <a:cubicBezTo>
                      <a:pt x="969" y="282"/>
                      <a:pt x="938" y="313"/>
                      <a:pt x="782" y="344"/>
                    </a:cubicBezTo>
                    <a:cubicBezTo>
                      <a:pt x="594" y="375"/>
                      <a:pt x="469" y="407"/>
                      <a:pt x="375" y="375"/>
                    </a:cubicBezTo>
                    <a:cubicBezTo>
                      <a:pt x="313" y="344"/>
                      <a:pt x="313" y="344"/>
                      <a:pt x="219" y="313"/>
                    </a:cubicBezTo>
                    <a:cubicBezTo>
                      <a:pt x="157" y="313"/>
                      <a:pt x="0" y="282"/>
                      <a:pt x="0" y="250"/>
                    </a:cubicBezTo>
                    <a:cubicBezTo>
                      <a:pt x="0" y="188"/>
                      <a:pt x="94" y="188"/>
                      <a:pt x="125" y="157"/>
                    </a:cubicBezTo>
                    <a:cubicBezTo>
                      <a:pt x="125" y="157"/>
                      <a:pt x="250" y="125"/>
                      <a:pt x="500" y="63"/>
                    </a:cubicBezTo>
                  </a:path>
                </a:pathLst>
              </a:custGeom>
              <a:solidFill>
                <a:srgbClr val="2F559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00" name="Freeform 17"/>
              <p:cNvSpPr>
                <a:spLocks noChangeArrowheads="1"/>
              </p:cNvSpPr>
              <p:nvPr/>
            </p:nvSpPr>
            <p:spPr bwMode="auto">
              <a:xfrm>
                <a:off x="4456113" y="1547813"/>
                <a:ext cx="327025" cy="180975"/>
              </a:xfrm>
              <a:custGeom>
                <a:avLst/>
                <a:gdLst>
                  <a:gd name="T0" fmla="*/ 219 w 907"/>
                  <a:gd name="T1" fmla="*/ 125 h 501"/>
                  <a:gd name="T2" fmla="*/ 219 w 907"/>
                  <a:gd name="T3" fmla="*/ 125 h 501"/>
                  <a:gd name="T4" fmla="*/ 906 w 907"/>
                  <a:gd name="T5" fmla="*/ 344 h 501"/>
                  <a:gd name="T6" fmla="*/ 187 w 907"/>
                  <a:gd name="T7" fmla="*/ 313 h 501"/>
                  <a:gd name="T8" fmla="*/ 219 w 907"/>
                  <a:gd name="T9" fmla="*/ 125 h 501"/>
                </a:gdLst>
                <a:ahLst/>
                <a:cxnLst>
                  <a:cxn ang="0">
                    <a:pos x="T0" y="T1"/>
                  </a:cxn>
                  <a:cxn ang="0">
                    <a:pos x="T2" y="T3"/>
                  </a:cxn>
                  <a:cxn ang="0">
                    <a:pos x="T4" y="T5"/>
                  </a:cxn>
                  <a:cxn ang="0">
                    <a:pos x="T6" y="T7"/>
                  </a:cxn>
                  <a:cxn ang="0">
                    <a:pos x="T8" y="T9"/>
                  </a:cxn>
                </a:cxnLst>
                <a:rect l="0" t="0" r="r" b="b"/>
                <a:pathLst>
                  <a:path w="907" h="501">
                    <a:moveTo>
                      <a:pt x="219" y="125"/>
                    </a:moveTo>
                    <a:lnTo>
                      <a:pt x="219" y="125"/>
                    </a:lnTo>
                    <a:cubicBezTo>
                      <a:pt x="219" y="125"/>
                      <a:pt x="406" y="375"/>
                      <a:pt x="906" y="344"/>
                    </a:cubicBezTo>
                    <a:cubicBezTo>
                      <a:pt x="906" y="344"/>
                      <a:pt x="281" y="500"/>
                      <a:pt x="187" y="313"/>
                    </a:cubicBezTo>
                    <a:cubicBezTo>
                      <a:pt x="187" y="313"/>
                      <a:pt x="0" y="0"/>
                      <a:pt x="219" y="125"/>
                    </a:cubicBez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01" name="Freeform 18"/>
              <p:cNvSpPr>
                <a:spLocks noChangeArrowheads="1"/>
              </p:cNvSpPr>
              <p:nvPr/>
            </p:nvSpPr>
            <p:spPr bwMode="auto">
              <a:xfrm>
                <a:off x="4219575" y="1547813"/>
                <a:ext cx="236538" cy="304800"/>
              </a:xfrm>
              <a:custGeom>
                <a:avLst/>
                <a:gdLst>
                  <a:gd name="T0" fmla="*/ 499 w 657"/>
                  <a:gd name="T1" fmla="*/ 63 h 845"/>
                  <a:gd name="T2" fmla="*/ 499 w 657"/>
                  <a:gd name="T3" fmla="*/ 63 h 845"/>
                  <a:gd name="T4" fmla="*/ 0 w 657"/>
                  <a:gd name="T5" fmla="*/ 844 h 845"/>
                  <a:gd name="T6" fmla="*/ 375 w 657"/>
                  <a:gd name="T7" fmla="*/ 438 h 845"/>
                  <a:gd name="T8" fmla="*/ 656 w 657"/>
                  <a:gd name="T9" fmla="*/ 219 h 845"/>
                  <a:gd name="T10" fmla="*/ 499 w 657"/>
                  <a:gd name="T11" fmla="*/ 63 h 845"/>
                </a:gdLst>
                <a:ahLst/>
                <a:cxnLst>
                  <a:cxn ang="0">
                    <a:pos x="T0" y="T1"/>
                  </a:cxn>
                  <a:cxn ang="0">
                    <a:pos x="T2" y="T3"/>
                  </a:cxn>
                  <a:cxn ang="0">
                    <a:pos x="T4" y="T5"/>
                  </a:cxn>
                  <a:cxn ang="0">
                    <a:pos x="T6" y="T7"/>
                  </a:cxn>
                  <a:cxn ang="0">
                    <a:pos x="T8" y="T9"/>
                  </a:cxn>
                  <a:cxn ang="0">
                    <a:pos x="T10" y="T11"/>
                  </a:cxn>
                </a:cxnLst>
                <a:rect l="0" t="0" r="r" b="b"/>
                <a:pathLst>
                  <a:path w="657" h="845">
                    <a:moveTo>
                      <a:pt x="499" y="63"/>
                    </a:moveTo>
                    <a:lnTo>
                      <a:pt x="499" y="63"/>
                    </a:lnTo>
                    <a:cubicBezTo>
                      <a:pt x="499" y="63"/>
                      <a:pt x="187" y="375"/>
                      <a:pt x="0" y="844"/>
                    </a:cubicBezTo>
                    <a:cubicBezTo>
                      <a:pt x="0" y="844"/>
                      <a:pt x="218" y="563"/>
                      <a:pt x="375" y="438"/>
                    </a:cubicBezTo>
                    <a:cubicBezTo>
                      <a:pt x="562" y="344"/>
                      <a:pt x="656" y="219"/>
                      <a:pt x="656" y="219"/>
                    </a:cubicBezTo>
                    <a:cubicBezTo>
                      <a:pt x="656" y="157"/>
                      <a:pt x="593" y="0"/>
                      <a:pt x="499" y="63"/>
                    </a:cubicBez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02" name="Freeform 19"/>
              <p:cNvSpPr>
                <a:spLocks noChangeArrowheads="1"/>
              </p:cNvSpPr>
              <p:nvPr/>
            </p:nvSpPr>
            <p:spPr bwMode="auto">
              <a:xfrm>
                <a:off x="4365625" y="1501775"/>
                <a:ext cx="112713" cy="46038"/>
              </a:xfrm>
              <a:custGeom>
                <a:avLst/>
                <a:gdLst>
                  <a:gd name="T0" fmla="*/ 219 w 313"/>
                  <a:gd name="T1" fmla="*/ 32 h 126"/>
                  <a:gd name="T2" fmla="*/ 219 w 313"/>
                  <a:gd name="T3" fmla="*/ 32 h 126"/>
                  <a:gd name="T4" fmla="*/ 312 w 313"/>
                  <a:gd name="T5" fmla="*/ 94 h 126"/>
                  <a:gd name="T6" fmla="*/ 125 w 313"/>
                  <a:gd name="T7" fmla="*/ 125 h 126"/>
                  <a:gd name="T8" fmla="*/ 0 w 313"/>
                  <a:gd name="T9" fmla="*/ 0 h 126"/>
                  <a:gd name="T10" fmla="*/ 219 w 313"/>
                  <a:gd name="T11" fmla="*/ 32 h 126"/>
                </a:gdLst>
                <a:ahLst/>
                <a:cxnLst>
                  <a:cxn ang="0">
                    <a:pos x="T0" y="T1"/>
                  </a:cxn>
                  <a:cxn ang="0">
                    <a:pos x="T2" y="T3"/>
                  </a:cxn>
                  <a:cxn ang="0">
                    <a:pos x="T4" y="T5"/>
                  </a:cxn>
                  <a:cxn ang="0">
                    <a:pos x="T6" y="T7"/>
                  </a:cxn>
                  <a:cxn ang="0">
                    <a:pos x="T8" y="T9"/>
                  </a:cxn>
                  <a:cxn ang="0">
                    <a:pos x="T10" y="T11"/>
                  </a:cxn>
                </a:cxnLst>
                <a:rect l="0" t="0" r="r" b="b"/>
                <a:pathLst>
                  <a:path w="313" h="126">
                    <a:moveTo>
                      <a:pt x="219" y="32"/>
                    </a:moveTo>
                    <a:lnTo>
                      <a:pt x="219" y="32"/>
                    </a:lnTo>
                    <a:cubicBezTo>
                      <a:pt x="312" y="94"/>
                      <a:pt x="312" y="94"/>
                      <a:pt x="312" y="94"/>
                    </a:cubicBezTo>
                    <a:cubicBezTo>
                      <a:pt x="312" y="94"/>
                      <a:pt x="187" y="125"/>
                      <a:pt x="125" y="125"/>
                    </a:cubicBezTo>
                    <a:cubicBezTo>
                      <a:pt x="31" y="94"/>
                      <a:pt x="0" y="63"/>
                      <a:pt x="0" y="0"/>
                    </a:cubicBezTo>
                    <a:cubicBezTo>
                      <a:pt x="0" y="0"/>
                      <a:pt x="156" y="94"/>
                      <a:pt x="219" y="32"/>
                    </a:cubicBezTo>
                  </a:path>
                </a:pathLst>
              </a:custGeom>
              <a:solidFill>
                <a:srgbClr val="33668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03" name="Freeform 20"/>
              <p:cNvSpPr>
                <a:spLocks noChangeArrowheads="1"/>
              </p:cNvSpPr>
              <p:nvPr/>
            </p:nvSpPr>
            <p:spPr bwMode="auto">
              <a:xfrm>
                <a:off x="4973638" y="1738313"/>
                <a:ext cx="46037" cy="338137"/>
              </a:xfrm>
              <a:custGeom>
                <a:avLst/>
                <a:gdLst>
                  <a:gd name="T0" fmla="*/ 125 w 126"/>
                  <a:gd name="T1" fmla="*/ 0 h 938"/>
                  <a:gd name="T2" fmla="*/ 0 w 126"/>
                  <a:gd name="T3" fmla="*/ 0 h 938"/>
                  <a:gd name="T4" fmla="*/ 0 w 126"/>
                  <a:gd name="T5" fmla="*/ 937 h 938"/>
                  <a:gd name="T6" fmla="*/ 125 w 126"/>
                  <a:gd name="T7" fmla="*/ 937 h 938"/>
                  <a:gd name="T8" fmla="*/ 125 w 126"/>
                  <a:gd name="T9" fmla="*/ 0 h 938"/>
                </a:gdLst>
                <a:ahLst/>
                <a:cxnLst>
                  <a:cxn ang="0">
                    <a:pos x="T0" y="T1"/>
                  </a:cxn>
                  <a:cxn ang="0">
                    <a:pos x="T2" y="T3"/>
                  </a:cxn>
                  <a:cxn ang="0">
                    <a:pos x="T4" y="T5"/>
                  </a:cxn>
                  <a:cxn ang="0">
                    <a:pos x="T6" y="T7"/>
                  </a:cxn>
                  <a:cxn ang="0">
                    <a:pos x="T8" y="T9"/>
                  </a:cxn>
                </a:cxnLst>
                <a:rect l="0" t="0" r="r" b="b"/>
                <a:pathLst>
                  <a:path w="126" h="938">
                    <a:moveTo>
                      <a:pt x="125" y="0"/>
                    </a:moveTo>
                    <a:lnTo>
                      <a:pt x="0" y="0"/>
                    </a:lnTo>
                    <a:lnTo>
                      <a:pt x="0" y="937"/>
                    </a:lnTo>
                    <a:lnTo>
                      <a:pt x="125" y="937"/>
                    </a:lnTo>
                    <a:lnTo>
                      <a:pt x="125" y="0"/>
                    </a:lnTo>
                  </a:path>
                </a:pathLst>
              </a:custGeom>
              <a:solidFill>
                <a:srgbClr val="33668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04" name="Freeform 21"/>
              <p:cNvSpPr>
                <a:spLocks noChangeArrowheads="1"/>
              </p:cNvSpPr>
              <p:nvPr/>
            </p:nvSpPr>
            <p:spPr bwMode="auto">
              <a:xfrm>
                <a:off x="5119688" y="1828800"/>
                <a:ext cx="90487" cy="33338"/>
              </a:xfrm>
              <a:custGeom>
                <a:avLst/>
                <a:gdLst>
                  <a:gd name="T0" fmla="*/ 250 w 251"/>
                  <a:gd name="T1" fmla="*/ 62 h 94"/>
                  <a:gd name="T2" fmla="*/ 250 w 251"/>
                  <a:gd name="T3" fmla="*/ 62 h 94"/>
                  <a:gd name="T4" fmla="*/ 93 w 251"/>
                  <a:gd name="T5" fmla="*/ 62 h 94"/>
                  <a:gd name="T6" fmla="*/ 62 w 251"/>
                  <a:gd name="T7" fmla="*/ 93 h 94"/>
                  <a:gd name="T8" fmla="*/ 31 w 251"/>
                  <a:gd name="T9" fmla="*/ 93 h 94"/>
                  <a:gd name="T10" fmla="*/ 31 w 251"/>
                  <a:gd name="T11" fmla="*/ 31 h 94"/>
                  <a:gd name="T12" fmla="*/ 93 w 251"/>
                  <a:gd name="T13" fmla="*/ 31 h 94"/>
                  <a:gd name="T14" fmla="*/ 187 w 251"/>
                  <a:gd name="T15" fmla="*/ 0 h 94"/>
                  <a:gd name="T16" fmla="*/ 250 w 251"/>
                  <a:gd name="T17" fmla="*/ 6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1" h="94">
                    <a:moveTo>
                      <a:pt x="250" y="62"/>
                    </a:moveTo>
                    <a:lnTo>
                      <a:pt x="250" y="62"/>
                    </a:lnTo>
                    <a:cubicBezTo>
                      <a:pt x="250" y="62"/>
                      <a:pt x="125" y="62"/>
                      <a:pt x="93" y="62"/>
                    </a:cubicBezTo>
                    <a:cubicBezTo>
                      <a:pt x="93" y="62"/>
                      <a:pt x="93" y="93"/>
                      <a:pt x="62" y="93"/>
                    </a:cubicBezTo>
                    <a:lnTo>
                      <a:pt x="31" y="93"/>
                    </a:lnTo>
                    <a:cubicBezTo>
                      <a:pt x="31" y="62"/>
                      <a:pt x="0" y="31"/>
                      <a:pt x="31" y="31"/>
                    </a:cubicBezTo>
                    <a:cubicBezTo>
                      <a:pt x="62" y="31"/>
                      <a:pt x="62" y="31"/>
                      <a:pt x="93" y="31"/>
                    </a:cubicBezTo>
                    <a:lnTo>
                      <a:pt x="187" y="0"/>
                    </a:lnTo>
                    <a:lnTo>
                      <a:pt x="250" y="62"/>
                    </a:lnTo>
                  </a:path>
                </a:pathLst>
              </a:custGeom>
              <a:solidFill>
                <a:srgbClr val="33668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05" name="Freeform 22"/>
              <p:cNvSpPr>
                <a:spLocks noChangeArrowheads="1"/>
              </p:cNvSpPr>
              <p:nvPr/>
            </p:nvSpPr>
            <p:spPr bwMode="auto">
              <a:xfrm>
                <a:off x="4827588" y="1839913"/>
                <a:ext cx="382587" cy="371475"/>
              </a:xfrm>
              <a:custGeom>
                <a:avLst/>
                <a:gdLst>
                  <a:gd name="T0" fmla="*/ 1030 w 1063"/>
                  <a:gd name="T1" fmla="*/ 156 h 1032"/>
                  <a:gd name="T2" fmla="*/ 1030 w 1063"/>
                  <a:gd name="T3" fmla="*/ 156 h 1032"/>
                  <a:gd name="T4" fmla="*/ 968 w 1063"/>
                  <a:gd name="T5" fmla="*/ 281 h 1032"/>
                  <a:gd name="T6" fmla="*/ 469 w 1063"/>
                  <a:gd name="T7" fmla="*/ 469 h 1032"/>
                  <a:gd name="T8" fmla="*/ 438 w 1063"/>
                  <a:gd name="T9" fmla="*/ 1031 h 1032"/>
                  <a:gd name="T10" fmla="*/ 313 w 1063"/>
                  <a:gd name="T11" fmla="*/ 375 h 1032"/>
                  <a:gd name="T12" fmla="*/ 375 w 1063"/>
                  <a:gd name="T13" fmla="*/ 281 h 1032"/>
                  <a:gd name="T14" fmla="*/ 156 w 1063"/>
                  <a:gd name="T15" fmla="*/ 312 h 1032"/>
                  <a:gd name="T16" fmla="*/ 63 w 1063"/>
                  <a:gd name="T17" fmla="*/ 844 h 1032"/>
                  <a:gd name="T18" fmla="*/ 0 w 1063"/>
                  <a:gd name="T19" fmla="*/ 187 h 1032"/>
                  <a:gd name="T20" fmla="*/ 281 w 1063"/>
                  <a:gd name="T21" fmla="*/ 31 h 1032"/>
                  <a:gd name="T22" fmla="*/ 624 w 1063"/>
                  <a:gd name="T23" fmla="*/ 0 h 1032"/>
                  <a:gd name="T24" fmla="*/ 1030 w 1063"/>
                  <a:gd name="T25" fmla="*/ 156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3" h="1032">
                    <a:moveTo>
                      <a:pt x="1030" y="156"/>
                    </a:moveTo>
                    <a:lnTo>
                      <a:pt x="1030" y="156"/>
                    </a:lnTo>
                    <a:cubicBezTo>
                      <a:pt x="1030" y="156"/>
                      <a:pt x="1062" y="218"/>
                      <a:pt x="968" y="281"/>
                    </a:cubicBezTo>
                    <a:cubicBezTo>
                      <a:pt x="843" y="312"/>
                      <a:pt x="469" y="469"/>
                      <a:pt x="469" y="469"/>
                    </a:cubicBezTo>
                    <a:cubicBezTo>
                      <a:pt x="438" y="1031"/>
                      <a:pt x="438" y="1031"/>
                      <a:pt x="438" y="1031"/>
                    </a:cubicBezTo>
                    <a:cubicBezTo>
                      <a:pt x="313" y="375"/>
                      <a:pt x="313" y="375"/>
                      <a:pt x="313" y="375"/>
                    </a:cubicBezTo>
                    <a:cubicBezTo>
                      <a:pt x="375" y="281"/>
                      <a:pt x="375" y="281"/>
                      <a:pt x="375" y="281"/>
                    </a:cubicBezTo>
                    <a:lnTo>
                      <a:pt x="156" y="312"/>
                    </a:lnTo>
                    <a:cubicBezTo>
                      <a:pt x="156" y="344"/>
                      <a:pt x="63" y="844"/>
                      <a:pt x="63" y="844"/>
                    </a:cubicBezTo>
                    <a:cubicBezTo>
                      <a:pt x="0" y="187"/>
                      <a:pt x="0" y="187"/>
                      <a:pt x="0" y="187"/>
                    </a:cubicBezTo>
                    <a:cubicBezTo>
                      <a:pt x="281" y="31"/>
                      <a:pt x="281" y="31"/>
                      <a:pt x="281" y="31"/>
                    </a:cubicBezTo>
                    <a:cubicBezTo>
                      <a:pt x="624" y="0"/>
                      <a:pt x="624" y="0"/>
                      <a:pt x="624" y="0"/>
                    </a:cubicBezTo>
                    <a:lnTo>
                      <a:pt x="1030" y="156"/>
                    </a:lnTo>
                  </a:path>
                </a:pathLst>
              </a:custGeom>
              <a:solidFill>
                <a:srgbClr val="33668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06" name="Freeform 23"/>
              <p:cNvSpPr>
                <a:spLocks noChangeArrowheads="1"/>
              </p:cNvSpPr>
              <p:nvPr/>
            </p:nvSpPr>
            <p:spPr bwMode="auto">
              <a:xfrm>
                <a:off x="5006975" y="1636713"/>
                <a:ext cx="157163" cy="304800"/>
              </a:xfrm>
              <a:custGeom>
                <a:avLst/>
                <a:gdLst>
                  <a:gd name="T0" fmla="*/ 312 w 438"/>
                  <a:gd name="T1" fmla="*/ 125 h 845"/>
                  <a:gd name="T2" fmla="*/ 312 w 438"/>
                  <a:gd name="T3" fmla="*/ 125 h 845"/>
                  <a:gd name="T4" fmla="*/ 374 w 438"/>
                  <a:gd name="T5" fmla="*/ 656 h 845"/>
                  <a:gd name="T6" fmla="*/ 31 w 438"/>
                  <a:gd name="T7" fmla="*/ 844 h 845"/>
                  <a:gd name="T8" fmla="*/ 31 w 438"/>
                  <a:gd name="T9" fmla="*/ 813 h 845"/>
                  <a:gd name="T10" fmla="*/ 249 w 438"/>
                  <a:gd name="T11" fmla="*/ 656 h 845"/>
                  <a:gd name="T12" fmla="*/ 312 w 438"/>
                  <a:gd name="T13" fmla="*/ 125 h 845"/>
                </a:gdLst>
                <a:ahLst/>
                <a:cxnLst>
                  <a:cxn ang="0">
                    <a:pos x="T0" y="T1"/>
                  </a:cxn>
                  <a:cxn ang="0">
                    <a:pos x="T2" y="T3"/>
                  </a:cxn>
                  <a:cxn ang="0">
                    <a:pos x="T4" y="T5"/>
                  </a:cxn>
                  <a:cxn ang="0">
                    <a:pos x="T6" y="T7"/>
                  </a:cxn>
                  <a:cxn ang="0">
                    <a:pos x="T8" y="T9"/>
                  </a:cxn>
                  <a:cxn ang="0">
                    <a:pos x="T10" y="T11"/>
                  </a:cxn>
                  <a:cxn ang="0">
                    <a:pos x="T12" y="T13"/>
                  </a:cxn>
                </a:cxnLst>
                <a:rect l="0" t="0" r="r" b="b"/>
                <a:pathLst>
                  <a:path w="438" h="845">
                    <a:moveTo>
                      <a:pt x="312" y="125"/>
                    </a:moveTo>
                    <a:lnTo>
                      <a:pt x="312" y="125"/>
                    </a:lnTo>
                    <a:cubicBezTo>
                      <a:pt x="312" y="125"/>
                      <a:pt x="437" y="625"/>
                      <a:pt x="374" y="656"/>
                    </a:cubicBezTo>
                    <a:cubicBezTo>
                      <a:pt x="249" y="750"/>
                      <a:pt x="31" y="813"/>
                      <a:pt x="31" y="844"/>
                    </a:cubicBezTo>
                    <a:cubicBezTo>
                      <a:pt x="0" y="844"/>
                      <a:pt x="31" y="813"/>
                      <a:pt x="31" y="813"/>
                    </a:cubicBezTo>
                    <a:cubicBezTo>
                      <a:pt x="31" y="813"/>
                      <a:pt x="249" y="719"/>
                      <a:pt x="249" y="656"/>
                    </a:cubicBezTo>
                    <a:cubicBezTo>
                      <a:pt x="155" y="0"/>
                      <a:pt x="312" y="125"/>
                      <a:pt x="312" y="125"/>
                    </a:cubicBezTo>
                  </a:path>
                </a:pathLst>
              </a:custGeom>
              <a:solidFill>
                <a:srgbClr val="33668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07" name="Freeform 135"/>
              <p:cNvSpPr>
                <a:spLocks noChangeArrowheads="1"/>
              </p:cNvSpPr>
              <p:nvPr/>
            </p:nvSpPr>
            <p:spPr bwMode="auto">
              <a:xfrm>
                <a:off x="4297363" y="1784350"/>
                <a:ext cx="293687" cy="641350"/>
              </a:xfrm>
              <a:custGeom>
                <a:avLst/>
                <a:gdLst>
                  <a:gd name="T0" fmla="*/ 94 w 814"/>
                  <a:gd name="T1" fmla="*/ 218 h 1782"/>
                  <a:gd name="T2" fmla="*/ 94 w 814"/>
                  <a:gd name="T3" fmla="*/ 218 h 1782"/>
                  <a:gd name="T4" fmla="*/ 63 w 814"/>
                  <a:gd name="T5" fmla="*/ 1656 h 1782"/>
                  <a:gd name="T6" fmla="*/ 438 w 814"/>
                  <a:gd name="T7" fmla="*/ 687 h 1782"/>
                  <a:gd name="T8" fmla="*/ 688 w 814"/>
                  <a:gd name="T9" fmla="*/ 1562 h 1782"/>
                  <a:gd name="T10" fmla="*/ 719 w 814"/>
                  <a:gd name="T11" fmla="*/ 218 h 1782"/>
                  <a:gd name="T12" fmla="*/ 94 w 814"/>
                  <a:gd name="T13" fmla="*/ 218 h 1782"/>
                </a:gdLst>
                <a:ahLst/>
                <a:cxnLst>
                  <a:cxn ang="0">
                    <a:pos x="T0" y="T1"/>
                  </a:cxn>
                  <a:cxn ang="0">
                    <a:pos x="T2" y="T3"/>
                  </a:cxn>
                  <a:cxn ang="0">
                    <a:pos x="T4" y="T5"/>
                  </a:cxn>
                  <a:cxn ang="0">
                    <a:pos x="T6" y="T7"/>
                  </a:cxn>
                  <a:cxn ang="0">
                    <a:pos x="T8" y="T9"/>
                  </a:cxn>
                  <a:cxn ang="0">
                    <a:pos x="T10" y="T11"/>
                  </a:cxn>
                  <a:cxn ang="0">
                    <a:pos x="T12" y="T13"/>
                  </a:cxn>
                </a:cxnLst>
                <a:rect l="0" t="0" r="r" b="b"/>
                <a:pathLst>
                  <a:path w="814" h="1782">
                    <a:moveTo>
                      <a:pt x="94" y="218"/>
                    </a:moveTo>
                    <a:lnTo>
                      <a:pt x="94" y="218"/>
                    </a:lnTo>
                    <a:cubicBezTo>
                      <a:pt x="94" y="218"/>
                      <a:pt x="0" y="1281"/>
                      <a:pt x="63" y="1656"/>
                    </a:cubicBezTo>
                    <a:cubicBezTo>
                      <a:pt x="63" y="1656"/>
                      <a:pt x="344" y="906"/>
                      <a:pt x="438" y="687"/>
                    </a:cubicBezTo>
                    <a:cubicBezTo>
                      <a:pt x="438" y="687"/>
                      <a:pt x="625" y="1343"/>
                      <a:pt x="688" y="1562"/>
                    </a:cubicBezTo>
                    <a:cubicBezTo>
                      <a:pt x="719" y="1781"/>
                      <a:pt x="813" y="437"/>
                      <a:pt x="719" y="218"/>
                    </a:cubicBezTo>
                    <a:cubicBezTo>
                      <a:pt x="657" y="0"/>
                      <a:pt x="94" y="218"/>
                      <a:pt x="94" y="218"/>
                    </a:cubicBezTo>
                  </a:path>
                </a:pathLst>
              </a:custGeom>
              <a:solidFill>
                <a:srgbClr val="754C2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08" name="Freeform 136"/>
              <p:cNvSpPr>
                <a:spLocks noChangeArrowheads="1"/>
              </p:cNvSpPr>
              <p:nvPr/>
            </p:nvSpPr>
            <p:spPr bwMode="auto">
              <a:xfrm>
                <a:off x="4297363" y="1917700"/>
                <a:ext cx="282575" cy="304800"/>
              </a:xfrm>
              <a:custGeom>
                <a:avLst/>
                <a:gdLst>
                  <a:gd name="T0" fmla="*/ 94 w 783"/>
                  <a:gd name="T1" fmla="*/ 94 h 845"/>
                  <a:gd name="T2" fmla="*/ 94 w 783"/>
                  <a:gd name="T3" fmla="*/ 94 h 845"/>
                  <a:gd name="T4" fmla="*/ 63 w 783"/>
                  <a:gd name="T5" fmla="*/ 126 h 845"/>
                  <a:gd name="T6" fmla="*/ 0 w 783"/>
                  <a:gd name="T7" fmla="*/ 719 h 845"/>
                  <a:gd name="T8" fmla="*/ 782 w 783"/>
                  <a:gd name="T9" fmla="*/ 688 h 845"/>
                  <a:gd name="T10" fmla="*/ 750 w 783"/>
                  <a:gd name="T11" fmla="*/ 0 h 845"/>
                  <a:gd name="T12" fmla="*/ 94 w 783"/>
                  <a:gd name="T13" fmla="*/ 94 h 845"/>
                </a:gdLst>
                <a:ahLst/>
                <a:cxnLst>
                  <a:cxn ang="0">
                    <a:pos x="T0" y="T1"/>
                  </a:cxn>
                  <a:cxn ang="0">
                    <a:pos x="T2" y="T3"/>
                  </a:cxn>
                  <a:cxn ang="0">
                    <a:pos x="T4" y="T5"/>
                  </a:cxn>
                  <a:cxn ang="0">
                    <a:pos x="T6" y="T7"/>
                  </a:cxn>
                  <a:cxn ang="0">
                    <a:pos x="T8" y="T9"/>
                  </a:cxn>
                  <a:cxn ang="0">
                    <a:pos x="T10" y="T11"/>
                  </a:cxn>
                  <a:cxn ang="0">
                    <a:pos x="T12" y="T13"/>
                  </a:cxn>
                </a:cxnLst>
                <a:rect l="0" t="0" r="r" b="b"/>
                <a:pathLst>
                  <a:path w="783" h="845">
                    <a:moveTo>
                      <a:pt x="94" y="94"/>
                    </a:moveTo>
                    <a:lnTo>
                      <a:pt x="94" y="94"/>
                    </a:lnTo>
                    <a:cubicBezTo>
                      <a:pt x="94" y="94"/>
                      <a:pt x="63" y="94"/>
                      <a:pt x="63" y="126"/>
                    </a:cubicBezTo>
                    <a:cubicBezTo>
                      <a:pt x="63" y="251"/>
                      <a:pt x="32" y="563"/>
                      <a:pt x="0" y="719"/>
                    </a:cubicBezTo>
                    <a:cubicBezTo>
                      <a:pt x="0" y="719"/>
                      <a:pt x="532" y="844"/>
                      <a:pt x="782" y="688"/>
                    </a:cubicBezTo>
                    <a:cubicBezTo>
                      <a:pt x="750" y="0"/>
                      <a:pt x="750" y="0"/>
                      <a:pt x="750" y="0"/>
                    </a:cubicBezTo>
                    <a:lnTo>
                      <a:pt x="94" y="94"/>
                    </a:lnTo>
                  </a:path>
                </a:pathLst>
              </a:custGeom>
              <a:solidFill>
                <a:srgbClr val="2DA9D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09" name="Freeform 137"/>
              <p:cNvSpPr>
                <a:spLocks noChangeArrowheads="1"/>
              </p:cNvSpPr>
              <p:nvPr/>
            </p:nvSpPr>
            <p:spPr bwMode="auto">
              <a:xfrm>
                <a:off x="4310063" y="1536700"/>
                <a:ext cx="280987" cy="585788"/>
              </a:xfrm>
              <a:custGeom>
                <a:avLst/>
                <a:gdLst>
                  <a:gd name="T0" fmla="*/ 93 w 782"/>
                  <a:gd name="T1" fmla="*/ 781 h 1626"/>
                  <a:gd name="T2" fmla="*/ 93 w 782"/>
                  <a:gd name="T3" fmla="*/ 781 h 1626"/>
                  <a:gd name="T4" fmla="*/ 0 w 782"/>
                  <a:gd name="T5" fmla="*/ 1531 h 1626"/>
                  <a:gd name="T6" fmla="*/ 781 w 782"/>
                  <a:gd name="T7" fmla="*/ 1469 h 1626"/>
                  <a:gd name="T8" fmla="*/ 656 w 782"/>
                  <a:gd name="T9" fmla="*/ 219 h 1626"/>
                  <a:gd name="T10" fmla="*/ 249 w 782"/>
                  <a:gd name="T11" fmla="*/ 94 h 1626"/>
                  <a:gd name="T12" fmla="*/ 93 w 782"/>
                  <a:gd name="T13" fmla="*/ 781 h 1626"/>
                </a:gdLst>
                <a:ahLst/>
                <a:cxnLst>
                  <a:cxn ang="0">
                    <a:pos x="T0" y="T1"/>
                  </a:cxn>
                  <a:cxn ang="0">
                    <a:pos x="T2" y="T3"/>
                  </a:cxn>
                  <a:cxn ang="0">
                    <a:pos x="T4" y="T5"/>
                  </a:cxn>
                  <a:cxn ang="0">
                    <a:pos x="T6" y="T7"/>
                  </a:cxn>
                  <a:cxn ang="0">
                    <a:pos x="T8" y="T9"/>
                  </a:cxn>
                  <a:cxn ang="0">
                    <a:pos x="T10" y="T11"/>
                  </a:cxn>
                  <a:cxn ang="0">
                    <a:pos x="T12" y="T13"/>
                  </a:cxn>
                </a:cxnLst>
                <a:rect l="0" t="0" r="r" b="b"/>
                <a:pathLst>
                  <a:path w="782" h="1626">
                    <a:moveTo>
                      <a:pt x="93" y="781"/>
                    </a:moveTo>
                    <a:lnTo>
                      <a:pt x="93" y="781"/>
                    </a:lnTo>
                    <a:cubicBezTo>
                      <a:pt x="62" y="906"/>
                      <a:pt x="0" y="1469"/>
                      <a:pt x="0" y="1531"/>
                    </a:cubicBezTo>
                    <a:cubicBezTo>
                      <a:pt x="0" y="1531"/>
                      <a:pt x="562" y="1625"/>
                      <a:pt x="781" y="1469"/>
                    </a:cubicBezTo>
                    <a:cubicBezTo>
                      <a:pt x="781" y="1469"/>
                      <a:pt x="687" y="344"/>
                      <a:pt x="656" y="219"/>
                    </a:cubicBezTo>
                    <a:cubicBezTo>
                      <a:pt x="656" y="63"/>
                      <a:pt x="312" y="0"/>
                      <a:pt x="249" y="94"/>
                    </a:cubicBezTo>
                    <a:cubicBezTo>
                      <a:pt x="249" y="94"/>
                      <a:pt x="156" y="250"/>
                      <a:pt x="93" y="781"/>
                    </a:cubicBezTo>
                  </a:path>
                </a:pathLst>
              </a:custGeom>
              <a:solidFill>
                <a:srgbClr val="FFFFF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10" name="Freeform 138"/>
              <p:cNvSpPr>
                <a:spLocks noChangeArrowheads="1"/>
              </p:cNvSpPr>
              <p:nvPr/>
            </p:nvSpPr>
            <p:spPr bwMode="auto">
              <a:xfrm>
                <a:off x="4197350" y="1839913"/>
                <a:ext cx="46038" cy="90487"/>
              </a:xfrm>
              <a:custGeom>
                <a:avLst/>
                <a:gdLst>
                  <a:gd name="T0" fmla="*/ 63 w 126"/>
                  <a:gd name="T1" fmla="*/ 0 h 251"/>
                  <a:gd name="T2" fmla="*/ 63 w 126"/>
                  <a:gd name="T3" fmla="*/ 0 h 251"/>
                  <a:gd name="T4" fmla="*/ 94 w 126"/>
                  <a:gd name="T5" fmla="*/ 156 h 251"/>
                  <a:gd name="T6" fmla="*/ 63 w 126"/>
                  <a:gd name="T7" fmla="*/ 156 h 251"/>
                  <a:gd name="T8" fmla="*/ 31 w 126"/>
                  <a:gd name="T9" fmla="*/ 93 h 251"/>
                  <a:gd name="T10" fmla="*/ 31 w 126"/>
                  <a:gd name="T11" fmla="*/ 218 h 251"/>
                  <a:gd name="T12" fmla="*/ 0 w 126"/>
                  <a:gd name="T13" fmla="*/ 218 h 251"/>
                  <a:gd name="T14" fmla="*/ 0 w 126"/>
                  <a:gd name="T15" fmla="*/ 125 h 251"/>
                  <a:gd name="T16" fmla="*/ 63 w 126"/>
                  <a:gd name="T17" fmla="*/ 0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251">
                    <a:moveTo>
                      <a:pt x="63" y="0"/>
                    </a:moveTo>
                    <a:lnTo>
                      <a:pt x="63" y="0"/>
                    </a:lnTo>
                    <a:cubicBezTo>
                      <a:pt x="63" y="0"/>
                      <a:pt x="63" y="125"/>
                      <a:pt x="94" y="156"/>
                    </a:cubicBezTo>
                    <a:cubicBezTo>
                      <a:pt x="125" y="156"/>
                      <a:pt x="63" y="187"/>
                      <a:pt x="63" y="156"/>
                    </a:cubicBezTo>
                    <a:cubicBezTo>
                      <a:pt x="63" y="125"/>
                      <a:pt x="31" y="93"/>
                      <a:pt x="31" y="93"/>
                    </a:cubicBezTo>
                    <a:cubicBezTo>
                      <a:pt x="31" y="93"/>
                      <a:pt x="31" y="187"/>
                      <a:pt x="31" y="218"/>
                    </a:cubicBezTo>
                    <a:cubicBezTo>
                      <a:pt x="31" y="250"/>
                      <a:pt x="0" y="218"/>
                      <a:pt x="0" y="218"/>
                    </a:cubicBezTo>
                    <a:cubicBezTo>
                      <a:pt x="0" y="187"/>
                      <a:pt x="0" y="156"/>
                      <a:pt x="0" y="125"/>
                    </a:cubicBezTo>
                    <a:cubicBezTo>
                      <a:pt x="0" y="93"/>
                      <a:pt x="31" y="31"/>
                      <a:pt x="63" y="0"/>
                    </a:cubicBezTo>
                  </a:path>
                </a:pathLst>
              </a:custGeom>
              <a:solidFill>
                <a:srgbClr val="754C2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11" name="Freeform 139"/>
              <p:cNvSpPr>
                <a:spLocks noChangeArrowheads="1"/>
              </p:cNvSpPr>
              <p:nvPr/>
            </p:nvSpPr>
            <p:spPr bwMode="auto">
              <a:xfrm>
                <a:off x="4421188" y="1547813"/>
                <a:ext cx="90487" cy="269875"/>
              </a:xfrm>
              <a:custGeom>
                <a:avLst/>
                <a:gdLst>
                  <a:gd name="T0" fmla="*/ 63 w 251"/>
                  <a:gd name="T1" fmla="*/ 0 h 751"/>
                  <a:gd name="T2" fmla="*/ 0 w 251"/>
                  <a:gd name="T3" fmla="*/ 125 h 751"/>
                  <a:gd name="T4" fmla="*/ 156 w 251"/>
                  <a:gd name="T5" fmla="*/ 594 h 751"/>
                  <a:gd name="T6" fmla="*/ 219 w 251"/>
                  <a:gd name="T7" fmla="*/ 750 h 751"/>
                  <a:gd name="T8" fmla="*/ 250 w 251"/>
                  <a:gd name="T9" fmla="*/ 750 h 751"/>
                  <a:gd name="T10" fmla="*/ 250 w 251"/>
                  <a:gd name="T11" fmla="*/ 750 h 751"/>
                  <a:gd name="T12" fmla="*/ 250 w 251"/>
                  <a:gd name="T13" fmla="*/ 750 h 751"/>
                  <a:gd name="T14" fmla="*/ 250 w 251"/>
                  <a:gd name="T15" fmla="*/ 500 h 751"/>
                  <a:gd name="T16" fmla="*/ 250 w 251"/>
                  <a:gd name="T17" fmla="*/ 219 h 751"/>
                  <a:gd name="T18" fmla="*/ 219 w 251"/>
                  <a:gd name="T19" fmla="*/ 94 h 751"/>
                  <a:gd name="T20" fmla="*/ 125 w 251"/>
                  <a:gd name="T21" fmla="*/ 32 h 751"/>
                  <a:gd name="T22" fmla="*/ 156 w 251"/>
                  <a:gd name="T23" fmla="*/ 94 h 751"/>
                  <a:gd name="T24" fmla="*/ 219 w 251"/>
                  <a:gd name="T25" fmla="*/ 188 h 751"/>
                  <a:gd name="T26" fmla="*/ 219 w 251"/>
                  <a:gd name="T27" fmla="*/ 500 h 751"/>
                  <a:gd name="T28" fmla="*/ 219 w 251"/>
                  <a:gd name="T29" fmla="*/ 750 h 751"/>
                  <a:gd name="T30" fmla="*/ 219 w 251"/>
                  <a:gd name="T31" fmla="*/ 750 h 751"/>
                  <a:gd name="T32" fmla="*/ 219 w 251"/>
                  <a:gd name="T33" fmla="*/ 719 h 751"/>
                  <a:gd name="T34" fmla="*/ 250 w 251"/>
                  <a:gd name="T35" fmla="*/ 750 h 751"/>
                  <a:gd name="T36" fmla="*/ 250 w 251"/>
                  <a:gd name="T37" fmla="*/ 750 h 751"/>
                  <a:gd name="T38" fmla="*/ 219 w 251"/>
                  <a:gd name="T39" fmla="*/ 719 h 751"/>
                  <a:gd name="T40" fmla="*/ 219 w 251"/>
                  <a:gd name="T41" fmla="*/ 719 h 751"/>
                  <a:gd name="T42" fmla="*/ 250 w 251"/>
                  <a:gd name="T43" fmla="*/ 719 h 751"/>
                  <a:gd name="T44" fmla="*/ 250 w 251"/>
                  <a:gd name="T45" fmla="*/ 750 h 751"/>
                  <a:gd name="T46" fmla="*/ 250 w 251"/>
                  <a:gd name="T47" fmla="*/ 750 h 751"/>
                  <a:gd name="T48" fmla="*/ 250 w 251"/>
                  <a:gd name="T49" fmla="*/ 719 h 751"/>
                  <a:gd name="T50" fmla="*/ 250 w 251"/>
                  <a:gd name="T51" fmla="*/ 719 h 751"/>
                  <a:gd name="T52" fmla="*/ 250 w 251"/>
                  <a:gd name="T53" fmla="*/ 719 h 751"/>
                  <a:gd name="T54" fmla="*/ 250 w 251"/>
                  <a:gd name="T55" fmla="*/ 719 h 751"/>
                  <a:gd name="T56" fmla="*/ 250 w 251"/>
                  <a:gd name="T57" fmla="*/ 719 h 751"/>
                  <a:gd name="T58" fmla="*/ 188 w 251"/>
                  <a:gd name="T59" fmla="*/ 594 h 751"/>
                  <a:gd name="T60" fmla="*/ 31 w 251"/>
                  <a:gd name="T61" fmla="*/ 125 h 751"/>
                  <a:gd name="T62" fmla="*/ 63 w 251"/>
                  <a:gd name="T63" fmla="*/ 32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1" h="751">
                    <a:moveTo>
                      <a:pt x="63" y="0"/>
                    </a:moveTo>
                    <a:lnTo>
                      <a:pt x="63" y="0"/>
                    </a:lnTo>
                    <a:cubicBezTo>
                      <a:pt x="31" y="0"/>
                      <a:pt x="31" y="32"/>
                      <a:pt x="0" y="32"/>
                    </a:cubicBezTo>
                    <a:cubicBezTo>
                      <a:pt x="0" y="63"/>
                      <a:pt x="0" y="94"/>
                      <a:pt x="0" y="125"/>
                    </a:cubicBezTo>
                    <a:cubicBezTo>
                      <a:pt x="0" y="188"/>
                      <a:pt x="31" y="281"/>
                      <a:pt x="63" y="375"/>
                    </a:cubicBezTo>
                    <a:cubicBezTo>
                      <a:pt x="94" y="469"/>
                      <a:pt x="125" y="563"/>
                      <a:pt x="156" y="594"/>
                    </a:cubicBezTo>
                    <a:cubicBezTo>
                      <a:pt x="188" y="657"/>
                      <a:pt x="188" y="719"/>
                      <a:pt x="219" y="719"/>
                    </a:cubicBezTo>
                    <a:cubicBezTo>
                      <a:pt x="219" y="750"/>
                      <a:pt x="219" y="750"/>
                      <a:pt x="219" y="750"/>
                    </a:cubicBezTo>
                    <a:lnTo>
                      <a:pt x="219" y="750"/>
                    </a:lnTo>
                    <a:cubicBezTo>
                      <a:pt x="219" y="750"/>
                      <a:pt x="219" y="750"/>
                      <a:pt x="250" y="750"/>
                    </a:cubicBezTo>
                    <a:lnTo>
                      <a:pt x="250" y="750"/>
                    </a:lnTo>
                    <a:lnTo>
                      <a:pt x="250" y="750"/>
                    </a:lnTo>
                    <a:lnTo>
                      <a:pt x="250" y="750"/>
                    </a:lnTo>
                    <a:lnTo>
                      <a:pt x="250" y="750"/>
                    </a:lnTo>
                    <a:lnTo>
                      <a:pt x="250" y="750"/>
                    </a:lnTo>
                    <a:cubicBezTo>
                      <a:pt x="250" y="750"/>
                      <a:pt x="250" y="625"/>
                      <a:pt x="250" y="500"/>
                    </a:cubicBezTo>
                    <a:cubicBezTo>
                      <a:pt x="250" y="438"/>
                      <a:pt x="250" y="375"/>
                      <a:pt x="250" y="313"/>
                    </a:cubicBezTo>
                    <a:cubicBezTo>
                      <a:pt x="250" y="281"/>
                      <a:pt x="250" y="250"/>
                      <a:pt x="250" y="219"/>
                    </a:cubicBezTo>
                    <a:cubicBezTo>
                      <a:pt x="250" y="188"/>
                      <a:pt x="250" y="188"/>
                      <a:pt x="250" y="157"/>
                    </a:cubicBezTo>
                    <a:cubicBezTo>
                      <a:pt x="250" y="125"/>
                      <a:pt x="250" y="125"/>
                      <a:pt x="219" y="94"/>
                    </a:cubicBezTo>
                    <a:cubicBezTo>
                      <a:pt x="219" y="63"/>
                      <a:pt x="219" y="63"/>
                      <a:pt x="188" y="63"/>
                    </a:cubicBezTo>
                    <a:cubicBezTo>
                      <a:pt x="188" y="32"/>
                      <a:pt x="156" y="32"/>
                      <a:pt x="125" y="32"/>
                    </a:cubicBezTo>
                    <a:cubicBezTo>
                      <a:pt x="125" y="63"/>
                      <a:pt x="125" y="63"/>
                      <a:pt x="125" y="63"/>
                    </a:cubicBezTo>
                    <a:lnTo>
                      <a:pt x="156" y="94"/>
                    </a:lnTo>
                    <a:cubicBezTo>
                      <a:pt x="188" y="94"/>
                      <a:pt x="188" y="94"/>
                      <a:pt x="188" y="125"/>
                    </a:cubicBezTo>
                    <a:cubicBezTo>
                      <a:pt x="188" y="125"/>
                      <a:pt x="188" y="157"/>
                      <a:pt x="219" y="188"/>
                    </a:cubicBezTo>
                    <a:lnTo>
                      <a:pt x="219" y="219"/>
                    </a:lnTo>
                    <a:cubicBezTo>
                      <a:pt x="219" y="281"/>
                      <a:pt x="219" y="407"/>
                      <a:pt x="219" y="500"/>
                    </a:cubicBezTo>
                    <a:cubicBezTo>
                      <a:pt x="219" y="563"/>
                      <a:pt x="219" y="625"/>
                      <a:pt x="219" y="657"/>
                    </a:cubicBezTo>
                    <a:cubicBezTo>
                      <a:pt x="219" y="719"/>
                      <a:pt x="219" y="750"/>
                      <a:pt x="219" y="750"/>
                    </a:cubicBezTo>
                    <a:cubicBezTo>
                      <a:pt x="250" y="750"/>
                      <a:pt x="250" y="750"/>
                      <a:pt x="250" y="750"/>
                    </a:cubicBezTo>
                    <a:cubicBezTo>
                      <a:pt x="219" y="750"/>
                      <a:pt x="219" y="750"/>
                      <a:pt x="219" y="750"/>
                    </a:cubicBezTo>
                    <a:cubicBezTo>
                      <a:pt x="250" y="750"/>
                      <a:pt x="250" y="750"/>
                      <a:pt x="250" y="750"/>
                    </a:cubicBezTo>
                    <a:cubicBezTo>
                      <a:pt x="219" y="719"/>
                      <a:pt x="219" y="719"/>
                      <a:pt x="219" y="719"/>
                    </a:cubicBezTo>
                    <a:cubicBezTo>
                      <a:pt x="219" y="719"/>
                      <a:pt x="219" y="719"/>
                      <a:pt x="219" y="750"/>
                    </a:cubicBezTo>
                    <a:cubicBezTo>
                      <a:pt x="250" y="750"/>
                      <a:pt x="250" y="750"/>
                      <a:pt x="250" y="750"/>
                    </a:cubicBezTo>
                    <a:cubicBezTo>
                      <a:pt x="219" y="719"/>
                      <a:pt x="219" y="719"/>
                      <a:pt x="219" y="719"/>
                    </a:cubicBezTo>
                    <a:cubicBezTo>
                      <a:pt x="250" y="750"/>
                      <a:pt x="250" y="750"/>
                      <a:pt x="250" y="750"/>
                    </a:cubicBezTo>
                    <a:cubicBezTo>
                      <a:pt x="219" y="719"/>
                      <a:pt x="219" y="719"/>
                      <a:pt x="219" y="719"/>
                    </a:cubicBezTo>
                    <a:lnTo>
                      <a:pt x="219" y="719"/>
                    </a:lnTo>
                    <a:cubicBezTo>
                      <a:pt x="250" y="750"/>
                      <a:pt x="250" y="750"/>
                      <a:pt x="250" y="750"/>
                    </a:cubicBezTo>
                    <a:cubicBezTo>
                      <a:pt x="219" y="719"/>
                      <a:pt x="219" y="719"/>
                      <a:pt x="219" y="719"/>
                    </a:cubicBezTo>
                    <a:cubicBezTo>
                      <a:pt x="250" y="750"/>
                      <a:pt x="250" y="750"/>
                      <a:pt x="250" y="750"/>
                    </a:cubicBezTo>
                    <a:cubicBezTo>
                      <a:pt x="250" y="719"/>
                      <a:pt x="250" y="719"/>
                      <a:pt x="250" y="719"/>
                    </a:cubicBezTo>
                    <a:lnTo>
                      <a:pt x="219" y="719"/>
                    </a:lnTo>
                    <a:cubicBezTo>
                      <a:pt x="250" y="750"/>
                      <a:pt x="250" y="750"/>
                      <a:pt x="250" y="750"/>
                    </a:cubicBezTo>
                    <a:cubicBezTo>
                      <a:pt x="250" y="719"/>
                      <a:pt x="250" y="719"/>
                      <a:pt x="250" y="719"/>
                    </a:cubicBezTo>
                    <a:cubicBezTo>
                      <a:pt x="250" y="750"/>
                      <a:pt x="250" y="750"/>
                      <a:pt x="250" y="750"/>
                    </a:cubicBezTo>
                    <a:cubicBezTo>
                      <a:pt x="250" y="719"/>
                      <a:pt x="250" y="719"/>
                      <a:pt x="250" y="719"/>
                    </a:cubicBezTo>
                    <a:lnTo>
                      <a:pt x="250" y="719"/>
                    </a:lnTo>
                    <a:cubicBezTo>
                      <a:pt x="250" y="750"/>
                      <a:pt x="250" y="750"/>
                      <a:pt x="250" y="750"/>
                    </a:cubicBezTo>
                    <a:cubicBezTo>
                      <a:pt x="250" y="719"/>
                      <a:pt x="250" y="719"/>
                      <a:pt x="250" y="719"/>
                    </a:cubicBezTo>
                    <a:lnTo>
                      <a:pt x="250" y="719"/>
                    </a:lnTo>
                    <a:lnTo>
                      <a:pt x="250" y="719"/>
                    </a:lnTo>
                    <a:lnTo>
                      <a:pt x="250" y="719"/>
                    </a:lnTo>
                    <a:lnTo>
                      <a:pt x="250" y="719"/>
                    </a:lnTo>
                    <a:lnTo>
                      <a:pt x="250" y="719"/>
                    </a:lnTo>
                    <a:lnTo>
                      <a:pt x="250" y="719"/>
                    </a:lnTo>
                    <a:cubicBezTo>
                      <a:pt x="250" y="719"/>
                      <a:pt x="250" y="719"/>
                      <a:pt x="250" y="688"/>
                    </a:cubicBezTo>
                    <a:cubicBezTo>
                      <a:pt x="219" y="657"/>
                      <a:pt x="219" y="625"/>
                      <a:pt x="188" y="594"/>
                    </a:cubicBezTo>
                    <a:cubicBezTo>
                      <a:pt x="156" y="532"/>
                      <a:pt x="125" y="438"/>
                      <a:pt x="94" y="344"/>
                    </a:cubicBezTo>
                    <a:cubicBezTo>
                      <a:pt x="63" y="281"/>
                      <a:pt x="31" y="188"/>
                      <a:pt x="31" y="125"/>
                    </a:cubicBezTo>
                    <a:cubicBezTo>
                      <a:pt x="31" y="94"/>
                      <a:pt x="31" y="63"/>
                      <a:pt x="63" y="63"/>
                    </a:cubicBezTo>
                    <a:cubicBezTo>
                      <a:pt x="63" y="63"/>
                      <a:pt x="63" y="63"/>
                      <a:pt x="63" y="32"/>
                    </a:cubicBezTo>
                    <a:cubicBezTo>
                      <a:pt x="63" y="0"/>
                      <a:pt x="63" y="0"/>
                      <a:pt x="63" y="0"/>
                    </a:cubicBezTo>
                  </a:path>
                </a:pathLst>
              </a:custGeom>
              <a:solidFill>
                <a:srgbClr val="E5E7E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12" name="Freeform 140"/>
              <p:cNvSpPr>
                <a:spLocks noChangeArrowheads="1"/>
              </p:cNvSpPr>
              <p:nvPr/>
            </p:nvSpPr>
            <p:spPr bwMode="auto">
              <a:xfrm>
                <a:off x="4432300" y="1525588"/>
                <a:ext cx="57150" cy="79375"/>
              </a:xfrm>
              <a:custGeom>
                <a:avLst/>
                <a:gdLst>
                  <a:gd name="T0" fmla="*/ 94 w 158"/>
                  <a:gd name="T1" fmla="*/ 0 h 220"/>
                  <a:gd name="T2" fmla="*/ 94 w 158"/>
                  <a:gd name="T3" fmla="*/ 0 h 220"/>
                  <a:gd name="T4" fmla="*/ 0 w 158"/>
                  <a:gd name="T5" fmla="*/ 125 h 220"/>
                  <a:gd name="T6" fmla="*/ 125 w 158"/>
                  <a:gd name="T7" fmla="*/ 219 h 220"/>
                  <a:gd name="T8" fmla="*/ 157 w 158"/>
                  <a:gd name="T9" fmla="*/ 31 h 220"/>
                  <a:gd name="T10" fmla="*/ 94 w 158"/>
                  <a:gd name="T11" fmla="*/ 0 h 220"/>
                </a:gdLst>
                <a:ahLst/>
                <a:cxnLst>
                  <a:cxn ang="0">
                    <a:pos x="T0" y="T1"/>
                  </a:cxn>
                  <a:cxn ang="0">
                    <a:pos x="T2" y="T3"/>
                  </a:cxn>
                  <a:cxn ang="0">
                    <a:pos x="T4" y="T5"/>
                  </a:cxn>
                  <a:cxn ang="0">
                    <a:pos x="T6" y="T7"/>
                  </a:cxn>
                  <a:cxn ang="0">
                    <a:pos x="T8" y="T9"/>
                  </a:cxn>
                  <a:cxn ang="0">
                    <a:pos x="T10" y="T11"/>
                  </a:cxn>
                </a:cxnLst>
                <a:rect l="0" t="0" r="r" b="b"/>
                <a:pathLst>
                  <a:path w="158" h="220">
                    <a:moveTo>
                      <a:pt x="94" y="0"/>
                    </a:moveTo>
                    <a:lnTo>
                      <a:pt x="94" y="0"/>
                    </a:lnTo>
                    <a:cubicBezTo>
                      <a:pt x="0" y="125"/>
                      <a:pt x="0" y="125"/>
                      <a:pt x="0" y="125"/>
                    </a:cubicBezTo>
                    <a:cubicBezTo>
                      <a:pt x="0" y="125"/>
                      <a:pt x="94" y="219"/>
                      <a:pt x="125" y="219"/>
                    </a:cubicBezTo>
                    <a:cubicBezTo>
                      <a:pt x="157" y="187"/>
                      <a:pt x="157" y="31"/>
                      <a:pt x="157" y="31"/>
                    </a:cubicBezTo>
                    <a:lnTo>
                      <a:pt x="94" y="0"/>
                    </a:lnTo>
                  </a:path>
                </a:pathLst>
              </a:custGeom>
              <a:solidFill>
                <a:srgbClr val="754C2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13" name="Freeform 141"/>
              <p:cNvSpPr>
                <a:spLocks noChangeArrowheads="1"/>
              </p:cNvSpPr>
              <p:nvPr/>
            </p:nvSpPr>
            <p:spPr bwMode="auto">
              <a:xfrm>
                <a:off x="4365625" y="1333500"/>
                <a:ext cx="180975" cy="247650"/>
              </a:xfrm>
              <a:custGeom>
                <a:avLst/>
                <a:gdLst>
                  <a:gd name="T0" fmla="*/ 93 w 501"/>
                  <a:gd name="T1" fmla="*/ 126 h 689"/>
                  <a:gd name="T2" fmla="*/ 93 w 501"/>
                  <a:gd name="T3" fmla="*/ 126 h 689"/>
                  <a:gd name="T4" fmla="*/ 156 w 501"/>
                  <a:gd name="T5" fmla="*/ 501 h 689"/>
                  <a:gd name="T6" fmla="*/ 500 w 501"/>
                  <a:gd name="T7" fmla="*/ 376 h 689"/>
                  <a:gd name="T8" fmla="*/ 312 w 501"/>
                  <a:gd name="T9" fmla="*/ 32 h 689"/>
                  <a:gd name="T10" fmla="*/ 93 w 501"/>
                  <a:gd name="T11" fmla="*/ 126 h 689"/>
                </a:gdLst>
                <a:ahLst/>
                <a:cxnLst>
                  <a:cxn ang="0">
                    <a:pos x="T0" y="T1"/>
                  </a:cxn>
                  <a:cxn ang="0">
                    <a:pos x="T2" y="T3"/>
                  </a:cxn>
                  <a:cxn ang="0">
                    <a:pos x="T4" y="T5"/>
                  </a:cxn>
                  <a:cxn ang="0">
                    <a:pos x="T6" y="T7"/>
                  </a:cxn>
                  <a:cxn ang="0">
                    <a:pos x="T8" y="T9"/>
                  </a:cxn>
                  <a:cxn ang="0">
                    <a:pos x="T10" y="T11"/>
                  </a:cxn>
                </a:cxnLst>
                <a:rect l="0" t="0" r="r" b="b"/>
                <a:pathLst>
                  <a:path w="501" h="689">
                    <a:moveTo>
                      <a:pt x="93" y="126"/>
                    </a:moveTo>
                    <a:lnTo>
                      <a:pt x="93" y="126"/>
                    </a:lnTo>
                    <a:cubicBezTo>
                      <a:pt x="0" y="219"/>
                      <a:pt x="125" y="469"/>
                      <a:pt x="156" y="501"/>
                    </a:cubicBezTo>
                    <a:cubicBezTo>
                      <a:pt x="344" y="688"/>
                      <a:pt x="469" y="563"/>
                      <a:pt x="500" y="376"/>
                    </a:cubicBezTo>
                    <a:cubicBezTo>
                      <a:pt x="500" y="188"/>
                      <a:pt x="406" y="94"/>
                      <a:pt x="312" y="32"/>
                    </a:cubicBezTo>
                    <a:cubicBezTo>
                      <a:pt x="219" y="0"/>
                      <a:pt x="93" y="126"/>
                      <a:pt x="93" y="126"/>
                    </a:cubicBezTo>
                  </a:path>
                </a:pathLst>
              </a:custGeom>
              <a:solidFill>
                <a:srgbClr val="A97B4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14" name="Freeform 142"/>
              <p:cNvSpPr>
                <a:spLocks noChangeArrowheads="1"/>
              </p:cNvSpPr>
              <p:nvPr/>
            </p:nvSpPr>
            <p:spPr bwMode="auto">
              <a:xfrm>
                <a:off x="4332288" y="1322388"/>
                <a:ext cx="214312" cy="236537"/>
              </a:xfrm>
              <a:custGeom>
                <a:avLst/>
                <a:gdLst>
                  <a:gd name="T0" fmla="*/ 375 w 595"/>
                  <a:gd name="T1" fmla="*/ 63 h 658"/>
                  <a:gd name="T2" fmla="*/ 375 w 595"/>
                  <a:gd name="T3" fmla="*/ 63 h 658"/>
                  <a:gd name="T4" fmla="*/ 594 w 595"/>
                  <a:gd name="T5" fmla="*/ 250 h 658"/>
                  <a:gd name="T6" fmla="*/ 281 w 595"/>
                  <a:gd name="T7" fmla="*/ 344 h 658"/>
                  <a:gd name="T8" fmla="*/ 375 w 595"/>
                  <a:gd name="T9" fmla="*/ 563 h 658"/>
                  <a:gd name="T10" fmla="*/ 156 w 595"/>
                  <a:gd name="T11" fmla="*/ 594 h 658"/>
                  <a:gd name="T12" fmla="*/ 375 w 595"/>
                  <a:gd name="T13" fmla="*/ 63 h 658"/>
                </a:gdLst>
                <a:ahLst/>
                <a:cxnLst>
                  <a:cxn ang="0">
                    <a:pos x="T0" y="T1"/>
                  </a:cxn>
                  <a:cxn ang="0">
                    <a:pos x="T2" y="T3"/>
                  </a:cxn>
                  <a:cxn ang="0">
                    <a:pos x="T4" y="T5"/>
                  </a:cxn>
                  <a:cxn ang="0">
                    <a:pos x="T6" y="T7"/>
                  </a:cxn>
                  <a:cxn ang="0">
                    <a:pos x="T8" y="T9"/>
                  </a:cxn>
                  <a:cxn ang="0">
                    <a:pos x="T10" y="T11"/>
                  </a:cxn>
                  <a:cxn ang="0">
                    <a:pos x="T12" y="T13"/>
                  </a:cxn>
                </a:cxnLst>
                <a:rect l="0" t="0" r="r" b="b"/>
                <a:pathLst>
                  <a:path w="595" h="658">
                    <a:moveTo>
                      <a:pt x="375" y="63"/>
                    </a:moveTo>
                    <a:lnTo>
                      <a:pt x="375" y="63"/>
                    </a:lnTo>
                    <a:cubicBezTo>
                      <a:pt x="375" y="63"/>
                      <a:pt x="531" y="63"/>
                      <a:pt x="594" y="250"/>
                    </a:cubicBezTo>
                    <a:cubicBezTo>
                      <a:pt x="594" y="250"/>
                      <a:pt x="438" y="375"/>
                      <a:pt x="281" y="344"/>
                    </a:cubicBezTo>
                    <a:cubicBezTo>
                      <a:pt x="281" y="344"/>
                      <a:pt x="313" y="532"/>
                      <a:pt x="375" y="563"/>
                    </a:cubicBezTo>
                    <a:cubicBezTo>
                      <a:pt x="438" y="625"/>
                      <a:pt x="313" y="657"/>
                      <a:pt x="156" y="594"/>
                    </a:cubicBezTo>
                    <a:cubicBezTo>
                      <a:pt x="0" y="563"/>
                      <a:pt x="31" y="0"/>
                      <a:pt x="375" y="63"/>
                    </a:cubicBezTo>
                  </a:path>
                </a:pathLst>
              </a:custGeom>
              <a:solidFill>
                <a:srgbClr val="221F2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15" name="Freeform 143"/>
              <p:cNvSpPr>
                <a:spLocks noChangeArrowheads="1"/>
              </p:cNvSpPr>
              <p:nvPr/>
            </p:nvSpPr>
            <p:spPr bwMode="auto">
              <a:xfrm>
                <a:off x="4759325" y="1647825"/>
                <a:ext cx="90488" cy="46038"/>
              </a:xfrm>
              <a:custGeom>
                <a:avLst/>
                <a:gdLst>
                  <a:gd name="T0" fmla="*/ 0 w 251"/>
                  <a:gd name="T1" fmla="*/ 63 h 127"/>
                  <a:gd name="T2" fmla="*/ 0 w 251"/>
                  <a:gd name="T3" fmla="*/ 63 h 127"/>
                  <a:gd name="T4" fmla="*/ 93 w 251"/>
                  <a:gd name="T5" fmla="*/ 0 h 127"/>
                  <a:gd name="T6" fmla="*/ 93 w 251"/>
                  <a:gd name="T7" fmla="*/ 0 h 127"/>
                  <a:gd name="T8" fmla="*/ 93 w 251"/>
                  <a:gd name="T9" fmla="*/ 63 h 127"/>
                  <a:gd name="T10" fmla="*/ 218 w 251"/>
                  <a:gd name="T11" fmla="*/ 32 h 127"/>
                  <a:gd name="T12" fmla="*/ 93 w 251"/>
                  <a:gd name="T13" fmla="*/ 126 h 127"/>
                  <a:gd name="T14" fmla="*/ 0 w 251"/>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1" h="127">
                    <a:moveTo>
                      <a:pt x="0" y="63"/>
                    </a:moveTo>
                    <a:lnTo>
                      <a:pt x="0" y="63"/>
                    </a:lnTo>
                    <a:cubicBezTo>
                      <a:pt x="0" y="63"/>
                      <a:pt x="62" y="32"/>
                      <a:pt x="93" y="0"/>
                    </a:cubicBezTo>
                    <a:lnTo>
                      <a:pt x="93" y="0"/>
                    </a:lnTo>
                    <a:cubicBezTo>
                      <a:pt x="125" y="0"/>
                      <a:pt x="125" y="63"/>
                      <a:pt x="93" y="63"/>
                    </a:cubicBezTo>
                    <a:cubicBezTo>
                      <a:pt x="62" y="63"/>
                      <a:pt x="187" y="63"/>
                      <a:pt x="218" y="32"/>
                    </a:cubicBezTo>
                    <a:cubicBezTo>
                      <a:pt x="250" y="32"/>
                      <a:pt x="218" y="94"/>
                      <a:pt x="93" y="126"/>
                    </a:cubicBezTo>
                    <a:cubicBezTo>
                      <a:pt x="0" y="126"/>
                      <a:pt x="0" y="63"/>
                      <a:pt x="0" y="63"/>
                    </a:cubicBezTo>
                  </a:path>
                </a:pathLst>
              </a:custGeom>
              <a:solidFill>
                <a:srgbClr val="A97B4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16" name="Freeform 146"/>
              <p:cNvSpPr>
                <a:spLocks noChangeArrowheads="1"/>
              </p:cNvSpPr>
              <p:nvPr/>
            </p:nvSpPr>
            <p:spPr bwMode="auto">
              <a:xfrm>
                <a:off x="4940300" y="1749425"/>
                <a:ext cx="46038" cy="338138"/>
              </a:xfrm>
              <a:custGeom>
                <a:avLst/>
                <a:gdLst>
                  <a:gd name="T0" fmla="*/ 125 w 126"/>
                  <a:gd name="T1" fmla="*/ 906 h 938"/>
                  <a:gd name="T2" fmla="*/ 125 w 126"/>
                  <a:gd name="T3" fmla="*/ 906 h 938"/>
                  <a:gd name="T4" fmla="*/ 125 w 126"/>
                  <a:gd name="T5" fmla="*/ 906 h 938"/>
                  <a:gd name="T6" fmla="*/ 125 w 126"/>
                  <a:gd name="T7" fmla="*/ 0 h 938"/>
                  <a:gd name="T8" fmla="*/ 0 w 126"/>
                  <a:gd name="T9" fmla="*/ 0 h 938"/>
                  <a:gd name="T10" fmla="*/ 0 w 126"/>
                  <a:gd name="T11" fmla="*/ 906 h 938"/>
                  <a:gd name="T12" fmla="*/ 0 w 126"/>
                  <a:gd name="T13" fmla="*/ 906 h 938"/>
                  <a:gd name="T14" fmla="*/ 62 w 126"/>
                  <a:gd name="T15" fmla="*/ 937 h 938"/>
                  <a:gd name="T16" fmla="*/ 125 w 126"/>
                  <a:gd name="T17" fmla="*/ 906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938">
                    <a:moveTo>
                      <a:pt x="125" y="906"/>
                    </a:moveTo>
                    <a:lnTo>
                      <a:pt x="125" y="906"/>
                    </a:lnTo>
                    <a:lnTo>
                      <a:pt x="125" y="906"/>
                    </a:lnTo>
                    <a:cubicBezTo>
                      <a:pt x="125" y="0"/>
                      <a:pt x="125" y="0"/>
                      <a:pt x="125" y="0"/>
                    </a:cubicBezTo>
                    <a:cubicBezTo>
                      <a:pt x="0" y="0"/>
                      <a:pt x="0" y="0"/>
                      <a:pt x="0" y="0"/>
                    </a:cubicBezTo>
                    <a:cubicBezTo>
                      <a:pt x="0" y="906"/>
                      <a:pt x="0" y="906"/>
                      <a:pt x="0" y="906"/>
                    </a:cubicBezTo>
                    <a:lnTo>
                      <a:pt x="0" y="906"/>
                    </a:lnTo>
                    <a:cubicBezTo>
                      <a:pt x="0" y="906"/>
                      <a:pt x="31" y="937"/>
                      <a:pt x="62" y="937"/>
                    </a:cubicBezTo>
                    <a:cubicBezTo>
                      <a:pt x="93" y="937"/>
                      <a:pt x="125" y="906"/>
                      <a:pt x="125" y="906"/>
                    </a:cubicBezTo>
                  </a:path>
                </a:pathLst>
              </a:custGeom>
              <a:solidFill>
                <a:srgbClr val="BCBEC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17" name="Freeform 147"/>
              <p:cNvSpPr>
                <a:spLocks noChangeArrowheads="1"/>
              </p:cNvSpPr>
              <p:nvPr/>
            </p:nvSpPr>
            <p:spPr bwMode="auto">
              <a:xfrm>
                <a:off x="4714875" y="1716088"/>
                <a:ext cx="674688" cy="382587"/>
              </a:xfrm>
              <a:custGeom>
                <a:avLst/>
                <a:gdLst>
                  <a:gd name="T0" fmla="*/ 1875 w 1876"/>
                  <a:gd name="T1" fmla="*/ 656 h 1064"/>
                  <a:gd name="T2" fmla="*/ 1156 w 1876"/>
                  <a:gd name="T3" fmla="*/ 1063 h 1064"/>
                  <a:gd name="T4" fmla="*/ 0 w 1876"/>
                  <a:gd name="T5" fmla="*/ 406 h 1064"/>
                  <a:gd name="T6" fmla="*/ 719 w 1876"/>
                  <a:gd name="T7" fmla="*/ 0 h 1064"/>
                  <a:gd name="T8" fmla="*/ 1875 w 1876"/>
                  <a:gd name="T9" fmla="*/ 656 h 1064"/>
                </a:gdLst>
                <a:ahLst/>
                <a:cxnLst>
                  <a:cxn ang="0">
                    <a:pos x="T0" y="T1"/>
                  </a:cxn>
                  <a:cxn ang="0">
                    <a:pos x="T2" y="T3"/>
                  </a:cxn>
                  <a:cxn ang="0">
                    <a:pos x="T4" y="T5"/>
                  </a:cxn>
                  <a:cxn ang="0">
                    <a:pos x="T6" y="T7"/>
                  </a:cxn>
                  <a:cxn ang="0">
                    <a:pos x="T8" y="T9"/>
                  </a:cxn>
                </a:cxnLst>
                <a:rect l="0" t="0" r="r" b="b"/>
                <a:pathLst>
                  <a:path w="1876" h="1064">
                    <a:moveTo>
                      <a:pt x="1875" y="656"/>
                    </a:moveTo>
                    <a:lnTo>
                      <a:pt x="1156" y="1063"/>
                    </a:lnTo>
                    <a:lnTo>
                      <a:pt x="0" y="406"/>
                    </a:lnTo>
                    <a:lnTo>
                      <a:pt x="719" y="0"/>
                    </a:lnTo>
                    <a:lnTo>
                      <a:pt x="1875" y="656"/>
                    </a:lnTo>
                  </a:path>
                </a:pathLst>
              </a:custGeom>
              <a:solidFill>
                <a:srgbClr val="9A613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18" name="Freeform 148"/>
              <p:cNvSpPr>
                <a:spLocks noChangeArrowheads="1"/>
              </p:cNvSpPr>
              <p:nvPr/>
            </p:nvSpPr>
            <p:spPr bwMode="auto">
              <a:xfrm>
                <a:off x="4602163" y="2087563"/>
                <a:ext cx="674687" cy="382587"/>
              </a:xfrm>
              <a:custGeom>
                <a:avLst/>
                <a:gdLst>
                  <a:gd name="T0" fmla="*/ 1874 w 1875"/>
                  <a:gd name="T1" fmla="*/ 657 h 1064"/>
                  <a:gd name="T2" fmla="*/ 1156 w 1875"/>
                  <a:gd name="T3" fmla="*/ 1063 h 1064"/>
                  <a:gd name="T4" fmla="*/ 0 w 1875"/>
                  <a:gd name="T5" fmla="*/ 407 h 1064"/>
                  <a:gd name="T6" fmla="*/ 719 w 1875"/>
                  <a:gd name="T7" fmla="*/ 0 h 1064"/>
                  <a:gd name="T8" fmla="*/ 1874 w 1875"/>
                  <a:gd name="T9" fmla="*/ 657 h 1064"/>
                </a:gdLst>
                <a:ahLst/>
                <a:cxnLst>
                  <a:cxn ang="0">
                    <a:pos x="T0" y="T1"/>
                  </a:cxn>
                  <a:cxn ang="0">
                    <a:pos x="T2" y="T3"/>
                  </a:cxn>
                  <a:cxn ang="0">
                    <a:pos x="T4" y="T5"/>
                  </a:cxn>
                  <a:cxn ang="0">
                    <a:pos x="T6" y="T7"/>
                  </a:cxn>
                  <a:cxn ang="0">
                    <a:pos x="T8" y="T9"/>
                  </a:cxn>
                </a:cxnLst>
                <a:rect l="0" t="0" r="r" b="b"/>
                <a:pathLst>
                  <a:path w="1875" h="1064">
                    <a:moveTo>
                      <a:pt x="1874" y="657"/>
                    </a:moveTo>
                    <a:lnTo>
                      <a:pt x="1156" y="1063"/>
                    </a:lnTo>
                    <a:lnTo>
                      <a:pt x="0" y="407"/>
                    </a:lnTo>
                    <a:lnTo>
                      <a:pt x="719" y="0"/>
                    </a:lnTo>
                    <a:lnTo>
                      <a:pt x="1874" y="657"/>
                    </a:lnTo>
                  </a:path>
                </a:pathLst>
              </a:custGeom>
              <a:solidFill>
                <a:srgbClr val="2F559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19" name="Freeform 149"/>
              <p:cNvSpPr>
                <a:spLocks noChangeArrowheads="1"/>
              </p:cNvSpPr>
              <p:nvPr/>
            </p:nvSpPr>
            <p:spPr bwMode="auto">
              <a:xfrm>
                <a:off x="4714875" y="1862138"/>
                <a:ext cx="415925" cy="539750"/>
              </a:xfrm>
              <a:custGeom>
                <a:avLst/>
                <a:gdLst>
                  <a:gd name="T0" fmla="*/ 1156 w 1157"/>
                  <a:gd name="T1" fmla="*/ 657 h 1501"/>
                  <a:gd name="T2" fmla="*/ 1156 w 1157"/>
                  <a:gd name="T3" fmla="*/ 1500 h 1501"/>
                  <a:gd name="T4" fmla="*/ 0 w 1157"/>
                  <a:gd name="T5" fmla="*/ 844 h 1501"/>
                  <a:gd name="T6" fmla="*/ 0 w 1157"/>
                  <a:gd name="T7" fmla="*/ 0 h 1501"/>
                  <a:gd name="T8" fmla="*/ 1156 w 1157"/>
                  <a:gd name="T9" fmla="*/ 657 h 1501"/>
                </a:gdLst>
                <a:ahLst/>
                <a:cxnLst>
                  <a:cxn ang="0">
                    <a:pos x="T0" y="T1"/>
                  </a:cxn>
                  <a:cxn ang="0">
                    <a:pos x="T2" y="T3"/>
                  </a:cxn>
                  <a:cxn ang="0">
                    <a:pos x="T4" y="T5"/>
                  </a:cxn>
                  <a:cxn ang="0">
                    <a:pos x="T6" y="T7"/>
                  </a:cxn>
                  <a:cxn ang="0">
                    <a:pos x="T8" y="T9"/>
                  </a:cxn>
                </a:cxnLst>
                <a:rect l="0" t="0" r="r" b="b"/>
                <a:pathLst>
                  <a:path w="1157" h="1501">
                    <a:moveTo>
                      <a:pt x="1156" y="657"/>
                    </a:moveTo>
                    <a:lnTo>
                      <a:pt x="1156" y="1500"/>
                    </a:lnTo>
                    <a:lnTo>
                      <a:pt x="0" y="844"/>
                    </a:lnTo>
                    <a:lnTo>
                      <a:pt x="0" y="0"/>
                    </a:lnTo>
                    <a:lnTo>
                      <a:pt x="1156" y="657"/>
                    </a:lnTo>
                  </a:path>
                </a:pathLst>
              </a:custGeom>
              <a:solidFill>
                <a:srgbClr val="754C28"/>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20" name="Freeform 150"/>
              <p:cNvSpPr>
                <a:spLocks noChangeArrowheads="1"/>
              </p:cNvSpPr>
              <p:nvPr/>
            </p:nvSpPr>
            <p:spPr bwMode="auto">
              <a:xfrm>
                <a:off x="5130800" y="1952625"/>
                <a:ext cx="247650" cy="450850"/>
              </a:xfrm>
              <a:custGeom>
                <a:avLst/>
                <a:gdLst>
                  <a:gd name="T0" fmla="*/ 0 w 688"/>
                  <a:gd name="T1" fmla="*/ 407 h 1251"/>
                  <a:gd name="T2" fmla="*/ 0 w 688"/>
                  <a:gd name="T3" fmla="*/ 1250 h 1251"/>
                  <a:gd name="T4" fmla="*/ 687 w 688"/>
                  <a:gd name="T5" fmla="*/ 844 h 1251"/>
                  <a:gd name="T6" fmla="*/ 687 w 688"/>
                  <a:gd name="T7" fmla="*/ 0 h 1251"/>
                  <a:gd name="T8" fmla="*/ 0 w 688"/>
                  <a:gd name="T9" fmla="*/ 407 h 1251"/>
                </a:gdLst>
                <a:ahLst/>
                <a:cxnLst>
                  <a:cxn ang="0">
                    <a:pos x="T0" y="T1"/>
                  </a:cxn>
                  <a:cxn ang="0">
                    <a:pos x="T2" y="T3"/>
                  </a:cxn>
                  <a:cxn ang="0">
                    <a:pos x="T4" y="T5"/>
                  </a:cxn>
                  <a:cxn ang="0">
                    <a:pos x="T6" y="T7"/>
                  </a:cxn>
                  <a:cxn ang="0">
                    <a:pos x="T8" y="T9"/>
                  </a:cxn>
                </a:cxnLst>
                <a:rect l="0" t="0" r="r" b="b"/>
                <a:pathLst>
                  <a:path w="688" h="1251">
                    <a:moveTo>
                      <a:pt x="0" y="407"/>
                    </a:moveTo>
                    <a:lnTo>
                      <a:pt x="0" y="1250"/>
                    </a:lnTo>
                    <a:lnTo>
                      <a:pt x="687" y="844"/>
                    </a:lnTo>
                    <a:lnTo>
                      <a:pt x="687" y="0"/>
                    </a:lnTo>
                    <a:lnTo>
                      <a:pt x="0" y="407"/>
                    </a:lnTo>
                  </a:path>
                </a:pathLst>
              </a:custGeom>
              <a:solidFill>
                <a:srgbClr val="A97B4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21" name="Freeform 151"/>
              <p:cNvSpPr>
                <a:spLocks noChangeArrowheads="1"/>
              </p:cNvSpPr>
              <p:nvPr/>
            </p:nvSpPr>
            <p:spPr bwMode="auto">
              <a:xfrm>
                <a:off x="4803775" y="1738313"/>
                <a:ext cx="336550" cy="438150"/>
              </a:xfrm>
              <a:custGeom>
                <a:avLst/>
                <a:gdLst>
                  <a:gd name="T0" fmla="*/ 749 w 937"/>
                  <a:gd name="T1" fmla="*/ 0 h 1219"/>
                  <a:gd name="T2" fmla="*/ 749 w 937"/>
                  <a:gd name="T3" fmla="*/ 0 h 1219"/>
                  <a:gd name="T4" fmla="*/ 686 w 937"/>
                  <a:gd name="T5" fmla="*/ 374 h 1219"/>
                  <a:gd name="T6" fmla="*/ 218 w 937"/>
                  <a:gd name="T7" fmla="*/ 499 h 1219"/>
                  <a:gd name="T8" fmla="*/ 0 w 937"/>
                  <a:gd name="T9" fmla="*/ 1218 h 1219"/>
                  <a:gd name="T10" fmla="*/ 0 w 937"/>
                  <a:gd name="T11" fmla="*/ 499 h 1219"/>
                  <a:gd name="T12" fmla="*/ 562 w 937"/>
                  <a:gd name="T13" fmla="*/ 125 h 1219"/>
                  <a:gd name="T14" fmla="*/ 749 w 937"/>
                  <a:gd name="T15" fmla="*/ 0 h 12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7" h="1219">
                    <a:moveTo>
                      <a:pt x="749" y="0"/>
                    </a:moveTo>
                    <a:lnTo>
                      <a:pt x="749" y="0"/>
                    </a:lnTo>
                    <a:cubicBezTo>
                      <a:pt x="749" y="0"/>
                      <a:pt x="936" y="281"/>
                      <a:pt x="686" y="374"/>
                    </a:cubicBezTo>
                    <a:cubicBezTo>
                      <a:pt x="406" y="499"/>
                      <a:pt x="250" y="468"/>
                      <a:pt x="218" y="499"/>
                    </a:cubicBezTo>
                    <a:cubicBezTo>
                      <a:pt x="187" y="531"/>
                      <a:pt x="0" y="1218"/>
                      <a:pt x="0" y="1218"/>
                    </a:cubicBezTo>
                    <a:cubicBezTo>
                      <a:pt x="0" y="1218"/>
                      <a:pt x="0" y="593"/>
                      <a:pt x="0" y="499"/>
                    </a:cubicBezTo>
                    <a:cubicBezTo>
                      <a:pt x="0" y="437"/>
                      <a:pt x="468" y="187"/>
                      <a:pt x="562" y="125"/>
                    </a:cubicBezTo>
                    <a:lnTo>
                      <a:pt x="749" y="0"/>
                    </a:lnTo>
                  </a:path>
                </a:pathLst>
              </a:custGeom>
              <a:solidFill>
                <a:srgbClr val="BBA98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22" name="Freeform 152"/>
              <p:cNvSpPr>
                <a:spLocks noChangeArrowheads="1"/>
              </p:cNvSpPr>
              <p:nvPr/>
            </p:nvSpPr>
            <p:spPr bwMode="auto">
              <a:xfrm>
                <a:off x="4916488" y="1795463"/>
                <a:ext cx="338137" cy="427037"/>
              </a:xfrm>
              <a:custGeom>
                <a:avLst/>
                <a:gdLst>
                  <a:gd name="T0" fmla="*/ 749 w 938"/>
                  <a:gd name="T1" fmla="*/ 0 h 1188"/>
                  <a:gd name="T2" fmla="*/ 749 w 938"/>
                  <a:gd name="T3" fmla="*/ 0 h 1188"/>
                  <a:gd name="T4" fmla="*/ 687 w 938"/>
                  <a:gd name="T5" fmla="*/ 375 h 1188"/>
                  <a:gd name="T6" fmla="*/ 219 w 938"/>
                  <a:gd name="T7" fmla="*/ 500 h 1188"/>
                  <a:gd name="T8" fmla="*/ 156 w 938"/>
                  <a:gd name="T9" fmla="*/ 1187 h 1188"/>
                  <a:gd name="T10" fmla="*/ 0 w 938"/>
                  <a:gd name="T11" fmla="*/ 469 h 1188"/>
                  <a:gd name="T12" fmla="*/ 344 w 938"/>
                  <a:gd name="T13" fmla="*/ 156 h 1188"/>
                  <a:gd name="T14" fmla="*/ 749 w 938"/>
                  <a:gd name="T15" fmla="*/ 0 h 11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8" h="1188">
                    <a:moveTo>
                      <a:pt x="749" y="0"/>
                    </a:moveTo>
                    <a:lnTo>
                      <a:pt x="749" y="0"/>
                    </a:lnTo>
                    <a:cubicBezTo>
                      <a:pt x="749" y="0"/>
                      <a:pt x="937" y="281"/>
                      <a:pt x="687" y="375"/>
                    </a:cubicBezTo>
                    <a:cubicBezTo>
                      <a:pt x="405" y="469"/>
                      <a:pt x="250" y="469"/>
                      <a:pt x="219" y="500"/>
                    </a:cubicBezTo>
                    <a:cubicBezTo>
                      <a:pt x="188" y="531"/>
                      <a:pt x="156" y="1187"/>
                      <a:pt x="156" y="1187"/>
                    </a:cubicBezTo>
                    <a:cubicBezTo>
                      <a:pt x="156" y="1187"/>
                      <a:pt x="0" y="531"/>
                      <a:pt x="0" y="469"/>
                    </a:cubicBezTo>
                    <a:cubicBezTo>
                      <a:pt x="0" y="375"/>
                      <a:pt x="281" y="218"/>
                      <a:pt x="344" y="156"/>
                    </a:cubicBezTo>
                    <a:lnTo>
                      <a:pt x="749" y="0"/>
                    </a:lnTo>
                  </a:path>
                </a:pathLst>
              </a:custGeom>
              <a:solidFill>
                <a:srgbClr val="C2B59B"/>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23" name="Freeform 153"/>
              <p:cNvSpPr>
                <a:spLocks noChangeArrowheads="1"/>
              </p:cNvSpPr>
              <p:nvPr/>
            </p:nvSpPr>
            <p:spPr bwMode="auto">
              <a:xfrm>
                <a:off x="4827588" y="1570038"/>
                <a:ext cx="146050" cy="269875"/>
              </a:xfrm>
              <a:custGeom>
                <a:avLst/>
                <a:gdLst>
                  <a:gd name="T0" fmla="*/ 313 w 407"/>
                  <a:gd name="T1" fmla="*/ 62 h 751"/>
                  <a:gd name="T2" fmla="*/ 313 w 407"/>
                  <a:gd name="T3" fmla="*/ 62 h 751"/>
                  <a:gd name="T4" fmla="*/ 250 w 407"/>
                  <a:gd name="T5" fmla="*/ 187 h 751"/>
                  <a:gd name="T6" fmla="*/ 219 w 407"/>
                  <a:gd name="T7" fmla="*/ 469 h 751"/>
                  <a:gd name="T8" fmla="*/ 0 w 407"/>
                  <a:gd name="T9" fmla="*/ 750 h 751"/>
                  <a:gd name="T10" fmla="*/ 281 w 407"/>
                  <a:gd name="T11" fmla="*/ 500 h 751"/>
                  <a:gd name="T12" fmla="*/ 406 w 407"/>
                  <a:gd name="T13" fmla="*/ 125 h 751"/>
                  <a:gd name="T14" fmla="*/ 313 w 407"/>
                  <a:gd name="T15" fmla="*/ 62 h 7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7" h="751">
                    <a:moveTo>
                      <a:pt x="313" y="62"/>
                    </a:moveTo>
                    <a:lnTo>
                      <a:pt x="313" y="62"/>
                    </a:lnTo>
                    <a:cubicBezTo>
                      <a:pt x="313" y="62"/>
                      <a:pt x="250" y="156"/>
                      <a:pt x="250" y="187"/>
                    </a:cubicBezTo>
                    <a:cubicBezTo>
                      <a:pt x="250" y="250"/>
                      <a:pt x="250" y="437"/>
                      <a:pt x="219" y="469"/>
                    </a:cubicBezTo>
                    <a:cubicBezTo>
                      <a:pt x="94" y="625"/>
                      <a:pt x="31" y="750"/>
                      <a:pt x="0" y="750"/>
                    </a:cubicBezTo>
                    <a:cubicBezTo>
                      <a:pt x="0" y="750"/>
                      <a:pt x="125" y="719"/>
                      <a:pt x="281" y="500"/>
                    </a:cubicBezTo>
                    <a:cubicBezTo>
                      <a:pt x="344" y="406"/>
                      <a:pt x="406" y="250"/>
                      <a:pt x="406" y="125"/>
                    </a:cubicBezTo>
                    <a:cubicBezTo>
                      <a:pt x="406" y="31"/>
                      <a:pt x="406" y="0"/>
                      <a:pt x="313" y="62"/>
                    </a:cubicBezTo>
                  </a:path>
                </a:pathLst>
              </a:custGeom>
              <a:solidFill>
                <a:srgbClr val="A97B4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24" name="Freeform 154"/>
              <p:cNvSpPr>
                <a:spLocks noChangeArrowheads="1"/>
              </p:cNvSpPr>
              <p:nvPr/>
            </p:nvSpPr>
            <p:spPr bwMode="auto">
              <a:xfrm>
                <a:off x="4792663" y="1828800"/>
                <a:ext cx="57150" cy="33338"/>
              </a:xfrm>
              <a:custGeom>
                <a:avLst/>
                <a:gdLst>
                  <a:gd name="T0" fmla="*/ 125 w 158"/>
                  <a:gd name="T1" fmla="*/ 0 h 94"/>
                  <a:gd name="T2" fmla="*/ 125 w 158"/>
                  <a:gd name="T3" fmla="*/ 0 h 94"/>
                  <a:gd name="T4" fmla="*/ 94 w 158"/>
                  <a:gd name="T5" fmla="*/ 0 h 94"/>
                  <a:gd name="T6" fmla="*/ 32 w 158"/>
                  <a:gd name="T7" fmla="*/ 31 h 94"/>
                  <a:gd name="T8" fmla="*/ 0 w 158"/>
                  <a:gd name="T9" fmla="*/ 31 h 94"/>
                  <a:gd name="T10" fmla="*/ 32 w 158"/>
                  <a:gd name="T11" fmla="*/ 31 h 94"/>
                  <a:gd name="T12" fmla="*/ 0 w 158"/>
                  <a:gd name="T13" fmla="*/ 62 h 94"/>
                  <a:gd name="T14" fmla="*/ 32 w 158"/>
                  <a:gd name="T15" fmla="*/ 62 h 94"/>
                  <a:gd name="T16" fmla="*/ 32 w 158"/>
                  <a:gd name="T17" fmla="*/ 62 h 94"/>
                  <a:gd name="T18" fmla="*/ 63 w 158"/>
                  <a:gd name="T19" fmla="*/ 93 h 94"/>
                  <a:gd name="T20" fmla="*/ 63 w 158"/>
                  <a:gd name="T21" fmla="*/ 62 h 94"/>
                  <a:gd name="T22" fmla="*/ 125 w 158"/>
                  <a:gd name="T23" fmla="*/ 31 h 94"/>
                  <a:gd name="T24" fmla="*/ 125 w 158"/>
                  <a:gd name="T25" fmla="*/ 62 h 94"/>
                  <a:gd name="T26" fmla="*/ 125 w 158"/>
                  <a:gd name="T27" fmla="*/ 62 h 94"/>
                  <a:gd name="T28" fmla="*/ 157 w 158"/>
                  <a:gd name="T29" fmla="*/ 31 h 94"/>
                  <a:gd name="T30" fmla="*/ 125 w 158"/>
                  <a:gd name="T3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8" h="94">
                    <a:moveTo>
                      <a:pt x="125" y="0"/>
                    </a:moveTo>
                    <a:lnTo>
                      <a:pt x="125" y="0"/>
                    </a:lnTo>
                    <a:lnTo>
                      <a:pt x="94" y="0"/>
                    </a:lnTo>
                    <a:cubicBezTo>
                      <a:pt x="63" y="0"/>
                      <a:pt x="32" y="0"/>
                      <a:pt x="32" y="31"/>
                    </a:cubicBezTo>
                    <a:cubicBezTo>
                      <a:pt x="32" y="31"/>
                      <a:pt x="32" y="31"/>
                      <a:pt x="0" y="31"/>
                    </a:cubicBezTo>
                    <a:lnTo>
                      <a:pt x="32" y="31"/>
                    </a:lnTo>
                    <a:cubicBezTo>
                      <a:pt x="32" y="62"/>
                      <a:pt x="0" y="62"/>
                      <a:pt x="0" y="62"/>
                    </a:cubicBezTo>
                    <a:cubicBezTo>
                      <a:pt x="0" y="62"/>
                      <a:pt x="0" y="62"/>
                      <a:pt x="32" y="62"/>
                    </a:cubicBezTo>
                    <a:lnTo>
                      <a:pt x="32" y="62"/>
                    </a:lnTo>
                    <a:cubicBezTo>
                      <a:pt x="32" y="62"/>
                      <a:pt x="32" y="93"/>
                      <a:pt x="63" y="93"/>
                    </a:cubicBezTo>
                    <a:cubicBezTo>
                      <a:pt x="63" y="62"/>
                      <a:pt x="63" y="62"/>
                      <a:pt x="63" y="62"/>
                    </a:cubicBezTo>
                    <a:cubicBezTo>
                      <a:pt x="63" y="62"/>
                      <a:pt x="94" y="62"/>
                      <a:pt x="125" y="31"/>
                    </a:cubicBezTo>
                    <a:lnTo>
                      <a:pt x="125" y="62"/>
                    </a:lnTo>
                    <a:cubicBezTo>
                      <a:pt x="125" y="62"/>
                      <a:pt x="125" y="93"/>
                      <a:pt x="125" y="62"/>
                    </a:cubicBezTo>
                    <a:cubicBezTo>
                      <a:pt x="157" y="62"/>
                      <a:pt x="157" y="31"/>
                      <a:pt x="157" y="31"/>
                    </a:cubicBezTo>
                    <a:cubicBezTo>
                      <a:pt x="157" y="31"/>
                      <a:pt x="157" y="31"/>
                      <a:pt x="125" y="0"/>
                    </a:cubicBezTo>
                  </a:path>
                </a:pathLst>
              </a:custGeom>
              <a:solidFill>
                <a:srgbClr val="A97B4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25" name="Freeform 155"/>
              <p:cNvSpPr>
                <a:spLocks noChangeArrowheads="1"/>
              </p:cNvSpPr>
              <p:nvPr/>
            </p:nvSpPr>
            <p:spPr bwMode="auto">
              <a:xfrm>
                <a:off x="4872038" y="1536700"/>
                <a:ext cx="338137" cy="428625"/>
              </a:xfrm>
              <a:custGeom>
                <a:avLst/>
                <a:gdLst>
                  <a:gd name="T0" fmla="*/ 843 w 938"/>
                  <a:gd name="T1" fmla="*/ 563 h 1189"/>
                  <a:gd name="T2" fmla="*/ 843 w 938"/>
                  <a:gd name="T3" fmla="*/ 563 h 1189"/>
                  <a:gd name="T4" fmla="*/ 937 w 938"/>
                  <a:gd name="T5" fmla="*/ 844 h 1189"/>
                  <a:gd name="T6" fmla="*/ 63 w 938"/>
                  <a:gd name="T7" fmla="*/ 813 h 1189"/>
                  <a:gd name="T8" fmla="*/ 125 w 938"/>
                  <a:gd name="T9" fmla="*/ 594 h 1189"/>
                  <a:gd name="T10" fmla="*/ 188 w 938"/>
                  <a:gd name="T11" fmla="*/ 281 h 1189"/>
                  <a:gd name="T12" fmla="*/ 499 w 938"/>
                  <a:gd name="T13" fmla="*/ 63 h 1189"/>
                  <a:gd name="T14" fmla="*/ 843 w 938"/>
                  <a:gd name="T15" fmla="*/ 563 h 11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8" h="1189">
                    <a:moveTo>
                      <a:pt x="843" y="563"/>
                    </a:moveTo>
                    <a:lnTo>
                      <a:pt x="843" y="563"/>
                    </a:lnTo>
                    <a:cubicBezTo>
                      <a:pt x="874" y="688"/>
                      <a:pt x="937" y="750"/>
                      <a:pt x="937" y="844"/>
                    </a:cubicBezTo>
                    <a:cubicBezTo>
                      <a:pt x="937" y="844"/>
                      <a:pt x="624" y="1188"/>
                      <a:pt x="63" y="813"/>
                    </a:cubicBezTo>
                    <a:cubicBezTo>
                      <a:pt x="94" y="781"/>
                      <a:pt x="63" y="688"/>
                      <a:pt x="125" y="594"/>
                    </a:cubicBezTo>
                    <a:cubicBezTo>
                      <a:pt x="188" y="500"/>
                      <a:pt x="375" y="469"/>
                      <a:pt x="188" y="281"/>
                    </a:cubicBezTo>
                    <a:cubicBezTo>
                      <a:pt x="0" y="94"/>
                      <a:pt x="406" y="0"/>
                      <a:pt x="499" y="63"/>
                    </a:cubicBezTo>
                    <a:cubicBezTo>
                      <a:pt x="499" y="63"/>
                      <a:pt x="718" y="250"/>
                      <a:pt x="843" y="563"/>
                    </a:cubicBezTo>
                  </a:path>
                </a:pathLst>
              </a:custGeom>
              <a:solidFill>
                <a:srgbClr val="FDC80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26" name="Freeform 156"/>
              <p:cNvSpPr>
                <a:spLocks noChangeArrowheads="1"/>
              </p:cNvSpPr>
              <p:nvPr/>
            </p:nvSpPr>
            <p:spPr bwMode="auto">
              <a:xfrm>
                <a:off x="5018088" y="1592263"/>
                <a:ext cx="123825" cy="338137"/>
              </a:xfrm>
              <a:custGeom>
                <a:avLst/>
                <a:gdLst>
                  <a:gd name="T0" fmla="*/ 63 w 344"/>
                  <a:gd name="T1" fmla="*/ 125 h 939"/>
                  <a:gd name="T2" fmla="*/ 63 w 344"/>
                  <a:gd name="T3" fmla="*/ 125 h 939"/>
                  <a:gd name="T4" fmla="*/ 93 w 344"/>
                  <a:gd name="T5" fmla="*/ 282 h 939"/>
                  <a:gd name="T6" fmla="*/ 218 w 344"/>
                  <a:gd name="T7" fmla="*/ 469 h 939"/>
                  <a:gd name="T8" fmla="*/ 0 w 344"/>
                  <a:gd name="T9" fmla="*/ 938 h 939"/>
                  <a:gd name="T10" fmla="*/ 312 w 344"/>
                  <a:gd name="T11" fmla="*/ 500 h 939"/>
                  <a:gd name="T12" fmla="*/ 218 w 344"/>
                  <a:gd name="T13" fmla="*/ 125 h 939"/>
                  <a:gd name="T14" fmla="*/ 63 w 344"/>
                  <a:gd name="T15" fmla="*/ 125 h 9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4" h="939">
                    <a:moveTo>
                      <a:pt x="63" y="125"/>
                    </a:moveTo>
                    <a:lnTo>
                      <a:pt x="63" y="125"/>
                    </a:lnTo>
                    <a:cubicBezTo>
                      <a:pt x="63" y="125"/>
                      <a:pt x="93" y="219"/>
                      <a:pt x="93" y="282"/>
                    </a:cubicBezTo>
                    <a:cubicBezTo>
                      <a:pt x="124" y="313"/>
                      <a:pt x="218" y="438"/>
                      <a:pt x="218" y="469"/>
                    </a:cubicBezTo>
                    <a:cubicBezTo>
                      <a:pt x="218" y="532"/>
                      <a:pt x="93" y="750"/>
                      <a:pt x="0" y="938"/>
                    </a:cubicBezTo>
                    <a:cubicBezTo>
                      <a:pt x="0" y="938"/>
                      <a:pt x="249" y="625"/>
                      <a:pt x="312" y="500"/>
                    </a:cubicBezTo>
                    <a:cubicBezTo>
                      <a:pt x="343" y="375"/>
                      <a:pt x="312" y="250"/>
                      <a:pt x="218" y="125"/>
                    </a:cubicBezTo>
                    <a:cubicBezTo>
                      <a:pt x="156" y="32"/>
                      <a:pt x="93" y="0"/>
                      <a:pt x="63" y="125"/>
                    </a:cubicBezTo>
                  </a:path>
                </a:pathLst>
              </a:custGeom>
              <a:solidFill>
                <a:srgbClr val="A97B4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27" name="Freeform 157"/>
              <p:cNvSpPr>
                <a:spLocks noChangeArrowheads="1"/>
              </p:cNvSpPr>
              <p:nvPr/>
            </p:nvSpPr>
            <p:spPr bwMode="auto">
              <a:xfrm>
                <a:off x="4995863" y="1895475"/>
                <a:ext cx="46037" cy="46038"/>
              </a:xfrm>
              <a:custGeom>
                <a:avLst/>
                <a:gdLst>
                  <a:gd name="T0" fmla="*/ 125 w 126"/>
                  <a:gd name="T1" fmla="*/ 31 h 126"/>
                  <a:gd name="T2" fmla="*/ 125 w 126"/>
                  <a:gd name="T3" fmla="*/ 31 h 126"/>
                  <a:gd name="T4" fmla="*/ 62 w 126"/>
                  <a:gd name="T5" fmla="*/ 31 h 126"/>
                  <a:gd name="T6" fmla="*/ 31 w 126"/>
                  <a:gd name="T7" fmla="*/ 62 h 126"/>
                  <a:gd name="T8" fmla="*/ 31 w 126"/>
                  <a:gd name="T9" fmla="*/ 125 h 126"/>
                  <a:gd name="T10" fmla="*/ 94 w 126"/>
                  <a:gd name="T11" fmla="*/ 94 h 126"/>
                  <a:gd name="T12" fmla="*/ 125 w 126"/>
                  <a:gd name="T13" fmla="*/ 31 h 126"/>
                </a:gdLst>
                <a:ahLst/>
                <a:cxnLst>
                  <a:cxn ang="0">
                    <a:pos x="T0" y="T1"/>
                  </a:cxn>
                  <a:cxn ang="0">
                    <a:pos x="T2" y="T3"/>
                  </a:cxn>
                  <a:cxn ang="0">
                    <a:pos x="T4" y="T5"/>
                  </a:cxn>
                  <a:cxn ang="0">
                    <a:pos x="T6" y="T7"/>
                  </a:cxn>
                  <a:cxn ang="0">
                    <a:pos x="T8" y="T9"/>
                  </a:cxn>
                  <a:cxn ang="0">
                    <a:pos x="T10" y="T11"/>
                  </a:cxn>
                  <a:cxn ang="0">
                    <a:pos x="T12" y="T13"/>
                  </a:cxn>
                </a:cxnLst>
                <a:rect l="0" t="0" r="r" b="b"/>
                <a:pathLst>
                  <a:path w="126" h="126">
                    <a:moveTo>
                      <a:pt x="125" y="31"/>
                    </a:moveTo>
                    <a:lnTo>
                      <a:pt x="125" y="31"/>
                    </a:lnTo>
                    <a:cubicBezTo>
                      <a:pt x="125" y="31"/>
                      <a:pt x="62" y="0"/>
                      <a:pt x="62" y="31"/>
                    </a:cubicBezTo>
                    <a:cubicBezTo>
                      <a:pt x="31" y="62"/>
                      <a:pt x="62" y="62"/>
                      <a:pt x="31" y="62"/>
                    </a:cubicBezTo>
                    <a:cubicBezTo>
                      <a:pt x="0" y="62"/>
                      <a:pt x="0" y="94"/>
                      <a:pt x="31" y="125"/>
                    </a:cubicBezTo>
                    <a:lnTo>
                      <a:pt x="94" y="94"/>
                    </a:lnTo>
                    <a:cubicBezTo>
                      <a:pt x="125" y="94"/>
                      <a:pt x="125" y="31"/>
                      <a:pt x="125" y="31"/>
                    </a:cubicBezTo>
                  </a:path>
                </a:pathLst>
              </a:custGeom>
              <a:solidFill>
                <a:srgbClr val="A97B4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28" name="Freeform 158"/>
              <p:cNvSpPr>
                <a:spLocks noChangeArrowheads="1"/>
              </p:cNvSpPr>
              <p:nvPr/>
            </p:nvSpPr>
            <p:spPr bwMode="auto">
              <a:xfrm>
                <a:off x="4940300" y="1558925"/>
                <a:ext cx="79375" cy="46038"/>
              </a:xfrm>
              <a:custGeom>
                <a:avLst/>
                <a:gdLst>
                  <a:gd name="T0" fmla="*/ 156 w 219"/>
                  <a:gd name="T1" fmla="*/ 0 h 126"/>
                  <a:gd name="T2" fmla="*/ 156 w 219"/>
                  <a:gd name="T3" fmla="*/ 0 h 126"/>
                  <a:gd name="T4" fmla="*/ 187 w 219"/>
                  <a:gd name="T5" fmla="*/ 93 h 126"/>
                  <a:gd name="T6" fmla="*/ 125 w 219"/>
                  <a:gd name="T7" fmla="*/ 125 h 126"/>
                  <a:gd name="T8" fmla="*/ 0 w 219"/>
                  <a:gd name="T9" fmla="*/ 31 h 126"/>
                  <a:gd name="T10" fmla="*/ 156 w 219"/>
                  <a:gd name="T11" fmla="*/ 0 h 126"/>
                </a:gdLst>
                <a:ahLst/>
                <a:cxnLst>
                  <a:cxn ang="0">
                    <a:pos x="T0" y="T1"/>
                  </a:cxn>
                  <a:cxn ang="0">
                    <a:pos x="T2" y="T3"/>
                  </a:cxn>
                  <a:cxn ang="0">
                    <a:pos x="T4" y="T5"/>
                  </a:cxn>
                  <a:cxn ang="0">
                    <a:pos x="T6" y="T7"/>
                  </a:cxn>
                  <a:cxn ang="0">
                    <a:pos x="T8" y="T9"/>
                  </a:cxn>
                  <a:cxn ang="0">
                    <a:pos x="T10" y="T11"/>
                  </a:cxn>
                </a:cxnLst>
                <a:rect l="0" t="0" r="r" b="b"/>
                <a:pathLst>
                  <a:path w="219" h="126">
                    <a:moveTo>
                      <a:pt x="156" y="0"/>
                    </a:moveTo>
                    <a:lnTo>
                      <a:pt x="156" y="0"/>
                    </a:lnTo>
                    <a:lnTo>
                      <a:pt x="187" y="93"/>
                    </a:lnTo>
                    <a:cubicBezTo>
                      <a:pt x="218" y="125"/>
                      <a:pt x="125" y="125"/>
                      <a:pt x="125" y="125"/>
                    </a:cubicBezTo>
                    <a:cubicBezTo>
                      <a:pt x="0" y="31"/>
                      <a:pt x="0" y="31"/>
                      <a:pt x="0" y="31"/>
                    </a:cubicBezTo>
                    <a:lnTo>
                      <a:pt x="156" y="0"/>
                    </a:lnTo>
                  </a:path>
                </a:pathLst>
              </a:custGeom>
              <a:solidFill>
                <a:srgbClr val="A97B4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29" name="Freeform 159"/>
              <p:cNvSpPr>
                <a:spLocks noChangeArrowheads="1"/>
              </p:cNvSpPr>
              <p:nvPr/>
            </p:nvSpPr>
            <p:spPr bwMode="auto">
              <a:xfrm>
                <a:off x="4872038" y="1379538"/>
                <a:ext cx="169862" cy="236537"/>
              </a:xfrm>
              <a:custGeom>
                <a:avLst/>
                <a:gdLst>
                  <a:gd name="T0" fmla="*/ 250 w 470"/>
                  <a:gd name="T1" fmla="*/ 62 h 657"/>
                  <a:gd name="T2" fmla="*/ 250 w 470"/>
                  <a:gd name="T3" fmla="*/ 62 h 657"/>
                  <a:gd name="T4" fmla="*/ 438 w 470"/>
                  <a:gd name="T5" fmla="*/ 375 h 657"/>
                  <a:gd name="T6" fmla="*/ 63 w 470"/>
                  <a:gd name="T7" fmla="*/ 437 h 657"/>
                  <a:gd name="T8" fmla="*/ 63 w 470"/>
                  <a:gd name="T9" fmla="*/ 125 h 657"/>
                  <a:gd name="T10" fmla="*/ 250 w 470"/>
                  <a:gd name="T11" fmla="*/ 62 h 657"/>
                </a:gdLst>
                <a:ahLst/>
                <a:cxnLst>
                  <a:cxn ang="0">
                    <a:pos x="T0" y="T1"/>
                  </a:cxn>
                  <a:cxn ang="0">
                    <a:pos x="T2" y="T3"/>
                  </a:cxn>
                  <a:cxn ang="0">
                    <a:pos x="T4" y="T5"/>
                  </a:cxn>
                  <a:cxn ang="0">
                    <a:pos x="T6" y="T7"/>
                  </a:cxn>
                  <a:cxn ang="0">
                    <a:pos x="T8" y="T9"/>
                  </a:cxn>
                  <a:cxn ang="0">
                    <a:pos x="T10" y="T11"/>
                  </a:cxn>
                </a:cxnLst>
                <a:rect l="0" t="0" r="r" b="b"/>
                <a:pathLst>
                  <a:path w="470" h="657">
                    <a:moveTo>
                      <a:pt x="250" y="62"/>
                    </a:moveTo>
                    <a:lnTo>
                      <a:pt x="250" y="62"/>
                    </a:lnTo>
                    <a:cubicBezTo>
                      <a:pt x="406" y="93"/>
                      <a:pt x="469" y="312"/>
                      <a:pt x="438" y="375"/>
                    </a:cubicBezTo>
                    <a:cubicBezTo>
                      <a:pt x="406" y="656"/>
                      <a:pt x="125" y="625"/>
                      <a:pt x="63" y="437"/>
                    </a:cubicBezTo>
                    <a:cubicBezTo>
                      <a:pt x="0" y="250"/>
                      <a:pt x="0" y="218"/>
                      <a:pt x="63" y="125"/>
                    </a:cubicBezTo>
                    <a:cubicBezTo>
                      <a:pt x="94" y="0"/>
                      <a:pt x="250" y="62"/>
                      <a:pt x="250" y="62"/>
                    </a:cubicBezTo>
                  </a:path>
                </a:pathLst>
              </a:custGeom>
              <a:solidFill>
                <a:srgbClr val="A97B4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30" name="Freeform 160"/>
              <p:cNvSpPr>
                <a:spLocks noChangeArrowheads="1"/>
              </p:cNvSpPr>
              <p:nvPr/>
            </p:nvSpPr>
            <p:spPr bwMode="auto">
              <a:xfrm>
                <a:off x="4860925" y="1379538"/>
                <a:ext cx="214313" cy="225425"/>
              </a:xfrm>
              <a:custGeom>
                <a:avLst/>
                <a:gdLst>
                  <a:gd name="T0" fmla="*/ 125 w 594"/>
                  <a:gd name="T1" fmla="*/ 93 h 626"/>
                  <a:gd name="T2" fmla="*/ 125 w 594"/>
                  <a:gd name="T3" fmla="*/ 93 h 626"/>
                  <a:gd name="T4" fmla="*/ 0 w 594"/>
                  <a:gd name="T5" fmla="*/ 281 h 626"/>
                  <a:gd name="T6" fmla="*/ 125 w 594"/>
                  <a:gd name="T7" fmla="*/ 343 h 626"/>
                  <a:gd name="T8" fmla="*/ 281 w 594"/>
                  <a:gd name="T9" fmla="*/ 281 h 626"/>
                  <a:gd name="T10" fmla="*/ 375 w 594"/>
                  <a:gd name="T11" fmla="*/ 437 h 626"/>
                  <a:gd name="T12" fmla="*/ 312 w 594"/>
                  <a:gd name="T13" fmla="*/ 593 h 626"/>
                  <a:gd name="T14" fmla="*/ 561 w 594"/>
                  <a:gd name="T15" fmla="*/ 375 h 626"/>
                  <a:gd name="T16" fmla="*/ 406 w 594"/>
                  <a:gd name="T17" fmla="*/ 62 h 626"/>
                  <a:gd name="T18" fmla="*/ 125 w 594"/>
                  <a:gd name="T19" fmla="*/ 93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4" h="626">
                    <a:moveTo>
                      <a:pt x="125" y="93"/>
                    </a:moveTo>
                    <a:lnTo>
                      <a:pt x="125" y="93"/>
                    </a:lnTo>
                    <a:cubicBezTo>
                      <a:pt x="62" y="156"/>
                      <a:pt x="0" y="218"/>
                      <a:pt x="0" y="281"/>
                    </a:cubicBezTo>
                    <a:cubicBezTo>
                      <a:pt x="0" y="281"/>
                      <a:pt x="31" y="343"/>
                      <a:pt x="125" y="343"/>
                    </a:cubicBezTo>
                    <a:cubicBezTo>
                      <a:pt x="219" y="343"/>
                      <a:pt x="281" y="281"/>
                      <a:pt x="281" y="281"/>
                    </a:cubicBezTo>
                    <a:cubicBezTo>
                      <a:pt x="281" y="281"/>
                      <a:pt x="375" y="343"/>
                      <a:pt x="375" y="437"/>
                    </a:cubicBezTo>
                    <a:cubicBezTo>
                      <a:pt x="375" y="500"/>
                      <a:pt x="375" y="562"/>
                      <a:pt x="312" y="593"/>
                    </a:cubicBezTo>
                    <a:cubicBezTo>
                      <a:pt x="281" y="625"/>
                      <a:pt x="561" y="531"/>
                      <a:pt x="561" y="375"/>
                    </a:cubicBezTo>
                    <a:cubicBezTo>
                      <a:pt x="593" y="250"/>
                      <a:pt x="469" y="93"/>
                      <a:pt x="406" y="62"/>
                    </a:cubicBezTo>
                    <a:cubicBezTo>
                      <a:pt x="344" y="0"/>
                      <a:pt x="187" y="0"/>
                      <a:pt x="125" y="93"/>
                    </a:cubicBezTo>
                  </a:path>
                </a:pathLst>
              </a:custGeom>
              <a:solidFill>
                <a:srgbClr val="221F2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grpSp>
      </p:grpSp>
      <p:grpSp>
        <p:nvGrpSpPr>
          <p:cNvPr id="131" name="Randomization arrow">
            <a:extLst>
              <a:ext uri="{FF2B5EF4-FFF2-40B4-BE49-F238E27FC236}">
                <a16:creationId xmlns:a16="http://schemas.microsoft.com/office/drawing/2014/main" id="{5F7CBDED-A7D5-4CB2-82ED-E3A7F9A834A6}"/>
              </a:ext>
            </a:extLst>
          </p:cNvPr>
          <p:cNvGrpSpPr/>
          <p:nvPr/>
        </p:nvGrpSpPr>
        <p:grpSpPr>
          <a:xfrm>
            <a:off x="1227321" y="1961750"/>
            <a:ext cx="3754157" cy="4587621"/>
            <a:chOff x="1710267" y="1882910"/>
            <a:chExt cx="3754157" cy="3386052"/>
          </a:xfrm>
          <a:solidFill>
            <a:srgbClr val="92D050"/>
          </a:solidFill>
        </p:grpSpPr>
        <p:grpSp>
          <p:nvGrpSpPr>
            <p:cNvPr id="132" name="Group 131">
              <a:extLst>
                <a:ext uri="{FF2B5EF4-FFF2-40B4-BE49-F238E27FC236}">
                  <a16:creationId xmlns:a16="http://schemas.microsoft.com/office/drawing/2014/main" id="{C7D53A79-BFD5-4FAF-8113-AC231058BF72}"/>
                </a:ext>
              </a:extLst>
            </p:cNvPr>
            <p:cNvGrpSpPr/>
            <p:nvPr/>
          </p:nvGrpSpPr>
          <p:grpSpPr>
            <a:xfrm>
              <a:off x="1710267" y="1882910"/>
              <a:ext cx="3754157" cy="3386052"/>
              <a:chOff x="1710267" y="1882910"/>
              <a:chExt cx="3754157" cy="3386052"/>
            </a:xfrm>
            <a:grpFill/>
          </p:grpSpPr>
          <p:grpSp>
            <p:nvGrpSpPr>
              <p:cNvPr id="136" name="Group 135">
                <a:extLst>
                  <a:ext uri="{FF2B5EF4-FFF2-40B4-BE49-F238E27FC236}">
                    <a16:creationId xmlns:a16="http://schemas.microsoft.com/office/drawing/2014/main" id="{E736E664-B45D-462A-8A4E-69A6FC351AD0}"/>
                  </a:ext>
                </a:extLst>
              </p:cNvPr>
              <p:cNvGrpSpPr/>
              <p:nvPr/>
            </p:nvGrpSpPr>
            <p:grpSpPr>
              <a:xfrm>
                <a:off x="2087149" y="1882910"/>
                <a:ext cx="3377275" cy="3386052"/>
                <a:chOff x="2087149" y="1882910"/>
                <a:chExt cx="3377275" cy="3386052"/>
              </a:xfrm>
              <a:grpFill/>
            </p:grpSpPr>
            <p:grpSp>
              <p:nvGrpSpPr>
                <p:cNvPr id="138" name="Group 137">
                  <a:extLst>
                    <a:ext uri="{FF2B5EF4-FFF2-40B4-BE49-F238E27FC236}">
                      <a16:creationId xmlns:a16="http://schemas.microsoft.com/office/drawing/2014/main" id="{470909AF-3A1A-403D-AEE7-FB17CD7C025A}"/>
                    </a:ext>
                  </a:extLst>
                </p:cNvPr>
                <p:cNvGrpSpPr/>
                <p:nvPr/>
              </p:nvGrpSpPr>
              <p:grpSpPr>
                <a:xfrm>
                  <a:off x="2087149" y="1977870"/>
                  <a:ext cx="3377275" cy="3183408"/>
                  <a:chOff x="2087149" y="1977870"/>
                  <a:chExt cx="3377275" cy="3183408"/>
                </a:xfrm>
                <a:grpFill/>
              </p:grpSpPr>
              <p:grpSp>
                <p:nvGrpSpPr>
                  <p:cNvPr id="145" name="Group 144">
                    <a:extLst>
                      <a:ext uri="{FF2B5EF4-FFF2-40B4-BE49-F238E27FC236}">
                        <a16:creationId xmlns:a16="http://schemas.microsoft.com/office/drawing/2014/main" id="{78761B4D-7999-4D53-AAE9-C5D087020760}"/>
                      </a:ext>
                    </a:extLst>
                  </p:cNvPr>
                  <p:cNvGrpSpPr/>
                  <p:nvPr/>
                </p:nvGrpSpPr>
                <p:grpSpPr>
                  <a:xfrm>
                    <a:off x="2222559" y="1977870"/>
                    <a:ext cx="2653754" cy="3183408"/>
                    <a:chOff x="2222559" y="1977870"/>
                    <a:chExt cx="2653754" cy="3183408"/>
                  </a:xfrm>
                  <a:grpFill/>
                </p:grpSpPr>
                <p:sp>
                  <p:nvSpPr>
                    <p:cNvPr id="148" name="Freeform 57"/>
                    <p:cNvSpPr>
                      <a:spLocks noChangeArrowheads="1"/>
                    </p:cNvSpPr>
                    <p:nvPr/>
                  </p:nvSpPr>
                  <p:spPr bwMode="auto">
                    <a:xfrm>
                      <a:off x="2222559" y="1977870"/>
                      <a:ext cx="2653754" cy="1669326"/>
                    </a:xfrm>
                    <a:custGeom>
                      <a:avLst/>
                      <a:gdLst>
                        <a:gd name="T0" fmla="*/ 0 w 6407"/>
                        <a:gd name="T1" fmla="*/ 4031 h 4032"/>
                        <a:gd name="T2" fmla="*/ 0 w 6407"/>
                        <a:gd name="T3" fmla="*/ 4031 h 4032"/>
                        <a:gd name="T4" fmla="*/ 1437 w 6407"/>
                        <a:gd name="T5" fmla="*/ 4031 h 4032"/>
                        <a:gd name="T6" fmla="*/ 2281 w 6407"/>
                        <a:gd name="T7" fmla="*/ 3844 h 4032"/>
                        <a:gd name="T8" fmla="*/ 2719 w 6407"/>
                        <a:gd name="T9" fmla="*/ 3500 h 4032"/>
                        <a:gd name="T10" fmla="*/ 3125 w 6407"/>
                        <a:gd name="T11" fmla="*/ 2875 h 4032"/>
                        <a:gd name="T12" fmla="*/ 3375 w 6407"/>
                        <a:gd name="T13" fmla="*/ 2313 h 4032"/>
                        <a:gd name="T14" fmla="*/ 3500 w 6407"/>
                        <a:gd name="T15" fmla="*/ 2063 h 4032"/>
                        <a:gd name="T16" fmla="*/ 3687 w 6407"/>
                        <a:gd name="T17" fmla="*/ 1500 h 4032"/>
                        <a:gd name="T18" fmla="*/ 3844 w 6407"/>
                        <a:gd name="T19" fmla="*/ 1063 h 4032"/>
                        <a:gd name="T20" fmla="*/ 4031 w 6407"/>
                        <a:gd name="T21" fmla="*/ 781 h 4032"/>
                        <a:gd name="T22" fmla="*/ 4375 w 6407"/>
                        <a:gd name="T23" fmla="*/ 500 h 4032"/>
                        <a:gd name="T24" fmla="*/ 4844 w 6407"/>
                        <a:gd name="T25" fmla="*/ 375 h 4032"/>
                        <a:gd name="T26" fmla="*/ 6406 w 6407"/>
                        <a:gd name="T27" fmla="*/ 375 h 4032"/>
                        <a:gd name="T28" fmla="*/ 6406 w 6407"/>
                        <a:gd name="T29" fmla="*/ 0 h 4032"/>
                        <a:gd name="T30" fmla="*/ 4844 w 6407"/>
                        <a:gd name="T31" fmla="*/ 0 h 4032"/>
                        <a:gd name="T32" fmla="*/ 4375 w 6407"/>
                        <a:gd name="T33" fmla="*/ 94 h 4032"/>
                        <a:gd name="T34" fmla="*/ 3781 w 6407"/>
                        <a:gd name="T35" fmla="*/ 500 h 4032"/>
                        <a:gd name="T36" fmla="*/ 3500 w 6407"/>
                        <a:gd name="T37" fmla="*/ 938 h 4032"/>
                        <a:gd name="T38" fmla="*/ 3250 w 6407"/>
                        <a:gd name="T39" fmla="*/ 1625 h 4032"/>
                        <a:gd name="T40" fmla="*/ 3156 w 6407"/>
                        <a:gd name="T41" fmla="*/ 1938 h 4032"/>
                        <a:gd name="T42" fmla="*/ 3062 w 6407"/>
                        <a:gd name="T43" fmla="*/ 2156 h 4032"/>
                        <a:gd name="T44" fmla="*/ 2812 w 6407"/>
                        <a:gd name="T45" fmla="*/ 2656 h 4032"/>
                        <a:gd name="T46" fmla="*/ 2625 w 6407"/>
                        <a:gd name="T47" fmla="*/ 3031 h 4032"/>
                        <a:gd name="T48" fmla="*/ 2187 w 6407"/>
                        <a:gd name="T49" fmla="*/ 3469 h 4032"/>
                        <a:gd name="T50" fmla="*/ 1844 w 6407"/>
                        <a:gd name="T51" fmla="*/ 3594 h 4032"/>
                        <a:gd name="T52" fmla="*/ 1437 w 6407"/>
                        <a:gd name="T53" fmla="*/ 3656 h 4032"/>
                        <a:gd name="T54" fmla="*/ 562 w 6407"/>
                        <a:gd name="T55" fmla="*/ 3656 h 4032"/>
                        <a:gd name="T56" fmla="*/ 156 w 6407"/>
                        <a:gd name="T57" fmla="*/ 3656 h 4032"/>
                        <a:gd name="T58" fmla="*/ 0 w 6407"/>
                        <a:gd name="T59" fmla="*/ 3656 h 4032"/>
                        <a:gd name="T60" fmla="*/ 0 w 6407"/>
                        <a:gd name="T61" fmla="*/ 4031 h 4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407" h="4032">
                          <a:moveTo>
                            <a:pt x="0" y="4031"/>
                          </a:moveTo>
                          <a:lnTo>
                            <a:pt x="0" y="4031"/>
                          </a:lnTo>
                          <a:cubicBezTo>
                            <a:pt x="0" y="4031"/>
                            <a:pt x="969" y="4031"/>
                            <a:pt x="1437" y="4031"/>
                          </a:cubicBezTo>
                          <a:cubicBezTo>
                            <a:pt x="1781" y="4031"/>
                            <a:pt x="2062" y="3938"/>
                            <a:pt x="2281" y="3844"/>
                          </a:cubicBezTo>
                          <a:cubicBezTo>
                            <a:pt x="2469" y="3750"/>
                            <a:pt x="2594" y="3625"/>
                            <a:pt x="2719" y="3500"/>
                          </a:cubicBezTo>
                          <a:cubicBezTo>
                            <a:pt x="2906" y="3313"/>
                            <a:pt x="3031" y="3094"/>
                            <a:pt x="3125" y="2875"/>
                          </a:cubicBezTo>
                          <a:cubicBezTo>
                            <a:pt x="3219" y="2688"/>
                            <a:pt x="3312" y="2469"/>
                            <a:pt x="3375" y="2313"/>
                          </a:cubicBezTo>
                          <a:cubicBezTo>
                            <a:pt x="3437" y="2250"/>
                            <a:pt x="3469" y="2156"/>
                            <a:pt x="3500" y="2063"/>
                          </a:cubicBezTo>
                          <a:cubicBezTo>
                            <a:pt x="3562" y="1875"/>
                            <a:pt x="3625" y="1688"/>
                            <a:pt x="3687" y="1500"/>
                          </a:cubicBezTo>
                          <a:cubicBezTo>
                            <a:pt x="3719" y="1344"/>
                            <a:pt x="3781" y="1188"/>
                            <a:pt x="3844" y="1063"/>
                          </a:cubicBezTo>
                          <a:cubicBezTo>
                            <a:pt x="3906" y="969"/>
                            <a:pt x="3969" y="875"/>
                            <a:pt x="4031" y="781"/>
                          </a:cubicBezTo>
                          <a:cubicBezTo>
                            <a:pt x="4125" y="688"/>
                            <a:pt x="4219" y="563"/>
                            <a:pt x="4375" y="500"/>
                          </a:cubicBezTo>
                          <a:cubicBezTo>
                            <a:pt x="4500" y="438"/>
                            <a:pt x="4656" y="375"/>
                            <a:pt x="4844" y="375"/>
                          </a:cubicBezTo>
                          <a:cubicBezTo>
                            <a:pt x="5468" y="375"/>
                            <a:pt x="6406" y="375"/>
                            <a:pt x="6406" y="375"/>
                          </a:cubicBezTo>
                          <a:cubicBezTo>
                            <a:pt x="6406" y="0"/>
                            <a:pt x="6406" y="0"/>
                            <a:pt x="6406" y="0"/>
                          </a:cubicBezTo>
                          <a:cubicBezTo>
                            <a:pt x="6406" y="0"/>
                            <a:pt x="5468" y="0"/>
                            <a:pt x="4844" y="0"/>
                          </a:cubicBezTo>
                          <a:cubicBezTo>
                            <a:pt x="4687" y="0"/>
                            <a:pt x="4531" y="31"/>
                            <a:pt x="4375" y="94"/>
                          </a:cubicBezTo>
                          <a:cubicBezTo>
                            <a:pt x="4125" y="188"/>
                            <a:pt x="3937" y="313"/>
                            <a:pt x="3781" y="500"/>
                          </a:cubicBezTo>
                          <a:cubicBezTo>
                            <a:pt x="3656" y="625"/>
                            <a:pt x="3594" y="781"/>
                            <a:pt x="3500" y="938"/>
                          </a:cubicBezTo>
                          <a:cubicBezTo>
                            <a:pt x="3375" y="1188"/>
                            <a:pt x="3312" y="1406"/>
                            <a:pt x="3250" y="1625"/>
                          </a:cubicBezTo>
                          <a:cubicBezTo>
                            <a:pt x="3219" y="1750"/>
                            <a:pt x="3187" y="1844"/>
                            <a:pt x="3156" y="1938"/>
                          </a:cubicBezTo>
                          <a:cubicBezTo>
                            <a:pt x="3125" y="2031"/>
                            <a:pt x="3094" y="2094"/>
                            <a:pt x="3062" y="2156"/>
                          </a:cubicBezTo>
                          <a:cubicBezTo>
                            <a:pt x="2969" y="2313"/>
                            <a:pt x="2906" y="2469"/>
                            <a:pt x="2812" y="2656"/>
                          </a:cubicBezTo>
                          <a:cubicBezTo>
                            <a:pt x="2750" y="2781"/>
                            <a:pt x="2687" y="2906"/>
                            <a:pt x="2625" y="3031"/>
                          </a:cubicBezTo>
                          <a:cubicBezTo>
                            <a:pt x="2500" y="3188"/>
                            <a:pt x="2375" y="3344"/>
                            <a:pt x="2187" y="3469"/>
                          </a:cubicBezTo>
                          <a:cubicBezTo>
                            <a:pt x="2094" y="3531"/>
                            <a:pt x="1969" y="3563"/>
                            <a:pt x="1844" y="3594"/>
                          </a:cubicBezTo>
                          <a:cubicBezTo>
                            <a:pt x="1719" y="3625"/>
                            <a:pt x="1594" y="3656"/>
                            <a:pt x="1437" y="3656"/>
                          </a:cubicBezTo>
                          <a:cubicBezTo>
                            <a:pt x="1219" y="3656"/>
                            <a:pt x="844" y="3656"/>
                            <a:pt x="562" y="3656"/>
                          </a:cubicBezTo>
                          <a:cubicBezTo>
                            <a:pt x="406" y="3656"/>
                            <a:pt x="281" y="3656"/>
                            <a:pt x="156" y="3656"/>
                          </a:cubicBezTo>
                          <a:cubicBezTo>
                            <a:pt x="62" y="3656"/>
                            <a:pt x="0" y="3656"/>
                            <a:pt x="0" y="3656"/>
                          </a:cubicBezTo>
                          <a:cubicBezTo>
                            <a:pt x="0" y="4031"/>
                            <a:pt x="0" y="4031"/>
                            <a:pt x="0" y="4031"/>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49" name="Freeform 58"/>
                    <p:cNvSpPr>
                      <a:spLocks noChangeArrowheads="1"/>
                    </p:cNvSpPr>
                    <p:nvPr/>
                  </p:nvSpPr>
                  <p:spPr bwMode="auto">
                    <a:xfrm>
                      <a:off x="2222559" y="3491952"/>
                      <a:ext cx="2653754" cy="1669326"/>
                    </a:xfrm>
                    <a:custGeom>
                      <a:avLst/>
                      <a:gdLst>
                        <a:gd name="T0" fmla="*/ 0 w 6407"/>
                        <a:gd name="T1" fmla="*/ 375 h 4032"/>
                        <a:gd name="T2" fmla="*/ 0 w 6407"/>
                        <a:gd name="T3" fmla="*/ 375 h 4032"/>
                        <a:gd name="T4" fmla="*/ 1437 w 6407"/>
                        <a:gd name="T5" fmla="*/ 375 h 4032"/>
                        <a:gd name="T6" fmla="*/ 2125 w 6407"/>
                        <a:gd name="T7" fmla="*/ 532 h 4032"/>
                        <a:gd name="T8" fmla="*/ 2437 w 6407"/>
                        <a:gd name="T9" fmla="*/ 782 h 4032"/>
                        <a:gd name="T10" fmla="*/ 2781 w 6407"/>
                        <a:gd name="T11" fmla="*/ 1313 h 4032"/>
                        <a:gd name="T12" fmla="*/ 3062 w 6407"/>
                        <a:gd name="T13" fmla="*/ 1874 h 4032"/>
                        <a:gd name="T14" fmla="*/ 3156 w 6407"/>
                        <a:gd name="T15" fmla="*/ 2093 h 4032"/>
                        <a:gd name="T16" fmla="*/ 3344 w 6407"/>
                        <a:gd name="T17" fmla="*/ 2656 h 4032"/>
                        <a:gd name="T18" fmla="*/ 3531 w 6407"/>
                        <a:gd name="T19" fmla="*/ 3124 h 4032"/>
                        <a:gd name="T20" fmla="*/ 3719 w 6407"/>
                        <a:gd name="T21" fmla="*/ 3468 h 4032"/>
                        <a:gd name="T22" fmla="*/ 4187 w 6407"/>
                        <a:gd name="T23" fmla="*/ 3874 h 4032"/>
                        <a:gd name="T24" fmla="*/ 4844 w 6407"/>
                        <a:gd name="T25" fmla="*/ 4031 h 4032"/>
                        <a:gd name="T26" fmla="*/ 6406 w 6407"/>
                        <a:gd name="T27" fmla="*/ 4031 h 4032"/>
                        <a:gd name="T28" fmla="*/ 6406 w 6407"/>
                        <a:gd name="T29" fmla="*/ 3655 h 4032"/>
                        <a:gd name="T30" fmla="*/ 4844 w 6407"/>
                        <a:gd name="T31" fmla="*/ 3655 h 4032"/>
                        <a:gd name="T32" fmla="*/ 4500 w 6407"/>
                        <a:gd name="T33" fmla="*/ 3593 h 4032"/>
                        <a:gd name="T34" fmla="*/ 4062 w 6407"/>
                        <a:gd name="T35" fmla="*/ 3281 h 4032"/>
                        <a:gd name="T36" fmla="*/ 3844 w 6407"/>
                        <a:gd name="T37" fmla="*/ 2937 h 4032"/>
                        <a:gd name="T38" fmla="*/ 3594 w 6407"/>
                        <a:gd name="T39" fmla="*/ 2281 h 4032"/>
                        <a:gd name="T40" fmla="*/ 3500 w 6407"/>
                        <a:gd name="T41" fmla="*/ 1968 h 4032"/>
                        <a:gd name="T42" fmla="*/ 3375 w 6407"/>
                        <a:gd name="T43" fmla="*/ 1718 h 4032"/>
                        <a:gd name="T44" fmla="*/ 3156 w 6407"/>
                        <a:gd name="T45" fmla="*/ 1219 h 4032"/>
                        <a:gd name="T46" fmla="*/ 2937 w 6407"/>
                        <a:gd name="T47" fmla="*/ 813 h 4032"/>
                        <a:gd name="T48" fmla="*/ 2375 w 6407"/>
                        <a:gd name="T49" fmla="*/ 250 h 4032"/>
                        <a:gd name="T50" fmla="*/ 1937 w 6407"/>
                        <a:gd name="T51" fmla="*/ 63 h 4032"/>
                        <a:gd name="T52" fmla="*/ 1437 w 6407"/>
                        <a:gd name="T53" fmla="*/ 0 h 4032"/>
                        <a:gd name="T54" fmla="*/ 562 w 6407"/>
                        <a:gd name="T55" fmla="*/ 0 h 4032"/>
                        <a:gd name="T56" fmla="*/ 156 w 6407"/>
                        <a:gd name="T57" fmla="*/ 0 h 4032"/>
                        <a:gd name="T58" fmla="*/ 0 w 6407"/>
                        <a:gd name="T59" fmla="*/ 0 h 4032"/>
                        <a:gd name="T60" fmla="*/ 0 w 6407"/>
                        <a:gd name="T61" fmla="*/ 375 h 4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407" h="4032">
                          <a:moveTo>
                            <a:pt x="0" y="375"/>
                          </a:moveTo>
                          <a:lnTo>
                            <a:pt x="0" y="375"/>
                          </a:lnTo>
                          <a:cubicBezTo>
                            <a:pt x="0" y="375"/>
                            <a:pt x="969" y="375"/>
                            <a:pt x="1437" y="375"/>
                          </a:cubicBezTo>
                          <a:cubicBezTo>
                            <a:pt x="1719" y="375"/>
                            <a:pt x="1937" y="438"/>
                            <a:pt x="2125" y="532"/>
                          </a:cubicBezTo>
                          <a:cubicBezTo>
                            <a:pt x="2250" y="594"/>
                            <a:pt x="2344" y="688"/>
                            <a:pt x="2437" y="782"/>
                          </a:cubicBezTo>
                          <a:cubicBezTo>
                            <a:pt x="2594" y="938"/>
                            <a:pt x="2687" y="1125"/>
                            <a:pt x="2781" y="1313"/>
                          </a:cubicBezTo>
                          <a:cubicBezTo>
                            <a:pt x="2875" y="1499"/>
                            <a:pt x="2969" y="1718"/>
                            <a:pt x="3062" y="1874"/>
                          </a:cubicBezTo>
                          <a:cubicBezTo>
                            <a:pt x="3094" y="1937"/>
                            <a:pt x="3125" y="2031"/>
                            <a:pt x="3156" y="2093"/>
                          </a:cubicBezTo>
                          <a:cubicBezTo>
                            <a:pt x="3187" y="2281"/>
                            <a:pt x="3250" y="2468"/>
                            <a:pt x="3344" y="2656"/>
                          </a:cubicBezTo>
                          <a:cubicBezTo>
                            <a:pt x="3375" y="2812"/>
                            <a:pt x="3437" y="2968"/>
                            <a:pt x="3531" y="3124"/>
                          </a:cubicBezTo>
                          <a:cubicBezTo>
                            <a:pt x="3594" y="3249"/>
                            <a:pt x="3656" y="3374"/>
                            <a:pt x="3719" y="3468"/>
                          </a:cubicBezTo>
                          <a:cubicBezTo>
                            <a:pt x="3844" y="3624"/>
                            <a:pt x="4000" y="3749"/>
                            <a:pt x="4187" y="3874"/>
                          </a:cubicBezTo>
                          <a:cubicBezTo>
                            <a:pt x="4375" y="3968"/>
                            <a:pt x="4594" y="4031"/>
                            <a:pt x="4844" y="4031"/>
                          </a:cubicBezTo>
                          <a:cubicBezTo>
                            <a:pt x="5468" y="4031"/>
                            <a:pt x="6406" y="4031"/>
                            <a:pt x="6406" y="4031"/>
                          </a:cubicBezTo>
                          <a:cubicBezTo>
                            <a:pt x="6406" y="3655"/>
                            <a:pt x="6406" y="3655"/>
                            <a:pt x="6406" y="3655"/>
                          </a:cubicBezTo>
                          <a:cubicBezTo>
                            <a:pt x="6406" y="3655"/>
                            <a:pt x="5468" y="3655"/>
                            <a:pt x="4844" y="3655"/>
                          </a:cubicBezTo>
                          <a:cubicBezTo>
                            <a:pt x="4719" y="3655"/>
                            <a:pt x="4594" y="3624"/>
                            <a:pt x="4500" y="3593"/>
                          </a:cubicBezTo>
                          <a:cubicBezTo>
                            <a:pt x="4312" y="3531"/>
                            <a:pt x="4187" y="3437"/>
                            <a:pt x="4062" y="3281"/>
                          </a:cubicBezTo>
                          <a:cubicBezTo>
                            <a:pt x="3969" y="3187"/>
                            <a:pt x="3906" y="3062"/>
                            <a:pt x="3844" y="2937"/>
                          </a:cubicBezTo>
                          <a:cubicBezTo>
                            <a:pt x="3750" y="2718"/>
                            <a:pt x="3656" y="2499"/>
                            <a:pt x="3594" y="2281"/>
                          </a:cubicBezTo>
                          <a:cubicBezTo>
                            <a:pt x="3562" y="2187"/>
                            <a:pt x="3531" y="2062"/>
                            <a:pt x="3500" y="1968"/>
                          </a:cubicBezTo>
                          <a:cubicBezTo>
                            <a:pt x="3469" y="1874"/>
                            <a:pt x="3437" y="1781"/>
                            <a:pt x="3375" y="1718"/>
                          </a:cubicBezTo>
                          <a:cubicBezTo>
                            <a:pt x="3312" y="1562"/>
                            <a:pt x="3250" y="1406"/>
                            <a:pt x="3156" y="1219"/>
                          </a:cubicBezTo>
                          <a:cubicBezTo>
                            <a:pt x="3094" y="1094"/>
                            <a:pt x="3031" y="938"/>
                            <a:pt x="2937" y="813"/>
                          </a:cubicBezTo>
                          <a:cubicBezTo>
                            <a:pt x="2781" y="594"/>
                            <a:pt x="2625" y="407"/>
                            <a:pt x="2375" y="250"/>
                          </a:cubicBezTo>
                          <a:cubicBezTo>
                            <a:pt x="2250" y="188"/>
                            <a:pt x="2094" y="125"/>
                            <a:pt x="1937" y="63"/>
                          </a:cubicBezTo>
                          <a:cubicBezTo>
                            <a:pt x="1781" y="32"/>
                            <a:pt x="1625" y="0"/>
                            <a:pt x="1437" y="0"/>
                          </a:cubicBezTo>
                          <a:cubicBezTo>
                            <a:pt x="1219" y="0"/>
                            <a:pt x="844" y="0"/>
                            <a:pt x="562" y="0"/>
                          </a:cubicBezTo>
                          <a:cubicBezTo>
                            <a:pt x="406" y="0"/>
                            <a:pt x="281" y="0"/>
                            <a:pt x="156" y="0"/>
                          </a:cubicBezTo>
                          <a:cubicBezTo>
                            <a:pt x="62" y="0"/>
                            <a:pt x="0" y="0"/>
                            <a:pt x="0" y="0"/>
                          </a:cubicBezTo>
                          <a:cubicBezTo>
                            <a:pt x="0" y="375"/>
                            <a:pt x="0" y="375"/>
                            <a:pt x="0" y="375"/>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grpSp>
              <p:sp>
                <p:nvSpPr>
                  <p:cNvPr id="146" name="TextBox 145"/>
                  <p:cNvSpPr txBox="1"/>
                  <p:nvPr/>
                </p:nvSpPr>
                <p:spPr>
                  <a:xfrm flipH="1">
                    <a:off x="2087149" y="2815256"/>
                    <a:ext cx="1097461" cy="272598"/>
                  </a:xfrm>
                  <a:prstGeom prst="rect">
                    <a:avLst/>
                  </a:prstGeom>
                  <a:grp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Consent</a:t>
                    </a:r>
                  </a:p>
                </p:txBody>
              </p:sp>
              <p:sp>
                <p:nvSpPr>
                  <p:cNvPr id="147" name="TextBox 146"/>
                  <p:cNvSpPr txBox="1"/>
                  <p:nvPr/>
                </p:nvSpPr>
                <p:spPr>
                  <a:xfrm flipH="1">
                    <a:off x="3583926" y="3385650"/>
                    <a:ext cx="1880498" cy="272598"/>
                  </a:xfrm>
                  <a:prstGeom prst="rect">
                    <a:avLst/>
                  </a:prstGeom>
                  <a:grp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Randomization</a:t>
                    </a:r>
                  </a:p>
                </p:txBody>
              </p:sp>
            </p:grpSp>
            <p:sp>
              <p:nvSpPr>
                <p:cNvPr id="143" name="Freeform 18"/>
                <p:cNvSpPr>
                  <a:spLocks noChangeArrowheads="1"/>
                </p:cNvSpPr>
                <p:nvPr/>
              </p:nvSpPr>
              <p:spPr bwMode="auto">
                <a:xfrm>
                  <a:off x="4769915" y="4905510"/>
                  <a:ext cx="323273" cy="363452"/>
                </a:xfrm>
                <a:custGeom>
                  <a:avLst/>
                  <a:gdLst>
                    <a:gd name="T0" fmla="*/ 781 w 782"/>
                    <a:gd name="T1" fmla="*/ 438 h 877"/>
                    <a:gd name="T2" fmla="*/ 0 w 782"/>
                    <a:gd name="T3" fmla="*/ 0 h 877"/>
                    <a:gd name="T4" fmla="*/ 0 w 782"/>
                    <a:gd name="T5" fmla="*/ 876 h 877"/>
                    <a:gd name="T6" fmla="*/ 781 w 782"/>
                    <a:gd name="T7" fmla="*/ 438 h 877"/>
                  </a:gdLst>
                  <a:ahLst/>
                  <a:cxnLst>
                    <a:cxn ang="0">
                      <a:pos x="T0" y="T1"/>
                    </a:cxn>
                    <a:cxn ang="0">
                      <a:pos x="T2" y="T3"/>
                    </a:cxn>
                    <a:cxn ang="0">
                      <a:pos x="T4" y="T5"/>
                    </a:cxn>
                    <a:cxn ang="0">
                      <a:pos x="T6" y="T7"/>
                    </a:cxn>
                  </a:cxnLst>
                  <a:rect l="0" t="0" r="r" b="b"/>
                  <a:pathLst>
                    <a:path w="782" h="877">
                      <a:moveTo>
                        <a:pt x="781" y="438"/>
                      </a:moveTo>
                      <a:lnTo>
                        <a:pt x="0" y="0"/>
                      </a:lnTo>
                      <a:lnTo>
                        <a:pt x="0" y="876"/>
                      </a:lnTo>
                      <a:lnTo>
                        <a:pt x="781" y="438"/>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41" name="Freeform 18"/>
                <p:cNvSpPr>
                  <a:spLocks noChangeArrowheads="1"/>
                </p:cNvSpPr>
                <p:nvPr/>
              </p:nvSpPr>
              <p:spPr bwMode="auto">
                <a:xfrm>
                  <a:off x="4769915" y="1882910"/>
                  <a:ext cx="323273" cy="363452"/>
                </a:xfrm>
                <a:custGeom>
                  <a:avLst/>
                  <a:gdLst>
                    <a:gd name="T0" fmla="*/ 781 w 782"/>
                    <a:gd name="T1" fmla="*/ 438 h 877"/>
                    <a:gd name="T2" fmla="*/ 0 w 782"/>
                    <a:gd name="T3" fmla="*/ 0 h 877"/>
                    <a:gd name="T4" fmla="*/ 0 w 782"/>
                    <a:gd name="T5" fmla="*/ 876 h 877"/>
                    <a:gd name="T6" fmla="*/ 781 w 782"/>
                    <a:gd name="T7" fmla="*/ 438 h 877"/>
                  </a:gdLst>
                  <a:ahLst/>
                  <a:cxnLst>
                    <a:cxn ang="0">
                      <a:pos x="T0" y="T1"/>
                    </a:cxn>
                    <a:cxn ang="0">
                      <a:pos x="T2" y="T3"/>
                    </a:cxn>
                    <a:cxn ang="0">
                      <a:pos x="T4" y="T5"/>
                    </a:cxn>
                    <a:cxn ang="0">
                      <a:pos x="T6" y="T7"/>
                    </a:cxn>
                  </a:cxnLst>
                  <a:rect l="0" t="0" r="r" b="b"/>
                  <a:pathLst>
                    <a:path w="782" h="877">
                      <a:moveTo>
                        <a:pt x="781" y="438"/>
                      </a:moveTo>
                      <a:lnTo>
                        <a:pt x="0" y="0"/>
                      </a:lnTo>
                      <a:lnTo>
                        <a:pt x="0" y="876"/>
                      </a:lnTo>
                      <a:lnTo>
                        <a:pt x="781" y="438"/>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grpSp>
          <p:sp>
            <p:nvSpPr>
              <p:cNvPr id="137" name="Rectangle 136"/>
              <p:cNvSpPr/>
              <p:nvPr/>
            </p:nvSpPr>
            <p:spPr>
              <a:xfrm>
                <a:off x="1710267" y="3487737"/>
                <a:ext cx="1384300" cy="1651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a:ea typeface="+mn-ea"/>
                  <a:cs typeface="+mn-cs"/>
                </a:endParaRPr>
              </a:p>
            </p:txBody>
          </p:sp>
        </p:grpSp>
        <p:sp>
          <p:nvSpPr>
            <p:cNvPr id="134" name="Freeform 18"/>
            <p:cNvSpPr>
              <a:spLocks noChangeArrowheads="1"/>
            </p:cNvSpPr>
            <p:nvPr/>
          </p:nvSpPr>
          <p:spPr bwMode="auto">
            <a:xfrm>
              <a:off x="2980418" y="3279209"/>
              <a:ext cx="615413" cy="497372"/>
            </a:xfrm>
            <a:custGeom>
              <a:avLst/>
              <a:gdLst>
                <a:gd name="T0" fmla="*/ 781 w 782"/>
                <a:gd name="T1" fmla="*/ 438 h 877"/>
                <a:gd name="T2" fmla="*/ 0 w 782"/>
                <a:gd name="T3" fmla="*/ 0 h 877"/>
                <a:gd name="T4" fmla="*/ 0 w 782"/>
                <a:gd name="T5" fmla="*/ 876 h 877"/>
                <a:gd name="T6" fmla="*/ 781 w 782"/>
                <a:gd name="T7" fmla="*/ 438 h 877"/>
              </a:gdLst>
              <a:ahLst/>
              <a:cxnLst>
                <a:cxn ang="0">
                  <a:pos x="T0" y="T1"/>
                </a:cxn>
                <a:cxn ang="0">
                  <a:pos x="T2" y="T3"/>
                </a:cxn>
                <a:cxn ang="0">
                  <a:pos x="T4" y="T5"/>
                </a:cxn>
                <a:cxn ang="0">
                  <a:pos x="T6" y="T7"/>
                </a:cxn>
              </a:cxnLst>
              <a:rect l="0" t="0" r="r" b="b"/>
              <a:pathLst>
                <a:path w="782" h="877">
                  <a:moveTo>
                    <a:pt x="781" y="438"/>
                  </a:moveTo>
                  <a:lnTo>
                    <a:pt x="0" y="0"/>
                  </a:lnTo>
                  <a:lnTo>
                    <a:pt x="0" y="876"/>
                  </a:lnTo>
                  <a:lnTo>
                    <a:pt x="781" y="438"/>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grpSp>
      <p:grpSp>
        <p:nvGrpSpPr>
          <p:cNvPr id="150" name="Group 149"/>
          <p:cNvGrpSpPr/>
          <p:nvPr/>
        </p:nvGrpSpPr>
        <p:grpSpPr>
          <a:xfrm>
            <a:off x="629" y="3402346"/>
            <a:ext cx="1643756" cy="1694895"/>
            <a:chOff x="315913" y="2874963"/>
            <a:chExt cx="1428750" cy="1473200"/>
          </a:xfrm>
        </p:grpSpPr>
        <p:sp>
          <p:nvSpPr>
            <p:cNvPr id="151" name="Freeform 1"/>
            <p:cNvSpPr>
              <a:spLocks noChangeArrowheads="1"/>
            </p:cNvSpPr>
            <p:nvPr/>
          </p:nvSpPr>
          <p:spPr bwMode="auto">
            <a:xfrm>
              <a:off x="371475" y="3976688"/>
              <a:ext cx="461963" cy="134937"/>
            </a:xfrm>
            <a:custGeom>
              <a:avLst/>
              <a:gdLst>
                <a:gd name="T0" fmla="*/ 500 w 1282"/>
                <a:gd name="T1" fmla="*/ 32 h 376"/>
                <a:gd name="T2" fmla="*/ 500 w 1282"/>
                <a:gd name="T3" fmla="*/ 32 h 376"/>
                <a:gd name="T4" fmla="*/ 844 w 1282"/>
                <a:gd name="T5" fmla="*/ 32 h 376"/>
                <a:gd name="T6" fmla="*/ 1125 w 1282"/>
                <a:gd name="T7" fmla="*/ 63 h 376"/>
                <a:gd name="T8" fmla="*/ 1250 w 1282"/>
                <a:gd name="T9" fmla="*/ 157 h 376"/>
                <a:gd name="T10" fmla="*/ 1000 w 1282"/>
                <a:gd name="T11" fmla="*/ 250 h 376"/>
                <a:gd name="T12" fmla="*/ 781 w 1282"/>
                <a:gd name="T13" fmla="*/ 313 h 376"/>
                <a:gd name="T14" fmla="*/ 375 w 1282"/>
                <a:gd name="T15" fmla="*/ 344 h 376"/>
                <a:gd name="T16" fmla="*/ 219 w 1282"/>
                <a:gd name="T17" fmla="*/ 313 h 376"/>
                <a:gd name="T18" fmla="*/ 0 w 1282"/>
                <a:gd name="T19" fmla="*/ 219 h 376"/>
                <a:gd name="T20" fmla="*/ 125 w 1282"/>
                <a:gd name="T21" fmla="*/ 157 h 376"/>
                <a:gd name="T22" fmla="*/ 500 w 1282"/>
                <a:gd name="T23" fmla="*/ 32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2" h="376">
                  <a:moveTo>
                    <a:pt x="500" y="32"/>
                  </a:moveTo>
                  <a:lnTo>
                    <a:pt x="500" y="32"/>
                  </a:lnTo>
                  <a:cubicBezTo>
                    <a:pt x="500" y="32"/>
                    <a:pt x="781" y="0"/>
                    <a:pt x="844" y="32"/>
                  </a:cubicBezTo>
                  <a:cubicBezTo>
                    <a:pt x="906" y="63"/>
                    <a:pt x="1063" y="63"/>
                    <a:pt x="1125" y="63"/>
                  </a:cubicBezTo>
                  <a:cubicBezTo>
                    <a:pt x="1188" y="94"/>
                    <a:pt x="1281" y="94"/>
                    <a:pt x="1250" y="157"/>
                  </a:cubicBezTo>
                  <a:cubicBezTo>
                    <a:pt x="1219" y="188"/>
                    <a:pt x="1063" y="219"/>
                    <a:pt x="1000" y="250"/>
                  </a:cubicBezTo>
                  <a:cubicBezTo>
                    <a:pt x="969" y="281"/>
                    <a:pt x="938" y="281"/>
                    <a:pt x="781" y="313"/>
                  </a:cubicBezTo>
                  <a:cubicBezTo>
                    <a:pt x="594" y="375"/>
                    <a:pt x="469" y="375"/>
                    <a:pt x="375" y="344"/>
                  </a:cubicBezTo>
                  <a:cubicBezTo>
                    <a:pt x="313" y="344"/>
                    <a:pt x="313" y="313"/>
                    <a:pt x="219" y="313"/>
                  </a:cubicBezTo>
                  <a:cubicBezTo>
                    <a:pt x="156" y="313"/>
                    <a:pt x="0" y="281"/>
                    <a:pt x="0" y="219"/>
                  </a:cubicBezTo>
                  <a:cubicBezTo>
                    <a:pt x="0" y="188"/>
                    <a:pt x="94" y="157"/>
                    <a:pt x="125" y="157"/>
                  </a:cubicBezTo>
                  <a:cubicBezTo>
                    <a:pt x="125" y="157"/>
                    <a:pt x="250" y="94"/>
                    <a:pt x="500" y="32"/>
                  </a:cubicBezTo>
                </a:path>
              </a:pathLst>
            </a:custGeom>
            <a:solidFill>
              <a:schemeClr val="accent5">
                <a:lumMod val="75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52" name="Freeform 2"/>
            <p:cNvSpPr>
              <a:spLocks noChangeArrowheads="1"/>
            </p:cNvSpPr>
            <p:nvPr/>
          </p:nvSpPr>
          <p:spPr bwMode="auto">
            <a:xfrm>
              <a:off x="709613" y="3786188"/>
              <a:ext cx="461962" cy="146050"/>
            </a:xfrm>
            <a:custGeom>
              <a:avLst/>
              <a:gdLst>
                <a:gd name="T0" fmla="*/ 500 w 1282"/>
                <a:gd name="T1" fmla="*/ 63 h 407"/>
                <a:gd name="T2" fmla="*/ 500 w 1282"/>
                <a:gd name="T3" fmla="*/ 63 h 407"/>
                <a:gd name="T4" fmla="*/ 875 w 1282"/>
                <a:gd name="T5" fmla="*/ 31 h 407"/>
                <a:gd name="T6" fmla="*/ 1125 w 1282"/>
                <a:gd name="T7" fmla="*/ 94 h 407"/>
                <a:gd name="T8" fmla="*/ 1250 w 1282"/>
                <a:gd name="T9" fmla="*/ 156 h 407"/>
                <a:gd name="T10" fmla="*/ 1031 w 1282"/>
                <a:gd name="T11" fmla="*/ 281 h 407"/>
                <a:gd name="T12" fmla="*/ 781 w 1282"/>
                <a:gd name="T13" fmla="*/ 344 h 407"/>
                <a:gd name="T14" fmla="*/ 406 w 1282"/>
                <a:gd name="T15" fmla="*/ 375 h 407"/>
                <a:gd name="T16" fmla="*/ 218 w 1282"/>
                <a:gd name="T17" fmla="*/ 313 h 407"/>
                <a:gd name="T18" fmla="*/ 0 w 1282"/>
                <a:gd name="T19" fmla="*/ 250 h 407"/>
                <a:gd name="T20" fmla="*/ 125 w 1282"/>
                <a:gd name="T21" fmla="*/ 156 h 407"/>
                <a:gd name="T22" fmla="*/ 500 w 1282"/>
                <a:gd name="T23" fmla="*/ 63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2" h="407">
                  <a:moveTo>
                    <a:pt x="500" y="63"/>
                  </a:moveTo>
                  <a:lnTo>
                    <a:pt x="500" y="63"/>
                  </a:lnTo>
                  <a:cubicBezTo>
                    <a:pt x="500" y="63"/>
                    <a:pt x="812" y="0"/>
                    <a:pt x="875" y="31"/>
                  </a:cubicBezTo>
                  <a:cubicBezTo>
                    <a:pt x="937" y="63"/>
                    <a:pt x="1062" y="94"/>
                    <a:pt x="1125" y="94"/>
                  </a:cubicBezTo>
                  <a:cubicBezTo>
                    <a:pt x="1187" y="94"/>
                    <a:pt x="1281" y="94"/>
                    <a:pt x="1250" y="156"/>
                  </a:cubicBezTo>
                  <a:cubicBezTo>
                    <a:pt x="1218" y="219"/>
                    <a:pt x="1093" y="250"/>
                    <a:pt x="1031" y="281"/>
                  </a:cubicBezTo>
                  <a:cubicBezTo>
                    <a:pt x="968" y="281"/>
                    <a:pt x="937" y="313"/>
                    <a:pt x="781" y="344"/>
                  </a:cubicBezTo>
                  <a:cubicBezTo>
                    <a:pt x="593" y="375"/>
                    <a:pt x="468" y="406"/>
                    <a:pt x="406" y="375"/>
                  </a:cubicBezTo>
                  <a:cubicBezTo>
                    <a:pt x="312" y="344"/>
                    <a:pt x="312" y="344"/>
                    <a:pt x="218" y="313"/>
                  </a:cubicBezTo>
                  <a:cubicBezTo>
                    <a:pt x="156" y="313"/>
                    <a:pt x="0" y="313"/>
                    <a:pt x="0" y="250"/>
                  </a:cubicBezTo>
                  <a:cubicBezTo>
                    <a:pt x="0" y="188"/>
                    <a:pt x="93" y="188"/>
                    <a:pt x="125" y="156"/>
                  </a:cubicBezTo>
                  <a:cubicBezTo>
                    <a:pt x="156" y="156"/>
                    <a:pt x="250" y="125"/>
                    <a:pt x="500" y="63"/>
                  </a:cubicBezTo>
                </a:path>
              </a:pathLst>
            </a:custGeom>
            <a:solidFill>
              <a:schemeClr val="accent5">
                <a:lumMod val="75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53" name="Freeform 3"/>
            <p:cNvSpPr>
              <a:spLocks noChangeArrowheads="1"/>
            </p:cNvSpPr>
            <p:nvPr/>
          </p:nvSpPr>
          <p:spPr bwMode="auto">
            <a:xfrm>
              <a:off x="877888" y="4213225"/>
              <a:ext cx="461962" cy="134938"/>
            </a:xfrm>
            <a:custGeom>
              <a:avLst/>
              <a:gdLst>
                <a:gd name="T0" fmla="*/ 500 w 1283"/>
                <a:gd name="T1" fmla="*/ 31 h 376"/>
                <a:gd name="T2" fmla="*/ 500 w 1283"/>
                <a:gd name="T3" fmla="*/ 31 h 376"/>
                <a:gd name="T4" fmla="*/ 875 w 1283"/>
                <a:gd name="T5" fmla="*/ 31 h 376"/>
                <a:gd name="T6" fmla="*/ 1125 w 1283"/>
                <a:gd name="T7" fmla="*/ 93 h 376"/>
                <a:gd name="T8" fmla="*/ 1250 w 1283"/>
                <a:gd name="T9" fmla="*/ 156 h 376"/>
                <a:gd name="T10" fmla="*/ 1032 w 1283"/>
                <a:gd name="T11" fmla="*/ 249 h 376"/>
                <a:gd name="T12" fmla="*/ 782 w 1283"/>
                <a:gd name="T13" fmla="*/ 343 h 376"/>
                <a:gd name="T14" fmla="*/ 407 w 1283"/>
                <a:gd name="T15" fmla="*/ 375 h 376"/>
                <a:gd name="T16" fmla="*/ 250 w 1283"/>
                <a:gd name="T17" fmla="*/ 312 h 376"/>
                <a:gd name="T18" fmla="*/ 0 w 1283"/>
                <a:gd name="T19" fmla="*/ 249 h 376"/>
                <a:gd name="T20" fmla="*/ 125 w 1283"/>
                <a:gd name="T21" fmla="*/ 156 h 376"/>
                <a:gd name="T22" fmla="*/ 500 w 1283"/>
                <a:gd name="T23" fmla="*/ 31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3" h="376">
                  <a:moveTo>
                    <a:pt x="500" y="31"/>
                  </a:moveTo>
                  <a:lnTo>
                    <a:pt x="500" y="31"/>
                  </a:lnTo>
                  <a:cubicBezTo>
                    <a:pt x="500" y="31"/>
                    <a:pt x="813" y="0"/>
                    <a:pt x="875" y="31"/>
                  </a:cubicBezTo>
                  <a:cubicBezTo>
                    <a:pt x="938" y="62"/>
                    <a:pt x="1063" y="62"/>
                    <a:pt x="1125" y="93"/>
                  </a:cubicBezTo>
                  <a:cubicBezTo>
                    <a:pt x="1188" y="93"/>
                    <a:pt x="1282" y="93"/>
                    <a:pt x="1250" y="156"/>
                  </a:cubicBezTo>
                  <a:cubicBezTo>
                    <a:pt x="1219" y="218"/>
                    <a:pt x="1094" y="249"/>
                    <a:pt x="1032" y="249"/>
                  </a:cubicBezTo>
                  <a:cubicBezTo>
                    <a:pt x="969" y="281"/>
                    <a:pt x="938" y="281"/>
                    <a:pt x="782" y="343"/>
                  </a:cubicBezTo>
                  <a:cubicBezTo>
                    <a:pt x="594" y="375"/>
                    <a:pt x="469" y="375"/>
                    <a:pt x="407" y="375"/>
                  </a:cubicBezTo>
                  <a:cubicBezTo>
                    <a:pt x="313" y="343"/>
                    <a:pt x="313" y="343"/>
                    <a:pt x="250" y="312"/>
                  </a:cubicBezTo>
                  <a:cubicBezTo>
                    <a:pt x="157" y="312"/>
                    <a:pt x="0" y="281"/>
                    <a:pt x="0" y="249"/>
                  </a:cubicBezTo>
                  <a:cubicBezTo>
                    <a:pt x="0" y="187"/>
                    <a:pt x="94" y="156"/>
                    <a:pt x="125" y="156"/>
                  </a:cubicBezTo>
                  <a:cubicBezTo>
                    <a:pt x="157" y="156"/>
                    <a:pt x="250" y="125"/>
                    <a:pt x="500" y="31"/>
                  </a:cubicBezTo>
                </a:path>
              </a:pathLst>
            </a:custGeom>
            <a:solidFill>
              <a:schemeClr val="accent5">
                <a:lumMod val="75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54" name="Freeform 4"/>
            <p:cNvSpPr>
              <a:spLocks noChangeArrowheads="1"/>
            </p:cNvSpPr>
            <p:nvPr/>
          </p:nvSpPr>
          <p:spPr bwMode="auto">
            <a:xfrm>
              <a:off x="1282700" y="3852863"/>
              <a:ext cx="461963" cy="134937"/>
            </a:xfrm>
            <a:custGeom>
              <a:avLst/>
              <a:gdLst>
                <a:gd name="T0" fmla="*/ 500 w 1283"/>
                <a:gd name="T1" fmla="*/ 31 h 376"/>
                <a:gd name="T2" fmla="*/ 500 w 1283"/>
                <a:gd name="T3" fmla="*/ 31 h 376"/>
                <a:gd name="T4" fmla="*/ 875 w 1283"/>
                <a:gd name="T5" fmla="*/ 31 h 376"/>
                <a:gd name="T6" fmla="*/ 1125 w 1283"/>
                <a:gd name="T7" fmla="*/ 62 h 376"/>
                <a:gd name="T8" fmla="*/ 1250 w 1283"/>
                <a:gd name="T9" fmla="*/ 125 h 376"/>
                <a:gd name="T10" fmla="*/ 1031 w 1283"/>
                <a:gd name="T11" fmla="*/ 250 h 376"/>
                <a:gd name="T12" fmla="*/ 781 w 1283"/>
                <a:gd name="T13" fmla="*/ 312 h 376"/>
                <a:gd name="T14" fmla="*/ 407 w 1283"/>
                <a:gd name="T15" fmla="*/ 343 h 376"/>
                <a:gd name="T16" fmla="*/ 250 w 1283"/>
                <a:gd name="T17" fmla="*/ 312 h 376"/>
                <a:gd name="T18" fmla="*/ 0 w 1283"/>
                <a:gd name="T19" fmla="*/ 218 h 376"/>
                <a:gd name="T20" fmla="*/ 125 w 1283"/>
                <a:gd name="T21" fmla="*/ 156 h 376"/>
                <a:gd name="T22" fmla="*/ 500 w 1283"/>
                <a:gd name="T23" fmla="*/ 31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3" h="376">
                  <a:moveTo>
                    <a:pt x="500" y="31"/>
                  </a:moveTo>
                  <a:lnTo>
                    <a:pt x="500" y="31"/>
                  </a:lnTo>
                  <a:cubicBezTo>
                    <a:pt x="500" y="31"/>
                    <a:pt x="813" y="0"/>
                    <a:pt x="875" y="31"/>
                  </a:cubicBezTo>
                  <a:cubicBezTo>
                    <a:pt x="938" y="31"/>
                    <a:pt x="1063" y="62"/>
                    <a:pt x="1125" y="62"/>
                  </a:cubicBezTo>
                  <a:cubicBezTo>
                    <a:pt x="1188" y="93"/>
                    <a:pt x="1282" y="93"/>
                    <a:pt x="1250" y="125"/>
                  </a:cubicBezTo>
                  <a:cubicBezTo>
                    <a:pt x="1219" y="187"/>
                    <a:pt x="1094" y="218"/>
                    <a:pt x="1031" y="250"/>
                  </a:cubicBezTo>
                  <a:cubicBezTo>
                    <a:pt x="969" y="281"/>
                    <a:pt x="938" y="281"/>
                    <a:pt x="781" y="312"/>
                  </a:cubicBezTo>
                  <a:cubicBezTo>
                    <a:pt x="594" y="375"/>
                    <a:pt x="469" y="375"/>
                    <a:pt x="407" y="343"/>
                  </a:cubicBezTo>
                  <a:cubicBezTo>
                    <a:pt x="313" y="343"/>
                    <a:pt x="313" y="312"/>
                    <a:pt x="250" y="312"/>
                  </a:cubicBezTo>
                  <a:cubicBezTo>
                    <a:pt x="157" y="312"/>
                    <a:pt x="0" y="281"/>
                    <a:pt x="0" y="218"/>
                  </a:cubicBezTo>
                  <a:cubicBezTo>
                    <a:pt x="0" y="187"/>
                    <a:pt x="94" y="156"/>
                    <a:pt x="125" y="156"/>
                  </a:cubicBezTo>
                  <a:cubicBezTo>
                    <a:pt x="157" y="156"/>
                    <a:pt x="250" y="93"/>
                    <a:pt x="500" y="31"/>
                  </a:cubicBezTo>
                </a:path>
              </a:pathLst>
            </a:custGeom>
            <a:solidFill>
              <a:schemeClr val="accent5">
                <a:lumMod val="75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55" name="Freeform 26"/>
            <p:cNvSpPr>
              <a:spLocks noChangeArrowheads="1"/>
            </p:cNvSpPr>
            <p:nvPr/>
          </p:nvSpPr>
          <p:spPr bwMode="auto">
            <a:xfrm>
              <a:off x="439738" y="3494088"/>
              <a:ext cx="280987" cy="619125"/>
            </a:xfrm>
            <a:custGeom>
              <a:avLst/>
              <a:gdLst>
                <a:gd name="T0" fmla="*/ 125 w 782"/>
                <a:gd name="T1" fmla="*/ 437 h 1718"/>
                <a:gd name="T2" fmla="*/ 125 w 782"/>
                <a:gd name="T3" fmla="*/ 437 h 1718"/>
                <a:gd name="T4" fmla="*/ 93 w 782"/>
                <a:gd name="T5" fmla="*/ 1592 h 1718"/>
                <a:gd name="T6" fmla="*/ 437 w 782"/>
                <a:gd name="T7" fmla="*/ 687 h 1718"/>
                <a:gd name="T8" fmla="*/ 656 w 782"/>
                <a:gd name="T9" fmla="*/ 1499 h 1718"/>
                <a:gd name="T10" fmla="*/ 718 w 782"/>
                <a:gd name="T11" fmla="*/ 218 h 1718"/>
                <a:gd name="T12" fmla="*/ 125 w 782"/>
                <a:gd name="T13" fmla="*/ 437 h 1718"/>
              </a:gdLst>
              <a:ahLst/>
              <a:cxnLst>
                <a:cxn ang="0">
                  <a:pos x="T0" y="T1"/>
                </a:cxn>
                <a:cxn ang="0">
                  <a:pos x="T2" y="T3"/>
                </a:cxn>
                <a:cxn ang="0">
                  <a:pos x="T4" y="T5"/>
                </a:cxn>
                <a:cxn ang="0">
                  <a:pos x="T6" y="T7"/>
                </a:cxn>
                <a:cxn ang="0">
                  <a:pos x="T8" y="T9"/>
                </a:cxn>
                <a:cxn ang="0">
                  <a:pos x="T10" y="T11"/>
                </a:cxn>
                <a:cxn ang="0">
                  <a:pos x="T12" y="T13"/>
                </a:cxn>
              </a:cxnLst>
              <a:rect l="0" t="0" r="r" b="b"/>
              <a:pathLst>
                <a:path w="782" h="1718">
                  <a:moveTo>
                    <a:pt x="125" y="437"/>
                  </a:moveTo>
                  <a:lnTo>
                    <a:pt x="125" y="437"/>
                  </a:lnTo>
                  <a:cubicBezTo>
                    <a:pt x="125" y="437"/>
                    <a:pt x="0" y="1249"/>
                    <a:pt x="93" y="1592"/>
                  </a:cubicBezTo>
                  <a:cubicBezTo>
                    <a:pt x="93" y="1592"/>
                    <a:pt x="343" y="874"/>
                    <a:pt x="437" y="687"/>
                  </a:cubicBezTo>
                  <a:cubicBezTo>
                    <a:pt x="437" y="687"/>
                    <a:pt x="625" y="1280"/>
                    <a:pt x="656" y="1499"/>
                  </a:cubicBezTo>
                  <a:cubicBezTo>
                    <a:pt x="718" y="1717"/>
                    <a:pt x="781" y="437"/>
                    <a:pt x="718" y="218"/>
                  </a:cubicBezTo>
                  <a:cubicBezTo>
                    <a:pt x="656" y="0"/>
                    <a:pt x="125" y="437"/>
                    <a:pt x="125" y="437"/>
                  </a:cubicBezTo>
                </a:path>
              </a:pathLst>
            </a:custGeom>
            <a:solidFill>
              <a:srgbClr val="6A432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56" name="Freeform 27"/>
            <p:cNvSpPr>
              <a:spLocks noChangeArrowheads="1"/>
            </p:cNvSpPr>
            <p:nvPr/>
          </p:nvSpPr>
          <p:spPr bwMode="auto">
            <a:xfrm>
              <a:off x="450850" y="3640138"/>
              <a:ext cx="304800" cy="280987"/>
            </a:xfrm>
            <a:custGeom>
              <a:avLst/>
              <a:gdLst>
                <a:gd name="T0" fmla="*/ 94 w 845"/>
                <a:gd name="T1" fmla="*/ 187 h 781"/>
                <a:gd name="T2" fmla="*/ 94 w 845"/>
                <a:gd name="T3" fmla="*/ 187 h 781"/>
                <a:gd name="T4" fmla="*/ 62 w 845"/>
                <a:gd name="T5" fmla="*/ 94 h 781"/>
                <a:gd name="T6" fmla="*/ 0 w 845"/>
                <a:gd name="T7" fmla="*/ 655 h 781"/>
                <a:gd name="T8" fmla="*/ 844 w 845"/>
                <a:gd name="T9" fmla="*/ 624 h 781"/>
                <a:gd name="T10" fmla="*/ 844 w 845"/>
                <a:gd name="T11" fmla="*/ 0 h 781"/>
                <a:gd name="T12" fmla="*/ 94 w 845"/>
                <a:gd name="T13" fmla="*/ 187 h 781"/>
              </a:gdLst>
              <a:ahLst/>
              <a:cxnLst>
                <a:cxn ang="0">
                  <a:pos x="T0" y="T1"/>
                </a:cxn>
                <a:cxn ang="0">
                  <a:pos x="T2" y="T3"/>
                </a:cxn>
                <a:cxn ang="0">
                  <a:pos x="T4" y="T5"/>
                </a:cxn>
                <a:cxn ang="0">
                  <a:pos x="T6" y="T7"/>
                </a:cxn>
                <a:cxn ang="0">
                  <a:pos x="T8" y="T9"/>
                </a:cxn>
                <a:cxn ang="0">
                  <a:pos x="T10" y="T11"/>
                </a:cxn>
                <a:cxn ang="0">
                  <a:pos x="T12" y="T13"/>
                </a:cxn>
              </a:cxnLst>
              <a:rect l="0" t="0" r="r" b="b"/>
              <a:pathLst>
                <a:path w="845" h="781">
                  <a:moveTo>
                    <a:pt x="94" y="187"/>
                  </a:moveTo>
                  <a:lnTo>
                    <a:pt x="94" y="187"/>
                  </a:lnTo>
                  <a:cubicBezTo>
                    <a:pt x="94" y="187"/>
                    <a:pt x="62" y="62"/>
                    <a:pt x="62" y="94"/>
                  </a:cubicBezTo>
                  <a:cubicBezTo>
                    <a:pt x="31" y="187"/>
                    <a:pt x="0" y="499"/>
                    <a:pt x="0" y="655"/>
                  </a:cubicBezTo>
                  <a:cubicBezTo>
                    <a:pt x="0" y="655"/>
                    <a:pt x="594" y="780"/>
                    <a:pt x="844" y="624"/>
                  </a:cubicBezTo>
                  <a:cubicBezTo>
                    <a:pt x="844" y="0"/>
                    <a:pt x="844" y="0"/>
                    <a:pt x="844" y="0"/>
                  </a:cubicBezTo>
                  <a:lnTo>
                    <a:pt x="94" y="187"/>
                  </a:lnTo>
                </a:path>
              </a:pathLst>
            </a:custGeom>
            <a:solidFill>
              <a:srgbClr val="B5521E"/>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57" name="Freeform 28"/>
            <p:cNvSpPr>
              <a:spLocks noChangeArrowheads="1"/>
            </p:cNvSpPr>
            <p:nvPr/>
          </p:nvSpPr>
          <p:spPr bwMode="auto">
            <a:xfrm>
              <a:off x="428625" y="3268663"/>
              <a:ext cx="338138" cy="539750"/>
            </a:xfrm>
            <a:custGeom>
              <a:avLst/>
              <a:gdLst>
                <a:gd name="T0" fmla="*/ 219 w 939"/>
                <a:gd name="T1" fmla="*/ 718 h 1500"/>
                <a:gd name="T2" fmla="*/ 219 w 939"/>
                <a:gd name="T3" fmla="*/ 718 h 1500"/>
                <a:gd name="T4" fmla="*/ 63 w 939"/>
                <a:gd name="T5" fmla="*/ 1436 h 1500"/>
                <a:gd name="T6" fmla="*/ 875 w 939"/>
                <a:gd name="T7" fmla="*/ 1343 h 1500"/>
                <a:gd name="T8" fmla="*/ 938 w 939"/>
                <a:gd name="T9" fmla="*/ 906 h 1500"/>
                <a:gd name="T10" fmla="*/ 750 w 939"/>
                <a:gd name="T11" fmla="*/ 500 h 1500"/>
                <a:gd name="T12" fmla="*/ 719 w 939"/>
                <a:gd name="T13" fmla="*/ 187 h 1500"/>
                <a:gd name="T14" fmla="*/ 313 w 939"/>
                <a:gd name="T15" fmla="*/ 93 h 1500"/>
                <a:gd name="T16" fmla="*/ 219 w 939"/>
                <a:gd name="T17" fmla="*/ 718 h 1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9" h="1500">
                  <a:moveTo>
                    <a:pt x="219" y="718"/>
                  </a:moveTo>
                  <a:lnTo>
                    <a:pt x="219" y="718"/>
                  </a:lnTo>
                  <a:cubicBezTo>
                    <a:pt x="219" y="906"/>
                    <a:pt x="94" y="875"/>
                    <a:pt x="63" y="1436"/>
                  </a:cubicBezTo>
                  <a:cubicBezTo>
                    <a:pt x="63" y="1436"/>
                    <a:pt x="657" y="1499"/>
                    <a:pt x="875" y="1343"/>
                  </a:cubicBezTo>
                  <a:cubicBezTo>
                    <a:pt x="875" y="1343"/>
                    <a:pt x="938" y="1187"/>
                    <a:pt x="938" y="906"/>
                  </a:cubicBezTo>
                  <a:cubicBezTo>
                    <a:pt x="907" y="656"/>
                    <a:pt x="750" y="562"/>
                    <a:pt x="750" y="500"/>
                  </a:cubicBezTo>
                  <a:cubicBezTo>
                    <a:pt x="719" y="312"/>
                    <a:pt x="719" y="218"/>
                    <a:pt x="719" y="187"/>
                  </a:cubicBezTo>
                  <a:cubicBezTo>
                    <a:pt x="688" y="31"/>
                    <a:pt x="375" y="0"/>
                    <a:pt x="313" y="93"/>
                  </a:cubicBezTo>
                  <a:cubicBezTo>
                    <a:pt x="313" y="93"/>
                    <a:pt x="0" y="187"/>
                    <a:pt x="219" y="718"/>
                  </a:cubicBezTo>
                </a:path>
              </a:pathLst>
            </a:custGeom>
            <a:solidFill>
              <a:srgbClr val="B5521E"/>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58" name="Freeform 29"/>
            <p:cNvSpPr>
              <a:spLocks noChangeArrowheads="1"/>
            </p:cNvSpPr>
            <p:nvPr/>
          </p:nvSpPr>
          <p:spPr bwMode="auto">
            <a:xfrm>
              <a:off x="315913" y="3279775"/>
              <a:ext cx="280987" cy="315913"/>
            </a:xfrm>
            <a:custGeom>
              <a:avLst/>
              <a:gdLst>
                <a:gd name="T0" fmla="*/ 625 w 782"/>
                <a:gd name="T1" fmla="*/ 31 h 876"/>
                <a:gd name="T2" fmla="*/ 625 w 782"/>
                <a:gd name="T3" fmla="*/ 31 h 876"/>
                <a:gd name="T4" fmla="*/ 500 w 782"/>
                <a:gd name="T5" fmla="*/ 875 h 876"/>
                <a:gd name="T6" fmla="*/ 531 w 782"/>
                <a:gd name="T7" fmla="*/ 406 h 876"/>
                <a:gd name="T8" fmla="*/ 781 w 782"/>
                <a:gd name="T9" fmla="*/ 187 h 876"/>
                <a:gd name="T10" fmla="*/ 625 w 782"/>
                <a:gd name="T11" fmla="*/ 31 h 876"/>
              </a:gdLst>
              <a:ahLst/>
              <a:cxnLst>
                <a:cxn ang="0">
                  <a:pos x="T0" y="T1"/>
                </a:cxn>
                <a:cxn ang="0">
                  <a:pos x="T2" y="T3"/>
                </a:cxn>
                <a:cxn ang="0">
                  <a:pos x="T4" y="T5"/>
                </a:cxn>
                <a:cxn ang="0">
                  <a:pos x="T6" y="T7"/>
                </a:cxn>
                <a:cxn ang="0">
                  <a:pos x="T8" y="T9"/>
                </a:cxn>
                <a:cxn ang="0">
                  <a:pos x="T10" y="T11"/>
                </a:cxn>
              </a:cxnLst>
              <a:rect l="0" t="0" r="r" b="b"/>
              <a:pathLst>
                <a:path w="782" h="876">
                  <a:moveTo>
                    <a:pt x="625" y="31"/>
                  </a:moveTo>
                  <a:lnTo>
                    <a:pt x="625" y="31"/>
                  </a:lnTo>
                  <a:cubicBezTo>
                    <a:pt x="625" y="31"/>
                    <a:pt x="0" y="437"/>
                    <a:pt x="500" y="875"/>
                  </a:cubicBezTo>
                  <a:cubicBezTo>
                    <a:pt x="500" y="875"/>
                    <a:pt x="281" y="500"/>
                    <a:pt x="531" y="406"/>
                  </a:cubicBezTo>
                  <a:cubicBezTo>
                    <a:pt x="687" y="312"/>
                    <a:pt x="781" y="187"/>
                    <a:pt x="781" y="187"/>
                  </a:cubicBezTo>
                  <a:cubicBezTo>
                    <a:pt x="781" y="156"/>
                    <a:pt x="719" y="0"/>
                    <a:pt x="625" y="31"/>
                  </a:cubicBezTo>
                </a:path>
              </a:pathLst>
            </a:custGeom>
            <a:solidFill>
              <a:srgbClr val="B5521E"/>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59" name="Freeform 30"/>
            <p:cNvSpPr>
              <a:spLocks noChangeArrowheads="1"/>
            </p:cNvSpPr>
            <p:nvPr/>
          </p:nvSpPr>
          <p:spPr bwMode="auto">
            <a:xfrm>
              <a:off x="574675" y="3257550"/>
              <a:ext cx="57150" cy="68263"/>
            </a:xfrm>
            <a:custGeom>
              <a:avLst/>
              <a:gdLst>
                <a:gd name="T0" fmla="*/ 93 w 157"/>
                <a:gd name="T1" fmla="*/ 0 h 189"/>
                <a:gd name="T2" fmla="*/ 93 w 157"/>
                <a:gd name="T3" fmla="*/ 0 h 189"/>
                <a:gd name="T4" fmla="*/ 0 w 157"/>
                <a:gd name="T5" fmla="*/ 94 h 189"/>
                <a:gd name="T6" fmla="*/ 125 w 157"/>
                <a:gd name="T7" fmla="*/ 188 h 189"/>
                <a:gd name="T8" fmla="*/ 125 w 157"/>
                <a:gd name="T9" fmla="*/ 0 h 189"/>
                <a:gd name="T10" fmla="*/ 93 w 157"/>
                <a:gd name="T11" fmla="*/ 0 h 189"/>
              </a:gdLst>
              <a:ahLst/>
              <a:cxnLst>
                <a:cxn ang="0">
                  <a:pos x="T0" y="T1"/>
                </a:cxn>
                <a:cxn ang="0">
                  <a:pos x="T2" y="T3"/>
                </a:cxn>
                <a:cxn ang="0">
                  <a:pos x="T4" y="T5"/>
                </a:cxn>
                <a:cxn ang="0">
                  <a:pos x="T6" y="T7"/>
                </a:cxn>
                <a:cxn ang="0">
                  <a:pos x="T8" y="T9"/>
                </a:cxn>
                <a:cxn ang="0">
                  <a:pos x="T10" y="T11"/>
                </a:cxn>
              </a:cxnLst>
              <a:rect l="0" t="0" r="r" b="b"/>
              <a:pathLst>
                <a:path w="157" h="189">
                  <a:moveTo>
                    <a:pt x="93" y="0"/>
                  </a:moveTo>
                  <a:lnTo>
                    <a:pt x="93" y="0"/>
                  </a:lnTo>
                  <a:cubicBezTo>
                    <a:pt x="0" y="94"/>
                    <a:pt x="0" y="94"/>
                    <a:pt x="0" y="94"/>
                  </a:cubicBezTo>
                  <a:cubicBezTo>
                    <a:pt x="0" y="94"/>
                    <a:pt x="93" y="188"/>
                    <a:pt x="125" y="188"/>
                  </a:cubicBezTo>
                  <a:cubicBezTo>
                    <a:pt x="156" y="188"/>
                    <a:pt x="125" y="0"/>
                    <a:pt x="125" y="0"/>
                  </a:cubicBezTo>
                  <a:lnTo>
                    <a:pt x="93" y="0"/>
                  </a:lnTo>
                </a:path>
              </a:pathLst>
            </a:custGeom>
            <a:solidFill>
              <a:srgbClr val="6A432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60" name="Freeform 31"/>
            <p:cNvSpPr>
              <a:spLocks noChangeArrowheads="1"/>
            </p:cNvSpPr>
            <p:nvPr/>
          </p:nvSpPr>
          <p:spPr bwMode="auto">
            <a:xfrm>
              <a:off x="506413" y="3065463"/>
              <a:ext cx="180975" cy="247650"/>
            </a:xfrm>
            <a:custGeom>
              <a:avLst/>
              <a:gdLst>
                <a:gd name="T0" fmla="*/ 94 w 501"/>
                <a:gd name="T1" fmla="*/ 125 h 689"/>
                <a:gd name="T2" fmla="*/ 94 w 501"/>
                <a:gd name="T3" fmla="*/ 125 h 689"/>
                <a:gd name="T4" fmla="*/ 156 w 501"/>
                <a:gd name="T5" fmla="*/ 469 h 689"/>
                <a:gd name="T6" fmla="*/ 469 w 501"/>
                <a:gd name="T7" fmla="*/ 375 h 689"/>
                <a:gd name="T8" fmla="*/ 313 w 501"/>
                <a:gd name="T9" fmla="*/ 63 h 689"/>
                <a:gd name="T10" fmla="*/ 94 w 501"/>
                <a:gd name="T11" fmla="*/ 125 h 689"/>
              </a:gdLst>
              <a:ahLst/>
              <a:cxnLst>
                <a:cxn ang="0">
                  <a:pos x="T0" y="T1"/>
                </a:cxn>
                <a:cxn ang="0">
                  <a:pos x="T2" y="T3"/>
                </a:cxn>
                <a:cxn ang="0">
                  <a:pos x="T4" y="T5"/>
                </a:cxn>
                <a:cxn ang="0">
                  <a:pos x="T6" y="T7"/>
                </a:cxn>
                <a:cxn ang="0">
                  <a:pos x="T8" y="T9"/>
                </a:cxn>
                <a:cxn ang="0">
                  <a:pos x="T10" y="T11"/>
                </a:cxn>
              </a:cxnLst>
              <a:rect l="0" t="0" r="r" b="b"/>
              <a:pathLst>
                <a:path w="501" h="689">
                  <a:moveTo>
                    <a:pt x="94" y="125"/>
                  </a:moveTo>
                  <a:lnTo>
                    <a:pt x="94" y="125"/>
                  </a:lnTo>
                  <a:cubicBezTo>
                    <a:pt x="0" y="219"/>
                    <a:pt x="125" y="438"/>
                    <a:pt x="156" y="469"/>
                  </a:cubicBezTo>
                  <a:cubicBezTo>
                    <a:pt x="344" y="688"/>
                    <a:pt x="469" y="563"/>
                    <a:pt x="469" y="375"/>
                  </a:cubicBezTo>
                  <a:cubicBezTo>
                    <a:pt x="500" y="188"/>
                    <a:pt x="406" y="94"/>
                    <a:pt x="313" y="63"/>
                  </a:cubicBezTo>
                  <a:cubicBezTo>
                    <a:pt x="219" y="0"/>
                    <a:pt x="94" y="125"/>
                    <a:pt x="94" y="125"/>
                  </a:cubicBezTo>
                </a:path>
              </a:pathLst>
            </a:custGeom>
            <a:solidFill>
              <a:srgbClr val="9A613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61" name="Freeform 32"/>
            <p:cNvSpPr>
              <a:spLocks noChangeArrowheads="1"/>
            </p:cNvSpPr>
            <p:nvPr/>
          </p:nvSpPr>
          <p:spPr bwMode="auto">
            <a:xfrm>
              <a:off x="484188" y="3054350"/>
              <a:ext cx="192087" cy="225425"/>
            </a:xfrm>
            <a:custGeom>
              <a:avLst/>
              <a:gdLst>
                <a:gd name="T0" fmla="*/ 343 w 532"/>
                <a:gd name="T1" fmla="*/ 62 h 626"/>
                <a:gd name="T2" fmla="*/ 343 w 532"/>
                <a:gd name="T3" fmla="*/ 62 h 626"/>
                <a:gd name="T4" fmla="*/ 531 w 532"/>
                <a:gd name="T5" fmla="*/ 250 h 626"/>
                <a:gd name="T6" fmla="*/ 250 w 532"/>
                <a:gd name="T7" fmla="*/ 344 h 626"/>
                <a:gd name="T8" fmla="*/ 343 w 532"/>
                <a:gd name="T9" fmla="*/ 562 h 626"/>
                <a:gd name="T10" fmla="*/ 125 w 532"/>
                <a:gd name="T11" fmla="*/ 594 h 626"/>
                <a:gd name="T12" fmla="*/ 343 w 532"/>
                <a:gd name="T13" fmla="*/ 62 h 626"/>
              </a:gdLst>
              <a:ahLst/>
              <a:cxnLst>
                <a:cxn ang="0">
                  <a:pos x="T0" y="T1"/>
                </a:cxn>
                <a:cxn ang="0">
                  <a:pos x="T2" y="T3"/>
                </a:cxn>
                <a:cxn ang="0">
                  <a:pos x="T4" y="T5"/>
                </a:cxn>
                <a:cxn ang="0">
                  <a:pos x="T6" y="T7"/>
                </a:cxn>
                <a:cxn ang="0">
                  <a:pos x="T8" y="T9"/>
                </a:cxn>
                <a:cxn ang="0">
                  <a:pos x="T10" y="T11"/>
                </a:cxn>
                <a:cxn ang="0">
                  <a:pos x="T12" y="T13"/>
                </a:cxn>
              </a:cxnLst>
              <a:rect l="0" t="0" r="r" b="b"/>
              <a:pathLst>
                <a:path w="532" h="626">
                  <a:moveTo>
                    <a:pt x="343" y="62"/>
                  </a:moveTo>
                  <a:lnTo>
                    <a:pt x="343" y="62"/>
                  </a:lnTo>
                  <a:cubicBezTo>
                    <a:pt x="343" y="62"/>
                    <a:pt x="500" y="62"/>
                    <a:pt x="531" y="250"/>
                  </a:cubicBezTo>
                  <a:cubicBezTo>
                    <a:pt x="531" y="250"/>
                    <a:pt x="406" y="344"/>
                    <a:pt x="250" y="344"/>
                  </a:cubicBezTo>
                  <a:cubicBezTo>
                    <a:pt x="250" y="344"/>
                    <a:pt x="281" y="500"/>
                    <a:pt x="343" y="562"/>
                  </a:cubicBezTo>
                  <a:cubicBezTo>
                    <a:pt x="406" y="594"/>
                    <a:pt x="281" y="625"/>
                    <a:pt x="125" y="594"/>
                  </a:cubicBezTo>
                  <a:cubicBezTo>
                    <a:pt x="0" y="531"/>
                    <a:pt x="0" y="0"/>
                    <a:pt x="343" y="62"/>
                  </a:cubicBezTo>
                </a:path>
              </a:pathLst>
            </a:custGeom>
            <a:solidFill>
              <a:srgbClr val="201A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62" name="Freeform 33"/>
            <p:cNvSpPr>
              <a:spLocks noChangeArrowheads="1"/>
            </p:cNvSpPr>
            <p:nvPr/>
          </p:nvSpPr>
          <p:spPr bwMode="auto">
            <a:xfrm>
              <a:off x="811213" y="3313113"/>
              <a:ext cx="280987" cy="608012"/>
            </a:xfrm>
            <a:custGeom>
              <a:avLst/>
              <a:gdLst>
                <a:gd name="T0" fmla="*/ 125 w 782"/>
                <a:gd name="T1" fmla="*/ 406 h 1687"/>
                <a:gd name="T2" fmla="*/ 125 w 782"/>
                <a:gd name="T3" fmla="*/ 406 h 1687"/>
                <a:gd name="T4" fmla="*/ 94 w 782"/>
                <a:gd name="T5" fmla="*/ 1561 h 1687"/>
                <a:gd name="T6" fmla="*/ 437 w 782"/>
                <a:gd name="T7" fmla="*/ 656 h 1687"/>
                <a:gd name="T8" fmla="*/ 656 w 782"/>
                <a:gd name="T9" fmla="*/ 1467 h 1687"/>
                <a:gd name="T10" fmla="*/ 719 w 782"/>
                <a:gd name="T11" fmla="*/ 187 h 1687"/>
                <a:gd name="T12" fmla="*/ 125 w 782"/>
                <a:gd name="T13" fmla="*/ 406 h 1687"/>
              </a:gdLst>
              <a:ahLst/>
              <a:cxnLst>
                <a:cxn ang="0">
                  <a:pos x="T0" y="T1"/>
                </a:cxn>
                <a:cxn ang="0">
                  <a:pos x="T2" y="T3"/>
                </a:cxn>
                <a:cxn ang="0">
                  <a:pos x="T4" y="T5"/>
                </a:cxn>
                <a:cxn ang="0">
                  <a:pos x="T6" y="T7"/>
                </a:cxn>
                <a:cxn ang="0">
                  <a:pos x="T8" y="T9"/>
                </a:cxn>
                <a:cxn ang="0">
                  <a:pos x="T10" y="T11"/>
                </a:cxn>
                <a:cxn ang="0">
                  <a:pos x="T12" y="T13"/>
                </a:cxn>
              </a:cxnLst>
              <a:rect l="0" t="0" r="r" b="b"/>
              <a:pathLst>
                <a:path w="782" h="1687">
                  <a:moveTo>
                    <a:pt x="125" y="406"/>
                  </a:moveTo>
                  <a:lnTo>
                    <a:pt x="125" y="406"/>
                  </a:lnTo>
                  <a:cubicBezTo>
                    <a:pt x="125" y="406"/>
                    <a:pt x="0" y="1218"/>
                    <a:pt x="94" y="1561"/>
                  </a:cubicBezTo>
                  <a:cubicBezTo>
                    <a:pt x="94" y="1561"/>
                    <a:pt x="344" y="843"/>
                    <a:pt x="437" y="656"/>
                  </a:cubicBezTo>
                  <a:cubicBezTo>
                    <a:pt x="437" y="656"/>
                    <a:pt x="594" y="1250"/>
                    <a:pt x="656" y="1467"/>
                  </a:cubicBezTo>
                  <a:cubicBezTo>
                    <a:pt x="687" y="1686"/>
                    <a:pt x="781" y="406"/>
                    <a:pt x="719" y="187"/>
                  </a:cubicBezTo>
                  <a:cubicBezTo>
                    <a:pt x="625" y="0"/>
                    <a:pt x="125" y="406"/>
                    <a:pt x="125" y="406"/>
                  </a:cubicBezTo>
                </a:path>
              </a:pathLst>
            </a:custGeom>
            <a:solidFill>
              <a:srgbClr val="6A432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63" name="Freeform 34"/>
            <p:cNvSpPr>
              <a:spLocks noChangeArrowheads="1"/>
            </p:cNvSpPr>
            <p:nvPr/>
          </p:nvSpPr>
          <p:spPr bwMode="auto">
            <a:xfrm>
              <a:off x="822325" y="3448050"/>
              <a:ext cx="304800" cy="280988"/>
            </a:xfrm>
            <a:custGeom>
              <a:avLst/>
              <a:gdLst>
                <a:gd name="T0" fmla="*/ 94 w 845"/>
                <a:gd name="T1" fmla="*/ 187 h 782"/>
                <a:gd name="T2" fmla="*/ 94 w 845"/>
                <a:gd name="T3" fmla="*/ 187 h 782"/>
                <a:gd name="T4" fmla="*/ 63 w 845"/>
                <a:gd name="T5" fmla="*/ 93 h 782"/>
                <a:gd name="T6" fmla="*/ 0 w 845"/>
                <a:gd name="T7" fmla="*/ 656 h 782"/>
                <a:gd name="T8" fmla="*/ 844 w 845"/>
                <a:gd name="T9" fmla="*/ 656 h 782"/>
                <a:gd name="T10" fmla="*/ 813 w 845"/>
                <a:gd name="T11" fmla="*/ 0 h 782"/>
                <a:gd name="T12" fmla="*/ 94 w 845"/>
                <a:gd name="T13" fmla="*/ 187 h 782"/>
              </a:gdLst>
              <a:ahLst/>
              <a:cxnLst>
                <a:cxn ang="0">
                  <a:pos x="T0" y="T1"/>
                </a:cxn>
                <a:cxn ang="0">
                  <a:pos x="T2" y="T3"/>
                </a:cxn>
                <a:cxn ang="0">
                  <a:pos x="T4" y="T5"/>
                </a:cxn>
                <a:cxn ang="0">
                  <a:pos x="T6" y="T7"/>
                </a:cxn>
                <a:cxn ang="0">
                  <a:pos x="T8" y="T9"/>
                </a:cxn>
                <a:cxn ang="0">
                  <a:pos x="T10" y="T11"/>
                </a:cxn>
                <a:cxn ang="0">
                  <a:pos x="T12" y="T13"/>
                </a:cxn>
              </a:cxnLst>
              <a:rect l="0" t="0" r="r" b="b"/>
              <a:pathLst>
                <a:path w="845" h="782">
                  <a:moveTo>
                    <a:pt x="94" y="187"/>
                  </a:moveTo>
                  <a:lnTo>
                    <a:pt x="94" y="187"/>
                  </a:lnTo>
                  <a:cubicBezTo>
                    <a:pt x="94" y="187"/>
                    <a:pt x="63" y="62"/>
                    <a:pt x="63" y="93"/>
                  </a:cubicBezTo>
                  <a:cubicBezTo>
                    <a:pt x="31" y="187"/>
                    <a:pt x="0" y="500"/>
                    <a:pt x="0" y="656"/>
                  </a:cubicBezTo>
                  <a:cubicBezTo>
                    <a:pt x="0" y="656"/>
                    <a:pt x="594" y="781"/>
                    <a:pt x="844" y="656"/>
                  </a:cubicBezTo>
                  <a:cubicBezTo>
                    <a:pt x="813" y="0"/>
                    <a:pt x="813" y="0"/>
                    <a:pt x="813" y="0"/>
                  </a:cubicBezTo>
                  <a:lnTo>
                    <a:pt x="94" y="187"/>
                  </a:lnTo>
                </a:path>
              </a:pathLst>
            </a:custGeom>
            <a:solidFill>
              <a:srgbClr val="B5521E"/>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64" name="Freeform 35"/>
            <p:cNvSpPr>
              <a:spLocks noChangeArrowheads="1"/>
            </p:cNvSpPr>
            <p:nvPr/>
          </p:nvSpPr>
          <p:spPr bwMode="auto">
            <a:xfrm>
              <a:off x="800100" y="3076575"/>
              <a:ext cx="338138" cy="539750"/>
            </a:xfrm>
            <a:custGeom>
              <a:avLst/>
              <a:gdLst>
                <a:gd name="T0" fmla="*/ 218 w 938"/>
                <a:gd name="T1" fmla="*/ 750 h 1501"/>
                <a:gd name="T2" fmla="*/ 218 w 938"/>
                <a:gd name="T3" fmla="*/ 750 h 1501"/>
                <a:gd name="T4" fmla="*/ 62 w 938"/>
                <a:gd name="T5" fmla="*/ 1438 h 1501"/>
                <a:gd name="T6" fmla="*/ 875 w 938"/>
                <a:gd name="T7" fmla="*/ 1375 h 1501"/>
                <a:gd name="T8" fmla="*/ 937 w 938"/>
                <a:gd name="T9" fmla="*/ 907 h 1501"/>
                <a:gd name="T10" fmla="*/ 750 w 938"/>
                <a:gd name="T11" fmla="*/ 500 h 1501"/>
                <a:gd name="T12" fmla="*/ 718 w 938"/>
                <a:gd name="T13" fmla="*/ 188 h 1501"/>
                <a:gd name="T14" fmla="*/ 312 w 938"/>
                <a:gd name="T15" fmla="*/ 94 h 1501"/>
                <a:gd name="T16" fmla="*/ 218 w 938"/>
                <a:gd name="T17" fmla="*/ 750 h 1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8" h="1501">
                  <a:moveTo>
                    <a:pt x="218" y="750"/>
                  </a:moveTo>
                  <a:lnTo>
                    <a:pt x="218" y="750"/>
                  </a:lnTo>
                  <a:cubicBezTo>
                    <a:pt x="218" y="907"/>
                    <a:pt x="93" y="875"/>
                    <a:pt x="62" y="1438"/>
                  </a:cubicBezTo>
                  <a:cubicBezTo>
                    <a:pt x="62" y="1438"/>
                    <a:pt x="656" y="1500"/>
                    <a:pt x="875" y="1375"/>
                  </a:cubicBezTo>
                  <a:cubicBezTo>
                    <a:pt x="875" y="1375"/>
                    <a:pt x="937" y="1219"/>
                    <a:pt x="937" y="907"/>
                  </a:cubicBezTo>
                  <a:cubicBezTo>
                    <a:pt x="906" y="657"/>
                    <a:pt x="750" y="594"/>
                    <a:pt x="750" y="500"/>
                  </a:cubicBezTo>
                  <a:cubicBezTo>
                    <a:pt x="718" y="344"/>
                    <a:pt x="718" y="250"/>
                    <a:pt x="718" y="188"/>
                  </a:cubicBezTo>
                  <a:cubicBezTo>
                    <a:pt x="687" y="32"/>
                    <a:pt x="375" y="0"/>
                    <a:pt x="312" y="94"/>
                  </a:cubicBezTo>
                  <a:cubicBezTo>
                    <a:pt x="312" y="94"/>
                    <a:pt x="0" y="188"/>
                    <a:pt x="218" y="750"/>
                  </a:cubicBezTo>
                </a:path>
              </a:pathLst>
            </a:custGeom>
            <a:solidFill>
              <a:srgbClr val="90C04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65" name="Freeform 36"/>
            <p:cNvSpPr>
              <a:spLocks noChangeArrowheads="1"/>
            </p:cNvSpPr>
            <p:nvPr/>
          </p:nvSpPr>
          <p:spPr bwMode="auto">
            <a:xfrm>
              <a:off x="822325" y="3111500"/>
              <a:ext cx="236538" cy="596900"/>
            </a:xfrm>
            <a:custGeom>
              <a:avLst/>
              <a:gdLst>
                <a:gd name="T0" fmla="*/ 313 w 657"/>
                <a:gd name="T1" fmla="*/ 156 h 1657"/>
                <a:gd name="T2" fmla="*/ 313 w 657"/>
                <a:gd name="T3" fmla="*/ 156 h 1657"/>
                <a:gd name="T4" fmla="*/ 313 w 657"/>
                <a:gd name="T5" fmla="*/ 406 h 1657"/>
                <a:gd name="T6" fmla="*/ 438 w 657"/>
                <a:gd name="T7" fmla="*/ 531 h 1657"/>
                <a:gd name="T8" fmla="*/ 281 w 657"/>
                <a:gd name="T9" fmla="*/ 781 h 1657"/>
                <a:gd name="T10" fmla="*/ 625 w 657"/>
                <a:gd name="T11" fmla="*/ 1281 h 1657"/>
                <a:gd name="T12" fmla="*/ 625 w 657"/>
                <a:gd name="T13" fmla="*/ 1656 h 1657"/>
                <a:gd name="T14" fmla="*/ 0 w 657"/>
                <a:gd name="T15" fmla="*/ 1594 h 1657"/>
                <a:gd name="T16" fmla="*/ 63 w 657"/>
                <a:gd name="T17" fmla="*/ 906 h 1657"/>
                <a:gd name="T18" fmla="*/ 156 w 657"/>
                <a:gd name="T19" fmla="*/ 656 h 1657"/>
                <a:gd name="T20" fmla="*/ 125 w 657"/>
                <a:gd name="T21" fmla="*/ 500 h 1657"/>
                <a:gd name="T22" fmla="*/ 156 w 657"/>
                <a:gd name="T23" fmla="*/ 250 h 1657"/>
                <a:gd name="T24" fmla="*/ 313 w 657"/>
                <a:gd name="T25" fmla="*/ 156 h 1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7" h="1657">
                  <a:moveTo>
                    <a:pt x="313" y="156"/>
                  </a:moveTo>
                  <a:lnTo>
                    <a:pt x="313" y="156"/>
                  </a:lnTo>
                  <a:cubicBezTo>
                    <a:pt x="313" y="156"/>
                    <a:pt x="313" y="188"/>
                    <a:pt x="313" y="406"/>
                  </a:cubicBezTo>
                  <a:cubicBezTo>
                    <a:pt x="313" y="438"/>
                    <a:pt x="438" y="500"/>
                    <a:pt x="438" y="531"/>
                  </a:cubicBezTo>
                  <a:cubicBezTo>
                    <a:pt x="438" y="594"/>
                    <a:pt x="281" y="656"/>
                    <a:pt x="281" y="781"/>
                  </a:cubicBezTo>
                  <a:cubicBezTo>
                    <a:pt x="250" y="906"/>
                    <a:pt x="656" y="1188"/>
                    <a:pt x="625" y="1281"/>
                  </a:cubicBezTo>
                  <a:cubicBezTo>
                    <a:pt x="625" y="1438"/>
                    <a:pt x="625" y="1563"/>
                    <a:pt x="625" y="1656"/>
                  </a:cubicBezTo>
                  <a:cubicBezTo>
                    <a:pt x="0" y="1594"/>
                    <a:pt x="0" y="1594"/>
                    <a:pt x="0" y="1594"/>
                  </a:cubicBezTo>
                  <a:cubicBezTo>
                    <a:pt x="0" y="1594"/>
                    <a:pt x="31" y="1250"/>
                    <a:pt x="63" y="906"/>
                  </a:cubicBezTo>
                  <a:cubicBezTo>
                    <a:pt x="63" y="813"/>
                    <a:pt x="156" y="719"/>
                    <a:pt x="156" y="656"/>
                  </a:cubicBezTo>
                  <a:cubicBezTo>
                    <a:pt x="156" y="594"/>
                    <a:pt x="94" y="531"/>
                    <a:pt x="125" y="500"/>
                  </a:cubicBezTo>
                  <a:cubicBezTo>
                    <a:pt x="125" y="375"/>
                    <a:pt x="125" y="313"/>
                    <a:pt x="156" y="250"/>
                  </a:cubicBezTo>
                  <a:cubicBezTo>
                    <a:pt x="188" y="94"/>
                    <a:pt x="313" y="0"/>
                    <a:pt x="313" y="156"/>
                  </a:cubicBezTo>
                </a:path>
              </a:pathLst>
            </a:custGeom>
            <a:solidFill>
              <a:srgbClr val="90C04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66" name="Freeform 37"/>
            <p:cNvSpPr>
              <a:spLocks noChangeArrowheads="1"/>
            </p:cNvSpPr>
            <p:nvPr/>
          </p:nvSpPr>
          <p:spPr bwMode="auto">
            <a:xfrm>
              <a:off x="687388" y="3089275"/>
              <a:ext cx="280987" cy="315913"/>
            </a:xfrm>
            <a:custGeom>
              <a:avLst/>
              <a:gdLst>
                <a:gd name="T0" fmla="*/ 625 w 782"/>
                <a:gd name="T1" fmla="*/ 62 h 876"/>
                <a:gd name="T2" fmla="*/ 625 w 782"/>
                <a:gd name="T3" fmla="*/ 62 h 876"/>
                <a:gd name="T4" fmla="*/ 469 w 782"/>
                <a:gd name="T5" fmla="*/ 875 h 876"/>
                <a:gd name="T6" fmla="*/ 531 w 782"/>
                <a:gd name="T7" fmla="*/ 406 h 876"/>
                <a:gd name="T8" fmla="*/ 750 w 782"/>
                <a:gd name="T9" fmla="*/ 187 h 876"/>
                <a:gd name="T10" fmla="*/ 625 w 782"/>
                <a:gd name="T11" fmla="*/ 62 h 876"/>
              </a:gdLst>
              <a:ahLst/>
              <a:cxnLst>
                <a:cxn ang="0">
                  <a:pos x="T0" y="T1"/>
                </a:cxn>
                <a:cxn ang="0">
                  <a:pos x="T2" y="T3"/>
                </a:cxn>
                <a:cxn ang="0">
                  <a:pos x="T4" y="T5"/>
                </a:cxn>
                <a:cxn ang="0">
                  <a:pos x="T6" y="T7"/>
                </a:cxn>
                <a:cxn ang="0">
                  <a:pos x="T8" y="T9"/>
                </a:cxn>
                <a:cxn ang="0">
                  <a:pos x="T10" y="T11"/>
                </a:cxn>
              </a:cxnLst>
              <a:rect l="0" t="0" r="r" b="b"/>
              <a:pathLst>
                <a:path w="782" h="876">
                  <a:moveTo>
                    <a:pt x="625" y="62"/>
                  </a:moveTo>
                  <a:lnTo>
                    <a:pt x="625" y="62"/>
                  </a:lnTo>
                  <a:cubicBezTo>
                    <a:pt x="625" y="62"/>
                    <a:pt x="0" y="437"/>
                    <a:pt x="469" y="875"/>
                  </a:cubicBezTo>
                  <a:cubicBezTo>
                    <a:pt x="469" y="875"/>
                    <a:pt x="281" y="531"/>
                    <a:pt x="531" y="406"/>
                  </a:cubicBezTo>
                  <a:cubicBezTo>
                    <a:pt x="688" y="343"/>
                    <a:pt x="750" y="187"/>
                    <a:pt x="750" y="187"/>
                  </a:cubicBezTo>
                  <a:cubicBezTo>
                    <a:pt x="781" y="156"/>
                    <a:pt x="719" y="0"/>
                    <a:pt x="625" y="62"/>
                  </a:cubicBezTo>
                </a:path>
              </a:pathLst>
            </a:custGeom>
            <a:solidFill>
              <a:srgbClr val="90C04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67" name="Freeform 38"/>
            <p:cNvSpPr>
              <a:spLocks noChangeArrowheads="1"/>
            </p:cNvSpPr>
            <p:nvPr/>
          </p:nvSpPr>
          <p:spPr bwMode="auto">
            <a:xfrm>
              <a:off x="946150" y="3065463"/>
              <a:ext cx="57150" cy="79375"/>
            </a:xfrm>
            <a:custGeom>
              <a:avLst/>
              <a:gdLst>
                <a:gd name="T0" fmla="*/ 94 w 157"/>
                <a:gd name="T1" fmla="*/ 0 h 220"/>
                <a:gd name="T2" fmla="*/ 94 w 157"/>
                <a:gd name="T3" fmla="*/ 0 h 220"/>
                <a:gd name="T4" fmla="*/ 0 w 157"/>
                <a:gd name="T5" fmla="*/ 125 h 220"/>
                <a:gd name="T6" fmla="*/ 125 w 157"/>
                <a:gd name="T7" fmla="*/ 188 h 220"/>
                <a:gd name="T8" fmla="*/ 125 w 157"/>
                <a:gd name="T9" fmla="*/ 0 h 220"/>
                <a:gd name="T10" fmla="*/ 94 w 157"/>
                <a:gd name="T11" fmla="*/ 0 h 220"/>
              </a:gdLst>
              <a:ahLst/>
              <a:cxnLst>
                <a:cxn ang="0">
                  <a:pos x="T0" y="T1"/>
                </a:cxn>
                <a:cxn ang="0">
                  <a:pos x="T2" y="T3"/>
                </a:cxn>
                <a:cxn ang="0">
                  <a:pos x="T4" y="T5"/>
                </a:cxn>
                <a:cxn ang="0">
                  <a:pos x="T6" y="T7"/>
                </a:cxn>
                <a:cxn ang="0">
                  <a:pos x="T8" y="T9"/>
                </a:cxn>
                <a:cxn ang="0">
                  <a:pos x="T10" y="T11"/>
                </a:cxn>
              </a:cxnLst>
              <a:rect l="0" t="0" r="r" b="b"/>
              <a:pathLst>
                <a:path w="157" h="220">
                  <a:moveTo>
                    <a:pt x="94" y="0"/>
                  </a:moveTo>
                  <a:lnTo>
                    <a:pt x="94" y="0"/>
                  </a:lnTo>
                  <a:cubicBezTo>
                    <a:pt x="0" y="125"/>
                    <a:pt x="0" y="125"/>
                    <a:pt x="0" y="125"/>
                  </a:cubicBezTo>
                  <a:cubicBezTo>
                    <a:pt x="0" y="125"/>
                    <a:pt x="94" y="219"/>
                    <a:pt x="125" y="188"/>
                  </a:cubicBezTo>
                  <a:cubicBezTo>
                    <a:pt x="156" y="188"/>
                    <a:pt x="125" y="0"/>
                    <a:pt x="125" y="0"/>
                  </a:cubicBezTo>
                  <a:lnTo>
                    <a:pt x="94" y="0"/>
                  </a:lnTo>
                </a:path>
              </a:pathLst>
            </a:custGeom>
            <a:solidFill>
              <a:srgbClr val="6A432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68" name="Freeform 39"/>
            <p:cNvSpPr>
              <a:spLocks noChangeArrowheads="1"/>
            </p:cNvSpPr>
            <p:nvPr/>
          </p:nvSpPr>
          <p:spPr bwMode="auto">
            <a:xfrm>
              <a:off x="877888" y="2874963"/>
              <a:ext cx="180975" cy="247650"/>
            </a:xfrm>
            <a:custGeom>
              <a:avLst/>
              <a:gdLst>
                <a:gd name="T0" fmla="*/ 94 w 501"/>
                <a:gd name="T1" fmla="*/ 125 h 688"/>
                <a:gd name="T2" fmla="*/ 94 w 501"/>
                <a:gd name="T3" fmla="*/ 125 h 688"/>
                <a:gd name="T4" fmla="*/ 157 w 501"/>
                <a:gd name="T5" fmla="*/ 500 h 688"/>
                <a:gd name="T6" fmla="*/ 469 w 501"/>
                <a:gd name="T7" fmla="*/ 375 h 688"/>
                <a:gd name="T8" fmla="*/ 313 w 501"/>
                <a:gd name="T9" fmla="*/ 62 h 688"/>
                <a:gd name="T10" fmla="*/ 94 w 501"/>
                <a:gd name="T11" fmla="*/ 125 h 688"/>
              </a:gdLst>
              <a:ahLst/>
              <a:cxnLst>
                <a:cxn ang="0">
                  <a:pos x="T0" y="T1"/>
                </a:cxn>
                <a:cxn ang="0">
                  <a:pos x="T2" y="T3"/>
                </a:cxn>
                <a:cxn ang="0">
                  <a:pos x="T4" y="T5"/>
                </a:cxn>
                <a:cxn ang="0">
                  <a:pos x="T6" y="T7"/>
                </a:cxn>
                <a:cxn ang="0">
                  <a:pos x="T8" y="T9"/>
                </a:cxn>
                <a:cxn ang="0">
                  <a:pos x="T10" y="T11"/>
                </a:cxn>
              </a:cxnLst>
              <a:rect l="0" t="0" r="r" b="b"/>
              <a:pathLst>
                <a:path w="501" h="688">
                  <a:moveTo>
                    <a:pt x="94" y="125"/>
                  </a:moveTo>
                  <a:lnTo>
                    <a:pt x="94" y="125"/>
                  </a:lnTo>
                  <a:cubicBezTo>
                    <a:pt x="0" y="219"/>
                    <a:pt x="94" y="437"/>
                    <a:pt x="157" y="500"/>
                  </a:cubicBezTo>
                  <a:cubicBezTo>
                    <a:pt x="313" y="687"/>
                    <a:pt x="469" y="562"/>
                    <a:pt x="469" y="375"/>
                  </a:cubicBezTo>
                  <a:cubicBezTo>
                    <a:pt x="500" y="187"/>
                    <a:pt x="407" y="125"/>
                    <a:pt x="313" y="62"/>
                  </a:cubicBezTo>
                  <a:cubicBezTo>
                    <a:pt x="219" y="0"/>
                    <a:pt x="94" y="125"/>
                    <a:pt x="94" y="125"/>
                  </a:cubicBezTo>
                </a:path>
              </a:pathLst>
            </a:custGeom>
            <a:solidFill>
              <a:srgbClr val="9A613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69" name="Freeform 40"/>
            <p:cNvSpPr>
              <a:spLocks noChangeArrowheads="1"/>
            </p:cNvSpPr>
            <p:nvPr/>
          </p:nvSpPr>
          <p:spPr bwMode="auto">
            <a:xfrm>
              <a:off x="844550" y="2874963"/>
              <a:ext cx="203200" cy="225425"/>
            </a:xfrm>
            <a:custGeom>
              <a:avLst/>
              <a:gdLst>
                <a:gd name="T0" fmla="*/ 375 w 563"/>
                <a:gd name="T1" fmla="*/ 31 h 626"/>
                <a:gd name="T2" fmla="*/ 375 w 563"/>
                <a:gd name="T3" fmla="*/ 31 h 626"/>
                <a:gd name="T4" fmla="*/ 562 w 563"/>
                <a:gd name="T5" fmla="*/ 219 h 626"/>
                <a:gd name="T6" fmla="*/ 281 w 563"/>
                <a:gd name="T7" fmla="*/ 312 h 626"/>
                <a:gd name="T8" fmla="*/ 375 w 563"/>
                <a:gd name="T9" fmla="*/ 531 h 626"/>
                <a:gd name="T10" fmla="*/ 156 w 563"/>
                <a:gd name="T11" fmla="*/ 562 h 626"/>
                <a:gd name="T12" fmla="*/ 375 w 563"/>
                <a:gd name="T13" fmla="*/ 31 h 626"/>
              </a:gdLst>
              <a:ahLst/>
              <a:cxnLst>
                <a:cxn ang="0">
                  <a:pos x="T0" y="T1"/>
                </a:cxn>
                <a:cxn ang="0">
                  <a:pos x="T2" y="T3"/>
                </a:cxn>
                <a:cxn ang="0">
                  <a:pos x="T4" y="T5"/>
                </a:cxn>
                <a:cxn ang="0">
                  <a:pos x="T6" y="T7"/>
                </a:cxn>
                <a:cxn ang="0">
                  <a:pos x="T8" y="T9"/>
                </a:cxn>
                <a:cxn ang="0">
                  <a:pos x="T10" y="T11"/>
                </a:cxn>
                <a:cxn ang="0">
                  <a:pos x="T12" y="T13"/>
                </a:cxn>
              </a:cxnLst>
              <a:rect l="0" t="0" r="r" b="b"/>
              <a:pathLst>
                <a:path w="563" h="626">
                  <a:moveTo>
                    <a:pt x="375" y="31"/>
                  </a:moveTo>
                  <a:lnTo>
                    <a:pt x="375" y="31"/>
                  </a:lnTo>
                  <a:cubicBezTo>
                    <a:pt x="375" y="31"/>
                    <a:pt x="531" y="31"/>
                    <a:pt x="562" y="219"/>
                  </a:cubicBezTo>
                  <a:cubicBezTo>
                    <a:pt x="562" y="219"/>
                    <a:pt x="437" y="344"/>
                    <a:pt x="281" y="312"/>
                  </a:cubicBezTo>
                  <a:cubicBezTo>
                    <a:pt x="281" y="312"/>
                    <a:pt x="281" y="500"/>
                    <a:pt x="375" y="531"/>
                  </a:cubicBezTo>
                  <a:cubicBezTo>
                    <a:pt x="437" y="562"/>
                    <a:pt x="312" y="625"/>
                    <a:pt x="156" y="562"/>
                  </a:cubicBezTo>
                  <a:cubicBezTo>
                    <a:pt x="0" y="531"/>
                    <a:pt x="31" y="0"/>
                    <a:pt x="375" y="31"/>
                  </a:cubicBezTo>
                </a:path>
              </a:pathLst>
            </a:custGeom>
            <a:solidFill>
              <a:srgbClr val="201A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70" name="Freeform 41"/>
            <p:cNvSpPr>
              <a:spLocks noChangeArrowheads="1"/>
            </p:cNvSpPr>
            <p:nvPr/>
          </p:nvSpPr>
          <p:spPr bwMode="auto">
            <a:xfrm>
              <a:off x="957263" y="3719513"/>
              <a:ext cx="280987" cy="608012"/>
            </a:xfrm>
            <a:custGeom>
              <a:avLst/>
              <a:gdLst>
                <a:gd name="T0" fmla="*/ 125 w 782"/>
                <a:gd name="T1" fmla="*/ 436 h 1687"/>
                <a:gd name="T2" fmla="*/ 125 w 782"/>
                <a:gd name="T3" fmla="*/ 436 h 1687"/>
                <a:gd name="T4" fmla="*/ 63 w 782"/>
                <a:gd name="T5" fmla="*/ 1592 h 1687"/>
                <a:gd name="T6" fmla="*/ 438 w 782"/>
                <a:gd name="T7" fmla="*/ 655 h 1687"/>
                <a:gd name="T8" fmla="*/ 625 w 782"/>
                <a:gd name="T9" fmla="*/ 1499 h 1687"/>
                <a:gd name="T10" fmla="*/ 688 w 782"/>
                <a:gd name="T11" fmla="*/ 217 h 1687"/>
                <a:gd name="T12" fmla="*/ 125 w 782"/>
                <a:gd name="T13" fmla="*/ 436 h 1687"/>
              </a:gdLst>
              <a:ahLst/>
              <a:cxnLst>
                <a:cxn ang="0">
                  <a:pos x="T0" y="T1"/>
                </a:cxn>
                <a:cxn ang="0">
                  <a:pos x="T2" y="T3"/>
                </a:cxn>
                <a:cxn ang="0">
                  <a:pos x="T4" y="T5"/>
                </a:cxn>
                <a:cxn ang="0">
                  <a:pos x="T6" y="T7"/>
                </a:cxn>
                <a:cxn ang="0">
                  <a:pos x="T8" y="T9"/>
                </a:cxn>
                <a:cxn ang="0">
                  <a:pos x="T10" y="T11"/>
                </a:cxn>
                <a:cxn ang="0">
                  <a:pos x="T12" y="T13"/>
                </a:cxn>
              </a:cxnLst>
              <a:rect l="0" t="0" r="r" b="b"/>
              <a:pathLst>
                <a:path w="782" h="1687">
                  <a:moveTo>
                    <a:pt x="125" y="436"/>
                  </a:moveTo>
                  <a:lnTo>
                    <a:pt x="125" y="436"/>
                  </a:lnTo>
                  <a:cubicBezTo>
                    <a:pt x="125" y="436"/>
                    <a:pt x="0" y="1217"/>
                    <a:pt x="63" y="1592"/>
                  </a:cubicBezTo>
                  <a:cubicBezTo>
                    <a:pt x="63" y="1592"/>
                    <a:pt x="313" y="842"/>
                    <a:pt x="438" y="655"/>
                  </a:cubicBezTo>
                  <a:cubicBezTo>
                    <a:pt x="438" y="655"/>
                    <a:pt x="594" y="1280"/>
                    <a:pt x="625" y="1499"/>
                  </a:cubicBezTo>
                  <a:cubicBezTo>
                    <a:pt x="688" y="1686"/>
                    <a:pt x="781" y="436"/>
                    <a:pt x="688" y="217"/>
                  </a:cubicBezTo>
                  <a:cubicBezTo>
                    <a:pt x="625" y="0"/>
                    <a:pt x="125" y="436"/>
                    <a:pt x="125" y="436"/>
                  </a:cubicBezTo>
                </a:path>
              </a:pathLst>
            </a:custGeom>
            <a:solidFill>
              <a:srgbClr val="F4B18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71" name="Freeform 42"/>
            <p:cNvSpPr>
              <a:spLocks noChangeArrowheads="1"/>
            </p:cNvSpPr>
            <p:nvPr/>
          </p:nvSpPr>
          <p:spPr bwMode="auto">
            <a:xfrm>
              <a:off x="957263" y="3852863"/>
              <a:ext cx="315912" cy="280987"/>
            </a:xfrm>
            <a:custGeom>
              <a:avLst/>
              <a:gdLst>
                <a:gd name="T0" fmla="*/ 94 w 876"/>
                <a:gd name="T1" fmla="*/ 187 h 782"/>
                <a:gd name="T2" fmla="*/ 94 w 876"/>
                <a:gd name="T3" fmla="*/ 187 h 782"/>
                <a:gd name="T4" fmla="*/ 63 w 876"/>
                <a:gd name="T5" fmla="*/ 93 h 782"/>
                <a:gd name="T6" fmla="*/ 0 w 876"/>
                <a:gd name="T7" fmla="*/ 687 h 782"/>
                <a:gd name="T8" fmla="*/ 875 w 876"/>
                <a:gd name="T9" fmla="*/ 656 h 782"/>
                <a:gd name="T10" fmla="*/ 844 w 876"/>
                <a:gd name="T11" fmla="*/ 0 h 782"/>
                <a:gd name="T12" fmla="*/ 94 w 876"/>
                <a:gd name="T13" fmla="*/ 187 h 782"/>
              </a:gdLst>
              <a:ahLst/>
              <a:cxnLst>
                <a:cxn ang="0">
                  <a:pos x="T0" y="T1"/>
                </a:cxn>
                <a:cxn ang="0">
                  <a:pos x="T2" y="T3"/>
                </a:cxn>
                <a:cxn ang="0">
                  <a:pos x="T4" y="T5"/>
                </a:cxn>
                <a:cxn ang="0">
                  <a:pos x="T6" y="T7"/>
                </a:cxn>
                <a:cxn ang="0">
                  <a:pos x="T8" y="T9"/>
                </a:cxn>
                <a:cxn ang="0">
                  <a:pos x="T10" y="T11"/>
                </a:cxn>
                <a:cxn ang="0">
                  <a:pos x="T12" y="T13"/>
                </a:cxn>
              </a:cxnLst>
              <a:rect l="0" t="0" r="r" b="b"/>
              <a:pathLst>
                <a:path w="876" h="782">
                  <a:moveTo>
                    <a:pt x="94" y="187"/>
                  </a:moveTo>
                  <a:lnTo>
                    <a:pt x="94" y="187"/>
                  </a:lnTo>
                  <a:lnTo>
                    <a:pt x="63" y="93"/>
                  </a:lnTo>
                  <a:cubicBezTo>
                    <a:pt x="63" y="218"/>
                    <a:pt x="0" y="500"/>
                    <a:pt x="0" y="687"/>
                  </a:cubicBezTo>
                  <a:cubicBezTo>
                    <a:pt x="0" y="687"/>
                    <a:pt x="625" y="781"/>
                    <a:pt x="875" y="656"/>
                  </a:cubicBezTo>
                  <a:cubicBezTo>
                    <a:pt x="844" y="0"/>
                    <a:pt x="844" y="0"/>
                    <a:pt x="844" y="0"/>
                  </a:cubicBezTo>
                  <a:lnTo>
                    <a:pt x="94" y="187"/>
                  </a:lnTo>
                </a:path>
              </a:pathLst>
            </a:custGeom>
            <a:solidFill>
              <a:srgbClr val="FDC80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72" name="Freeform 43"/>
            <p:cNvSpPr>
              <a:spLocks noChangeArrowheads="1"/>
            </p:cNvSpPr>
            <p:nvPr/>
          </p:nvSpPr>
          <p:spPr bwMode="auto">
            <a:xfrm>
              <a:off x="935038" y="3482975"/>
              <a:ext cx="349250" cy="550863"/>
            </a:xfrm>
            <a:custGeom>
              <a:avLst/>
              <a:gdLst>
                <a:gd name="T0" fmla="*/ 250 w 969"/>
                <a:gd name="T1" fmla="*/ 750 h 1532"/>
                <a:gd name="T2" fmla="*/ 250 w 969"/>
                <a:gd name="T3" fmla="*/ 750 h 1532"/>
                <a:gd name="T4" fmla="*/ 93 w 969"/>
                <a:gd name="T5" fmla="*/ 1468 h 1532"/>
                <a:gd name="T6" fmla="*/ 906 w 969"/>
                <a:gd name="T7" fmla="*/ 1374 h 1532"/>
                <a:gd name="T8" fmla="*/ 937 w 969"/>
                <a:gd name="T9" fmla="*/ 906 h 1532"/>
                <a:gd name="T10" fmla="*/ 750 w 969"/>
                <a:gd name="T11" fmla="*/ 500 h 1532"/>
                <a:gd name="T12" fmla="*/ 718 w 969"/>
                <a:gd name="T13" fmla="*/ 188 h 1532"/>
                <a:gd name="T14" fmla="*/ 312 w 969"/>
                <a:gd name="T15" fmla="*/ 94 h 1532"/>
                <a:gd name="T16" fmla="*/ 250 w 969"/>
                <a:gd name="T17" fmla="*/ 750 h 1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9" h="1532">
                  <a:moveTo>
                    <a:pt x="250" y="750"/>
                  </a:moveTo>
                  <a:lnTo>
                    <a:pt x="250" y="750"/>
                  </a:lnTo>
                  <a:cubicBezTo>
                    <a:pt x="218" y="906"/>
                    <a:pt x="93" y="874"/>
                    <a:pt x="93" y="1468"/>
                  </a:cubicBezTo>
                  <a:cubicBezTo>
                    <a:pt x="93" y="1468"/>
                    <a:pt x="687" y="1531"/>
                    <a:pt x="906" y="1374"/>
                  </a:cubicBezTo>
                  <a:cubicBezTo>
                    <a:pt x="906" y="1374"/>
                    <a:pt x="968" y="1218"/>
                    <a:pt x="937" y="906"/>
                  </a:cubicBezTo>
                  <a:cubicBezTo>
                    <a:pt x="937" y="657"/>
                    <a:pt x="781" y="594"/>
                    <a:pt x="750" y="500"/>
                  </a:cubicBezTo>
                  <a:cubicBezTo>
                    <a:pt x="750" y="344"/>
                    <a:pt x="718" y="250"/>
                    <a:pt x="718" y="188"/>
                  </a:cubicBezTo>
                  <a:cubicBezTo>
                    <a:pt x="687" y="63"/>
                    <a:pt x="375" y="0"/>
                    <a:pt x="312" y="94"/>
                  </a:cubicBezTo>
                  <a:cubicBezTo>
                    <a:pt x="312" y="94"/>
                    <a:pt x="0" y="219"/>
                    <a:pt x="250" y="750"/>
                  </a:cubicBezTo>
                </a:path>
              </a:pathLst>
            </a:custGeom>
            <a:solidFill>
              <a:srgbClr val="FDC80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73" name="Freeform 44"/>
            <p:cNvSpPr>
              <a:spLocks noChangeArrowheads="1"/>
            </p:cNvSpPr>
            <p:nvPr/>
          </p:nvSpPr>
          <p:spPr bwMode="auto">
            <a:xfrm>
              <a:off x="833438" y="3494088"/>
              <a:ext cx="269875" cy="325437"/>
            </a:xfrm>
            <a:custGeom>
              <a:avLst/>
              <a:gdLst>
                <a:gd name="T0" fmla="*/ 594 w 751"/>
                <a:gd name="T1" fmla="*/ 62 h 906"/>
                <a:gd name="T2" fmla="*/ 594 w 751"/>
                <a:gd name="T3" fmla="*/ 62 h 906"/>
                <a:gd name="T4" fmla="*/ 469 w 751"/>
                <a:gd name="T5" fmla="*/ 905 h 906"/>
                <a:gd name="T6" fmla="*/ 500 w 751"/>
                <a:gd name="T7" fmla="*/ 406 h 906"/>
                <a:gd name="T8" fmla="*/ 750 w 751"/>
                <a:gd name="T9" fmla="*/ 218 h 906"/>
                <a:gd name="T10" fmla="*/ 594 w 751"/>
                <a:gd name="T11" fmla="*/ 62 h 906"/>
              </a:gdLst>
              <a:ahLst/>
              <a:cxnLst>
                <a:cxn ang="0">
                  <a:pos x="T0" y="T1"/>
                </a:cxn>
                <a:cxn ang="0">
                  <a:pos x="T2" y="T3"/>
                </a:cxn>
                <a:cxn ang="0">
                  <a:pos x="T4" y="T5"/>
                </a:cxn>
                <a:cxn ang="0">
                  <a:pos x="T6" y="T7"/>
                </a:cxn>
                <a:cxn ang="0">
                  <a:pos x="T8" y="T9"/>
                </a:cxn>
                <a:cxn ang="0">
                  <a:pos x="T10" y="T11"/>
                </a:cxn>
              </a:cxnLst>
              <a:rect l="0" t="0" r="r" b="b"/>
              <a:pathLst>
                <a:path w="751" h="906">
                  <a:moveTo>
                    <a:pt x="594" y="62"/>
                  </a:moveTo>
                  <a:lnTo>
                    <a:pt x="594" y="62"/>
                  </a:lnTo>
                  <a:cubicBezTo>
                    <a:pt x="594" y="62"/>
                    <a:pt x="0" y="468"/>
                    <a:pt x="469" y="905"/>
                  </a:cubicBezTo>
                  <a:cubicBezTo>
                    <a:pt x="469" y="905"/>
                    <a:pt x="282" y="531"/>
                    <a:pt x="500" y="406"/>
                  </a:cubicBezTo>
                  <a:cubicBezTo>
                    <a:pt x="657" y="343"/>
                    <a:pt x="750" y="218"/>
                    <a:pt x="750" y="218"/>
                  </a:cubicBezTo>
                  <a:cubicBezTo>
                    <a:pt x="750" y="156"/>
                    <a:pt x="688" y="0"/>
                    <a:pt x="594" y="62"/>
                  </a:cubicBezTo>
                </a:path>
              </a:pathLst>
            </a:custGeom>
            <a:solidFill>
              <a:srgbClr val="FDC80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74" name="Freeform 45"/>
            <p:cNvSpPr>
              <a:spLocks noChangeArrowheads="1"/>
            </p:cNvSpPr>
            <p:nvPr/>
          </p:nvSpPr>
          <p:spPr bwMode="auto">
            <a:xfrm>
              <a:off x="1092200" y="3471863"/>
              <a:ext cx="46038" cy="79375"/>
            </a:xfrm>
            <a:custGeom>
              <a:avLst/>
              <a:gdLst>
                <a:gd name="T0" fmla="*/ 63 w 126"/>
                <a:gd name="T1" fmla="*/ 0 h 220"/>
                <a:gd name="T2" fmla="*/ 63 w 126"/>
                <a:gd name="T3" fmla="*/ 0 h 220"/>
                <a:gd name="T4" fmla="*/ 0 w 126"/>
                <a:gd name="T5" fmla="*/ 125 h 220"/>
                <a:gd name="T6" fmla="*/ 94 w 126"/>
                <a:gd name="T7" fmla="*/ 219 h 220"/>
                <a:gd name="T8" fmla="*/ 125 w 126"/>
                <a:gd name="T9" fmla="*/ 31 h 220"/>
                <a:gd name="T10" fmla="*/ 63 w 126"/>
                <a:gd name="T11" fmla="*/ 0 h 220"/>
              </a:gdLst>
              <a:ahLst/>
              <a:cxnLst>
                <a:cxn ang="0">
                  <a:pos x="T0" y="T1"/>
                </a:cxn>
                <a:cxn ang="0">
                  <a:pos x="T2" y="T3"/>
                </a:cxn>
                <a:cxn ang="0">
                  <a:pos x="T4" y="T5"/>
                </a:cxn>
                <a:cxn ang="0">
                  <a:pos x="T6" y="T7"/>
                </a:cxn>
                <a:cxn ang="0">
                  <a:pos x="T8" y="T9"/>
                </a:cxn>
                <a:cxn ang="0">
                  <a:pos x="T10" y="T11"/>
                </a:cxn>
              </a:cxnLst>
              <a:rect l="0" t="0" r="r" b="b"/>
              <a:pathLst>
                <a:path w="126" h="220">
                  <a:moveTo>
                    <a:pt x="63" y="0"/>
                  </a:moveTo>
                  <a:lnTo>
                    <a:pt x="63" y="0"/>
                  </a:lnTo>
                  <a:cubicBezTo>
                    <a:pt x="0" y="125"/>
                    <a:pt x="0" y="125"/>
                    <a:pt x="0" y="125"/>
                  </a:cubicBezTo>
                  <a:cubicBezTo>
                    <a:pt x="0" y="125"/>
                    <a:pt x="63" y="219"/>
                    <a:pt x="94" y="219"/>
                  </a:cubicBezTo>
                  <a:cubicBezTo>
                    <a:pt x="125" y="188"/>
                    <a:pt x="125" y="31"/>
                    <a:pt x="125" y="31"/>
                  </a:cubicBezTo>
                  <a:lnTo>
                    <a:pt x="63" y="0"/>
                  </a:lnTo>
                </a:path>
              </a:pathLst>
            </a:custGeom>
            <a:solidFill>
              <a:srgbClr val="C55A1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75" name="Freeform 46"/>
            <p:cNvSpPr>
              <a:spLocks noChangeArrowheads="1"/>
            </p:cNvSpPr>
            <p:nvPr/>
          </p:nvSpPr>
          <p:spPr bwMode="auto">
            <a:xfrm>
              <a:off x="1012825" y="3279775"/>
              <a:ext cx="180975" cy="247650"/>
            </a:xfrm>
            <a:custGeom>
              <a:avLst/>
              <a:gdLst>
                <a:gd name="T0" fmla="*/ 125 w 501"/>
                <a:gd name="T1" fmla="*/ 125 h 688"/>
                <a:gd name="T2" fmla="*/ 125 w 501"/>
                <a:gd name="T3" fmla="*/ 125 h 688"/>
                <a:gd name="T4" fmla="*/ 157 w 501"/>
                <a:gd name="T5" fmla="*/ 500 h 688"/>
                <a:gd name="T6" fmla="*/ 500 w 501"/>
                <a:gd name="T7" fmla="*/ 375 h 688"/>
                <a:gd name="T8" fmla="*/ 313 w 501"/>
                <a:gd name="T9" fmla="*/ 62 h 688"/>
                <a:gd name="T10" fmla="*/ 125 w 501"/>
                <a:gd name="T11" fmla="*/ 125 h 688"/>
              </a:gdLst>
              <a:ahLst/>
              <a:cxnLst>
                <a:cxn ang="0">
                  <a:pos x="T0" y="T1"/>
                </a:cxn>
                <a:cxn ang="0">
                  <a:pos x="T2" y="T3"/>
                </a:cxn>
                <a:cxn ang="0">
                  <a:pos x="T4" y="T5"/>
                </a:cxn>
                <a:cxn ang="0">
                  <a:pos x="T6" y="T7"/>
                </a:cxn>
                <a:cxn ang="0">
                  <a:pos x="T8" y="T9"/>
                </a:cxn>
                <a:cxn ang="0">
                  <a:pos x="T10" y="T11"/>
                </a:cxn>
              </a:cxnLst>
              <a:rect l="0" t="0" r="r" b="b"/>
              <a:pathLst>
                <a:path w="501" h="688">
                  <a:moveTo>
                    <a:pt x="125" y="125"/>
                  </a:moveTo>
                  <a:lnTo>
                    <a:pt x="125" y="125"/>
                  </a:lnTo>
                  <a:cubicBezTo>
                    <a:pt x="0" y="219"/>
                    <a:pt x="125" y="469"/>
                    <a:pt x="157" y="500"/>
                  </a:cubicBezTo>
                  <a:cubicBezTo>
                    <a:pt x="344" y="687"/>
                    <a:pt x="469" y="562"/>
                    <a:pt x="500" y="375"/>
                  </a:cubicBezTo>
                  <a:cubicBezTo>
                    <a:pt x="500" y="187"/>
                    <a:pt x="407" y="125"/>
                    <a:pt x="313" y="62"/>
                  </a:cubicBezTo>
                  <a:cubicBezTo>
                    <a:pt x="219" y="0"/>
                    <a:pt x="125" y="125"/>
                    <a:pt x="125" y="125"/>
                  </a:cubicBezTo>
                </a:path>
              </a:pathLst>
            </a:custGeom>
            <a:solidFill>
              <a:srgbClr val="F4B18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76" name="Freeform 47"/>
            <p:cNvSpPr>
              <a:spLocks noChangeArrowheads="1"/>
            </p:cNvSpPr>
            <p:nvPr/>
          </p:nvSpPr>
          <p:spPr bwMode="auto">
            <a:xfrm>
              <a:off x="990600" y="3279775"/>
              <a:ext cx="203200" cy="225425"/>
            </a:xfrm>
            <a:custGeom>
              <a:avLst/>
              <a:gdLst>
                <a:gd name="T0" fmla="*/ 344 w 563"/>
                <a:gd name="T1" fmla="*/ 62 h 626"/>
                <a:gd name="T2" fmla="*/ 344 w 563"/>
                <a:gd name="T3" fmla="*/ 62 h 626"/>
                <a:gd name="T4" fmla="*/ 562 w 563"/>
                <a:gd name="T5" fmla="*/ 219 h 626"/>
                <a:gd name="T6" fmla="*/ 250 w 563"/>
                <a:gd name="T7" fmla="*/ 344 h 626"/>
                <a:gd name="T8" fmla="*/ 344 w 563"/>
                <a:gd name="T9" fmla="*/ 531 h 626"/>
                <a:gd name="T10" fmla="*/ 156 w 563"/>
                <a:gd name="T11" fmla="*/ 562 h 626"/>
                <a:gd name="T12" fmla="*/ 344 w 563"/>
                <a:gd name="T13" fmla="*/ 62 h 626"/>
              </a:gdLst>
              <a:ahLst/>
              <a:cxnLst>
                <a:cxn ang="0">
                  <a:pos x="T0" y="T1"/>
                </a:cxn>
                <a:cxn ang="0">
                  <a:pos x="T2" y="T3"/>
                </a:cxn>
                <a:cxn ang="0">
                  <a:pos x="T4" y="T5"/>
                </a:cxn>
                <a:cxn ang="0">
                  <a:pos x="T6" y="T7"/>
                </a:cxn>
                <a:cxn ang="0">
                  <a:pos x="T8" y="T9"/>
                </a:cxn>
                <a:cxn ang="0">
                  <a:pos x="T10" y="T11"/>
                </a:cxn>
                <a:cxn ang="0">
                  <a:pos x="T12" y="T13"/>
                </a:cxn>
              </a:cxnLst>
              <a:rect l="0" t="0" r="r" b="b"/>
              <a:pathLst>
                <a:path w="563" h="626">
                  <a:moveTo>
                    <a:pt x="344" y="62"/>
                  </a:moveTo>
                  <a:lnTo>
                    <a:pt x="344" y="62"/>
                  </a:lnTo>
                  <a:cubicBezTo>
                    <a:pt x="344" y="62"/>
                    <a:pt x="500" y="62"/>
                    <a:pt x="562" y="219"/>
                  </a:cubicBezTo>
                  <a:cubicBezTo>
                    <a:pt x="562" y="219"/>
                    <a:pt x="406" y="344"/>
                    <a:pt x="250" y="344"/>
                  </a:cubicBezTo>
                  <a:cubicBezTo>
                    <a:pt x="250" y="344"/>
                    <a:pt x="281" y="500"/>
                    <a:pt x="344" y="531"/>
                  </a:cubicBezTo>
                  <a:cubicBezTo>
                    <a:pt x="406" y="594"/>
                    <a:pt x="312" y="625"/>
                    <a:pt x="156" y="562"/>
                  </a:cubicBezTo>
                  <a:cubicBezTo>
                    <a:pt x="0" y="531"/>
                    <a:pt x="0" y="0"/>
                    <a:pt x="344" y="62"/>
                  </a:cubicBezTo>
                </a:path>
              </a:pathLst>
            </a:custGeom>
            <a:solidFill>
              <a:srgbClr val="201A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77" name="Freeform 48"/>
            <p:cNvSpPr>
              <a:spLocks noChangeArrowheads="1"/>
            </p:cNvSpPr>
            <p:nvPr/>
          </p:nvSpPr>
          <p:spPr bwMode="auto">
            <a:xfrm>
              <a:off x="968375" y="3313113"/>
              <a:ext cx="158750" cy="258762"/>
            </a:xfrm>
            <a:custGeom>
              <a:avLst/>
              <a:gdLst>
                <a:gd name="T0" fmla="*/ 313 w 439"/>
                <a:gd name="T1" fmla="*/ 0 h 719"/>
                <a:gd name="T2" fmla="*/ 313 w 439"/>
                <a:gd name="T3" fmla="*/ 0 h 719"/>
                <a:gd name="T4" fmla="*/ 94 w 439"/>
                <a:gd name="T5" fmla="*/ 218 h 719"/>
                <a:gd name="T6" fmla="*/ 94 w 439"/>
                <a:gd name="T7" fmla="*/ 531 h 719"/>
                <a:gd name="T8" fmla="*/ 63 w 439"/>
                <a:gd name="T9" fmla="*/ 718 h 719"/>
                <a:gd name="T10" fmla="*/ 188 w 439"/>
                <a:gd name="T11" fmla="*/ 625 h 719"/>
                <a:gd name="T12" fmla="*/ 344 w 439"/>
                <a:gd name="T13" fmla="*/ 625 h 719"/>
                <a:gd name="T14" fmla="*/ 344 w 439"/>
                <a:gd name="T15" fmla="*/ 500 h 719"/>
                <a:gd name="T16" fmla="*/ 375 w 439"/>
                <a:gd name="T17" fmla="*/ 125 h 719"/>
                <a:gd name="T18" fmla="*/ 313 w 439"/>
                <a:gd name="T19"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9" h="719">
                  <a:moveTo>
                    <a:pt x="313" y="0"/>
                  </a:moveTo>
                  <a:lnTo>
                    <a:pt x="313" y="0"/>
                  </a:lnTo>
                  <a:cubicBezTo>
                    <a:pt x="313" y="0"/>
                    <a:pt x="125" y="31"/>
                    <a:pt x="94" y="218"/>
                  </a:cubicBezTo>
                  <a:cubicBezTo>
                    <a:pt x="63" y="437"/>
                    <a:pt x="157" y="468"/>
                    <a:pt x="94" y="531"/>
                  </a:cubicBezTo>
                  <a:cubicBezTo>
                    <a:pt x="0" y="562"/>
                    <a:pt x="63" y="718"/>
                    <a:pt x="63" y="718"/>
                  </a:cubicBezTo>
                  <a:cubicBezTo>
                    <a:pt x="63" y="718"/>
                    <a:pt x="125" y="625"/>
                    <a:pt x="188" y="625"/>
                  </a:cubicBezTo>
                  <a:cubicBezTo>
                    <a:pt x="250" y="656"/>
                    <a:pt x="313" y="656"/>
                    <a:pt x="344" y="625"/>
                  </a:cubicBezTo>
                  <a:cubicBezTo>
                    <a:pt x="375" y="625"/>
                    <a:pt x="438" y="562"/>
                    <a:pt x="344" y="500"/>
                  </a:cubicBezTo>
                  <a:cubicBezTo>
                    <a:pt x="282" y="437"/>
                    <a:pt x="438" y="281"/>
                    <a:pt x="375" y="125"/>
                  </a:cubicBezTo>
                  <a:lnTo>
                    <a:pt x="313" y="0"/>
                  </a:lnTo>
                </a:path>
              </a:pathLst>
            </a:custGeom>
            <a:solidFill>
              <a:srgbClr val="201A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78" name="Freeform 49"/>
            <p:cNvSpPr>
              <a:spLocks noChangeArrowheads="1"/>
            </p:cNvSpPr>
            <p:nvPr/>
          </p:nvSpPr>
          <p:spPr bwMode="auto">
            <a:xfrm>
              <a:off x="1328738" y="3381375"/>
              <a:ext cx="269875" cy="619125"/>
            </a:xfrm>
            <a:custGeom>
              <a:avLst/>
              <a:gdLst>
                <a:gd name="T0" fmla="*/ 94 w 751"/>
                <a:gd name="T1" fmla="*/ 438 h 1719"/>
                <a:gd name="T2" fmla="*/ 94 w 751"/>
                <a:gd name="T3" fmla="*/ 438 h 1719"/>
                <a:gd name="T4" fmla="*/ 63 w 751"/>
                <a:gd name="T5" fmla="*/ 1593 h 1719"/>
                <a:gd name="T6" fmla="*/ 407 w 751"/>
                <a:gd name="T7" fmla="*/ 688 h 1719"/>
                <a:gd name="T8" fmla="*/ 625 w 751"/>
                <a:gd name="T9" fmla="*/ 1499 h 1719"/>
                <a:gd name="T10" fmla="*/ 688 w 751"/>
                <a:gd name="T11" fmla="*/ 219 h 1719"/>
                <a:gd name="T12" fmla="*/ 94 w 751"/>
                <a:gd name="T13" fmla="*/ 438 h 1719"/>
              </a:gdLst>
              <a:ahLst/>
              <a:cxnLst>
                <a:cxn ang="0">
                  <a:pos x="T0" y="T1"/>
                </a:cxn>
                <a:cxn ang="0">
                  <a:pos x="T2" y="T3"/>
                </a:cxn>
                <a:cxn ang="0">
                  <a:pos x="T4" y="T5"/>
                </a:cxn>
                <a:cxn ang="0">
                  <a:pos x="T6" y="T7"/>
                </a:cxn>
                <a:cxn ang="0">
                  <a:pos x="T8" y="T9"/>
                </a:cxn>
                <a:cxn ang="0">
                  <a:pos x="T10" y="T11"/>
                </a:cxn>
                <a:cxn ang="0">
                  <a:pos x="T12" y="T13"/>
                </a:cxn>
              </a:cxnLst>
              <a:rect l="0" t="0" r="r" b="b"/>
              <a:pathLst>
                <a:path w="751" h="1719">
                  <a:moveTo>
                    <a:pt x="94" y="438"/>
                  </a:moveTo>
                  <a:lnTo>
                    <a:pt x="94" y="438"/>
                  </a:lnTo>
                  <a:cubicBezTo>
                    <a:pt x="94" y="438"/>
                    <a:pt x="0" y="1249"/>
                    <a:pt x="63" y="1593"/>
                  </a:cubicBezTo>
                  <a:cubicBezTo>
                    <a:pt x="63" y="1593"/>
                    <a:pt x="313" y="875"/>
                    <a:pt x="407" y="688"/>
                  </a:cubicBezTo>
                  <a:cubicBezTo>
                    <a:pt x="407" y="688"/>
                    <a:pt x="594" y="1280"/>
                    <a:pt x="625" y="1499"/>
                  </a:cubicBezTo>
                  <a:cubicBezTo>
                    <a:pt x="688" y="1718"/>
                    <a:pt x="750" y="438"/>
                    <a:pt x="688" y="219"/>
                  </a:cubicBezTo>
                  <a:cubicBezTo>
                    <a:pt x="625" y="0"/>
                    <a:pt x="94" y="438"/>
                    <a:pt x="94" y="438"/>
                  </a:cubicBezTo>
                </a:path>
              </a:pathLst>
            </a:custGeom>
            <a:solidFill>
              <a:srgbClr val="6A432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79" name="Freeform 50"/>
            <p:cNvSpPr>
              <a:spLocks noChangeArrowheads="1"/>
            </p:cNvSpPr>
            <p:nvPr/>
          </p:nvSpPr>
          <p:spPr bwMode="auto">
            <a:xfrm>
              <a:off x="1328738" y="3527425"/>
              <a:ext cx="315912" cy="280988"/>
            </a:xfrm>
            <a:custGeom>
              <a:avLst/>
              <a:gdLst>
                <a:gd name="T0" fmla="*/ 94 w 876"/>
                <a:gd name="T1" fmla="*/ 188 h 782"/>
                <a:gd name="T2" fmla="*/ 94 w 876"/>
                <a:gd name="T3" fmla="*/ 188 h 782"/>
                <a:gd name="T4" fmla="*/ 63 w 876"/>
                <a:gd name="T5" fmla="*/ 94 h 782"/>
                <a:gd name="T6" fmla="*/ 0 w 876"/>
                <a:gd name="T7" fmla="*/ 657 h 782"/>
                <a:gd name="T8" fmla="*/ 875 w 876"/>
                <a:gd name="T9" fmla="*/ 657 h 782"/>
                <a:gd name="T10" fmla="*/ 844 w 876"/>
                <a:gd name="T11" fmla="*/ 0 h 782"/>
                <a:gd name="T12" fmla="*/ 94 w 876"/>
                <a:gd name="T13" fmla="*/ 188 h 782"/>
              </a:gdLst>
              <a:ahLst/>
              <a:cxnLst>
                <a:cxn ang="0">
                  <a:pos x="T0" y="T1"/>
                </a:cxn>
                <a:cxn ang="0">
                  <a:pos x="T2" y="T3"/>
                </a:cxn>
                <a:cxn ang="0">
                  <a:pos x="T4" y="T5"/>
                </a:cxn>
                <a:cxn ang="0">
                  <a:pos x="T6" y="T7"/>
                </a:cxn>
                <a:cxn ang="0">
                  <a:pos x="T8" y="T9"/>
                </a:cxn>
                <a:cxn ang="0">
                  <a:pos x="T10" y="T11"/>
                </a:cxn>
                <a:cxn ang="0">
                  <a:pos x="T12" y="T13"/>
                </a:cxn>
              </a:cxnLst>
              <a:rect l="0" t="0" r="r" b="b"/>
              <a:pathLst>
                <a:path w="876" h="782">
                  <a:moveTo>
                    <a:pt x="94" y="188"/>
                  </a:moveTo>
                  <a:lnTo>
                    <a:pt x="94" y="188"/>
                  </a:lnTo>
                  <a:cubicBezTo>
                    <a:pt x="94" y="188"/>
                    <a:pt x="63" y="63"/>
                    <a:pt x="63" y="94"/>
                  </a:cubicBezTo>
                  <a:cubicBezTo>
                    <a:pt x="63" y="188"/>
                    <a:pt x="0" y="500"/>
                    <a:pt x="0" y="657"/>
                  </a:cubicBezTo>
                  <a:cubicBezTo>
                    <a:pt x="0" y="657"/>
                    <a:pt x="625" y="781"/>
                    <a:pt x="875" y="657"/>
                  </a:cubicBezTo>
                  <a:cubicBezTo>
                    <a:pt x="844" y="0"/>
                    <a:pt x="844" y="0"/>
                    <a:pt x="844" y="0"/>
                  </a:cubicBezTo>
                  <a:lnTo>
                    <a:pt x="94" y="188"/>
                  </a:lnTo>
                </a:path>
              </a:pathLst>
            </a:custGeom>
            <a:solidFill>
              <a:srgbClr val="F1942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80" name="Freeform 51"/>
            <p:cNvSpPr>
              <a:spLocks noChangeArrowheads="1"/>
            </p:cNvSpPr>
            <p:nvPr/>
          </p:nvSpPr>
          <p:spPr bwMode="auto">
            <a:xfrm>
              <a:off x="1306513" y="3155950"/>
              <a:ext cx="349250" cy="539750"/>
            </a:xfrm>
            <a:custGeom>
              <a:avLst/>
              <a:gdLst>
                <a:gd name="T0" fmla="*/ 250 w 969"/>
                <a:gd name="T1" fmla="*/ 719 h 1501"/>
                <a:gd name="T2" fmla="*/ 250 w 969"/>
                <a:gd name="T3" fmla="*/ 719 h 1501"/>
                <a:gd name="T4" fmla="*/ 94 w 969"/>
                <a:gd name="T5" fmla="*/ 1438 h 1501"/>
                <a:gd name="T6" fmla="*/ 875 w 969"/>
                <a:gd name="T7" fmla="*/ 1375 h 1501"/>
                <a:gd name="T8" fmla="*/ 937 w 969"/>
                <a:gd name="T9" fmla="*/ 906 h 1501"/>
                <a:gd name="T10" fmla="*/ 750 w 969"/>
                <a:gd name="T11" fmla="*/ 500 h 1501"/>
                <a:gd name="T12" fmla="*/ 718 w 969"/>
                <a:gd name="T13" fmla="*/ 188 h 1501"/>
                <a:gd name="T14" fmla="*/ 312 w 969"/>
                <a:gd name="T15" fmla="*/ 94 h 1501"/>
                <a:gd name="T16" fmla="*/ 250 w 969"/>
                <a:gd name="T17" fmla="*/ 719 h 1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9" h="1501">
                  <a:moveTo>
                    <a:pt x="250" y="719"/>
                  </a:moveTo>
                  <a:lnTo>
                    <a:pt x="250" y="719"/>
                  </a:lnTo>
                  <a:cubicBezTo>
                    <a:pt x="219" y="906"/>
                    <a:pt x="94" y="875"/>
                    <a:pt x="94" y="1438"/>
                  </a:cubicBezTo>
                  <a:cubicBezTo>
                    <a:pt x="94" y="1438"/>
                    <a:pt x="687" y="1500"/>
                    <a:pt x="875" y="1375"/>
                  </a:cubicBezTo>
                  <a:cubicBezTo>
                    <a:pt x="875" y="1375"/>
                    <a:pt x="968" y="1219"/>
                    <a:pt x="937" y="906"/>
                  </a:cubicBezTo>
                  <a:cubicBezTo>
                    <a:pt x="906" y="656"/>
                    <a:pt x="750" y="594"/>
                    <a:pt x="750" y="500"/>
                  </a:cubicBezTo>
                  <a:cubicBezTo>
                    <a:pt x="750" y="313"/>
                    <a:pt x="718" y="219"/>
                    <a:pt x="718" y="188"/>
                  </a:cubicBezTo>
                  <a:cubicBezTo>
                    <a:pt x="687" y="31"/>
                    <a:pt x="375" y="0"/>
                    <a:pt x="312" y="94"/>
                  </a:cubicBezTo>
                  <a:cubicBezTo>
                    <a:pt x="312" y="94"/>
                    <a:pt x="0" y="188"/>
                    <a:pt x="250" y="719"/>
                  </a:cubicBezTo>
                </a:path>
              </a:pathLst>
            </a:custGeom>
            <a:solidFill>
              <a:srgbClr val="F1942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81" name="Freeform 52"/>
            <p:cNvSpPr>
              <a:spLocks noChangeArrowheads="1"/>
            </p:cNvSpPr>
            <p:nvPr/>
          </p:nvSpPr>
          <p:spPr bwMode="auto">
            <a:xfrm>
              <a:off x="1204913" y="3167063"/>
              <a:ext cx="269875" cy="315912"/>
            </a:xfrm>
            <a:custGeom>
              <a:avLst/>
              <a:gdLst>
                <a:gd name="T0" fmla="*/ 593 w 751"/>
                <a:gd name="T1" fmla="*/ 63 h 876"/>
                <a:gd name="T2" fmla="*/ 593 w 751"/>
                <a:gd name="T3" fmla="*/ 63 h 876"/>
                <a:gd name="T4" fmla="*/ 468 w 751"/>
                <a:gd name="T5" fmla="*/ 875 h 876"/>
                <a:gd name="T6" fmla="*/ 500 w 751"/>
                <a:gd name="T7" fmla="*/ 407 h 876"/>
                <a:gd name="T8" fmla="*/ 750 w 751"/>
                <a:gd name="T9" fmla="*/ 188 h 876"/>
                <a:gd name="T10" fmla="*/ 593 w 751"/>
                <a:gd name="T11" fmla="*/ 63 h 876"/>
              </a:gdLst>
              <a:ahLst/>
              <a:cxnLst>
                <a:cxn ang="0">
                  <a:pos x="T0" y="T1"/>
                </a:cxn>
                <a:cxn ang="0">
                  <a:pos x="T2" y="T3"/>
                </a:cxn>
                <a:cxn ang="0">
                  <a:pos x="T4" y="T5"/>
                </a:cxn>
                <a:cxn ang="0">
                  <a:pos x="T6" y="T7"/>
                </a:cxn>
                <a:cxn ang="0">
                  <a:pos x="T8" y="T9"/>
                </a:cxn>
                <a:cxn ang="0">
                  <a:pos x="T10" y="T11"/>
                </a:cxn>
              </a:cxnLst>
              <a:rect l="0" t="0" r="r" b="b"/>
              <a:pathLst>
                <a:path w="751" h="876">
                  <a:moveTo>
                    <a:pt x="593" y="63"/>
                  </a:moveTo>
                  <a:lnTo>
                    <a:pt x="593" y="63"/>
                  </a:lnTo>
                  <a:cubicBezTo>
                    <a:pt x="593" y="63"/>
                    <a:pt x="0" y="438"/>
                    <a:pt x="468" y="875"/>
                  </a:cubicBezTo>
                  <a:cubicBezTo>
                    <a:pt x="468" y="875"/>
                    <a:pt x="281" y="532"/>
                    <a:pt x="500" y="407"/>
                  </a:cubicBezTo>
                  <a:cubicBezTo>
                    <a:pt x="656" y="344"/>
                    <a:pt x="750" y="188"/>
                    <a:pt x="750" y="188"/>
                  </a:cubicBezTo>
                  <a:cubicBezTo>
                    <a:pt x="750" y="157"/>
                    <a:pt x="687" y="0"/>
                    <a:pt x="593" y="63"/>
                  </a:cubicBezTo>
                </a:path>
              </a:pathLst>
            </a:custGeom>
            <a:solidFill>
              <a:srgbClr val="F1942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82" name="Freeform 53"/>
            <p:cNvSpPr>
              <a:spLocks noChangeArrowheads="1"/>
            </p:cNvSpPr>
            <p:nvPr/>
          </p:nvSpPr>
          <p:spPr bwMode="auto">
            <a:xfrm>
              <a:off x="1463675" y="3144838"/>
              <a:ext cx="46038" cy="79375"/>
            </a:xfrm>
            <a:custGeom>
              <a:avLst/>
              <a:gdLst>
                <a:gd name="T0" fmla="*/ 63 w 126"/>
                <a:gd name="T1" fmla="*/ 0 h 220"/>
                <a:gd name="T2" fmla="*/ 63 w 126"/>
                <a:gd name="T3" fmla="*/ 0 h 220"/>
                <a:gd name="T4" fmla="*/ 0 w 126"/>
                <a:gd name="T5" fmla="*/ 94 h 220"/>
                <a:gd name="T6" fmla="*/ 94 w 126"/>
                <a:gd name="T7" fmla="*/ 187 h 220"/>
                <a:gd name="T8" fmla="*/ 125 w 126"/>
                <a:gd name="T9" fmla="*/ 0 h 220"/>
                <a:gd name="T10" fmla="*/ 63 w 126"/>
                <a:gd name="T11" fmla="*/ 0 h 220"/>
              </a:gdLst>
              <a:ahLst/>
              <a:cxnLst>
                <a:cxn ang="0">
                  <a:pos x="T0" y="T1"/>
                </a:cxn>
                <a:cxn ang="0">
                  <a:pos x="T2" y="T3"/>
                </a:cxn>
                <a:cxn ang="0">
                  <a:pos x="T4" y="T5"/>
                </a:cxn>
                <a:cxn ang="0">
                  <a:pos x="T6" y="T7"/>
                </a:cxn>
                <a:cxn ang="0">
                  <a:pos x="T8" y="T9"/>
                </a:cxn>
                <a:cxn ang="0">
                  <a:pos x="T10" y="T11"/>
                </a:cxn>
              </a:cxnLst>
              <a:rect l="0" t="0" r="r" b="b"/>
              <a:pathLst>
                <a:path w="126" h="220">
                  <a:moveTo>
                    <a:pt x="63" y="0"/>
                  </a:moveTo>
                  <a:lnTo>
                    <a:pt x="63" y="0"/>
                  </a:lnTo>
                  <a:cubicBezTo>
                    <a:pt x="0" y="94"/>
                    <a:pt x="0" y="94"/>
                    <a:pt x="0" y="94"/>
                  </a:cubicBezTo>
                  <a:cubicBezTo>
                    <a:pt x="0" y="94"/>
                    <a:pt x="63" y="219"/>
                    <a:pt x="94" y="187"/>
                  </a:cubicBezTo>
                  <a:cubicBezTo>
                    <a:pt x="125" y="187"/>
                    <a:pt x="125" y="0"/>
                    <a:pt x="125" y="0"/>
                  </a:cubicBezTo>
                  <a:lnTo>
                    <a:pt x="63" y="0"/>
                  </a:lnTo>
                </a:path>
              </a:pathLst>
            </a:custGeom>
            <a:solidFill>
              <a:srgbClr val="6A432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83" name="Freeform 54"/>
            <p:cNvSpPr>
              <a:spLocks noChangeArrowheads="1"/>
            </p:cNvSpPr>
            <p:nvPr/>
          </p:nvSpPr>
          <p:spPr bwMode="auto">
            <a:xfrm>
              <a:off x="1384300" y="2954338"/>
              <a:ext cx="179388" cy="247650"/>
            </a:xfrm>
            <a:custGeom>
              <a:avLst/>
              <a:gdLst>
                <a:gd name="T0" fmla="*/ 93 w 500"/>
                <a:gd name="T1" fmla="*/ 125 h 688"/>
                <a:gd name="T2" fmla="*/ 93 w 500"/>
                <a:gd name="T3" fmla="*/ 125 h 688"/>
                <a:gd name="T4" fmla="*/ 156 w 500"/>
                <a:gd name="T5" fmla="*/ 500 h 688"/>
                <a:gd name="T6" fmla="*/ 499 w 500"/>
                <a:gd name="T7" fmla="*/ 375 h 688"/>
                <a:gd name="T8" fmla="*/ 312 w 500"/>
                <a:gd name="T9" fmla="*/ 62 h 688"/>
                <a:gd name="T10" fmla="*/ 93 w 500"/>
                <a:gd name="T11" fmla="*/ 125 h 688"/>
              </a:gdLst>
              <a:ahLst/>
              <a:cxnLst>
                <a:cxn ang="0">
                  <a:pos x="T0" y="T1"/>
                </a:cxn>
                <a:cxn ang="0">
                  <a:pos x="T2" y="T3"/>
                </a:cxn>
                <a:cxn ang="0">
                  <a:pos x="T4" y="T5"/>
                </a:cxn>
                <a:cxn ang="0">
                  <a:pos x="T6" y="T7"/>
                </a:cxn>
                <a:cxn ang="0">
                  <a:pos x="T8" y="T9"/>
                </a:cxn>
                <a:cxn ang="0">
                  <a:pos x="T10" y="T11"/>
                </a:cxn>
              </a:cxnLst>
              <a:rect l="0" t="0" r="r" b="b"/>
              <a:pathLst>
                <a:path w="500" h="688">
                  <a:moveTo>
                    <a:pt x="93" y="125"/>
                  </a:moveTo>
                  <a:lnTo>
                    <a:pt x="93" y="125"/>
                  </a:lnTo>
                  <a:cubicBezTo>
                    <a:pt x="0" y="218"/>
                    <a:pt x="125" y="437"/>
                    <a:pt x="156" y="500"/>
                  </a:cubicBezTo>
                  <a:cubicBezTo>
                    <a:pt x="343" y="687"/>
                    <a:pt x="468" y="562"/>
                    <a:pt x="499" y="375"/>
                  </a:cubicBezTo>
                  <a:cubicBezTo>
                    <a:pt x="499" y="187"/>
                    <a:pt x="406" y="93"/>
                    <a:pt x="312" y="62"/>
                  </a:cubicBezTo>
                  <a:cubicBezTo>
                    <a:pt x="218" y="0"/>
                    <a:pt x="93" y="125"/>
                    <a:pt x="93" y="125"/>
                  </a:cubicBezTo>
                </a:path>
              </a:pathLst>
            </a:custGeom>
            <a:solidFill>
              <a:srgbClr val="9A613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84" name="Freeform 55"/>
            <p:cNvSpPr>
              <a:spLocks noChangeArrowheads="1"/>
            </p:cNvSpPr>
            <p:nvPr/>
          </p:nvSpPr>
          <p:spPr bwMode="auto">
            <a:xfrm>
              <a:off x="1384300" y="2941638"/>
              <a:ext cx="157163" cy="203200"/>
            </a:xfrm>
            <a:custGeom>
              <a:avLst/>
              <a:gdLst>
                <a:gd name="T0" fmla="*/ 187 w 438"/>
                <a:gd name="T1" fmla="*/ 563 h 564"/>
                <a:gd name="T2" fmla="*/ 187 w 438"/>
                <a:gd name="T3" fmla="*/ 563 h 564"/>
                <a:gd name="T4" fmla="*/ 0 w 438"/>
                <a:gd name="T5" fmla="*/ 282 h 564"/>
                <a:gd name="T6" fmla="*/ 218 w 438"/>
                <a:gd name="T7" fmla="*/ 0 h 564"/>
                <a:gd name="T8" fmla="*/ 437 w 438"/>
                <a:gd name="T9" fmla="*/ 188 h 564"/>
                <a:gd name="T10" fmla="*/ 281 w 438"/>
                <a:gd name="T11" fmla="*/ 250 h 564"/>
                <a:gd name="T12" fmla="*/ 250 w 438"/>
                <a:gd name="T13" fmla="*/ 344 h 564"/>
                <a:gd name="T14" fmla="*/ 156 w 438"/>
                <a:gd name="T15" fmla="*/ 344 h 564"/>
                <a:gd name="T16" fmla="*/ 218 w 438"/>
                <a:gd name="T17" fmla="*/ 469 h 564"/>
                <a:gd name="T18" fmla="*/ 187 w 438"/>
                <a:gd name="T19" fmla="*/ 563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8" h="564">
                  <a:moveTo>
                    <a:pt x="187" y="563"/>
                  </a:moveTo>
                  <a:lnTo>
                    <a:pt x="187" y="563"/>
                  </a:lnTo>
                  <a:cubicBezTo>
                    <a:pt x="187" y="563"/>
                    <a:pt x="0" y="407"/>
                    <a:pt x="0" y="282"/>
                  </a:cubicBezTo>
                  <a:cubicBezTo>
                    <a:pt x="31" y="125"/>
                    <a:pt x="125" y="0"/>
                    <a:pt x="218" y="0"/>
                  </a:cubicBezTo>
                  <a:cubicBezTo>
                    <a:pt x="375" y="32"/>
                    <a:pt x="437" y="188"/>
                    <a:pt x="437" y="188"/>
                  </a:cubicBezTo>
                  <a:cubicBezTo>
                    <a:pt x="437" y="188"/>
                    <a:pt x="406" y="157"/>
                    <a:pt x="281" y="250"/>
                  </a:cubicBezTo>
                  <a:cubicBezTo>
                    <a:pt x="187" y="344"/>
                    <a:pt x="250" y="344"/>
                    <a:pt x="250" y="344"/>
                  </a:cubicBezTo>
                  <a:cubicBezTo>
                    <a:pt x="250" y="344"/>
                    <a:pt x="187" y="313"/>
                    <a:pt x="156" y="344"/>
                  </a:cubicBezTo>
                  <a:cubicBezTo>
                    <a:pt x="125" y="375"/>
                    <a:pt x="187" y="438"/>
                    <a:pt x="218" y="469"/>
                  </a:cubicBezTo>
                  <a:lnTo>
                    <a:pt x="187" y="563"/>
                  </a:lnTo>
                </a:path>
              </a:pathLst>
            </a:custGeom>
            <a:solidFill>
              <a:srgbClr val="201A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85" name="Freeform 56"/>
            <p:cNvSpPr>
              <a:spLocks noChangeArrowheads="1"/>
            </p:cNvSpPr>
            <p:nvPr/>
          </p:nvSpPr>
          <p:spPr bwMode="auto">
            <a:xfrm>
              <a:off x="1362075" y="2930525"/>
              <a:ext cx="101600" cy="112713"/>
            </a:xfrm>
            <a:custGeom>
              <a:avLst/>
              <a:gdLst>
                <a:gd name="T0" fmla="*/ 94 w 282"/>
                <a:gd name="T1" fmla="*/ 250 h 314"/>
                <a:gd name="T2" fmla="*/ 94 w 282"/>
                <a:gd name="T3" fmla="*/ 250 h 314"/>
                <a:gd name="T4" fmla="*/ 0 w 282"/>
                <a:gd name="T5" fmla="*/ 219 h 314"/>
                <a:gd name="T6" fmla="*/ 125 w 282"/>
                <a:gd name="T7" fmla="*/ 0 h 314"/>
                <a:gd name="T8" fmla="*/ 219 w 282"/>
                <a:gd name="T9" fmla="*/ 125 h 314"/>
                <a:gd name="T10" fmla="*/ 94 w 282"/>
                <a:gd name="T11" fmla="*/ 250 h 314"/>
              </a:gdLst>
              <a:ahLst/>
              <a:cxnLst>
                <a:cxn ang="0">
                  <a:pos x="T0" y="T1"/>
                </a:cxn>
                <a:cxn ang="0">
                  <a:pos x="T2" y="T3"/>
                </a:cxn>
                <a:cxn ang="0">
                  <a:pos x="T4" y="T5"/>
                </a:cxn>
                <a:cxn ang="0">
                  <a:pos x="T6" y="T7"/>
                </a:cxn>
                <a:cxn ang="0">
                  <a:pos x="T8" y="T9"/>
                </a:cxn>
                <a:cxn ang="0">
                  <a:pos x="T10" y="T11"/>
                </a:cxn>
              </a:cxnLst>
              <a:rect l="0" t="0" r="r" b="b"/>
              <a:pathLst>
                <a:path w="282" h="314">
                  <a:moveTo>
                    <a:pt x="94" y="250"/>
                  </a:moveTo>
                  <a:lnTo>
                    <a:pt x="94" y="250"/>
                  </a:lnTo>
                  <a:cubicBezTo>
                    <a:pt x="94" y="250"/>
                    <a:pt x="31" y="313"/>
                    <a:pt x="0" y="219"/>
                  </a:cubicBezTo>
                  <a:cubicBezTo>
                    <a:pt x="0" y="125"/>
                    <a:pt x="63" y="31"/>
                    <a:pt x="125" y="0"/>
                  </a:cubicBezTo>
                  <a:cubicBezTo>
                    <a:pt x="156" y="0"/>
                    <a:pt x="281" y="31"/>
                    <a:pt x="219" y="125"/>
                  </a:cubicBezTo>
                  <a:lnTo>
                    <a:pt x="94" y="250"/>
                  </a:lnTo>
                </a:path>
              </a:pathLst>
            </a:custGeom>
            <a:solidFill>
              <a:srgbClr val="201A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grpSp>
      <p:grpSp>
        <p:nvGrpSpPr>
          <p:cNvPr id="187" name="Group 186"/>
          <p:cNvGrpSpPr/>
          <p:nvPr/>
        </p:nvGrpSpPr>
        <p:grpSpPr>
          <a:xfrm>
            <a:off x="10952895" y="3684814"/>
            <a:ext cx="620974" cy="1280304"/>
            <a:chOff x="7245350" y="2886075"/>
            <a:chExt cx="539750" cy="1112838"/>
          </a:xfrm>
        </p:grpSpPr>
        <p:sp>
          <p:nvSpPr>
            <p:cNvPr id="189" name="Freeform 10"/>
            <p:cNvSpPr>
              <a:spLocks noChangeArrowheads="1"/>
            </p:cNvSpPr>
            <p:nvPr/>
          </p:nvSpPr>
          <p:spPr bwMode="auto">
            <a:xfrm>
              <a:off x="7245350" y="3863975"/>
              <a:ext cx="461963" cy="134938"/>
            </a:xfrm>
            <a:custGeom>
              <a:avLst/>
              <a:gdLst>
                <a:gd name="T0" fmla="*/ 500 w 1282"/>
                <a:gd name="T1" fmla="*/ 31 h 376"/>
                <a:gd name="T2" fmla="*/ 500 w 1282"/>
                <a:gd name="T3" fmla="*/ 31 h 376"/>
                <a:gd name="T4" fmla="*/ 875 w 1282"/>
                <a:gd name="T5" fmla="*/ 0 h 376"/>
                <a:gd name="T6" fmla="*/ 1156 w 1282"/>
                <a:gd name="T7" fmla="*/ 62 h 376"/>
                <a:gd name="T8" fmla="*/ 1250 w 1282"/>
                <a:gd name="T9" fmla="*/ 125 h 376"/>
                <a:gd name="T10" fmla="*/ 1031 w 1282"/>
                <a:gd name="T11" fmla="*/ 250 h 376"/>
                <a:gd name="T12" fmla="*/ 781 w 1282"/>
                <a:gd name="T13" fmla="*/ 312 h 376"/>
                <a:gd name="T14" fmla="*/ 406 w 1282"/>
                <a:gd name="T15" fmla="*/ 344 h 376"/>
                <a:gd name="T16" fmla="*/ 250 w 1282"/>
                <a:gd name="T17" fmla="*/ 312 h 376"/>
                <a:gd name="T18" fmla="*/ 0 w 1282"/>
                <a:gd name="T19" fmla="*/ 219 h 376"/>
                <a:gd name="T20" fmla="*/ 125 w 1282"/>
                <a:gd name="T21" fmla="*/ 156 h 376"/>
                <a:gd name="T22" fmla="*/ 500 w 1282"/>
                <a:gd name="T23" fmla="*/ 31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2" h="376">
                  <a:moveTo>
                    <a:pt x="500" y="31"/>
                  </a:moveTo>
                  <a:lnTo>
                    <a:pt x="500" y="31"/>
                  </a:lnTo>
                  <a:cubicBezTo>
                    <a:pt x="500" y="31"/>
                    <a:pt x="812" y="0"/>
                    <a:pt x="875" y="0"/>
                  </a:cubicBezTo>
                  <a:cubicBezTo>
                    <a:pt x="937" y="31"/>
                    <a:pt x="1094" y="62"/>
                    <a:pt x="1156" y="62"/>
                  </a:cubicBezTo>
                  <a:cubicBezTo>
                    <a:pt x="1187" y="94"/>
                    <a:pt x="1281" y="62"/>
                    <a:pt x="1250" y="125"/>
                  </a:cubicBezTo>
                  <a:cubicBezTo>
                    <a:pt x="1219" y="187"/>
                    <a:pt x="1094" y="219"/>
                    <a:pt x="1031" y="250"/>
                  </a:cubicBezTo>
                  <a:cubicBezTo>
                    <a:pt x="969" y="281"/>
                    <a:pt x="969" y="281"/>
                    <a:pt x="781" y="312"/>
                  </a:cubicBezTo>
                  <a:cubicBezTo>
                    <a:pt x="594" y="375"/>
                    <a:pt x="469" y="375"/>
                    <a:pt x="406" y="344"/>
                  </a:cubicBezTo>
                  <a:cubicBezTo>
                    <a:pt x="312" y="344"/>
                    <a:pt x="312" y="312"/>
                    <a:pt x="250" y="312"/>
                  </a:cubicBezTo>
                  <a:cubicBezTo>
                    <a:pt x="156" y="281"/>
                    <a:pt x="0" y="281"/>
                    <a:pt x="0" y="219"/>
                  </a:cubicBezTo>
                  <a:cubicBezTo>
                    <a:pt x="31" y="187"/>
                    <a:pt x="94" y="156"/>
                    <a:pt x="125" y="156"/>
                  </a:cubicBezTo>
                  <a:cubicBezTo>
                    <a:pt x="156" y="125"/>
                    <a:pt x="250" y="94"/>
                    <a:pt x="500" y="31"/>
                  </a:cubicBezTo>
                </a:path>
              </a:pathLst>
            </a:custGeom>
            <a:solidFill>
              <a:srgbClr val="2F559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90" name="Freeform 161"/>
            <p:cNvSpPr>
              <a:spLocks noChangeArrowheads="1"/>
            </p:cNvSpPr>
            <p:nvPr/>
          </p:nvSpPr>
          <p:spPr bwMode="auto">
            <a:xfrm>
              <a:off x="7391400" y="3381375"/>
              <a:ext cx="258763" cy="573088"/>
            </a:xfrm>
            <a:custGeom>
              <a:avLst/>
              <a:gdLst>
                <a:gd name="T0" fmla="*/ 188 w 720"/>
                <a:gd name="T1" fmla="*/ 156 h 1594"/>
                <a:gd name="T2" fmla="*/ 188 w 720"/>
                <a:gd name="T3" fmla="*/ 156 h 1594"/>
                <a:gd name="T4" fmla="*/ 0 w 720"/>
                <a:gd name="T5" fmla="*/ 1593 h 1594"/>
                <a:gd name="T6" fmla="*/ 375 w 720"/>
                <a:gd name="T7" fmla="*/ 688 h 1594"/>
                <a:gd name="T8" fmla="*/ 469 w 720"/>
                <a:gd name="T9" fmla="*/ 1530 h 1594"/>
                <a:gd name="T10" fmla="*/ 625 w 720"/>
                <a:gd name="T11" fmla="*/ 219 h 1594"/>
                <a:gd name="T12" fmla="*/ 188 w 720"/>
                <a:gd name="T13" fmla="*/ 156 h 1594"/>
              </a:gdLst>
              <a:ahLst/>
              <a:cxnLst>
                <a:cxn ang="0">
                  <a:pos x="T0" y="T1"/>
                </a:cxn>
                <a:cxn ang="0">
                  <a:pos x="T2" y="T3"/>
                </a:cxn>
                <a:cxn ang="0">
                  <a:pos x="T4" y="T5"/>
                </a:cxn>
                <a:cxn ang="0">
                  <a:pos x="T6" y="T7"/>
                </a:cxn>
                <a:cxn ang="0">
                  <a:pos x="T8" y="T9"/>
                </a:cxn>
                <a:cxn ang="0">
                  <a:pos x="T10" y="T11"/>
                </a:cxn>
                <a:cxn ang="0">
                  <a:pos x="T12" y="T13"/>
                </a:cxn>
              </a:cxnLst>
              <a:rect l="0" t="0" r="r" b="b"/>
              <a:pathLst>
                <a:path w="720" h="1594">
                  <a:moveTo>
                    <a:pt x="188" y="156"/>
                  </a:moveTo>
                  <a:lnTo>
                    <a:pt x="188" y="156"/>
                  </a:lnTo>
                  <a:cubicBezTo>
                    <a:pt x="188" y="156"/>
                    <a:pt x="31" y="1249"/>
                    <a:pt x="0" y="1593"/>
                  </a:cubicBezTo>
                  <a:cubicBezTo>
                    <a:pt x="0" y="1593"/>
                    <a:pt x="281" y="875"/>
                    <a:pt x="375" y="688"/>
                  </a:cubicBezTo>
                  <a:cubicBezTo>
                    <a:pt x="375" y="688"/>
                    <a:pt x="438" y="1312"/>
                    <a:pt x="469" y="1530"/>
                  </a:cubicBezTo>
                  <a:cubicBezTo>
                    <a:pt x="469" y="1593"/>
                    <a:pt x="719" y="438"/>
                    <a:pt x="625" y="219"/>
                  </a:cubicBezTo>
                  <a:cubicBezTo>
                    <a:pt x="563" y="0"/>
                    <a:pt x="188" y="156"/>
                    <a:pt x="188" y="156"/>
                  </a:cubicBezTo>
                </a:path>
              </a:pathLst>
            </a:custGeom>
            <a:solidFill>
              <a:srgbClr val="6A432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91" name="Freeform 162"/>
            <p:cNvSpPr>
              <a:spLocks noChangeArrowheads="1"/>
            </p:cNvSpPr>
            <p:nvPr/>
          </p:nvSpPr>
          <p:spPr bwMode="auto">
            <a:xfrm>
              <a:off x="7402513" y="3403600"/>
              <a:ext cx="236537" cy="292100"/>
            </a:xfrm>
            <a:custGeom>
              <a:avLst/>
              <a:gdLst>
                <a:gd name="T0" fmla="*/ 125 w 658"/>
                <a:gd name="T1" fmla="*/ 156 h 813"/>
                <a:gd name="T2" fmla="*/ 125 w 658"/>
                <a:gd name="T3" fmla="*/ 156 h 813"/>
                <a:gd name="T4" fmla="*/ 32 w 658"/>
                <a:gd name="T5" fmla="*/ 218 h 813"/>
                <a:gd name="T6" fmla="*/ 0 w 658"/>
                <a:gd name="T7" fmla="*/ 687 h 813"/>
                <a:gd name="T8" fmla="*/ 657 w 658"/>
                <a:gd name="T9" fmla="*/ 656 h 813"/>
                <a:gd name="T10" fmla="*/ 625 w 658"/>
                <a:gd name="T11" fmla="*/ 187 h 813"/>
                <a:gd name="T12" fmla="*/ 125 w 658"/>
                <a:gd name="T13" fmla="*/ 156 h 813"/>
              </a:gdLst>
              <a:ahLst/>
              <a:cxnLst>
                <a:cxn ang="0">
                  <a:pos x="T0" y="T1"/>
                </a:cxn>
                <a:cxn ang="0">
                  <a:pos x="T2" y="T3"/>
                </a:cxn>
                <a:cxn ang="0">
                  <a:pos x="T4" y="T5"/>
                </a:cxn>
                <a:cxn ang="0">
                  <a:pos x="T6" y="T7"/>
                </a:cxn>
                <a:cxn ang="0">
                  <a:pos x="T8" y="T9"/>
                </a:cxn>
                <a:cxn ang="0">
                  <a:pos x="T10" y="T11"/>
                </a:cxn>
                <a:cxn ang="0">
                  <a:pos x="T12" y="T13"/>
                </a:cxn>
              </a:cxnLst>
              <a:rect l="0" t="0" r="r" b="b"/>
              <a:pathLst>
                <a:path w="658" h="813">
                  <a:moveTo>
                    <a:pt x="125" y="156"/>
                  </a:moveTo>
                  <a:lnTo>
                    <a:pt x="125" y="156"/>
                  </a:lnTo>
                  <a:cubicBezTo>
                    <a:pt x="125" y="156"/>
                    <a:pt x="94" y="0"/>
                    <a:pt x="32" y="218"/>
                  </a:cubicBezTo>
                  <a:cubicBezTo>
                    <a:pt x="0" y="312"/>
                    <a:pt x="0" y="531"/>
                    <a:pt x="0" y="687"/>
                  </a:cubicBezTo>
                  <a:cubicBezTo>
                    <a:pt x="0" y="687"/>
                    <a:pt x="407" y="812"/>
                    <a:pt x="657" y="656"/>
                  </a:cubicBezTo>
                  <a:cubicBezTo>
                    <a:pt x="625" y="187"/>
                    <a:pt x="625" y="187"/>
                    <a:pt x="625" y="187"/>
                  </a:cubicBezTo>
                  <a:lnTo>
                    <a:pt x="125" y="156"/>
                  </a:lnTo>
                </a:path>
              </a:pathLst>
            </a:custGeom>
            <a:solidFill>
              <a:srgbClr val="F1942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92" name="Freeform 163"/>
            <p:cNvSpPr>
              <a:spLocks noChangeArrowheads="1"/>
            </p:cNvSpPr>
            <p:nvPr/>
          </p:nvSpPr>
          <p:spPr bwMode="auto">
            <a:xfrm>
              <a:off x="7391400" y="3144838"/>
              <a:ext cx="269875" cy="393700"/>
            </a:xfrm>
            <a:custGeom>
              <a:avLst/>
              <a:gdLst>
                <a:gd name="T0" fmla="*/ 31 w 751"/>
                <a:gd name="T1" fmla="*/ 750 h 1095"/>
                <a:gd name="T2" fmla="*/ 31 w 751"/>
                <a:gd name="T3" fmla="*/ 750 h 1095"/>
                <a:gd name="T4" fmla="*/ 0 w 751"/>
                <a:gd name="T5" fmla="*/ 1000 h 1095"/>
                <a:gd name="T6" fmla="*/ 750 w 751"/>
                <a:gd name="T7" fmla="*/ 969 h 1095"/>
                <a:gd name="T8" fmla="*/ 594 w 751"/>
                <a:gd name="T9" fmla="*/ 187 h 1095"/>
                <a:gd name="T10" fmla="*/ 188 w 751"/>
                <a:gd name="T11" fmla="*/ 94 h 1095"/>
                <a:gd name="T12" fmla="*/ 31 w 751"/>
                <a:gd name="T13" fmla="*/ 750 h 1095"/>
              </a:gdLst>
              <a:ahLst/>
              <a:cxnLst>
                <a:cxn ang="0">
                  <a:pos x="T0" y="T1"/>
                </a:cxn>
                <a:cxn ang="0">
                  <a:pos x="T2" y="T3"/>
                </a:cxn>
                <a:cxn ang="0">
                  <a:pos x="T4" y="T5"/>
                </a:cxn>
                <a:cxn ang="0">
                  <a:pos x="T6" y="T7"/>
                </a:cxn>
                <a:cxn ang="0">
                  <a:pos x="T8" y="T9"/>
                </a:cxn>
                <a:cxn ang="0">
                  <a:pos x="T10" y="T11"/>
                </a:cxn>
                <a:cxn ang="0">
                  <a:pos x="T12" y="T13"/>
                </a:cxn>
              </a:cxnLst>
              <a:rect l="0" t="0" r="r" b="b"/>
              <a:pathLst>
                <a:path w="751" h="1095">
                  <a:moveTo>
                    <a:pt x="31" y="750"/>
                  </a:moveTo>
                  <a:lnTo>
                    <a:pt x="31" y="750"/>
                  </a:lnTo>
                  <a:cubicBezTo>
                    <a:pt x="31" y="875"/>
                    <a:pt x="0" y="937"/>
                    <a:pt x="0" y="1000"/>
                  </a:cubicBezTo>
                  <a:cubicBezTo>
                    <a:pt x="0" y="1000"/>
                    <a:pt x="531" y="1094"/>
                    <a:pt x="750" y="969"/>
                  </a:cubicBezTo>
                  <a:cubicBezTo>
                    <a:pt x="750" y="969"/>
                    <a:pt x="625" y="344"/>
                    <a:pt x="594" y="187"/>
                  </a:cubicBezTo>
                  <a:cubicBezTo>
                    <a:pt x="594" y="62"/>
                    <a:pt x="281" y="0"/>
                    <a:pt x="188" y="94"/>
                  </a:cubicBezTo>
                  <a:cubicBezTo>
                    <a:pt x="188" y="94"/>
                    <a:pt x="94" y="219"/>
                    <a:pt x="31" y="750"/>
                  </a:cubicBezTo>
                </a:path>
              </a:pathLst>
            </a:custGeom>
            <a:solidFill>
              <a:srgbClr val="FDC80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93" name="Freeform 164"/>
            <p:cNvSpPr>
              <a:spLocks noChangeArrowheads="1"/>
            </p:cNvSpPr>
            <p:nvPr/>
          </p:nvSpPr>
          <p:spPr bwMode="auto">
            <a:xfrm>
              <a:off x="7504113" y="3133725"/>
              <a:ext cx="57150" cy="134938"/>
            </a:xfrm>
            <a:custGeom>
              <a:avLst/>
              <a:gdLst>
                <a:gd name="T0" fmla="*/ 62 w 157"/>
                <a:gd name="T1" fmla="*/ 0 h 376"/>
                <a:gd name="T2" fmla="*/ 62 w 157"/>
                <a:gd name="T3" fmla="*/ 0 h 376"/>
                <a:gd name="T4" fmla="*/ 0 w 157"/>
                <a:gd name="T5" fmla="*/ 125 h 376"/>
                <a:gd name="T6" fmla="*/ 125 w 157"/>
                <a:gd name="T7" fmla="*/ 343 h 376"/>
                <a:gd name="T8" fmla="*/ 125 w 157"/>
                <a:gd name="T9" fmla="*/ 0 h 376"/>
                <a:gd name="T10" fmla="*/ 62 w 157"/>
                <a:gd name="T11" fmla="*/ 0 h 376"/>
              </a:gdLst>
              <a:ahLst/>
              <a:cxnLst>
                <a:cxn ang="0">
                  <a:pos x="T0" y="T1"/>
                </a:cxn>
                <a:cxn ang="0">
                  <a:pos x="T2" y="T3"/>
                </a:cxn>
                <a:cxn ang="0">
                  <a:pos x="T4" y="T5"/>
                </a:cxn>
                <a:cxn ang="0">
                  <a:pos x="T6" y="T7"/>
                </a:cxn>
                <a:cxn ang="0">
                  <a:pos x="T8" y="T9"/>
                </a:cxn>
                <a:cxn ang="0">
                  <a:pos x="T10" y="T11"/>
                </a:cxn>
              </a:cxnLst>
              <a:rect l="0" t="0" r="r" b="b"/>
              <a:pathLst>
                <a:path w="157" h="376">
                  <a:moveTo>
                    <a:pt x="62" y="0"/>
                  </a:moveTo>
                  <a:lnTo>
                    <a:pt x="62" y="0"/>
                  </a:lnTo>
                  <a:cubicBezTo>
                    <a:pt x="0" y="125"/>
                    <a:pt x="0" y="125"/>
                    <a:pt x="0" y="125"/>
                  </a:cubicBezTo>
                  <a:cubicBezTo>
                    <a:pt x="0" y="125"/>
                    <a:pt x="93" y="375"/>
                    <a:pt x="125" y="343"/>
                  </a:cubicBezTo>
                  <a:cubicBezTo>
                    <a:pt x="156" y="343"/>
                    <a:pt x="125" y="0"/>
                    <a:pt x="125" y="0"/>
                  </a:cubicBezTo>
                  <a:lnTo>
                    <a:pt x="62" y="0"/>
                  </a:lnTo>
                </a:path>
              </a:pathLst>
            </a:custGeom>
            <a:solidFill>
              <a:srgbClr val="6A432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94" name="Freeform 165"/>
            <p:cNvSpPr>
              <a:spLocks noChangeArrowheads="1"/>
            </p:cNvSpPr>
            <p:nvPr/>
          </p:nvSpPr>
          <p:spPr bwMode="auto">
            <a:xfrm>
              <a:off x="7424738" y="2941638"/>
              <a:ext cx="180975" cy="247650"/>
            </a:xfrm>
            <a:custGeom>
              <a:avLst/>
              <a:gdLst>
                <a:gd name="T0" fmla="*/ 125 w 501"/>
                <a:gd name="T1" fmla="*/ 125 h 689"/>
                <a:gd name="T2" fmla="*/ 125 w 501"/>
                <a:gd name="T3" fmla="*/ 125 h 689"/>
                <a:gd name="T4" fmla="*/ 156 w 501"/>
                <a:gd name="T5" fmla="*/ 500 h 689"/>
                <a:gd name="T6" fmla="*/ 500 w 501"/>
                <a:gd name="T7" fmla="*/ 375 h 689"/>
                <a:gd name="T8" fmla="*/ 344 w 501"/>
                <a:gd name="T9" fmla="*/ 63 h 689"/>
                <a:gd name="T10" fmla="*/ 125 w 501"/>
                <a:gd name="T11" fmla="*/ 125 h 689"/>
              </a:gdLst>
              <a:ahLst/>
              <a:cxnLst>
                <a:cxn ang="0">
                  <a:pos x="T0" y="T1"/>
                </a:cxn>
                <a:cxn ang="0">
                  <a:pos x="T2" y="T3"/>
                </a:cxn>
                <a:cxn ang="0">
                  <a:pos x="T4" y="T5"/>
                </a:cxn>
                <a:cxn ang="0">
                  <a:pos x="T6" y="T7"/>
                </a:cxn>
                <a:cxn ang="0">
                  <a:pos x="T8" y="T9"/>
                </a:cxn>
                <a:cxn ang="0">
                  <a:pos x="T10" y="T11"/>
                </a:cxn>
              </a:cxnLst>
              <a:rect l="0" t="0" r="r" b="b"/>
              <a:pathLst>
                <a:path w="501" h="689">
                  <a:moveTo>
                    <a:pt x="125" y="125"/>
                  </a:moveTo>
                  <a:lnTo>
                    <a:pt x="125" y="125"/>
                  </a:lnTo>
                  <a:cubicBezTo>
                    <a:pt x="0" y="219"/>
                    <a:pt x="125" y="469"/>
                    <a:pt x="156" y="500"/>
                  </a:cubicBezTo>
                  <a:cubicBezTo>
                    <a:pt x="344" y="688"/>
                    <a:pt x="469" y="563"/>
                    <a:pt x="500" y="375"/>
                  </a:cubicBezTo>
                  <a:cubicBezTo>
                    <a:pt x="500" y="188"/>
                    <a:pt x="437" y="125"/>
                    <a:pt x="344" y="63"/>
                  </a:cubicBezTo>
                  <a:cubicBezTo>
                    <a:pt x="250" y="0"/>
                    <a:pt x="125" y="125"/>
                    <a:pt x="125" y="125"/>
                  </a:cubicBezTo>
                </a:path>
              </a:pathLst>
            </a:custGeom>
            <a:solidFill>
              <a:srgbClr val="6A3A2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95" name="Freeform 166"/>
            <p:cNvSpPr>
              <a:spLocks noChangeArrowheads="1"/>
            </p:cNvSpPr>
            <p:nvPr/>
          </p:nvSpPr>
          <p:spPr bwMode="auto">
            <a:xfrm>
              <a:off x="7402513" y="2941638"/>
              <a:ext cx="203200" cy="169862"/>
            </a:xfrm>
            <a:custGeom>
              <a:avLst/>
              <a:gdLst>
                <a:gd name="T0" fmla="*/ 219 w 564"/>
                <a:gd name="T1" fmla="*/ 469 h 470"/>
                <a:gd name="T2" fmla="*/ 219 w 564"/>
                <a:gd name="T3" fmla="*/ 469 h 470"/>
                <a:gd name="T4" fmla="*/ 375 w 564"/>
                <a:gd name="T5" fmla="*/ 32 h 470"/>
                <a:gd name="T6" fmla="*/ 563 w 564"/>
                <a:gd name="T7" fmla="*/ 219 h 470"/>
                <a:gd name="T8" fmla="*/ 282 w 564"/>
                <a:gd name="T9" fmla="*/ 344 h 470"/>
                <a:gd name="T10" fmla="*/ 219 w 564"/>
                <a:gd name="T11" fmla="*/ 469 h 470"/>
              </a:gdLst>
              <a:ahLst/>
              <a:cxnLst>
                <a:cxn ang="0">
                  <a:pos x="T0" y="T1"/>
                </a:cxn>
                <a:cxn ang="0">
                  <a:pos x="T2" y="T3"/>
                </a:cxn>
                <a:cxn ang="0">
                  <a:pos x="T4" y="T5"/>
                </a:cxn>
                <a:cxn ang="0">
                  <a:pos x="T6" y="T7"/>
                </a:cxn>
                <a:cxn ang="0">
                  <a:pos x="T8" y="T9"/>
                </a:cxn>
                <a:cxn ang="0">
                  <a:pos x="T10" y="T11"/>
                </a:cxn>
              </a:cxnLst>
              <a:rect l="0" t="0" r="r" b="b"/>
              <a:pathLst>
                <a:path w="564" h="470">
                  <a:moveTo>
                    <a:pt x="219" y="469"/>
                  </a:moveTo>
                  <a:lnTo>
                    <a:pt x="219" y="469"/>
                  </a:lnTo>
                  <a:cubicBezTo>
                    <a:pt x="63" y="438"/>
                    <a:pt x="0" y="0"/>
                    <a:pt x="375" y="32"/>
                  </a:cubicBezTo>
                  <a:cubicBezTo>
                    <a:pt x="375" y="32"/>
                    <a:pt x="500" y="63"/>
                    <a:pt x="563" y="219"/>
                  </a:cubicBezTo>
                  <a:cubicBezTo>
                    <a:pt x="563" y="219"/>
                    <a:pt x="407" y="344"/>
                    <a:pt x="282" y="344"/>
                  </a:cubicBezTo>
                  <a:lnTo>
                    <a:pt x="219" y="469"/>
                  </a:lnTo>
                </a:path>
              </a:pathLst>
            </a:custGeom>
            <a:solidFill>
              <a:srgbClr val="201A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96" name="Freeform 167"/>
            <p:cNvSpPr>
              <a:spLocks noChangeArrowheads="1"/>
            </p:cNvSpPr>
            <p:nvPr/>
          </p:nvSpPr>
          <p:spPr bwMode="auto">
            <a:xfrm>
              <a:off x="7413625" y="2908300"/>
              <a:ext cx="134938" cy="112713"/>
            </a:xfrm>
            <a:custGeom>
              <a:avLst/>
              <a:gdLst>
                <a:gd name="T0" fmla="*/ 343 w 376"/>
                <a:gd name="T1" fmla="*/ 93 h 313"/>
                <a:gd name="T2" fmla="*/ 343 w 376"/>
                <a:gd name="T3" fmla="*/ 93 h 313"/>
                <a:gd name="T4" fmla="*/ 218 w 376"/>
                <a:gd name="T5" fmla="*/ 281 h 313"/>
                <a:gd name="T6" fmla="*/ 31 w 376"/>
                <a:gd name="T7" fmla="*/ 218 h 313"/>
                <a:gd name="T8" fmla="*/ 125 w 376"/>
                <a:gd name="T9" fmla="*/ 62 h 313"/>
                <a:gd name="T10" fmla="*/ 343 w 376"/>
                <a:gd name="T11" fmla="*/ 93 h 313"/>
              </a:gdLst>
              <a:ahLst/>
              <a:cxnLst>
                <a:cxn ang="0">
                  <a:pos x="T0" y="T1"/>
                </a:cxn>
                <a:cxn ang="0">
                  <a:pos x="T2" y="T3"/>
                </a:cxn>
                <a:cxn ang="0">
                  <a:pos x="T4" y="T5"/>
                </a:cxn>
                <a:cxn ang="0">
                  <a:pos x="T6" y="T7"/>
                </a:cxn>
                <a:cxn ang="0">
                  <a:pos x="T8" y="T9"/>
                </a:cxn>
                <a:cxn ang="0">
                  <a:pos x="T10" y="T11"/>
                </a:cxn>
              </a:cxnLst>
              <a:rect l="0" t="0" r="r" b="b"/>
              <a:pathLst>
                <a:path w="376" h="313">
                  <a:moveTo>
                    <a:pt x="343" y="93"/>
                  </a:moveTo>
                  <a:lnTo>
                    <a:pt x="343" y="93"/>
                  </a:lnTo>
                  <a:cubicBezTo>
                    <a:pt x="375" y="156"/>
                    <a:pt x="312" y="250"/>
                    <a:pt x="218" y="281"/>
                  </a:cubicBezTo>
                  <a:cubicBezTo>
                    <a:pt x="156" y="312"/>
                    <a:pt x="62" y="281"/>
                    <a:pt x="31" y="218"/>
                  </a:cubicBezTo>
                  <a:cubicBezTo>
                    <a:pt x="0" y="156"/>
                    <a:pt x="62" y="93"/>
                    <a:pt x="125" y="62"/>
                  </a:cubicBezTo>
                  <a:cubicBezTo>
                    <a:pt x="218" y="0"/>
                    <a:pt x="312" y="31"/>
                    <a:pt x="343" y="93"/>
                  </a:cubicBezTo>
                </a:path>
              </a:pathLst>
            </a:custGeom>
            <a:solidFill>
              <a:srgbClr val="201A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97" name="Freeform 168"/>
            <p:cNvSpPr>
              <a:spLocks noChangeArrowheads="1"/>
            </p:cNvSpPr>
            <p:nvPr/>
          </p:nvSpPr>
          <p:spPr bwMode="auto">
            <a:xfrm>
              <a:off x="7413625" y="2886075"/>
              <a:ext cx="90488" cy="79375"/>
            </a:xfrm>
            <a:custGeom>
              <a:avLst/>
              <a:gdLst>
                <a:gd name="T0" fmla="*/ 250 w 251"/>
                <a:gd name="T1" fmla="*/ 63 h 220"/>
                <a:gd name="T2" fmla="*/ 250 w 251"/>
                <a:gd name="T3" fmla="*/ 63 h 220"/>
                <a:gd name="T4" fmla="*/ 156 w 251"/>
                <a:gd name="T5" fmla="*/ 188 h 220"/>
                <a:gd name="T6" fmla="*/ 0 w 251"/>
                <a:gd name="T7" fmla="*/ 156 h 220"/>
                <a:gd name="T8" fmla="*/ 93 w 251"/>
                <a:gd name="T9" fmla="*/ 0 h 220"/>
                <a:gd name="T10" fmla="*/ 250 w 251"/>
                <a:gd name="T11" fmla="*/ 63 h 220"/>
              </a:gdLst>
              <a:ahLst/>
              <a:cxnLst>
                <a:cxn ang="0">
                  <a:pos x="T0" y="T1"/>
                </a:cxn>
                <a:cxn ang="0">
                  <a:pos x="T2" y="T3"/>
                </a:cxn>
                <a:cxn ang="0">
                  <a:pos x="T4" y="T5"/>
                </a:cxn>
                <a:cxn ang="0">
                  <a:pos x="T6" y="T7"/>
                </a:cxn>
                <a:cxn ang="0">
                  <a:pos x="T8" y="T9"/>
                </a:cxn>
                <a:cxn ang="0">
                  <a:pos x="T10" y="T11"/>
                </a:cxn>
              </a:cxnLst>
              <a:rect l="0" t="0" r="r" b="b"/>
              <a:pathLst>
                <a:path w="251" h="220">
                  <a:moveTo>
                    <a:pt x="250" y="63"/>
                  </a:moveTo>
                  <a:lnTo>
                    <a:pt x="250" y="63"/>
                  </a:lnTo>
                  <a:cubicBezTo>
                    <a:pt x="250" y="94"/>
                    <a:pt x="218" y="156"/>
                    <a:pt x="156" y="188"/>
                  </a:cubicBezTo>
                  <a:cubicBezTo>
                    <a:pt x="93" y="219"/>
                    <a:pt x="31" y="188"/>
                    <a:pt x="0" y="156"/>
                  </a:cubicBezTo>
                  <a:cubicBezTo>
                    <a:pt x="0" y="94"/>
                    <a:pt x="31" y="31"/>
                    <a:pt x="93" y="0"/>
                  </a:cubicBezTo>
                  <a:cubicBezTo>
                    <a:pt x="156" y="0"/>
                    <a:pt x="218" y="0"/>
                    <a:pt x="250" y="63"/>
                  </a:cubicBezTo>
                </a:path>
              </a:pathLst>
            </a:custGeom>
            <a:solidFill>
              <a:srgbClr val="201A1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98" name="Freeform 169"/>
            <p:cNvSpPr>
              <a:spLocks noChangeArrowheads="1"/>
            </p:cNvSpPr>
            <p:nvPr/>
          </p:nvSpPr>
          <p:spPr bwMode="auto">
            <a:xfrm>
              <a:off x="7459663" y="3100388"/>
              <a:ext cx="57150" cy="68262"/>
            </a:xfrm>
            <a:custGeom>
              <a:avLst/>
              <a:gdLst>
                <a:gd name="T0" fmla="*/ 156 w 157"/>
                <a:gd name="T1" fmla="*/ 94 h 188"/>
                <a:gd name="T2" fmla="*/ 156 w 157"/>
                <a:gd name="T3" fmla="*/ 94 h 188"/>
                <a:gd name="T4" fmla="*/ 156 w 157"/>
                <a:gd name="T5" fmla="*/ 94 h 188"/>
                <a:gd name="T6" fmla="*/ 93 w 157"/>
                <a:gd name="T7" fmla="*/ 156 h 188"/>
                <a:gd name="T8" fmla="*/ 0 w 157"/>
                <a:gd name="T9" fmla="*/ 94 h 188"/>
                <a:gd name="T10" fmla="*/ 93 w 157"/>
                <a:gd name="T11" fmla="*/ 31 h 188"/>
                <a:gd name="T12" fmla="*/ 156 w 157"/>
                <a:gd name="T13" fmla="*/ 94 h 188"/>
                <a:gd name="T14" fmla="*/ 156 w 157"/>
                <a:gd name="T15" fmla="*/ 94 h 188"/>
                <a:gd name="T16" fmla="*/ 156 w 157"/>
                <a:gd name="T17" fmla="*/ 94 h 188"/>
                <a:gd name="T18" fmla="*/ 93 w 157"/>
                <a:gd name="T19" fmla="*/ 0 h 188"/>
                <a:gd name="T20" fmla="*/ 0 w 157"/>
                <a:gd name="T21" fmla="*/ 94 h 188"/>
                <a:gd name="T22" fmla="*/ 93 w 157"/>
                <a:gd name="T23" fmla="*/ 187 h 188"/>
                <a:gd name="T24" fmla="*/ 156 w 157"/>
                <a:gd name="T25" fmla="*/ 94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7" h="188">
                  <a:moveTo>
                    <a:pt x="156" y="94"/>
                  </a:moveTo>
                  <a:lnTo>
                    <a:pt x="156" y="94"/>
                  </a:lnTo>
                  <a:lnTo>
                    <a:pt x="156" y="94"/>
                  </a:lnTo>
                  <a:cubicBezTo>
                    <a:pt x="156" y="125"/>
                    <a:pt x="125" y="156"/>
                    <a:pt x="93" y="156"/>
                  </a:cubicBezTo>
                  <a:cubicBezTo>
                    <a:pt x="31" y="156"/>
                    <a:pt x="0" y="125"/>
                    <a:pt x="0" y="94"/>
                  </a:cubicBezTo>
                  <a:cubicBezTo>
                    <a:pt x="0" y="62"/>
                    <a:pt x="31" y="31"/>
                    <a:pt x="93" y="31"/>
                  </a:cubicBezTo>
                  <a:cubicBezTo>
                    <a:pt x="125" y="31"/>
                    <a:pt x="156" y="62"/>
                    <a:pt x="156" y="94"/>
                  </a:cubicBezTo>
                  <a:lnTo>
                    <a:pt x="156" y="94"/>
                  </a:lnTo>
                  <a:lnTo>
                    <a:pt x="156" y="94"/>
                  </a:lnTo>
                  <a:cubicBezTo>
                    <a:pt x="156" y="31"/>
                    <a:pt x="125" y="0"/>
                    <a:pt x="93" y="0"/>
                  </a:cubicBezTo>
                  <a:cubicBezTo>
                    <a:pt x="31" y="0"/>
                    <a:pt x="0" y="31"/>
                    <a:pt x="0" y="94"/>
                  </a:cubicBezTo>
                  <a:cubicBezTo>
                    <a:pt x="0" y="156"/>
                    <a:pt x="31" y="187"/>
                    <a:pt x="93" y="187"/>
                  </a:cubicBezTo>
                  <a:cubicBezTo>
                    <a:pt x="125" y="187"/>
                    <a:pt x="156" y="156"/>
                    <a:pt x="156" y="94"/>
                  </a:cubicBezTo>
                </a:path>
              </a:pathLst>
            </a:custGeom>
            <a:solidFill>
              <a:srgbClr val="A49C4A"/>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199" name="Freeform 170"/>
            <p:cNvSpPr>
              <a:spLocks noChangeArrowheads="1"/>
            </p:cNvSpPr>
            <p:nvPr/>
          </p:nvSpPr>
          <p:spPr bwMode="auto">
            <a:xfrm>
              <a:off x="7413625" y="3133725"/>
              <a:ext cx="371475" cy="315913"/>
            </a:xfrm>
            <a:custGeom>
              <a:avLst/>
              <a:gdLst>
                <a:gd name="T0" fmla="*/ 875 w 1032"/>
                <a:gd name="T1" fmla="*/ 93 h 876"/>
                <a:gd name="T2" fmla="*/ 875 w 1032"/>
                <a:gd name="T3" fmla="*/ 93 h 876"/>
                <a:gd name="T4" fmla="*/ 625 w 1032"/>
                <a:gd name="T5" fmla="*/ 593 h 876"/>
                <a:gd name="T6" fmla="*/ 125 w 1032"/>
                <a:gd name="T7" fmla="*/ 843 h 876"/>
                <a:gd name="T8" fmla="*/ 218 w 1032"/>
                <a:gd name="T9" fmla="*/ 406 h 876"/>
                <a:gd name="T10" fmla="*/ 625 w 1032"/>
                <a:gd name="T11" fmla="*/ 31 h 876"/>
                <a:gd name="T12" fmla="*/ 875 w 1032"/>
                <a:gd name="T13" fmla="*/ 93 h 876"/>
              </a:gdLst>
              <a:ahLst/>
              <a:cxnLst>
                <a:cxn ang="0">
                  <a:pos x="T0" y="T1"/>
                </a:cxn>
                <a:cxn ang="0">
                  <a:pos x="T2" y="T3"/>
                </a:cxn>
                <a:cxn ang="0">
                  <a:pos x="T4" y="T5"/>
                </a:cxn>
                <a:cxn ang="0">
                  <a:pos x="T6" y="T7"/>
                </a:cxn>
                <a:cxn ang="0">
                  <a:pos x="T8" y="T9"/>
                </a:cxn>
                <a:cxn ang="0">
                  <a:pos x="T10" y="T11"/>
                </a:cxn>
                <a:cxn ang="0">
                  <a:pos x="T12" y="T13"/>
                </a:cxn>
              </a:cxnLst>
              <a:rect l="0" t="0" r="r" b="b"/>
              <a:pathLst>
                <a:path w="1032" h="876">
                  <a:moveTo>
                    <a:pt x="875" y="93"/>
                  </a:moveTo>
                  <a:lnTo>
                    <a:pt x="875" y="93"/>
                  </a:lnTo>
                  <a:cubicBezTo>
                    <a:pt x="875" y="93"/>
                    <a:pt x="1031" y="281"/>
                    <a:pt x="625" y="593"/>
                  </a:cubicBezTo>
                  <a:cubicBezTo>
                    <a:pt x="218" y="875"/>
                    <a:pt x="250" y="875"/>
                    <a:pt x="125" y="843"/>
                  </a:cubicBezTo>
                  <a:cubicBezTo>
                    <a:pt x="31" y="812"/>
                    <a:pt x="0" y="562"/>
                    <a:pt x="218" y="406"/>
                  </a:cubicBezTo>
                  <a:cubicBezTo>
                    <a:pt x="468" y="218"/>
                    <a:pt x="500" y="62"/>
                    <a:pt x="625" y="31"/>
                  </a:cubicBezTo>
                  <a:cubicBezTo>
                    <a:pt x="750" y="0"/>
                    <a:pt x="843" y="31"/>
                    <a:pt x="875" y="93"/>
                  </a:cubicBezTo>
                </a:path>
              </a:pathLst>
            </a:custGeom>
            <a:solidFill>
              <a:schemeClr val="accent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200" name="Freeform 171"/>
            <p:cNvSpPr>
              <a:spLocks noChangeArrowheads="1"/>
            </p:cNvSpPr>
            <p:nvPr/>
          </p:nvSpPr>
          <p:spPr bwMode="auto">
            <a:xfrm>
              <a:off x="7380288" y="3155950"/>
              <a:ext cx="146050" cy="236538"/>
            </a:xfrm>
            <a:custGeom>
              <a:avLst/>
              <a:gdLst>
                <a:gd name="T0" fmla="*/ 250 w 407"/>
                <a:gd name="T1" fmla="*/ 31 h 657"/>
                <a:gd name="T2" fmla="*/ 250 w 407"/>
                <a:gd name="T3" fmla="*/ 31 h 657"/>
                <a:gd name="T4" fmla="*/ 406 w 407"/>
                <a:gd name="T5" fmla="*/ 656 h 657"/>
                <a:gd name="T6" fmla="*/ 0 w 407"/>
                <a:gd name="T7" fmla="*/ 344 h 657"/>
                <a:gd name="T8" fmla="*/ 250 w 407"/>
                <a:gd name="T9" fmla="*/ 31 h 657"/>
              </a:gdLst>
              <a:ahLst/>
              <a:cxnLst>
                <a:cxn ang="0">
                  <a:pos x="T0" y="T1"/>
                </a:cxn>
                <a:cxn ang="0">
                  <a:pos x="T2" y="T3"/>
                </a:cxn>
                <a:cxn ang="0">
                  <a:pos x="T4" y="T5"/>
                </a:cxn>
                <a:cxn ang="0">
                  <a:pos x="T6" y="T7"/>
                </a:cxn>
                <a:cxn ang="0">
                  <a:pos x="T8" y="T9"/>
                </a:cxn>
              </a:cxnLst>
              <a:rect l="0" t="0" r="r" b="b"/>
              <a:pathLst>
                <a:path w="407" h="657">
                  <a:moveTo>
                    <a:pt x="250" y="31"/>
                  </a:moveTo>
                  <a:lnTo>
                    <a:pt x="250" y="31"/>
                  </a:lnTo>
                  <a:cubicBezTo>
                    <a:pt x="250" y="31"/>
                    <a:pt x="31" y="313"/>
                    <a:pt x="406" y="656"/>
                  </a:cubicBezTo>
                  <a:cubicBezTo>
                    <a:pt x="406" y="656"/>
                    <a:pt x="0" y="531"/>
                    <a:pt x="0" y="344"/>
                  </a:cubicBezTo>
                  <a:cubicBezTo>
                    <a:pt x="0" y="156"/>
                    <a:pt x="344" y="0"/>
                    <a:pt x="250" y="31"/>
                  </a:cubicBezTo>
                </a:path>
              </a:pathLst>
            </a:custGeom>
            <a:solidFill>
              <a:srgbClr val="FDC80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201" name="Freeform 172"/>
            <p:cNvSpPr>
              <a:spLocks noChangeArrowheads="1"/>
            </p:cNvSpPr>
            <p:nvPr/>
          </p:nvSpPr>
          <p:spPr bwMode="auto">
            <a:xfrm>
              <a:off x="7605713" y="3155950"/>
              <a:ext cx="134937" cy="134938"/>
            </a:xfrm>
            <a:custGeom>
              <a:avLst/>
              <a:gdLst>
                <a:gd name="T0" fmla="*/ 344 w 376"/>
                <a:gd name="T1" fmla="*/ 125 h 376"/>
                <a:gd name="T2" fmla="*/ 344 w 376"/>
                <a:gd name="T3" fmla="*/ 125 h 376"/>
                <a:gd name="T4" fmla="*/ 187 w 376"/>
                <a:gd name="T5" fmla="*/ 313 h 376"/>
                <a:gd name="T6" fmla="*/ 31 w 376"/>
                <a:gd name="T7" fmla="*/ 156 h 376"/>
                <a:gd name="T8" fmla="*/ 219 w 376"/>
                <a:gd name="T9" fmla="*/ 0 h 376"/>
                <a:gd name="T10" fmla="*/ 344 w 376"/>
                <a:gd name="T11" fmla="*/ 125 h 376"/>
              </a:gdLst>
              <a:ahLst/>
              <a:cxnLst>
                <a:cxn ang="0">
                  <a:pos x="T0" y="T1"/>
                </a:cxn>
                <a:cxn ang="0">
                  <a:pos x="T2" y="T3"/>
                </a:cxn>
                <a:cxn ang="0">
                  <a:pos x="T4" y="T5"/>
                </a:cxn>
                <a:cxn ang="0">
                  <a:pos x="T6" y="T7"/>
                </a:cxn>
                <a:cxn ang="0">
                  <a:pos x="T8" y="T9"/>
                </a:cxn>
                <a:cxn ang="0">
                  <a:pos x="T10" y="T11"/>
                </a:cxn>
              </a:cxnLst>
              <a:rect l="0" t="0" r="r" b="b"/>
              <a:pathLst>
                <a:path w="376" h="376">
                  <a:moveTo>
                    <a:pt x="344" y="125"/>
                  </a:moveTo>
                  <a:lnTo>
                    <a:pt x="344" y="125"/>
                  </a:lnTo>
                  <a:cubicBezTo>
                    <a:pt x="375" y="188"/>
                    <a:pt x="250" y="313"/>
                    <a:pt x="187" y="313"/>
                  </a:cubicBezTo>
                  <a:cubicBezTo>
                    <a:pt x="31" y="375"/>
                    <a:pt x="0" y="281"/>
                    <a:pt x="31" y="156"/>
                  </a:cubicBezTo>
                  <a:cubicBezTo>
                    <a:pt x="62" y="63"/>
                    <a:pt x="156" y="31"/>
                    <a:pt x="219" y="0"/>
                  </a:cubicBezTo>
                  <a:cubicBezTo>
                    <a:pt x="281" y="0"/>
                    <a:pt x="344" y="125"/>
                    <a:pt x="344" y="125"/>
                  </a:cubicBezTo>
                </a:path>
              </a:pathLst>
            </a:custGeom>
            <a:solidFill>
              <a:srgbClr val="9A613F"/>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202" name="Freeform 173"/>
            <p:cNvSpPr>
              <a:spLocks noChangeArrowheads="1"/>
            </p:cNvSpPr>
            <p:nvPr/>
          </p:nvSpPr>
          <p:spPr bwMode="auto">
            <a:xfrm>
              <a:off x="7559675" y="3279775"/>
              <a:ext cx="203200" cy="90488"/>
            </a:xfrm>
            <a:custGeom>
              <a:avLst/>
              <a:gdLst>
                <a:gd name="T0" fmla="*/ 0 w 563"/>
                <a:gd name="T1" fmla="*/ 125 h 251"/>
                <a:gd name="T2" fmla="*/ 0 w 563"/>
                <a:gd name="T3" fmla="*/ 125 h 251"/>
                <a:gd name="T4" fmla="*/ 344 w 563"/>
                <a:gd name="T5" fmla="*/ 219 h 251"/>
                <a:gd name="T6" fmla="*/ 437 w 563"/>
                <a:gd name="T7" fmla="*/ 0 h 251"/>
                <a:gd name="T8" fmla="*/ 281 w 563"/>
                <a:gd name="T9" fmla="*/ 94 h 251"/>
                <a:gd name="T10" fmla="*/ 0 w 563"/>
                <a:gd name="T11" fmla="*/ 125 h 251"/>
              </a:gdLst>
              <a:ahLst/>
              <a:cxnLst>
                <a:cxn ang="0">
                  <a:pos x="T0" y="T1"/>
                </a:cxn>
                <a:cxn ang="0">
                  <a:pos x="T2" y="T3"/>
                </a:cxn>
                <a:cxn ang="0">
                  <a:pos x="T4" y="T5"/>
                </a:cxn>
                <a:cxn ang="0">
                  <a:pos x="T6" y="T7"/>
                </a:cxn>
                <a:cxn ang="0">
                  <a:pos x="T8" y="T9"/>
                </a:cxn>
                <a:cxn ang="0">
                  <a:pos x="T10" y="T11"/>
                </a:cxn>
              </a:cxnLst>
              <a:rect l="0" t="0" r="r" b="b"/>
              <a:pathLst>
                <a:path w="563" h="251">
                  <a:moveTo>
                    <a:pt x="0" y="125"/>
                  </a:moveTo>
                  <a:lnTo>
                    <a:pt x="0" y="125"/>
                  </a:lnTo>
                  <a:cubicBezTo>
                    <a:pt x="0" y="125"/>
                    <a:pt x="156" y="250"/>
                    <a:pt x="344" y="219"/>
                  </a:cubicBezTo>
                  <a:cubicBezTo>
                    <a:pt x="562" y="187"/>
                    <a:pt x="437" y="0"/>
                    <a:pt x="437" y="0"/>
                  </a:cubicBezTo>
                  <a:cubicBezTo>
                    <a:pt x="281" y="94"/>
                    <a:pt x="281" y="94"/>
                    <a:pt x="281" y="94"/>
                  </a:cubicBezTo>
                  <a:cubicBezTo>
                    <a:pt x="281" y="94"/>
                    <a:pt x="156" y="187"/>
                    <a:pt x="0" y="125"/>
                  </a:cubicBezTo>
                </a:path>
              </a:pathLst>
            </a:custGeom>
            <a:solidFill>
              <a:srgbClr val="FDC80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grpSp>
      <p:sp>
        <p:nvSpPr>
          <p:cNvPr id="2" name="Title 1">
            <a:extLst>
              <a:ext uri="{FF2B5EF4-FFF2-40B4-BE49-F238E27FC236}">
                <a16:creationId xmlns:a16="http://schemas.microsoft.com/office/drawing/2014/main" id="{300A84E2-C0C8-4031-BD85-D6F15511289C}"/>
              </a:ext>
            </a:extLst>
          </p:cNvPr>
          <p:cNvSpPr>
            <a:spLocks noGrp="1"/>
          </p:cNvSpPr>
          <p:nvPr>
            <p:ph type="title"/>
          </p:nvPr>
        </p:nvSpPr>
        <p:spPr>
          <a:xfrm>
            <a:off x="869807" y="253220"/>
            <a:ext cx="10515600" cy="1325563"/>
          </a:xfrm>
        </p:spPr>
        <p:txBody>
          <a:bodyPr>
            <a:normAutofit/>
          </a:bodyPr>
          <a:lstStyle/>
          <a:p>
            <a:r>
              <a:rPr lang="en-US" dirty="0">
                <a:latin typeface="Arial" panose="020B0604020202020204" pitchFamily="34" charset="0"/>
                <a:cs typeface="Arial" panose="020B0604020202020204" pitchFamily="34" charset="0"/>
              </a:rPr>
              <a:t>EleVATE Clinicians</a:t>
            </a:r>
            <a:endParaRPr lang="en-US" dirty="0"/>
          </a:p>
        </p:txBody>
      </p:sp>
      <p:sp>
        <p:nvSpPr>
          <p:cNvPr id="203" name="Freeform 18">
            <a:extLst>
              <a:ext uri="{FF2B5EF4-FFF2-40B4-BE49-F238E27FC236}">
                <a16:creationId xmlns:a16="http://schemas.microsoft.com/office/drawing/2014/main" id="{C9ED8212-C4BE-A1C2-B804-7903905A93CF}"/>
              </a:ext>
            </a:extLst>
          </p:cNvPr>
          <p:cNvSpPr>
            <a:spLocks noChangeArrowheads="1"/>
          </p:cNvSpPr>
          <p:nvPr/>
        </p:nvSpPr>
        <p:spPr bwMode="auto">
          <a:xfrm>
            <a:off x="10479027" y="3908747"/>
            <a:ext cx="615413" cy="673869"/>
          </a:xfrm>
          <a:custGeom>
            <a:avLst/>
            <a:gdLst>
              <a:gd name="T0" fmla="*/ 781 w 782"/>
              <a:gd name="T1" fmla="*/ 438 h 877"/>
              <a:gd name="T2" fmla="*/ 0 w 782"/>
              <a:gd name="T3" fmla="*/ 0 h 877"/>
              <a:gd name="T4" fmla="*/ 0 w 782"/>
              <a:gd name="T5" fmla="*/ 876 h 877"/>
              <a:gd name="T6" fmla="*/ 781 w 782"/>
              <a:gd name="T7" fmla="*/ 438 h 877"/>
            </a:gdLst>
            <a:ahLst/>
            <a:cxnLst>
              <a:cxn ang="0">
                <a:pos x="T0" y="T1"/>
              </a:cxn>
              <a:cxn ang="0">
                <a:pos x="T2" y="T3"/>
              </a:cxn>
              <a:cxn ang="0">
                <a:pos x="T4" y="T5"/>
              </a:cxn>
              <a:cxn ang="0">
                <a:pos x="T6" y="T7"/>
              </a:cxn>
            </a:cxnLst>
            <a:rect l="0" t="0" r="r" b="b"/>
            <a:pathLst>
              <a:path w="782" h="877">
                <a:moveTo>
                  <a:pt x="781" y="438"/>
                </a:moveTo>
                <a:lnTo>
                  <a:pt x="0" y="0"/>
                </a:lnTo>
                <a:lnTo>
                  <a:pt x="0" y="876"/>
                </a:lnTo>
                <a:lnTo>
                  <a:pt x="781" y="438"/>
                </a:lnTo>
              </a:path>
            </a:pathLst>
          </a:custGeom>
          <a:solidFill>
            <a:srgbClr val="92D05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a:ea typeface="+mn-ea"/>
              <a:cs typeface="+mn-cs"/>
            </a:endParaRPr>
          </a:p>
        </p:txBody>
      </p:sp>
      <p:sp>
        <p:nvSpPr>
          <p:cNvPr id="204" name="TextBox 203">
            <a:extLst>
              <a:ext uri="{FF2B5EF4-FFF2-40B4-BE49-F238E27FC236}">
                <a16:creationId xmlns:a16="http://schemas.microsoft.com/office/drawing/2014/main" id="{13C15AB7-188A-6A88-D887-D7F3C16D3715}"/>
              </a:ext>
            </a:extLst>
          </p:cNvPr>
          <p:cNvSpPr txBox="1"/>
          <p:nvPr/>
        </p:nvSpPr>
        <p:spPr>
          <a:xfrm flipH="1">
            <a:off x="7456047" y="3942631"/>
            <a:ext cx="1880498" cy="584775"/>
          </a:xfrm>
          <a:prstGeom prst="rect">
            <a:avLst/>
          </a:prstGeom>
          <a:solidFill>
            <a:srgbClr val="92D05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000000"/>
                </a:solidFill>
                <a:latin typeface="Arial" panose="020B0604020202020204" pitchFamily="34" charset="0"/>
                <a:cs typeface="Arial" panose="020B0604020202020204" pitchFamily="34" charset="0"/>
              </a:rPr>
              <a:t>Implementation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Clinician and Clinic</a:t>
            </a:r>
          </a:p>
        </p:txBody>
      </p:sp>
      <p:sp>
        <p:nvSpPr>
          <p:cNvPr id="205" name="TextBox 204">
            <a:extLst>
              <a:ext uri="{FF2B5EF4-FFF2-40B4-BE49-F238E27FC236}">
                <a16:creationId xmlns:a16="http://schemas.microsoft.com/office/drawing/2014/main" id="{77DCE47E-EAFA-715C-069B-2AC44B0B2331}"/>
              </a:ext>
            </a:extLst>
          </p:cNvPr>
          <p:cNvSpPr txBox="1"/>
          <p:nvPr/>
        </p:nvSpPr>
        <p:spPr>
          <a:xfrm flipH="1">
            <a:off x="10116795" y="5333086"/>
            <a:ext cx="2033828" cy="1446550"/>
          </a:xfrm>
          <a:prstGeom prst="rect">
            <a:avLst/>
          </a:prstGeom>
          <a:solidFill>
            <a:srgbClr val="92D05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Effectiveness</a:t>
            </a:r>
            <a:endParaRPr lang="en-US" b="1" dirty="0">
              <a:solidFill>
                <a:srgbClr val="000000"/>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Perinatal Depression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Preterm Birth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Low Birthweight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00000"/>
                </a:solidFill>
                <a:latin typeface="Arial" panose="020B0604020202020204" pitchFamily="34" charset="0"/>
                <a:cs typeface="Arial" panose="020B0604020202020204" pitchFamily="34" charset="0"/>
              </a:rPr>
              <a:t>Clinician Bias Clinician Empathy</a:t>
            </a:r>
            <a:endParaRPr kumimoji="0" lang="en-US" sz="1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9" name="Oval 8">
            <a:extLst>
              <a:ext uri="{FF2B5EF4-FFF2-40B4-BE49-F238E27FC236}">
                <a16:creationId xmlns:a16="http://schemas.microsoft.com/office/drawing/2014/main" id="{E9EA3907-5C25-4534-153F-75EF4CED5358}"/>
              </a:ext>
            </a:extLst>
          </p:cNvPr>
          <p:cNvSpPr/>
          <p:nvPr/>
        </p:nvSpPr>
        <p:spPr>
          <a:xfrm>
            <a:off x="4574176" y="4647962"/>
            <a:ext cx="892430" cy="1434190"/>
          </a:xfrm>
          <a:prstGeom prst="ellipse">
            <a:avLst/>
          </a:prstGeom>
          <a:noFill/>
          <a:ln w="762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78B9EF8-8C3E-82F5-940A-0059DE3050B8}"/>
              </a:ext>
            </a:extLst>
          </p:cNvPr>
          <p:cNvSpPr/>
          <p:nvPr/>
        </p:nvSpPr>
        <p:spPr>
          <a:xfrm>
            <a:off x="6504694" y="4327577"/>
            <a:ext cx="892430" cy="1434190"/>
          </a:xfrm>
          <a:prstGeom prst="ellipse">
            <a:avLst/>
          </a:prstGeom>
          <a:noFill/>
          <a:ln w="762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9737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2000"/>
                                        <p:tgtEl>
                                          <p:spTgt spid="1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6"/>
                                        </p:tgtEl>
                                        <p:attrNameLst>
                                          <p:attrName>style.visibility</p:attrName>
                                        </p:attrNameLst>
                                      </p:cBhvr>
                                      <p:to>
                                        <p:strVal val="visible"/>
                                      </p:to>
                                    </p:set>
                                    <p:animEffect transition="in" filter="fade">
                                      <p:cBhvr>
                                        <p:cTn id="12" dur="500"/>
                                        <p:tgtEl>
                                          <p:spTgt spid="9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2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go, company name&#10;&#10;Description automatically generated">
            <a:extLst>
              <a:ext uri="{FF2B5EF4-FFF2-40B4-BE49-F238E27FC236}">
                <a16:creationId xmlns:a16="http://schemas.microsoft.com/office/drawing/2014/main" id="{38D4181E-CF57-3B17-2C69-0B349CD21C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8026" y="2521005"/>
            <a:ext cx="3055577" cy="1414782"/>
          </a:xfrm>
          <a:prstGeom prst="rect">
            <a:avLst/>
          </a:prstGeom>
        </p:spPr>
      </p:pic>
      <p:pic>
        <p:nvPicPr>
          <p:cNvPr id="5" name="Picture 4">
            <a:extLst>
              <a:ext uri="{FF2B5EF4-FFF2-40B4-BE49-F238E27FC236}">
                <a16:creationId xmlns:a16="http://schemas.microsoft.com/office/drawing/2014/main" id="{372BAE7B-E217-402D-A1CB-27D2DBE316E7}"/>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9007819" y="3965140"/>
            <a:ext cx="2706009" cy="1143000"/>
          </a:xfrm>
          <a:prstGeom prst="rect">
            <a:avLst/>
          </a:prstGeom>
        </p:spPr>
      </p:pic>
      <p:sp>
        <p:nvSpPr>
          <p:cNvPr id="6" name="TextBox 5">
            <a:extLst>
              <a:ext uri="{FF2B5EF4-FFF2-40B4-BE49-F238E27FC236}">
                <a16:creationId xmlns:a16="http://schemas.microsoft.com/office/drawing/2014/main" id="{68E389A2-40E6-45BE-A792-A452EAE7875E}"/>
              </a:ext>
            </a:extLst>
          </p:cNvPr>
          <p:cNvSpPr txBox="1"/>
          <p:nvPr/>
        </p:nvSpPr>
        <p:spPr>
          <a:xfrm>
            <a:off x="296525" y="1517372"/>
            <a:ext cx="4957010" cy="5539978"/>
          </a:xfrm>
          <a:prstGeom prst="rect">
            <a:avLst/>
          </a:prstGeom>
          <a:noFill/>
        </p:spPr>
        <p:txBody>
          <a:bodyPr wrap="square" rtlCol="0">
            <a:spAutoFit/>
          </a:bodyPr>
          <a:lstStyle/>
          <a:p>
            <a:pPr lvl="0">
              <a:defRPr/>
            </a:pPr>
            <a:r>
              <a:rPr lang="en-US" sz="2000" dirty="0">
                <a:solidFill>
                  <a:srgbClr val="000000"/>
                </a:solidFill>
                <a:latin typeface="Arial" panose="020B0604020202020204" pitchFamily="34" charset="0"/>
                <a:ea typeface="Segoe UI Symbol" panose="020B0502040204020203" pitchFamily="34" charset="0"/>
                <a:cs typeface="Arial" panose="020B0604020202020204" pitchFamily="34" charset="0"/>
              </a:rPr>
              <a:t>Community Collaborators:  </a:t>
            </a:r>
          </a:p>
          <a:p>
            <a:pPr marL="457200" lvl="0" indent="-457200">
              <a:buFont typeface="Arial" panose="020B0604020202020204" pitchFamily="34" charset="0"/>
              <a:buChar char="•"/>
              <a:defRPr/>
            </a:pPr>
            <a:r>
              <a:rPr lang="en-US" sz="2000" dirty="0">
                <a:solidFill>
                  <a:srgbClr val="000000"/>
                </a:solidFill>
                <a:latin typeface="Arial" panose="020B0604020202020204" pitchFamily="34" charset="0"/>
                <a:ea typeface="Segoe UI Symbol" panose="020B0502040204020203" pitchFamily="34" charset="0"/>
                <a:cs typeface="Arial" panose="020B0604020202020204" pitchFamily="34" charset="0"/>
              </a:rPr>
              <a:t>Jessica Belton</a:t>
            </a:r>
          </a:p>
          <a:p>
            <a:pPr marL="457200" lvl="0" indent="-457200">
              <a:buFont typeface="Arial" panose="020B0604020202020204" pitchFamily="34" charset="0"/>
              <a:buChar char="•"/>
              <a:defRPr/>
            </a:pPr>
            <a:r>
              <a:rPr lang="en-US" sz="2000" dirty="0">
                <a:solidFill>
                  <a:srgbClr val="000000"/>
                </a:solidFill>
                <a:latin typeface="Arial" panose="020B0604020202020204" pitchFamily="34" charset="0"/>
                <a:ea typeface="Segoe UI Symbol" panose="020B0502040204020203" pitchFamily="34" charset="0"/>
                <a:cs typeface="Arial" panose="020B0604020202020204" pitchFamily="34" charset="0"/>
              </a:rPr>
              <a:t>Joie Cruesoe</a:t>
            </a:r>
          </a:p>
          <a:p>
            <a:pPr marL="457200" lvl="0" indent="-457200">
              <a:buFont typeface="Arial" panose="020B0604020202020204" pitchFamily="34" charset="0"/>
              <a:buChar char="•"/>
              <a:defRPr/>
            </a:pPr>
            <a:r>
              <a:rPr lang="en-US" sz="2000" dirty="0">
                <a:solidFill>
                  <a:srgbClr val="000000"/>
                </a:solidFill>
                <a:latin typeface="Arial" panose="020B0604020202020204" pitchFamily="34" charset="0"/>
                <a:ea typeface="Segoe UI Symbol" panose="020B0502040204020203" pitchFamily="34" charset="0"/>
                <a:cs typeface="Arial" panose="020B0604020202020204" pitchFamily="34" charset="0"/>
              </a:rPr>
              <a:t>Jenella Norman</a:t>
            </a:r>
          </a:p>
          <a:p>
            <a:pPr marL="457200" lvl="0" indent="-457200">
              <a:buFont typeface="Arial" panose="020B0604020202020204" pitchFamily="34" charset="0"/>
              <a:buChar char="•"/>
              <a:defRPr/>
            </a:pPr>
            <a:r>
              <a:rPr lang="en-US" sz="2000" dirty="0">
                <a:solidFill>
                  <a:srgbClr val="000000"/>
                </a:solidFill>
                <a:latin typeface="Arial" panose="020B0604020202020204" pitchFamily="34" charset="0"/>
                <a:ea typeface="Segoe UI Symbol" panose="020B0502040204020203" pitchFamily="34" charset="0"/>
                <a:cs typeface="Arial" panose="020B0604020202020204" pitchFamily="34" charset="0"/>
              </a:rPr>
              <a:t>Cheron Phillips</a:t>
            </a:r>
          </a:p>
          <a:p>
            <a:pPr marL="457200" lvl="0" indent="-457200">
              <a:buFont typeface="Arial" panose="020B0604020202020204" pitchFamily="34" charset="0"/>
              <a:buChar char="•"/>
              <a:defRPr/>
            </a:pPr>
            <a:r>
              <a:rPr lang="en-US" sz="2000" dirty="0">
                <a:solidFill>
                  <a:srgbClr val="000000"/>
                </a:solidFill>
                <a:latin typeface="Arial" panose="020B0604020202020204" pitchFamily="34" charset="0"/>
                <a:ea typeface="Segoe UI Symbol" panose="020B0502040204020203" pitchFamily="34" charset="0"/>
                <a:cs typeface="Arial" panose="020B0604020202020204" pitchFamily="34" charset="0"/>
              </a:rPr>
              <a:t>Teneisha Parks</a:t>
            </a:r>
          </a:p>
          <a:p>
            <a:pPr marL="457200" lvl="0" indent="-457200">
              <a:buFont typeface="Arial" panose="020B0604020202020204" pitchFamily="34" charset="0"/>
              <a:buChar char="•"/>
              <a:defRPr/>
            </a:pPr>
            <a:r>
              <a:rPr lang="en-US" sz="2000" dirty="0">
                <a:solidFill>
                  <a:srgbClr val="000000"/>
                </a:solidFill>
                <a:latin typeface="Arial" panose="020B0604020202020204" pitchFamily="34" charset="0"/>
                <a:ea typeface="Segoe UI Symbol" panose="020B0502040204020203" pitchFamily="34" charset="0"/>
                <a:cs typeface="Arial" panose="020B0604020202020204" pitchFamily="34" charset="0"/>
              </a:rPr>
              <a:t>Richelle Smith</a:t>
            </a:r>
          </a:p>
          <a:p>
            <a:pPr lvl="0">
              <a:defRPr/>
            </a:pP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Segoe UI Symbol" panose="020B0502040204020203" pitchFamily="34" charset="0"/>
              <a:cs typeface="Arial" panose="020B0604020202020204" pitchFamily="34" charset="0"/>
            </a:endParaRPr>
          </a:p>
          <a:p>
            <a:pPr lvl="0">
              <a:defRPr/>
            </a:pPr>
            <a:r>
              <a:rPr lang="en-US" sz="2000" dirty="0">
                <a:solidFill>
                  <a:srgbClr val="000000"/>
                </a:solidFill>
                <a:latin typeface="Arial" panose="020B0604020202020204" pitchFamily="34" charset="0"/>
                <a:ea typeface="Segoe UI Symbol" panose="020B0502040204020203" pitchFamily="34" charset="0"/>
                <a:cs typeface="Arial" panose="020B0604020202020204" pitchFamily="34" charset="0"/>
              </a:rPr>
              <a:t>Co-Principal Investigators:</a:t>
            </a: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Segoe UI Symbol" panose="020B0502040204020203" pitchFamily="34" charset="0"/>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Segoe UI Symbol" panose="020B0502040204020203" pitchFamily="34" charset="0"/>
                <a:cs typeface="Arial" panose="020B0604020202020204" pitchFamily="34" charset="0"/>
              </a:rPr>
              <a:t>Ebony Carter, MD, MPH</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Segoe UI Symbol" panose="020B0502040204020203" pitchFamily="34" charset="0"/>
                <a:cs typeface="Arial" panose="020B0604020202020204" pitchFamily="34" charset="0"/>
              </a:rPr>
              <a:t>Shannon Lenze, PhD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Segoe UI Symbol" panose="020B0502040204020203" pitchFamily="34" charset="0"/>
                <a:cs typeface="Arial" panose="020B0604020202020204" pitchFamily="34" charset="0"/>
              </a:rPr>
              <a:t>Washington University Medical Campus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Segoe UI Symbol" panose="020B0502040204020203"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Segoe UI Symbol" panose="020B0502040204020203" pitchFamily="34" charset="0"/>
                <a:cs typeface="Arial" panose="020B0604020202020204" pitchFamily="34" charset="0"/>
              </a:rPr>
              <a:t>Program Director: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Segoe UI Symbol" panose="020B0502040204020203" pitchFamily="34" charset="0"/>
                <a:cs typeface="Arial" panose="020B0604020202020204" pitchFamily="34" charset="0"/>
              </a:rPr>
              <a:t>Kelly McKay-Gist, MSW, LCSW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Segoe UI Symbol" panose="020B0502040204020203" pitchFamily="34" charset="0"/>
                <a:cs typeface="Arial" panose="020B0604020202020204" pitchFamily="34" charset="0"/>
              </a:rPr>
              <a:t>St. Louis Integrated Health Network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Segoe UI Semilight" panose="020B0402040204020203" pitchFamily="34" charset="0"/>
              <a:ea typeface="Segoe UI Symbol" panose="020B0502040204020203" pitchFamily="34" charset="0"/>
              <a:cs typeface="Segoe UI Semilight" panose="020B04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7" name="Picture 6" descr="A close up of a logo&#10;&#10;Description automatically generated">
            <a:extLst>
              <a:ext uri="{FF2B5EF4-FFF2-40B4-BE49-F238E27FC236}">
                <a16:creationId xmlns:a16="http://schemas.microsoft.com/office/drawing/2014/main" id="{38F87614-0254-491C-BB4D-E38C92F744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13524" y="3499957"/>
            <a:ext cx="2085038" cy="1021374"/>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11ABDDAA-6A5A-4C23-B790-AB5CC6FDD14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22838" y="5312153"/>
            <a:ext cx="1905007" cy="933185"/>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6ACEAA5D-0D44-40D3-BEED-FEB3916127C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34517" y="2549363"/>
            <a:ext cx="2706011" cy="1143000"/>
          </a:xfrm>
          <a:prstGeom prst="rect">
            <a:avLst/>
          </a:prstGeom>
        </p:spPr>
      </p:pic>
      <p:pic>
        <p:nvPicPr>
          <p:cNvPr id="10" name="Content Placeholder 20" descr="A close up of a logo&#10;&#10;Description automatically generated">
            <a:extLst>
              <a:ext uri="{FF2B5EF4-FFF2-40B4-BE49-F238E27FC236}">
                <a16:creationId xmlns:a16="http://schemas.microsoft.com/office/drawing/2014/main" id="{2C6D88D3-574E-413F-9030-6311866D902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6681" y="1930179"/>
            <a:ext cx="2603288" cy="1000709"/>
          </a:xfrm>
          <a:prstGeom prst="rect">
            <a:avLst/>
          </a:prstGeom>
        </p:spPr>
      </p:pic>
      <p:pic>
        <p:nvPicPr>
          <p:cNvPr id="2" name="Picture 1"/>
          <p:cNvPicPr>
            <a:picLocks noChangeAspect="1"/>
          </p:cNvPicPr>
          <p:nvPr/>
        </p:nvPicPr>
        <p:blipFill>
          <a:blip r:embed="rId9"/>
          <a:stretch>
            <a:fillRect/>
          </a:stretch>
        </p:blipFill>
        <p:spPr>
          <a:xfrm>
            <a:off x="4589829" y="5296065"/>
            <a:ext cx="2148682" cy="1363880"/>
          </a:xfrm>
          <a:prstGeom prst="rect">
            <a:avLst/>
          </a:prstGeom>
        </p:spPr>
      </p:pic>
      <p:pic>
        <p:nvPicPr>
          <p:cNvPr id="12" name="Picture 11"/>
          <p:cNvPicPr>
            <a:picLocks noChangeAspect="1"/>
          </p:cNvPicPr>
          <p:nvPr/>
        </p:nvPicPr>
        <p:blipFill>
          <a:blip r:embed="rId10"/>
          <a:stretch>
            <a:fillRect/>
          </a:stretch>
        </p:blipFill>
        <p:spPr>
          <a:xfrm>
            <a:off x="9187576" y="1436788"/>
            <a:ext cx="2324799" cy="1047894"/>
          </a:xfrm>
          <a:prstGeom prst="rect">
            <a:avLst/>
          </a:prstGeom>
        </p:spPr>
      </p:pic>
      <p:pic>
        <p:nvPicPr>
          <p:cNvPr id="17" name="Picture 16" descr="Logo, company name&#10;&#10;Description automatically generated">
            <a:extLst>
              <a:ext uri="{FF2B5EF4-FFF2-40B4-BE49-F238E27FC236}">
                <a16:creationId xmlns:a16="http://schemas.microsoft.com/office/drawing/2014/main" id="{AACA449B-1331-4982-97E1-400415758B7F}"/>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6390815" y="1079254"/>
            <a:ext cx="2613527" cy="1470109"/>
          </a:xfrm>
          <a:prstGeom prst="rect">
            <a:avLst/>
          </a:prstGeom>
        </p:spPr>
      </p:pic>
      <p:pic>
        <p:nvPicPr>
          <p:cNvPr id="19" name="Picture 18" descr="Logo, company name&#10;&#10;Description automatically generated">
            <a:extLst>
              <a:ext uri="{FF2B5EF4-FFF2-40B4-BE49-F238E27FC236}">
                <a16:creationId xmlns:a16="http://schemas.microsoft.com/office/drawing/2014/main" id="{8A190B42-F8BD-43C9-96A2-CEC5E1E31EC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916113" y="3763778"/>
            <a:ext cx="1344362" cy="1344362"/>
          </a:xfrm>
          <a:prstGeom prst="rect">
            <a:avLst/>
          </a:prstGeom>
        </p:spPr>
      </p:pic>
      <p:pic>
        <p:nvPicPr>
          <p:cNvPr id="23" name="Picture 22" descr="Text&#10;&#10;Description automatically generated">
            <a:extLst>
              <a:ext uri="{FF2B5EF4-FFF2-40B4-BE49-F238E27FC236}">
                <a16:creationId xmlns:a16="http://schemas.microsoft.com/office/drawing/2014/main" id="{9BB28BD6-FA69-4EF1-B774-8E18F93E0AC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170156" y="5024415"/>
            <a:ext cx="2103335" cy="1417465"/>
          </a:xfrm>
          <a:prstGeom prst="rect">
            <a:avLst/>
          </a:prstGeom>
        </p:spPr>
      </p:pic>
      <p:sp>
        <p:nvSpPr>
          <p:cNvPr id="11" name="Title 10">
            <a:extLst>
              <a:ext uri="{FF2B5EF4-FFF2-40B4-BE49-F238E27FC236}">
                <a16:creationId xmlns:a16="http://schemas.microsoft.com/office/drawing/2014/main" id="{205C238E-E721-4204-82B2-0DA2E2418C9B}"/>
              </a:ext>
            </a:extLst>
          </p:cNvPr>
          <p:cNvSpPr>
            <a:spLocks noGrp="1"/>
          </p:cNvSpPr>
          <p:nvPr>
            <p:ph type="title"/>
          </p:nvPr>
        </p:nvSpPr>
        <p:spPr/>
        <p:txBody>
          <a:bodyPr>
            <a:normAutofit/>
          </a:bodyPr>
          <a:lstStyle/>
          <a:p>
            <a:r>
              <a:rPr lang="en-US" sz="5000" dirty="0">
                <a:latin typeface="Arial" panose="020B0604020202020204" pitchFamily="34" charset="0"/>
                <a:cs typeface="Arial" panose="020B0604020202020204" pitchFamily="34" charset="0"/>
              </a:rPr>
              <a:t>Shared Work Disclosure </a:t>
            </a:r>
          </a:p>
        </p:txBody>
      </p:sp>
      <p:pic>
        <p:nvPicPr>
          <p:cNvPr id="4" name="Picture 3" descr="Text&#10;&#10;Description automatically generated">
            <a:extLst>
              <a:ext uri="{FF2B5EF4-FFF2-40B4-BE49-F238E27FC236}">
                <a16:creationId xmlns:a16="http://schemas.microsoft.com/office/drawing/2014/main" id="{246A2232-27CB-B2FB-1B7C-91E1C3B9DB9A}"/>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426152" y="173472"/>
            <a:ext cx="1985640" cy="1276142"/>
          </a:xfrm>
          <a:prstGeom prst="rect">
            <a:avLst/>
          </a:prstGeom>
        </p:spPr>
      </p:pic>
    </p:spTree>
    <p:extLst>
      <p:ext uri="{BB962C8B-B14F-4D97-AF65-F5344CB8AC3E}">
        <p14:creationId xmlns:p14="http://schemas.microsoft.com/office/powerpoint/2010/main" val="3773619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34D359F-FEE5-4CC9-9448-3A4921BB872D}"/>
              </a:ext>
            </a:extLst>
          </p:cNvPr>
          <p:cNvPicPr>
            <a:picLocks noChangeAspect="1"/>
          </p:cNvPicPr>
          <p:nvPr/>
        </p:nvPicPr>
        <p:blipFill>
          <a:blip r:embed="rId3"/>
          <a:stretch>
            <a:fillRect/>
          </a:stretch>
        </p:blipFill>
        <p:spPr>
          <a:xfrm>
            <a:off x="0" y="1393371"/>
            <a:ext cx="7662672" cy="5464628"/>
          </a:xfrm>
          <a:prstGeom prst="rect">
            <a:avLst/>
          </a:prstGeom>
        </p:spPr>
      </p:pic>
      <p:pic>
        <p:nvPicPr>
          <p:cNvPr id="7" name="Picture 6">
            <a:extLst>
              <a:ext uri="{FF2B5EF4-FFF2-40B4-BE49-F238E27FC236}">
                <a16:creationId xmlns:a16="http://schemas.microsoft.com/office/drawing/2014/main" id="{96ACC508-E877-481A-8D26-8B67CD472DAA}"/>
              </a:ext>
            </a:extLst>
          </p:cNvPr>
          <p:cNvPicPr>
            <a:picLocks noChangeAspect="1"/>
          </p:cNvPicPr>
          <p:nvPr/>
        </p:nvPicPr>
        <p:blipFill>
          <a:blip r:embed="rId4"/>
          <a:stretch>
            <a:fillRect/>
          </a:stretch>
        </p:blipFill>
        <p:spPr>
          <a:xfrm>
            <a:off x="7662672" y="1248229"/>
            <a:ext cx="4529328" cy="5609770"/>
          </a:xfrm>
          <a:prstGeom prst="rect">
            <a:avLst/>
          </a:prstGeom>
        </p:spPr>
      </p:pic>
      <p:sp>
        <p:nvSpPr>
          <p:cNvPr id="8" name="Title 7">
            <a:extLst>
              <a:ext uri="{FF2B5EF4-FFF2-40B4-BE49-F238E27FC236}">
                <a16:creationId xmlns:a16="http://schemas.microsoft.com/office/drawing/2014/main" id="{5E48F1FD-EAF3-4D18-BBD6-5320B283C42C}"/>
              </a:ext>
            </a:extLst>
          </p:cNvPr>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EleVATE Impact on Health Care Systems</a:t>
            </a:r>
          </a:p>
        </p:txBody>
      </p:sp>
      <p:sp>
        <p:nvSpPr>
          <p:cNvPr id="9" name="Content Placeholder 8">
            <a:extLst>
              <a:ext uri="{FF2B5EF4-FFF2-40B4-BE49-F238E27FC236}">
                <a16:creationId xmlns:a16="http://schemas.microsoft.com/office/drawing/2014/main" id="{017F4424-B40A-46F7-B3B0-02B8DCFF7633}"/>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9221830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FAB56-C385-43BF-AF38-601178EDCBCE}"/>
              </a:ext>
            </a:extLst>
          </p:cNvPr>
          <p:cNvSpPr>
            <a:spLocks noGrp="1"/>
          </p:cNvSpPr>
          <p:nvPr>
            <p:ph type="title"/>
          </p:nvPr>
        </p:nvSpPr>
        <p:spPr/>
        <p:txBody>
          <a:bodyPr>
            <a:noAutofit/>
          </a:bodyPr>
          <a:lstStyle/>
          <a:p>
            <a:r>
              <a:rPr lang="en-US" dirty="0">
                <a:latin typeface="Arial" panose="020B0604020202020204" pitchFamily="34" charset="0"/>
                <a:cs typeface="Arial" panose="020B0604020202020204" pitchFamily="34" charset="0"/>
              </a:rPr>
              <a:t>EleVATE Lessons Continuous Learning</a:t>
            </a:r>
            <a:endParaRPr lang="en-US" dirty="0"/>
          </a:p>
        </p:txBody>
      </p:sp>
      <p:sp>
        <p:nvSpPr>
          <p:cNvPr id="3" name="Content Placeholder 2">
            <a:extLst>
              <a:ext uri="{FF2B5EF4-FFF2-40B4-BE49-F238E27FC236}">
                <a16:creationId xmlns:a16="http://schemas.microsoft.com/office/drawing/2014/main" id="{44A06FBE-333D-40B3-891F-7BAC38E9C3A5}"/>
              </a:ext>
            </a:extLst>
          </p:cNvPr>
          <p:cNvSpPr>
            <a:spLocks noGrp="1"/>
          </p:cNvSpPr>
          <p:nvPr>
            <p:ph idx="1"/>
          </p:nvPr>
        </p:nvSpPr>
        <p:spPr/>
        <p:txBody>
          <a:bodyPr>
            <a:normAutofit fontScale="92500" lnSpcReduction="10000"/>
          </a:bodyPr>
          <a:lstStyle/>
          <a:p>
            <a:r>
              <a:rPr lang="en-US" sz="2800" dirty="0">
                <a:latin typeface="Arial" panose="020B0604020202020204" pitchFamily="34" charset="0"/>
                <a:cs typeface="Arial" panose="020B0604020202020204" pitchFamily="34" charset="0"/>
              </a:rPr>
              <a:t>Increasing contribution and collaboration instead of individual acknowledgement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Breaking out of: “We have always done it this way” and acting on what we are learning </a:t>
            </a:r>
            <a:endParaRPr lang="en-US" sz="28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Systems change is not possible without “flexing new muscles” and individual and collectives open to building internal adaptive capacity</a:t>
            </a:r>
          </a:p>
          <a:p>
            <a:endParaRPr lang="en-US" sz="2800" dirty="0">
              <a:latin typeface="Arial" panose="020B0604020202020204" pitchFamily="34" charset="0"/>
              <a:cs typeface="Arial" panose="020B0604020202020204" pitchFamily="34" charset="0"/>
            </a:endParaRPr>
          </a:p>
          <a:p>
            <a:r>
              <a:rPr lang="en-US" sz="2800" dirty="0">
                <a:effectLst/>
                <a:latin typeface="Arial" panose="020B0604020202020204" pitchFamily="34" charset="0"/>
                <a:ea typeface="Times New Roman" panose="02020603050405020304" pitchFamily="18" charset="0"/>
                <a:cs typeface="Arial" panose="020B0604020202020204" pitchFamily="34" charset="0"/>
              </a:rPr>
              <a:t>Continuous commitment to eliminating inequities and addressing </a:t>
            </a:r>
            <a:r>
              <a:rPr lang="en-US" dirty="0">
                <a:effectLst/>
                <a:latin typeface="Arial" panose="020B0604020202020204" pitchFamily="34" charset="0"/>
                <a:ea typeface="Times New Roman" panose="02020603050405020304" pitchFamily="18" charset="0"/>
                <a:cs typeface="Arial" panose="020B0604020202020204" pitchFamily="34" charset="0"/>
              </a:rPr>
              <a:t>p</a:t>
            </a:r>
            <a:r>
              <a:rPr lang="en-US" sz="2800" dirty="0">
                <a:latin typeface="Arial" panose="020B0604020202020204" pitchFamily="34" charset="0"/>
                <a:cs typeface="Arial" panose="020B0604020202020204" pitchFamily="34" charset="0"/>
              </a:rPr>
              <a:t>ower and organizational barriers to equity  </a:t>
            </a:r>
          </a:p>
          <a:p>
            <a:endParaRPr lang="en-US" dirty="0"/>
          </a:p>
        </p:txBody>
      </p:sp>
    </p:spTree>
    <p:extLst>
      <p:ext uri="{BB962C8B-B14F-4D97-AF65-F5344CB8AC3E}">
        <p14:creationId xmlns:p14="http://schemas.microsoft.com/office/powerpoint/2010/main" val="7201402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E588C-91B0-F6E2-FF3C-7749800CC81B}"/>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More Information on EleVATE</a:t>
            </a:r>
          </a:p>
        </p:txBody>
      </p:sp>
      <p:sp>
        <p:nvSpPr>
          <p:cNvPr id="3" name="Content Placeholder 2">
            <a:extLst>
              <a:ext uri="{FF2B5EF4-FFF2-40B4-BE49-F238E27FC236}">
                <a16:creationId xmlns:a16="http://schemas.microsoft.com/office/drawing/2014/main" id="{F9C53F24-9D3C-8334-E851-33369F440CB5}"/>
              </a:ext>
            </a:extLst>
          </p:cNvPr>
          <p:cNvSpPr>
            <a:spLocks noGrp="1"/>
          </p:cNvSpPr>
          <p:nvPr>
            <p:ph idx="1"/>
          </p:nvPr>
        </p:nvSpPr>
        <p:spPr>
          <a:xfrm>
            <a:off x="209006" y="1423852"/>
            <a:ext cx="11834948" cy="5434148"/>
          </a:xfrm>
        </p:spPr>
        <p:txBody>
          <a:bodyPr>
            <a:normAutofit fontScale="25000" lnSpcReduction="20000"/>
          </a:bodyPr>
          <a:lstStyle/>
          <a:p>
            <a:pPr marL="0" indent="0">
              <a:buNone/>
            </a:pPr>
            <a:r>
              <a:rPr lang="en-US" sz="6400" b="1" u="sng" dirty="0">
                <a:latin typeface="Arial" panose="020B0604020202020204" pitchFamily="34" charset="0"/>
                <a:cs typeface="Arial" panose="020B0604020202020204" pitchFamily="34" charset="0"/>
              </a:rPr>
              <a:t>Articles:</a:t>
            </a:r>
          </a:p>
          <a:p>
            <a:pPr marL="0" indent="0">
              <a:buNone/>
            </a:pPr>
            <a:r>
              <a:rPr lang="en-US" sz="6400" dirty="0">
                <a:latin typeface="Arial" panose="020B0604020202020204" pitchFamily="34" charset="0"/>
                <a:cs typeface="Arial" panose="020B0604020202020204" pitchFamily="34" charset="0"/>
                <a:hlinkClick r:id="rId3"/>
              </a:rPr>
              <a:t>Health Affairs: Patients Lift Their Voices to Advance Maternal Health</a:t>
            </a:r>
            <a:endParaRPr lang="en-US" sz="6400" dirty="0">
              <a:latin typeface="Arial" panose="020B0604020202020204" pitchFamily="34" charset="0"/>
              <a:cs typeface="Arial" panose="020B0604020202020204" pitchFamily="34" charset="0"/>
            </a:endParaRPr>
          </a:p>
          <a:p>
            <a:pPr marL="0" indent="0">
              <a:buNone/>
            </a:pPr>
            <a:r>
              <a:rPr lang="en-US" sz="6400" dirty="0">
                <a:latin typeface="Arial" panose="020B0604020202020204" pitchFamily="34" charset="0"/>
                <a:cs typeface="Arial" panose="020B0604020202020204" pitchFamily="34" charset="0"/>
                <a:hlinkClick r:id="rId4"/>
              </a:rPr>
              <a:t>American Journal of Obstetrics and Gynecology: A Paradigm Shift to Address Racial Inequities in Perinatal Healthcare</a:t>
            </a:r>
            <a:endParaRPr lang="en-US" sz="6400" dirty="0">
              <a:latin typeface="Arial" panose="020B0604020202020204" pitchFamily="34" charset="0"/>
              <a:cs typeface="Arial" panose="020B0604020202020204" pitchFamily="34" charset="0"/>
            </a:endParaRPr>
          </a:p>
          <a:p>
            <a:pPr marL="0" indent="0">
              <a:buNone/>
            </a:pPr>
            <a:r>
              <a:rPr lang="en-US" sz="64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5"/>
              </a:rPr>
              <a:t>Missouri Hospital Association: Missouri Maternal-Infant Health: State and Regional Actions Care Delivery and Health Outcomes</a:t>
            </a:r>
            <a:endParaRPr lang="en-US" sz="6400" dirty="0">
              <a:latin typeface="Arial" panose="020B0604020202020204" pitchFamily="34" charset="0"/>
              <a:cs typeface="Arial" panose="020B0604020202020204" pitchFamily="34" charset="0"/>
            </a:endParaRPr>
          </a:p>
          <a:p>
            <a:pPr marL="0" indent="0">
              <a:buNone/>
            </a:pPr>
            <a:r>
              <a:rPr lang="en-US" sz="6400" b="1" u="sng" dirty="0">
                <a:latin typeface="Arial" panose="020B0604020202020204" pitchFamily="34" charset="0"/>
                <a:cs typeface="Arial" panose="020B0604020202020204" pitchFamily="34" charset="0"/>
              </a:rPr>
              <a:t>Videos:</a:t>
            </a:r>
          </a:p>
          <a:p>
            <a:pPr marL="0" indent="0">
              <a:buNone/>
            </a:pPr>
            <a:r>
              <a:rPr lang="it-IT" sz="6400" dirty="0">
                <a:latin typeface="Arial" panose="020B0604020202020204" pitchFamily="34" charset="0"/>
                <a:cs typeface="Arial" panose="020B0604020202020204" pitchFamily="34" charset="0"/>
                <a:hlinkClick r:id="rId6"/>
              </a:rPr>
              <a:t>EleVATE Intro 5 Minute Video</a:t>
            </a:r>
            <a:endParaRPr lang="en-US" sz="6400" dirty="0">
              <a:latin typeface="Arial" panose="020B0604020202020204" pitchFamily="34" charset="0"/>
              <a:cs typeface="Arial" panose="020B0604020202020204" pitchFamily="34" charset="0"/>
            </a:endParaRPr>
          </a:p>
          <a:p>
            <a:pPr marL="0" indent="0">
              <a:buNone/>
            </a:pPr>
            <a:r>
              <a:rPr lang="it-IT" sz="6400" dirty="0">
                <a:latin typeface="Arial" panose="020B0604020202020204" pitchFamily="34" charset="0"/>
                <a:ea typeface="Calibri" panose="020F0502020204030204" pitchFamily="34" charset="0"/>
                <a:cs typeface="Arial" panose="020B0604020202020204" pitchFamily="34" charset="0"/>
                <a:hlinkClick r:id="rId7"/>
              </a:rPr>
              <a:t>EleVATE Intro 30 Second Video</a:t>
            </a:r>
            <a:endParaRPr lang="it-IT" sz="6400" dirty="0">
              <a:latin typeface="Arial" panose="020B0604020202020204" pitchFamily="34" charset="0"/>
              <a:ea typeface="Calibri" panose="020F0502020204030204" pitchFamily="34" charset="0"/>
              <a:cs typeface="Arial" panose="020B0604020202020204" pitchFamily="34" charset="0"/>
            </a:endParaRPr>
          </a:p>
          <a:p>
            <a:pPr marL="0" indent="0">
              <a:buNone/>
            </a:pPr>
            <a:r>
              <a:rPr lang="en-US" sz="6400" b="1" u="sng" dirty="0">
                <a:latin typeface="Arial" panose="020B0604020202020204" pitchFamily="34" charset="0"/>
                <a:ea typeface="Calibri" panose="020F0502020204030204" pitchFamily="34" charset="0"/>
                <a:cs typeface="Arial" panose="020B0604020202020204" pitchFamily="34" charset="0"/>
              </a:rPr>
              <a:t>Visual Media:</a:t>
            </a:r>
          </a:p>
          <a:p>
            <a:pPr marL="0" indent="0">
              <a:buNone/>
            </a:pPr>
            <a:r>
              <a:rPr lang="en-US" sz="64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8"/>
              </a:rPr>
              <a:t>Improving Prenatal Care and Better Health Outcomes for Black Women</a:t>
            </a:r>
            <a:endParaRPr lang="en-US" sz="6400" u="sng"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p>
            <a:pPr marL="0" indent="0">
              <a:buNone/>
            </a:pPr>
            <a:r>
              <a:rPr lang="en-US" sz="64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9"/>
              </a:rPr>
              <a:t>Groups Work to Fix Racial Disparity in Maternity Care</a:t>
            </a:r>
            <a:endParaRPr lang="en-US" sz="6400" u="sng"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p>
            <a:pPr marL="0" indent="0">
              <a:buNone/>
            </a:pPr>
            <a:r>
              <a:rPr lang="en-US" sz="6400" u="none" strike="noStrike" dirty="0">
                <a:solidFill>
                  <a:srgbClr val="000000"/>
                </a:solidFill>
                <a:effectLst/>
                <a:latin typeface="Arial" panose="020B0604020202020204" pitchFamily="34" charset="0"/>
                <a:ea typeface="PMingLiU" panose="02020500000000000000" pitchFamily="18" charset="-120"/>
                <a:cs typeface="Arial" panose="020B0604020202020204" pitchFamily="34" charset="0"/>
                <a:hlinkClick r:id="rId10"/>
              </a:rPr>
              <a:t>NAACP Health and Well-being Check-ups</a:t>
            </a:r>
            <a:endParaRPr lang="en-US" sz="6400" dirty="0">
              <a:latin typeface="Arial" panose="020B0604020202020204" pitchFamily="34" charset="0"/>
              <a:ea typeface="Calibri" panose="020F0502020204030204" pitchFamily="34" charset="0"/>
              <a:cs typeface="Arial" panose="020B0604020202020204" pitchFamily="34" charset="0"/>
            </a:endParaRPr>
          </a:p>
          <a:p>
            <a:pPr marL="0" indent="0">
              <a:buNone/>
            </a:pPr>
            <a:r>
              <a:rPr lang="en-US" sz="6400" b="1" u="sng" dirty="0">
                <a:effectLst/>
                <a:latin typeface="Arial" panose="020B0604020202020204" pitchFamily="34" charset="0"/>
                <a:ea typeface="Calibri" panose="020F0502020204030204" pitchFamily="34" charset="0"/>
                <a:cs typeface="Arial" panose="020B0604020202020204" pitchFamily="34" charset="0"/>
              </a:rPr>
              <a:t>National Presentations:</a:t>
            </a:r>
          </a:p>
          <a:p>
            <a:pPr marL="0" indent="0">
              <a:buNone/>
            </a:pPr>
            <a:r>
              <a:rPr lang="en-US" sz="6400" dirty="0">
                <a:effectLst/>
                <a:latin typeface="Arial" panose="020B0604020202020204" pitchFamily="34" charset="0"/>
                <a:ea typeface="Calibri" panose="020F0502020204030204" pitchFamily="34" charset="0"/>
                <a:cs typeface="Arial" panose="020B0604020202020204" pitchFamily="34" charset="0"/>
              </a:rPr>
              <a:t>Eunice Kennedy Shriver National Institute of Child Health and Human Development (NICHD): </a:t>
            </a:r>
            <a:r>
              <a:rPr lang="en-US" sz="64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11"/>
              </a:rPr>
              <a:t>Partnering with Communities in Research to Improve Maternal Health Outcomes and Reduce Disparities</a:t>
            </a:r>
            <a:endParaRPr lang="en-US" sz="6400" u="sng"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p>
            <a:pPr marL="0" indent="0">
              <a:buNone/>
            </a:pPr>
            <a:r>
              <a:rPr lang="en-US" sz="6400" b="1" u="sng" dirty="0">
                <a:latin typeface="Arial" panose="020B0604020202020204" pitchFamily="34" charset="0"/>
                <a:ea typeface="Calibri" panose="020F0502020204030204" pitchFamily="34" charset="0"/>
                <a:cs typeface="Arial" panose="020B0604020202020204" pitchFamily="34" charset="0"/>
              </a:rPr>
              <a:t>Awards:</a:t>
            </a:r>
          </a:p>
          <a:p>
            <a:pPr marL="0" indent="0">
              <a:buNone/>
            </a:pPr>
            <a:r>
              <a:rPr lang="en-US" sz="6400" dirty="0">
                <a:effectLst/>
                <a:latin typeface="Arial" panose="020B0604020202020204" pitchFamily="34" charset="0"/>
                <a:ea typeface="Calibri" panose="020F0502020204030204" pitchFamily="34" charset="0"/>
                <a:cs typeface="Arial" panose="020B0604020202020204" pitchFamily="34" charset="0"/>
              </a:rPr>
              <a:t>Awarded the </a:t>
            </a:r>
            <a:r>
              <a:rPr lang="en-US" sz="6400" dirty="0">
                <a:solidFill>
                  <a:srgbClr val="000000"/>
                </a:solidFill>
                <a:effectLst/>
                <a:latin typeface="Arial" panose="020B0604020202020204" pitchFamily="34" charset="0"/>
                <a:ea typeface="Calibri" panose="020F0502020204030204" pitchFamily="34" charset="0"/>
                <a:cs typeface="Arial" panose="020B0604020202020204" pitchFamily="34" charset="0"/>
              </a:rPr>
              <a:t>Dr. Terry </a:t>
            </a:r>
            <a:r>
              <a:rPr lang="en-US" sz="64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Leet</a:t>
            </a:r>
            <a:r>
              <a:rPr lang="en-US" sz="6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Researcher Award at Generate Health’s </a:t>
            </a:r>
            <a:r>
              <a:rPr lang="en-US" sz="64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2021 Standing Up for Black Mothers and Babies Awards Ceremony</a:t>
            </a:r>
            <a:endParaRPr lang="en-US" sz="6400" i="1" dirty="0">
              <a:latin typeface="Arial" panose="020B0604020202020204" pitchFamily="34" charset="0"/>
              <a:ea typeface="Calibri" panose="020F0502020204030204" pitchFamily="34" charset="0"/>
              <a:cs typeface="Arial" panose="020B0604020202020204" pitchFamily="34" charset="0"/>
            </a:endParaRPr>
          </a:p>
          <a:p>
            <a:pPr marL="0" indent="0">
              <a:buNone/>
            </a:pPr>
            <a:r>
              <a:rPr lang="en-US" sz="6400" dirty="0">
                <a:solidFill>
                  <a:srgbClr val="000000"/>
                </a:solidFill>
                <a:effectLst/>
                <a:latin typeface="Arial" panose="020B0604020202020204" pitchFamily="34" charset="0"/>
                <a:ea typeface="Calibri" panose="020F0502020204030204" pitchFamily="34" charset="0"/>
                <a:cs typeface="Arial" panose="020B0604020202020204" pitchFamily="34" charset="0"/>
              </a:rPr>
              <a:t>Awarded the Improving Equity and Inclusion Award at Focus St. Louis’s </a:t>
            </a:r>
            <a:r>
              <a:rPr lang="en-US" sz="64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2022 What’s Right with the Region Award </a:t>
            </a:r>
            <a:endParaRPr lang="en-US" sz="6400" dirty="0">
              <a:latin typeface="Arial" panose="020B0604020202020204" pitchFamily="34" charset="0"/>
              <a:cs typeface="Arial" panose="020B0604020202020204" pitchFamily="34" charset="0"/>
            </a:endParaRPr>
          </a:p>
          <a:p>
            <a:endParaRPr lang="en-US" dirty="0"/>
          </a:p>
          <a:p>
            <a:endParaRPr lang="en-US" dirty="0"/>
          </a:p>
        </p:txBody>
      </p:sp>
    </p:spTree>
    <p:extLst>
      <p:ext uri="{BB962C8B-B14F-4D97-AF65-F5344CB8AC3E}">
        <p14:creationId xmlns:p14="http://schemas.microsoft.com/office/powerpoint/2010/main" val="8874519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B75515-9D8B-4706-BEAA-638A4D03F455}"/>
              </a:ext>
            </a:extLst>
          </p:cNvPr>
          <p:cNvSpPr>
            <a:spLocks noGrp="1"/>
          </p:cNvSpPr>
          <p:nvPr>
            <p:ph type="ctrTitle"/>
          </p:nvPr>
        </p:nvSpPr>
        <p:spPr>
          <a:xfrm>
            <a:off x="1524000" y="150813"/>
            <a:ext cx="9144000" cy="2387600"/>
          </a:xfrm>
        </p:spPr>
        <p:txBody>
          <a:bodyPr/>
          <a:lstStyle/>
          <a:p>
            <a:r>
              <a:rPr lang="en-US" dirty="0">
                <a:latin typeface="Arial" panose="020B0604020202020204" pitchFamily="34" charset="0"/>
                <a:cs typeface="Arial" panose="020B0604020202020204" pitchFamily="34" charset="0"/>
              </a:rPr>
              <a:t>Thank you!</a:t>
            </a:r>
          </a:p>
        </p:txBody>
      </p:sp>
      <p:sp>
        <p:nvSpPr>
          <p:cNvPr id="3" name="Content Placeholder 2">
            <a:extLst>
              <a:ext uri="{FF2B5EF4-FFF2-40B4-BE49-F238E27FC236}">
                <a16:creationId xmlns:a16="http://schemas.microsoft.com/office/drawing/2014/main" id="{6A42F59E-230F-49F9-AE3F-BB37D77880C5}"/>
              </a:ext>
            </a:extLst>
          </p:cNvPr>
          <p:cNvSpPr>
            <a:spLocks noGrp="1"/>
          </p:cNvSpPr>
          <p:nvPr>
            <p:ph type="subTitle" idx="1"/>
          </p:nvPr>
        </p:nvSpPr>
        <p:spPr>
          <a:xfrm>
            <a:off x="1524000" y="2700339"/>
            <a:ext cx="9144000" cy="3289298"/>
          </a:xfrm>
        </p:spPr>
        <p:txBody>
          <a:bodyPr>
            <a:normAutofit fontScale="92500" lnSpcReduction="10000"/>
          </a:bodyPr>
          <a:lstStyle/>
          <a:p>
            <a:r>
              <a:rPr lang="en-US" dirty="0">
                <a:latin typeface="Arial" panose="020B0604020202020204" pitchFamily="34" charset="0"/>
                <a:cs typeface="Arial" panose="020B0604020202020204" pitchFamily="34" charset="0"/>
              </a:rPr>
              <a:t>Cheron Phillips</a:t>
            </a:r>
          </a:p>
          <a:p>
            <a:r>
              <a:rPr lang="en-US" dirty="0">
                <a:latin typeface="Arial" panose="020B0604020202020204" pitchFamily="34" charset="0"/>
                <a:cs typeface="Arial" panose="020B0604020202020204" pitchFamily="34" charset="0"/>
                <a:hlinkClick r:id="rId3"/>
              </a:rPr>
              <a:t>cheronphillips@gmail.com</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Richelle Smith</a:t>
            </a:r>
          </a:p>
          <a:p>
            <a:r>
              <a:rPr lang="en-US" dirty="0">
                <a:latin typeface="Arial" panose="020B0604020202020204" pitchFamily="34" charset="0"/>
                <a:cs typeface="Arial" panose="020B0604020202020204" pitchFamily="34" charset="0"/>
                <a:hlinkClick r:id="rId4"/>
              </a:rPr>
              <a:t>richellesmith93@gmail.com</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Ebony Carter</a:t>
            </a:r>
          </a:p>
          <a:p>
            <a:r>
              <a:rPr lang="en-US" dirty="0">
                <a:latin typeface="Arial" panose="020B0604020202020204" pitchFamily="34" charset="0"/>
                <a:cs typeface="Arial" panose="020B0604020202020204" pitchFamily="34" charset="0"/>
                <a:hlinkClick r:id="rId5"/>
              </a:rPr>
              <a:t>ebcarter@wustl.edu</a:t>
            </a:r>
            <a:endParaRPr lang="en-US" dirty="0">
              <a:latin typeface="Arial" panose="020B0604020202020204" pitchFamily="34" charset="0"/>
              <a:cs typeface="Arial" panose="020B0604020202020204" pitchFamily="34" charset="0"/>
              <a:hlinkClick r:id="rId6"/>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890559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BF76EF1-11D4-46D2-9193-9929757EE318}"/>
              </a:ext>
            </a:extLst>
          </p:cNvPr>
          <p:cNvSpPr>
            <a:spLocks noGrp="1"/>
          </p:cNvSpPr>
          <p:nvPr>
            <p:ph type="sldNum" sz="quarter" idx="12"/>
          </p:nvPr>
        </p:nvSpPr>
        <p:spPr/>
        <p:txBody>
          <a:bodyPr/>
          <a:lstStyle/>
          <a:p>
            <a:fld id="{87B9C573-FC96-4CAA-88C1-A04EB96D5556}" type="slidenum">
              <a:rPr lang="en-US" smtClean="0"/>
              <a:t>4</a:t>
            </a:fld>
            <a:endParaRPr lang="en-US"/>
          </a:p>
        </p:txBody>
      </p:sp>
      <p:pic>
        <p:nvPicPr>
          <p:cNvPr id="5" name="Picture 4">
            <a:extLst>
              <a:ext uri="{FF2B5EF4-FFF2-40B4-BE49-F238E27FC236}">
                <a16:creationId xmlns:a16="http://schemas.microsoft.com/office/drawing/2014/main" id="{CC8B0B15-17F3-4A39-839C-4A528AEAC7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7239" y="0"/>
            <a:ext cx="3442932" cy="2976664"/>
          </a:xfrm>
          <a:prstGeom prst="rect">
            <a:avLst/>
          </a:prstGeom>
        </p:spPr>
      </p:pic>
      <p:pic>
        <p:nvPicPr>
          <p:cNvPr id="7" name="Picture 6" descr="A group of people in a room&#10;&#10;Description automatically generated with medium confidence">
            <a:extLst>
              <a:ext uri="{FF2B5EF4-FFF2-40B4-BE49-F238E27FC236}">
                <a16:creationId xmlns:a16="http://schemas.microsoft.com/office/drawing/2014/main" id="{A9186BFC-59B4-4B89-84E1-4A4C46775A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6173" y="4747112"/>
            <a:ext cx="3493368" cy="2149799"/>
          </a:xfrm>
          <a:prstGeom prst="rect">
            <a:avLst/>
          </a:prstGeom>
        </p:spPr>
      </p:pic>
      <p:pic>
        <p:nvPicPr>
          <p:cNvPr id="8" name="Picture 24">
            <a:extLst>
              <a:ext uri="{FF2B5EF4-FFF2-40B4-BE49-F238E27FC236}">
                <a16:creationId xmlns:a16="http://schemas.microsoft.com/office/drawing/2014/main" id="{87A64073-A53A-4D5D-B859-28D30505BB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7162" y="2935622"/>
            <a:ext cx="4015624" cy="261728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group of people posing for a photo&#10;&#10;Description automatically generated with medium confidence">
            <a:extLst>
              <a:ext uri="{FF2B5EF4-FFF2-40B4-BE49-F238E27FC236}">
                <a16:creationId xmlns:a16="http://schemas.microsoft.com/office/drawing/2014/main" id="{C331DCDB-8356-49B0-B987-2408803361D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688" y="-118691"/>
            <a:ext cx="3012269" cy="3185315"/>
          </a:xfrm>
          <a:prstGeom prst="rect">
            <a:avLst/>
          </a:prstGeom>
        </p:spPr>
      </p:pic>
      <p:pic>
        <p:nvPicPr>
          <p:cNvPr id="10" name="Picture 9" descr="A group of people posing for the camera&#10;&#10;Description automatically generated">
            <a:extLst>
              <a:ext uri="{FF2B5EF4-FFF2-40B4-BE49-F238E27FC236}">
                <a16:creationId xmlns:a16="http://schemas.microsoft.com/office/drawing/2014/main" id="{95278A53-B5C6-45B6-AE99-51D8900DFBFC}"/>
              </a:ext>
            </a:extLst>
          </p:cNvPr>
          <p:cNvPicPr>
            <a:picLocks noChangeAspect="1"/>
          </p:cNvPicPr>
          <p:nvPr/>
        </p:nvPicPr>
        <p:blipFill>
          <a:blip r:embed="rId7"/>
          <a:stretch>
            <a:fillRect/>
          </a:stretch>
        </p:blipFill>
        <p:spPr>
          <a:xfrm rot="5400000">
            <a:off x="5070013" y="3700491"/>
            <a:ext cx="3239310" cy="3109635"/>
          </a:xfrm>
          <a:prstGeom prst="rect">
            <a:avLst/>
          </a:prstGeom>
        </p:spPr>
      </p:pic>
      <p:pic>
        <p:nvPicPr>
          <p:cNvPr id="11" name="Picture 10" descr="A person holding a baby&#10;&#10;Description automatically generated with low confidence">
            <a:extLst>
              <a:ext uri="{FF2B5EF4-FFF2-40B4-BE49-F238E27FC236}">
                <a16:creationId xmlns:a16="http://schemas.microsoft.com/office/drawing/2014/main" id="{E18021BA-C9AD-448E-9159-0EB2E7E13BA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246" y="3534113"/>
            <a:ext cx="2563270" cy="3429002"/>
          </a:xfrm>
          <a:prstGeom prst="rect">
            <a:avLst/>
          </a:prstGeom>
        </p:spPr>
      </p:pic>
      <p:pic>
        <p:nvPicPr>
          <p:cNvPr id="18" name="Picture 17" descr="A group of people sitting together smiling&#10;&#10;Description automatically generated with medium confidence">
            <a:extLst>
              <a:ext uri="{FF2B5EF4-FFF2-40B4-BE49-F238E27FC236}">
                <a16:creationId xmlns:a16="http://schemas.microsoft.com/office/drawing/2014/main" id="{AA9B28D9-DAC2-47AC-9AB2-ECC49D2D0018}"/>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914624" y="-515782"/>
            <a:ext cx="4209672" cy="2617288"/>
          </a:xfrm>
          <a:prstGeom prst="rect">
            <a:avLst/>
          </a:prstGeom>
        </p:spPr>
      </p:pic>
      <p:pic>
        <p:nvPicPr>
          <p:cNvPr id="14" name="Picture 13">
            <a:extLst>
              <a:ext uri="{FF2B5EF4-FFF2-40B4-BE49-F238E27FC236}">
                <a16:creationId xmlns:a16="http://schemas.microsoft.com/office/drawing/2014/main" id="{4CD2C249-60D7-425F-B34A-ADDA6BC889D2}"/>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14414" t="23704" r="20451" b="12175"/>
          <a:stretch/>
        </p:blipFill>
        <p:spPr>
          <a:xfrm>
            <a:off x="5411335" y="2027609"/>
            <a:ext cx="3109635" cy="1816026"/>
          </a:xfrm>
          <a:prstGeom prst="rect">
            <a:avLst/>
          </a:prstGeom>
        </p:spPr>
      </p:pic>
      <p:pic>
        <p:nvPicPr>
          <p:cNvPr id="22" name="Picture 21" descr="A group of people posing for the camera&#10;&#10;Description automatically generated">
            <a:extLst>
              <a:ext uri="{FF2B5EF4-FFF2-40B4-BE49-F238E27FC236}">
                <a16:creationId xmlns:a16="http://schemas.microsoft.com/office/drawing/2014/main" id="{1C9558E5-3394-4487-A2B8-C6A84CC5E86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210799" y="-68403"/>
            <a:ext cx="2164977" cy="3264505"/>
          </a:xfrm>
          <a:prstGeom prst="rect">
            <a:avLst/>
          </a:prstGeom>
        </p:spPr>
      </p:pic>
      <p:pic>
        <p:nvPicPr>
          <p:cNvPr id="12" name="Picture 11" descr="A picture containing person&#10;&#10;Description automatically generated">
            <a:extLst>
              <a:ext uri="{FF2B5EF4-FFF2-40B4-BE49-F238E27FC236}">
                <a16:creationId xmlns:a16="http://schemas.microsoft.com/office/drawing/2014/main" id="{6E1640D1-F626-4428-8643-F7D6CFE618F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194588" y="3017838"/>
            <a:ext cx="2220610" cy="3879074"/>
          </a:xfrm>
          <a:prstGeom prst="rect">
            <a:avLst/>
          </a:prstGeom>
        </p:spPr>
      </p:pic>
      <p:pic>
        <p:nvPicPr>
          <p:cNvPr id="20" name="Picture 19" descr="A collage of a child and a child&#10;&#10;Description automatically generated with low confidence">
            <a:extLst>
              <a:ext uri="{FF2B5EF4-FFF2-40B4-BE49-F238E27FC236}">
                <a16:creationId xmlns:a16="http://schemas.microsoft.com/office/drawing/2014/main" id="{43F95355-04EB-4237-BE87-E7BF550E1B04}"/>
              </a:ext>
            </a:extLst>
          </p:cNvPr>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8130502" y="4615295"/>
            <a:ext cx="2259669" cy="2259669"/>
          </a:xfrm>
          <a:prstGeom prst="rect">
            <a:avLst/>
          </a:prstGeom>
        </p:spPr>
      </p:pic>
      <p:pic>
        <p:nvPicPr>
          <p:cNvPr id="26" name="Picture 25" descr="A person and a group of children&#10;&#10;Description automatically generated with low confidence">
            <a:extLst>
              <a:ext uri="{FF2B5EF4-FFF2-40B4-BE49-F238E27FC236}">
                <a16:creationId xmlns:a16="http://schemas.microsoft.com/office/drawing/2014/main" id="{C6475DAB-33CC-404C-89CB-9FF6DE3505D4}"/>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01861" y="1769647"/>
            <a:ext cx="2840001" cy="2509977"/>
          </a:xfrm>
          <a:prstGeom prst="rect">
            <a:avLst/>
          </a:prstGeom>
        </p:spPr>
      </p:pic>
      <p:pic>
        <p:nvPicPr>
          <p:cNvPr id="16" name="Picture 15" descr="A group of people posing for the camera&#10;&#10;Description automatically generated">
            <a:extLst>
              <a:ext uri="{FF2B5EF4-FFF2-40B4-BE49-F238E27FC236}">
                <a16:creationId xmlns:a16="http://schemas.microsoft.com/office/drawing/2014/main" id="{3E5F4D14-05DA-4FF2-BD38-E33705EEC375}"/>
              </a:ext>
            </a:extLst>
          </p:cNvPr>
          <p:cNvPicPr>
            <a:picLocks noChangeAspect="1"/>
          </p:cNvPicPr>
          <p:nvPr/>
        </p:nvPicPr>
        <p:blipFill>
          <a:blip r:embed="rId15" cstate="hqprint">
            <a:extLst>
              <a:ext uri="{28A0092B-C50C-407E-A947-70E740481C1C}">
                <a14:useLocalDpi xmlns:a14="http://schemas.microsoft.com/office/drawing/2010/main" val="0"/>
              </a:ext>
            </a:extLst>
          </a:blip>
          <a:stretch>
            <a:fillRect/>
          </a:stretch>
        </p:blipFill>
        <p:spPr>
          <a:xfrm>
            <a:off x="2380966" y="1769647"/>
            <a:ext cx="3042020" cy="3117234"/>
          </a:xfrm>
          <a:prstGeom prst="rect">
            <a:avLst/>
          </a:prstGeom>
        </p:spPr>
      </p:pic>
    </p:spTree>
    <p:extLst>
      <p:ext uri="{BB962C8B-B14F-4D97-AF65-F5344CB8AC3E}">
        <p14:creationId xmlns:p14="http://schemas.microsoft.com/office/powerpoint/2010/main" val="1110483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74383" y="6234467"/>
            <a:ext cx="1558834" cy="623533"/>
          </a:xfrm>
          <a:prstGeom prst="rect">
            <a:avLst/>
          </a:prstGeom>
        </p:spPr>
      </p:pic>
      <p:pic>
        <p:nvPicPr>
          <p:cNvPr id="8" name="Picture 7">
            <a:extLst>
              <a:ext uri="{FF2B5EF4-FFF2-40B4-BE49-F238E27FC236}">
                <a16:creationId xmlns:a16="http://schemas.microsoft.com/office/drawing/2014/main" id="{B0BA2806-F691-4C1C-B0DB-B6FC398F6B94}"/>
              </a:ext>
            </a:extLst>
          </p:cNvPr>
          <p:cNvPicPr>
            <a:picLocks noChangeAspect="1"/>
          </p:cNvPicPr>
          <p:nvPr/>
        </p:nvPicPr>
        <p:blipFill>
          <a:blip r:embed="rId4" cstate="print"/>
          <a:stretch>
            <a:fillRect/>
          </a:stretch>
        </p:blipFill>
        <p:spPr>
          <a:xfrm>
            <a:off x="0" y="-76200"/>
            <a:ext cx="12192000" cy="6934200"/>
          </a:xfrm>
          <a:prstGeom prst="rect">
            <a:avLst/>
          </a:prstGeom>
        </p:spPr>
      </p:pic>
    </p:spTree>
    <p:extLst>
      <p:ext uri="{BB962C8B-B14F-4D97-AF65-F5344CB8AC3E}">
        <p14:creationId xmlns:p14="http://schemas.microsoft.com/office/powerpoint/2010/main" val="637467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33027-4A67-403A-A203-C6B70EF3AC79}"/>
              </a:ext>
            </a:extLst>
          </p:cNvPr>
          <p:cNvSpPr>
            <a:spLocks noGrp="1"/>
          </p:cNvSpPr>
          <p:nvPr>
            <p:ph type="title"/>
          </p:nvPr>
        </p:nvSpPr>
        <p:spPr>
          <a:xfrm>
            <a:off x="519545" y="365125"/>
            <a:ext cx="11055927" cy="1325563"/>
          </a:xfrm>
        </p:spPr>
        <p:txBody>
          <a:bodyPr/>
          <a:lstStyle/>
          <a:p>
            <a:r>
              <a:rPr lang="en-US" sz="4400" dirty="0">
                <a:latin typeface="Arial" panose="020B0604020202020204" pitchFamily="34" charset="0"/>
                <a:cs typeface="Arial" panose="020B0604020202020204" pitchFamily="34" charset="0"/>
              </a:rPr>
              <a:t>Telling the Story of the Work...</a:t>
            </a:r>
            <a:endParaRPr lang="en-US" dirty="0"/>
          </a:p>
        </p:txBody>
      </p:sp>
      <p:sp>
        <p:nvSpPr>
          <p:cNvPr id="3" name="Content Placeholder 2">
            <a:extLst>
              <a:ext uri="{FF2B5EF4-FFF2-40B4-BE49-F238E27FC236}">
                <a16:creationId xmlns:a16="http://schemas.microsoft.com/office/drawing/2014/main" id="{126EAF34-18CD-4F80-A551-83262E2FFA1B}"/>
              </a:ext>
            </a:extLst>
          </p:cNvPr>
          <p:cNvSpPr>
            <a:spLocks noGrp="1"/>
          </p:cNvSpPr>
          <p:nvPr>
            <p:ph idx="1"/>
          </p:nvPr>
        </p:nvSpPr>
        <p:spPr>
          <a:xfrm>
            <a:off x="838200" y="1690688"/>
            <a:ext cx="10515600" cy="4486275"/>
          </a:xfrm>
        </p:spPr>
        <p:txBody>
          <a:bodyPr>
            <a:normAutofit fontScale="92500" lnSpcReduction="10000"/>
          </a:bodyPr>
          <a:lstStyle/>
          <a:p>
            <a:r>
              <a:rPr lang="en-US" sz="3200" dirty="0">
                <a:latin typeface="Arial" panose="020B0604020202020204" pitchFamily="34" charset="0"/>
                <a:cs typeface="Arial" panose="020B0604020202020204" pitchFamily="34" charset="0"/>
              </a:rPr>
              <a:t>Maternal health inequities</a:t>
            </a:r>
          </a:p>
          <a:p>
            <a:pPr lvl="1"/>
            <a:r>
              <a:rPr lang="en-GB" dirty="0">
                <a:effectLst/>
                <a:latin typeface="Arial" panose="020B0604020202020204" pitchFamily="34" charset="0"/>
                <a:ea typeface="Calibri" panose="020F0502020204030204" pitchFamily="34" charset="0"/>
                <a:cs typeface="Arial" panose="020B0604020202020204" pitchFamily="34" charset="0"/>
              </a:rPr>
              <a:t>Black women experience pregnancy-associated deaths at a rate 4 times greater</a:t>
            </a:r>
            <a:endParaRPr lang="en-US"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Mental health inequities</a:t>
            </a:r>
          </a:p>
          <a:p>
            <a:pPr lvl="1"/>
            <a:r>
              <a:rPr lang="en-GB" sz="2400" dirty="0">
                <a:effectLst/>
                <a:latin typeface="Arial" panose="020B0604020202020204" pitchFamily="34" charset="0"/>
                <a:ea typeface="Calibri" panose="020F0502020204030204" pitchFamily="34" charset="0"/>
                <a:cs typeface="Arial" panose="020B0604020202020204" pitchFamily="34" charset="0"/>
              </a:rPr>
              <a:t>Mental health challenges contributed 27% of pregnancy-associated maternal deaths and 16% of pregnancy-related deaths</a:t>
            </a:r>
            <a:endParaRPr lang="en-US" dirty="0">
              <a:latin typeface="Arial" panose="020B0604020202020204" pitchFamily="34" charset="0"/>
              <a:ea typeface="Segoe UI Symbol" panose="020B0502040204020203" pitchFamily="34" charset="0"/>
              <a:cs typeface="Arial" panose="020B0604020202020204" pitchFamily="34" charset="0"/>
            </a:endParaRPr>
          </a:p>
          <a:p>
            <a:pPr lvl="1"/>
            <a:r>
              <a:rPr lang="en-US" dirty="0">
                <a:latin typeface="Arial" panose="020B0604020202020204" pitchFamily="34" charset="0"/>
                <a:ea typeface="Segoe UI Symbol" panose="020B0502040204020203" pitchFamily="34" charset="0"/>
                <a:cs typeface="Arial" panose="020B0604020202020204" pitchFamily="34" charset="0"/>
              </a:rPr>
              <a:t>79% of deaths had a mental health condition and history of substance abuse</a:t>
            </a:r>
          </a:p>
          <a:p>
            <a:r>
              <a:rPr lang="en-US" sz="3200" dirty="0">
                <a:latin typeface="Arial" panose="020B0604020202020204" pitchFamily="34" charset="0"/>
                <a:cs typeface="Arial" panose="020B0604020202020204" pitchFamily="34" charset="0"/>
              </a:rPr>
              <a:t>Infant health inequities</a:t>
            </a:r>
          </a:p>
          <a:p>
            <a:pPr lvl="1"/>
            <a:r>
              <a:rPr lang="en-US" dirty="0">
                <a:latin typeface="Arial" panose="020B0604020202020204" pitchFamily="34" charset="0"/>
                <a:ea typeface="Segoe UI Symbol" panose="020B0502040204020203" pitchFamily="34" charset="0"/>
                <a:cs typeface="Arial" panose="020B0604020202020204" pitchFamily="34" charset="0"/>
              </a:rPr>
              <a:t>Black babies are three times more likely to die before their first birthday</a:t>
            </a:r>
            <a:r>
              <a:rPr lang="en-US" baseline="30000" dirty="0">
                <a:latin typeface="Arial" panose="020B0604020202020204" pitchFamily="34" charset="0"/>
                <a:ea typeface="Segoe UI Symbol" panose="020B0502040204020203" pitchFamily="34" charset="0"/>
                <a:cs typeface="Arial" panose="020B0604020202020204" pitchFamily="34" charset="0"/>
              </a:rPr>
              <a:t> </a:t>
            </a:r>
            <a:endParaRPr lang="en-US" dirty="0">
              <a:latin typeface="Arial" panose="020B0604020202020204" pitchFamily="34" charset="0"/>
              <a:ea typeface="Segoe UI Symbol" panose="020B0502040204020203"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Missouri recently expanded Medicaid and Pregnancy-Medicaid for 1 year postpartum</a:t>
            </a:r>
          </a:p>
        </p:txBody>
      </p:sp>
      <p:sp>
        <p:nvSpPr>
          <p:cNvPr id="4" name="TextBox 3">
            <a:extLst>
              <a:ext uri="{FF2B5EF4-FFF2-40B4-BE49-F238E27FC236}">
                <a16:creationId xmlns:a16="http://schemas.microsoft.com/office/drawing/2014/main" id="{BABA1FE3-0583-4CBC-8833-971227BA012C}"/>
              </a:ext>
            </a:extLst>
          </p:cNvPr>
          <p:cNvSpPr txBox="1"/>
          <p:nvPr/>
        </p:nvSpPr>
        <p:spPr>
          <a:xfrm>
            <a:off x="2035834" y="6176963"/>
            <a:ext cx="8315864" cy="738664"/>
          </a:xfrm>
          <a:prstGeom prst="rect">
            <a:avLst/>
          </a:prstGeom>
          <a:noFill/>
        </p:spPr>
        <p:txBody>
          <a:bodyPr wrap="square" rtlCol="0">
            <a:spAutoFit/>
          </a:bodyPr>
          <a:lstStyle/>
          <a:p>
            <a:pPr algn="ctr"/>
            <a:r>
              <a:rPr lang="en-US" sz="24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Link to Missouri Pregnancy Associated Mortality Review</a:t>
            </a:r>
            <a:endParaRPr lang="en-US" sz="2400" dirty="0">
              <a:solidFill>
                <a:srgbClr val="0070C0"/>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827485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A7922-0E4D-470F-AD79-601AB9A01C1D}"/>
              </a:ext>
            </a:extLst>
          </p:cNvPr>
          <p:cNvSpPr>
            <a:spLocks noGrp="1"/>
          </p:cNvSpPr>
          <p:nvPr>
            <p:ph type="title"/>
          </p:nvPr>
        </p:nvSpPr>
        <p:spPr>
          <a:xfrm>
            <a:off x="838200" y="273489"/>
            <a:ext cx="10515600" cy="1325563"/>
          </a:xfrm>
        </p:spPr>
        <p:txBody>
          <a:bodyPr>
            <a:normAutofit/>
          </a:bodyPr>
          <a:lstStyle/>
          <a:p>
            <a:r>
              <a:rPr lang="en-US" dirty="0">
                <a:latin typeface="Arial" panose="020B0604020202020204" pitchFamily="34" charset="0"/>
                <a:cs typeface="Arial" panose="020B0604020202020204" pitchFamily="34" charset="0"/>
              </a:rPr>
              <a:t>Telling the Story of the Work…</a:t>
            </a:r>
          </a:p>
        </p:txBody>
      </p:sp>
      <p:sp>
        <p:nvSpPr>
          <p:cNvPr id="3" name="Content Placeholder 2">
            <a:extLst>
              <a:ext uri="{FF2B5EF4-FFF2-40B4-BE49-F238E27FC236}">
                <a16:creationId xmlns:a16="http://schemas.microsoft.com/office/drawing/2014/main" id="{1C3EA2A4-E001-4293-8B76-24018E098BAD}"/>
              </a:ext>
            </a:extLst>
          </p:cNvPr>
          <p:cNvSpPr>
            <a:spLocks noGrp="1"/>
          </p:cNvSpPr>
          <p:nvPr>
            <p:ph idx="1"/>
          </p:nvPr>
        </p:nvSpPr>
        <p:spPr>
          <a:xfrm>
            <a:off x="-92963" y="1769355"/>
            <a:ext cx="5243883" cy="4860044"/>
          </a:xfrm>
        </p:spPr>
        <p:txBody>
          <a:bodyPr>
            <a:normAutofit fontScale="62500" lnSpcReduction="20000"/>
          </a:bodyPr>
          <a:lstStyle/>
          <a:p>
            <a:pPr marL="457200" lvl="1" indent="0">
              <a:buNone/>
            </a:pPr>
            <a:r>
              <a:rPr lang="en-US" sz="3200" dirty="0">
                <a:latin typeface="Arial" panose="020B0604020202020204" pitchFamily="34" charset="0"/>
                <a:cs typeface="Arial" panose="020B0604020202020204" pitchFamily="34" charset="0"/>
              </a:rPr>
              <a:t>St. Louis Group Prenatal Providers convened in Summer 2016:</a:t>
            </a:r>
          </a:p>
          <a:p>
            <a:pPr marL="457200" lvl="1" indent="0">
              <a:buNone/>
            </a:pPr>
            <a:endParaRPr lang="en-US" sz="3100" dirty="0">
              <a:latin typeface="Arial" panose="020B0604020202020204" pitchFamily="34" charset="0"/>
              <a:cs typeface="Arial" panose="020B0604020202020204" pitchFamily="34" charset="0"/>
            </a:endParaRPr>
          </a:p>
          <a:p>
            <a:pPr lvl="1"/>
            <a:r>
              <a:rPr lang="en-US" sz="3200" b="1" u="sng" dirty="0">
                <a:latin typeface="Arial" panose="020B0604020202020204" pitchFamily="34" charset="0"/>
                <a:cs typeface="Arial" panose="020B0604020202020204" pitchFamily="34" charset="0"/>
              </a:rPr>
              <a:t>Consensus: </a:t>
            </a:r>
          </a:p>
          <a:p>
            <a:pPr marL="914400" lvl="2" indent="0">
              <a:buNone/>
            </a:pPr>
            <a:r>
              <a:rPr lang="en-US" sz="3200" dirty="0">
                <a:latin typeface="Arial" panose="020B0604020202020204" pitchFamily="34" charset="0"/>
                <a:cs typeface="Arial" panose="020B0604020202020204" pitchFamily="34" charset="0"/>
              </a:rPr>
              <a:t>1. Trans-disciplinary and cross institutional collaborative work</a:t>
            </a:r>
          </a:p>
          <a:p>
            <a:pPr marL="914400" lvl="2" indent="0">
              <a:buNone/>
            </a:pPr>
            <a:r>
              <a:rPr lang="en-US" sz="3200" dirty="0">
                <a:latin typeface="Arial" panose="020B0604020202020204" pitchFamily="34" charset="0"/>
                <a:cs typeface="Arial" panose="020B0604020202020204" pitchFamily="34" charset="0"/>
              </a:rPr>
              <a:t>2. Address reproductive health inequities</a:t>
            </a:r>
          </a:p>
          <a:p>
            <a:pPr marL="914400" lvl="2" indent="0">
              <a:buNone/>
            </a:pPr>
            <a:r>
              <a:rPr lang="en-US" sz="3200" dirty="0">
                <a:latin typeface="Arial" panose="020B0604020202020204" pitchFamily="34" charset="0"/>
                <a:cs typeface="Arial" panose="020B0604020202020204" pitchFamily="34" charset="0"/>
              </a:rPr>
              <a:t>3. Patients need to be part of the work</a:t>
            </a:r>
          </a:p>
          <a:p>
            <a:pPr marL="914400" lvl="2" indent="0">
              <a:buNone/>
            </a:pPr>
            <a:endParaRPr lang="en-US" sz="3200" dirty="0">
              <a:latin typeface="Arial" panose="020B0604020202020204" pitchFamily="34" charset="0"/>
              <a:cs typeface="Arial" panose="020B0604020202020204" pitchFamily="34" charset="0"/>
            </a:endParaRPr>
          </a:p>
          <a:p>
            <a:pPr lvl="1"/>
            <a:r>
              <a:rPr lang="en-US" sz="3200" b="1" u="sng" dirty="0">
                <a:latin typeface="Arial" panose="020B0604020202020204" pitchFamily="34" charset="0"/>
                <a:cs typeface="Arial" panose="020B0604020202020204" pitchFamily="34" charset="0"/>
              </a:rPr>
              <a:t>Consensus building needed:</a:t>
            </a:r>
          </a:p>
          <a:p>
            <a:pPr marL="914400" lvl="2" indent="0">
              <a:buNone/>
            </a:pPr>
            <a:r>
              <a:rPr lang="en-US" sz="3200" dirty="0">
                <a:latin typeface="Arial" panose="020B0604020202020204" pitchFamily="34" charset="0"/>
                <a:cs typeface="Arial" panose="020B0604020202020204" pitchFamily="34" charset="0"/>
              </a:rPr>
              <a:t>1. Role of research</a:t>
            </a:r>
          </a:p>
          <a:p>
            <a:pPr marL="914400" lvl="2" indent="0">
              <a:buNone/>
            </a:pPr>
            <a:r>
              <a:rPr lang="en-US" sz="3200" dirty="0">
                <a:latin typeface="Arial" panose="020B0604020202020204" pitchFamily="34" charset="0"/>
                <a:cs typeface="Arial" panose="020B0604020202020204" pitchFamily="34" charset="0"/>
              </a:rPr>
              <a:t>2. How do we address the root causes and policies impacting reproductive health inequities?</a:t>
            </a:r>
          </a:p>
          <a:p>
            <a:pPr marL="914400" lvl="2" indent="0">
              <a:buNone/>
            </a:pPr>
            <a:r>
              <a:rPr lang="en-US" sz="3200" dirty="0">
                <a:latin typeface="Arial" panose="020B0604020202020204" pitchFamily="34" charset="0"/>
                <a:cs typeface="Arial" panose="020B0604020202020204" pitchFamily="34" charset="0"/>
              </a:rPr>
              <a:t>3. What does accountability to community voice look like?</a:t>
            </a:r>
          </a:p>
          <a:p>
            <a:pPr lvl="1"/>
            <a:endParaRPr lang="en-US" sz="2900" dirty="0">
              <a:latin typeface="Arial" panose="020B0604020202020204" pitchFamily="34" charset="0"/>
              <a:ea typeface="Segoe UI Symbol" panose="020B0502040204020203" pitchFamily="34" charset="0"/>
              <a:cs typeface="Arial" panose="020B0604020202020204" pitchFamily="34" charset="0"/>
            </a:endParaRPr>
          </a:p>
          <a:p>
            <a:endParaRPr lang="en-US" dirty="0"/>
          </a:p>
        </p:txBody>
      </p:sp>
      <p:grpSp>
        <p:nvGrpSpPr>
          <p:cNvPr id="4" name="Group 3">
            <a:extLst>
              <a:ext uri="{FF2B5EF4-FFF2-40B4-BE49-F238E27FC236}">
                <a16:creationId xmlns:a16="http://schemas.microsoft.com/office/drawing/2014/main" id="{5EA32F78-09CC-BD16-B926-41374F843D3C}"/>
              </a:ext>
            </a:extLst>
          </p:cNvPr>
          <p:cNvGrpSpPr/>
          <p:nvPr/>
        </p:nvGrpSpPr>
        <p:grpSpPr>
          <a:xfrm>
            <a:off x="4649849" y="1222194"/>
            <a:ext cx="7446210" cy="5617761"/>
            <a:chOff x="-1819" y="-70875"/>
            <a:chExt cx="5438293" cy="4469208"/>
          </a:xfrm>
        </p:grpSpPr>
        <p:grpSp>
          <p:nvGrpSpPr>
            <p:cNvPr id="5" name="Group 4">
              <a:extLst>
                <a:ext uri="{FF2B5EF4-FFF2-40B4-BE49-F238E27FC236}">
                  <a16:creationId xmlns:a16="http://schemas.microsoft.com/office/drawing/2014/main" id="{837FADD1-321C-FB4F-7846-2B432F318181}"/>
                </a:ext>
              </a:extLst>
            </p:cNvPr>
            <p:cNvGrpSpPr/>
            <p:nvPr/>
          </p:nvGrpSpPr>
          <p:grpSpPr>
            <a:xfrm>
              <a:off x="6395" y="-70875"/>
              <a:ext cx="5430079" cy="4418573"/>
              <a:chOff x="88266" y="109465"/>
              <a:chExt cx="5430346" cy="4418573"/>
            </a:xfrm>
          </p:grpSpPr>
          <p:grpSp>
            <p:nvGrpSpPr>
              <p:cNvPr id="7" name="Group 6">
                <a:extLst>
                  <a:ext uri="{FF2B5EF4-FFF2-40B4-BE49-F238E27FC236}">
                    <a16:creationId xmlns:a16="http://schemas.microsoft.com/office/drawing/2014/main" id="{3748F48D-9967-4DE7-BBED-ED31FAA432E1}"/>
                  </a:ext>
                </a:extLst>
              </p:cNvPr>
              <p:cNvGrpSpPr/>
              <p:nvPr/>
            </p:nvGrpSpPr>
            <p:grpSpPr>
              <a:xfrm>
                <a:off x="88266" y="339376"/>
                <a:ext cx="3212392" cy="3568127"/>
                <a:chOff x="-12699" y="-11144"/>
                <a:chExt cx="3212392" cy="3568127"/>
              </a:xfrm>
            </p:grpSpPr>
            <p:pic>
              <p:nvPicPr>
                <p:cNvPr id="22" name="Picture 21">
                  <a:extLst>
                    <a:ext uri="{FF2B5EF4-FFF2-40B4-BE49-F238E27FC236}">
                      <a16:creationId xmlns:a16="http://schemas.microsoft.com/office/drawing/2014/main" id="{50273D71-B951-E3CE-B863-4EBFE4876E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99" y="-11144"/>
                  <a:ext cx="3212392" cy="3568127"/>
                </a:xfrm>
                <a:prstGeom prst="rect">
                  <a:avLst/>
                </a:prstGeom>
              </p:spPr>
            </p:pic>
            <p:grpSp>
              <p:nvGrpSpPr>
                <p:cNvPr id="23" name="Group 22">
                  <a:extLst>
                    <a:ext uri="{FF2B5EF4-FFF2-40B4-BE49-F238E27FC236}">
                      <a16:creationId xmlns:a16="http://schemas.microsoft.com/office/drawing/2014/main" id="{918E8597-26AF-1F49-E4E7-CF757178A36F}"/>
                    </a:ext>
                  </a:extLst>
                </p:cNvPr>
                <p:cNvGrpSpPr/>
                <p:nvPr/>
              </p:nvGrpSpPr>
              <p:grpSpPr>
                <a:xfrm>
                  <a:off x="180192" y="2092902"/>
                  <a:ext cx="2367518" cy="881435"/>
                  <a:chOff x="-886303" y="1063206"/>
                  <a:chExt cx="2372003" cy="883783"/>
                </a:xfrm>
              </p:grpSpPr>
              <p:sp>
                <p:nvSpPr>
                  <p:cNvPr id="24" name="Oval 23">
                    <a:extLst>
                      <a:ext uri="{FF2B5EF4-FFF2-40B4-BE49-F238E27FC236}">
                        <a16:creationId xmlns:a16="http://schemas.microsoft.com/office/drawing/2014/main" id="{5432B94E-F278-9854-3731-6D11A2B797E7}"/>
                      </a:ext>
                    </a:extLst>
                  </p:cNvPr>
                  <p:cNvSpPr/>
                  <p:nvPr/>
                </p:nvSpPr>
                <p:spPr>
                  <a:xfrm>
                    <a:off x="764728" y="1167622"/>
                    <a:ext cx="171450" cy="171450"/>
                  </a:xfrm>
                  <a:prstGeom prst="ellipse">
                    <a:avLst/>
                  </a:prstGeom>
                  <a:solidFill>
                    <a:srgbClr val="5B9BD5">
                      <a:lumMod val="75000"/>
                    </a:srgbClr>
                  </a:solidFill>
                  <a:ln w="6350" cap="flat" cmpd="sng" algn="ctr">
                    <a:solidFill>
                      <a:sysClr val="window" lastClr="FFFFFF"/>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ts val="800"/>
                      </a:lnSpc>
                      <a:spcBef>
                        <a:spcPts val="0"/>
                      </a:spcBef>
                      <a:spcAft>
                        <a:spcPts val="0"/>
                      </a:spcAft>
                    </a:pPr>
                    <a:r>
                      <a:rPr lang="en-US" sz="800" b="1" dirty="0">
                        <a:solidFill>
                          <a:srgbClr val="FFFFFF"/>
                        </a:solidFill>
                        <a:effectLst/>
                        <a:latin typeface="Calibri" panose="020F0502020204030204" pitchFamily="34" charset="0"/>
                        <a:ea typeface="MS Mincho" panose="02020609040205080304" pitchFamily="49" charset="-128"/>
                        <a:cs typeface="Times New Roman" panose="02020603050405020304" pitchFamily="18" charset="0"/>
                      </a:rPr>
                      <a:t>1</a:t>
                    </a:r>
                  </a:p>
                </p:txBody>
              </p:sp>
              <p:sp>
                <p:nvSpPr>
                  <p:cNvPr id="25" name="Oval 24">
                    <a:extLst>
                      <a:ext uri="{FF2B5EF4-FFF2-40B4-BE49-F238E27FC236}">
                        <a16:creationId xmlns:a16="http://schemas.microsoft.com/office/drawing/2014/main" id="{169672B8-3DDE-E145-2A46-04B285EA5287}"/>
                      </a:ext>
                    </a:extLst>
                  </p:cNvPr>
                  <p:cNvSpPr/>
                  <p:nvPr/>
                </p:nvSpPr>
                <p:spPr>
                  <a:xfrm>
                    <a:off x="-886303" y="1775539"/>
                    <a:ext cx="171450" cy="171450"/>
                  </a:xfrm>
                  <a:prstGeom prst="ellipse">
                    <a:avLst/>
                  </a:prstGeom>
                  <a:solidFill>
                    <a:srgbClr val="5B9BD5">
                      <a:lumMod val="75000"/>
                    </a:srgbClr>
                  </a:solidFill>
                  <a:ln w="6350" cap="flat" cmpd="sng" algn="ctr">
                    <a:solidFill>
                      <a:sysClr val="window" lastClr="FFFFFF"/>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ts val="800"/>
                      </a:lnSpc>
                      <a:spcBef>
                        <a:spcPts val="0"/>
                      </a:spcBef>
                      <a:spcAft>
                        <a:spcPts val="0"/>
                      </a:spcAft>
                    </a:pPr>
                    <a:r>
                      <a:rPr lang="en-US" sz="800" b="1" dirty="0">
                        <a:solidFill>
                          <a:srgbClr val="FFFFFF"/>
                        </a:solidFill>
                        <a:latin typeface="Calibri" panose="020F0502020204030204" pitchFamily="34" charset="0"/>
                        <a:ea typeface="MS Mincho" panose="02020609040205080304" pitchFamily="49" charset="-128"/>
                        <a:cs typeface="Times New Roman" panose="02020603050405020304" pitchFamily="18" charset="0"/>
                      </a:rPr>
                      <a:t>6</a:t>
                    </a:r>
                    <a:endParaRPr lang="en-US" sz="800" b="1" dirty="0">
                      <a:solidFill>
                        <a:srgbClr val="FFFFFF"/>
                      </a:solidFill>
                      <a:effectLst/>
                      <a:latin typeface="Calibri" panose="020F0502020204030204" pitchFamily="34" charset="0"/>
                      <a:ea typeface="MS Mincho" panose="02020609040205080304" pitchFamily="49" charset="-128"/>
                      <a:cs typeface="Times New Roman" panose="02020603050405020304" pitchFamily="18" charset="0"/>
                    </a:endParaRPr>
                  </a:p>
                </p:txBody>
              </p:sp>
              <p:sp>
                <p:nvSpPr>
                  <p:cNvPr id="28" name="Oval 27">
                    <a:extLst>
                      <a:ext uri="{FF2B5EF4-FFF2-40B4-BE49-F238E27FC236}">
                        <a16:creationId xmlns:a16="http://schemas.microsoft.com/office/drawing/2014/main" id="{D733E718-7EC9-A129-A264-D9FC2852D08F}"/>
                      </a:ext>
                    </a:extLst>
                  </p:cNvPr>
                  <p:cNvSpPr/>
                  <p:nvPr/>
                </p:nvSpPr>
                <p:spPr>
                  <a:xfrm>
                    <a:off x="1314250" y="1063206"/>
                    <a:ext cx="171450" cy="171450"/>
                  </a:xfrm>
                  <a:prstGeom prst="ellipse">
                    <a:avLst/>
                  </a:prstGeom>
                  <a:solidFill>
                    <a:srgbClr val="5B9BD5">
                      <a:lumMod val="75000"/>
                    </a:srgbClr>
                  </a:solidFill>
                  <a:ln w="6350" cap="flat" cmpd="sng" algn="ctr">
                    <a:solidFill>
                      <a:sysClr val="window" lastClr="FFFFFF"/>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ts val="800"/>
                      </a:lnSpc>
                      <a:spcBef>
                        <a:spcPts val="0"/>
                      </a:spcBef>
                      <a:spcAft>
                        <a:spcPts val="0"/>
                      </a:spcAft>
                    </a:pPr>
                    <a:r>
                      <a:rPr lang="en-US" sz="800" b="1" dirty="0">
                        <a:solidFill>
                          <a:srgbClr val="FFFFFF"/>
                        </a:solidFill>
                        <a:effectLst/>
                        <a:latin typeface="Calibri" panose="020F0502020204030204" pitchFamily="34" charset="0"/>
                        <a:ea typeface="MS Mincho" panose="02020609040205080304" pitchFamily="49" charset="-128"/>
                        <a:cs typeface="Times New Roman" panose="02020603050405020304" pitchFamily="18" charset="0"/>
                      </a:rPr>
                      <a:t>2</a:t>
                    </a:r>
                  </a:p>
                </p:txBody>
              </p:sp>
              <p:sp>
                <p:nvSpPr>
                  <p:cNvPr id="29" name="Oval 28">
                    <a:extLst>
                      <a:ext uri="{FF2B5EF4-FFF2-40B4-BE49-F238E27FC236}">
                        <a16:creationId xmlns:a16="http://schemas.microsoft.com/office/drawing/2014/main" id="{7E4E2169-273F-8B88-E83C-2AC6F5526CC6}"/>
                      </a:ext>
                    </a:extLst>
                  </p:cNvPr>
                  <p:cNvSpPr/>
                  <p:nvPr/>
                </p:nvSpPr>
                <p:spPr>
                  <a:xfrm>
                    <a:off x="1258172" y="1223611"/>
                    <a:ext cx="171450" cy="171450"/>
                  </a:xfrm>
                  <a:prstGeom prst="ellipse">
                    <a:avLst/>
                  </a:prstGeom>
                  <a:solidFill>
                    <a:srgbClr val="5B9BD5">
                      <a:lumMod val="75000"/>
                    </a:srgbClr>
                  </a:solidFill>
                  <a:ln w="6350" cap="flat" cmpd="sng" algn="ctr">
                    <a:solidFill>
                      <a:sysClr val="window" lastClr="FFFFFF"/>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ts val="800"/>
                      </a:lnSpc>
                      <a:spcBef>
                        <a:spcPts val="0"/>
                      </a:spcBef>
                      <a:spcAft>
                        <a:spcPts val="0"/>
                      </a:spcAft>
                    </a:pPr>
                    <a:r>
                      <a:rPr lang="en-US" sz="800" b="1" dirty="0">
                        <a:solidFill>
                          <a:srgbClr val="FFFFFF"/>
                        </a:solidFill>
                        <a:latin typeface="Calibri" panose="020F0502020204030204" pitchFamily="34" charset="0"/>
                        <a:ea typeface="MS Mincho" panose="02020609040205080304" pitchFamily="49" charset="-128"/>
                        <a:cs typeface="Times New Roman" panose="02020603050405020304" pitchFamily="18" charset="0"/>
                      </a:rPr>
                      <a:t>3</a:t>
                    </a:r>
                    <a:endParaRPr lang="en-US" sz="800" b="1" dirty="0">
                      <a:solidFill>
                        <a:srgbClr val="FFFFFF"/>
                      </a:solidFill>
                      <a:effectLst/>
                      <a:latin typeface="Calibri" panose="020F0502020204030204" pitchFamily="34" charset="0"/>
                      <a:ea typeface="MS Mincho" panose="02020609040205080304" pitchFamily="49" charset="-128"/>
                      <a:cs typeface="Times New Roman" panose="02020603050405020304" pitchFamily="18" charset="0"/>
                    </a:endParaRPr>
                  </a:p>
                </p:txBody>
              </p:sp>
              <p:sp>
                <p:nvSpPr>
                  <p:cNvPr id="30" name="Oval 29">
                    <a:extLst>
                      <a:ext uri="{FF2B5EF4-FFF2-40B4-BE49-F238E27FC236}">
                        <a16:creationId xmlns:a16="http://schemas.microsoft.com/office/drawing/2014/main" id="{2BBA3566-6719-DF88-7719-6A2AAB03B082}"/>
                      </a:ext>
                    </a:extLst>
                  </p:cNvPr>
                  <p:cNvSpPr/>
                  <p:nvPr/>
                </p:nvSpPr>
                <p:spPr>
                  <a:xfrm>
                    <a:off x="1196397" y="1496599"/>
                    <a:ext cx="171450" cy="171450"/>
                  </a:xfrm>
                  <a:prstGeom prst="ellipse">
                    <a:avLst/>
                  </a:prstGeom>
                  <a:solidFill>
                    <a:srgbClr val="5B9BD5">
                      <a:lumMod val="75000"/>
                    </a:srgbClr>
                  </a:solidFill>
                  <a:ln w="6350" cap="flat" cmpd="sng" algn="ctr">
                    <a:solidFill>
                      <a:sysClr val="window" lastClr="FFFFFF"/>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ts val="800"/>
                      </a:lnSpc>
                      <a:spcBef>
                        <a:spcPts val="0"/>
                      </a:spcBef>
                      <a:spcAft>
                        <a:spcPts val="0"/>
                      </a:spcAft>
                    </a:pPr>
                    <a:r>
                      <a:rPr lang="en-US" sz="800" b="1" dirty="0">
                        <a:solidFill>
                          <a:srgbClr val="FFFFFF"/>
                        </a:solidFill>
                        <a:latin typeface="Calibri" panose="020F0502020204030204" pitchFamily="34" charset="0"/>
                        <a:ea typeface="MS Mincho" panose="02020609040205080304" pitchFamily="49" charset="-128"/>
                        <a:cs typeface="Times New Roman" panose="02020603050405020304" pitchFamily="18" charset="0"/>
                      </a:rPr>
                      <a:t>4</a:t>
                    </a:r>
                    <a:endParaRPr lang="en-US" sz="800" b="1" dirty="0">
                      <a:solidFill>
                        <a:srgbClr val="FFFFFF"/>
                      </a:solidFill>
                      <a:effectLst/>
                      <a:latin typeface="Calibri" panose="020F0502020204030204" pitchFamily="34" charset="0"/>
                      <a:ea typeface="MS Mincho" panose="02020609040205080304" pitchFamily="49" charset="-128"/>
                      <a:cs typeface="Times New Roman" panose="02020603050405020304" pitchFamily="18" charset="0"/>
                    </a:endParaRPr>
                  </a:p>
                </p:txBody>
              </p:sp>
              <p:sp>
                <p:nvSpPr>
                  <p:cNvPr id="31" name="Oval 30">
                    <a:extLst>
                      <a:ext uri="{FF2B5EF4-FFF2-40B4-BE49-F238E27FC236}">
                        <a16:creationId xmlns:a16="http://schemas.microsoft.com/office/drawing/2014/main" id="{34F3F9E0-B5A2-D7EB-2797-BD80C0BF77F9}"/>
                      </a:ext>
                    </a:extLst>
                  </p:cNvPr>
                  <p:cNvSpPr/>
                  <p:nvPr/>
                </p:nvSpPr>
                <p:spPr>
                  <a:xfrm>
                    <a:off x="1080861" y="1689814"/>
                    <a:ext cx="171450" cy="171450"/>
                  </a:xfrm>
                  <a:prstGeom prst="ellipse">
                    <a:avLst/>
                  </a:prstGeom>
                  <a:solidFill>
                    <a:srgbClr val="5B9BD5">
                      <a:lumMod val="75000"/>
                    </a:srgbClr>
                  </a:solidFill>
                  <a:ln w="6350" cap="flat" cmpd="sng" algn="ctr">
                    <a:solidFill>
                      <a:sysClr val="window" lastClr="FFFFFF"/>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ts val="800"/>
                      </a:lnSpc>
                      <a:spcBef>
                        <a:spcPts val="0"/>
                      </a:spcBef>
                      <a:spcAft>
                        <a:spcPts val="0"/>
                      </a:spcAft>
                    </a:pPr>
                    <a:r>
                      <a:rPr lang="en-US" sz="800" b="1" dirty="0">
                        <a:solidFill>
                          <a:srgbClr val="FFFFFF"/>
                        </a:solidFill>
                        <a:latin typeface="Calibri" panose="020F0502020204030204" pitchFamily="34" charset="0"/>
                        <a:ea typeface="MS Mincho" panose="02020609040205080304" pitchFamily="49" charset="-128"/>
                        <a:cs typeface="Times New Roman" panose="02020603050405020304" pitchFamily="18" charset="0"/>
                      </a:rPr>
                      <a:t>5</a:t>
                    </a:r>
                    <a:endParaRPr lang="en-US" sz="800" b="1" dirty="0">
                      <a:solidFill>
                        <a:srgbClr val="FFFFFF"/>
                      </a:solidFill>
                      <a:effectLst/>
                      <a:latin typeface="Calibri" panose="020F0502020204030204" pitchFamily="34" charset="0"/>
                      <a:ea typeface="MS Mincho" panose="02020609040205080304" pitchFamily="49" charset="-128"/>
                      <a:cs typeface="Times New Roman" panose="02020603050405020304" pitchFamily="18" charset="0"/>
                    </a:endParaRPr>
                  </a:p>
                </p:txBody>
              </p:sp>
            </p:grpSp>
          </p:grpSp>
          <p:grpSp>
            <p:nvGrpSpPr>
              <p:cNvPr id="8" name="Group 7">
                <a:extLst>
                  <a:ext uri="{FF2B5EF4-FFF2-40B4-BE49-F238E27FC236}">
                    <a16:creationId xmlns:a16="http://schemas.microsoft.com/office/drawing/2014/main" id="{BB8394C1-1344-5B44-61F0-DE2EE4532E9A}"/>
                  </a:ext>
                </a:extLst>
              </p:cNvPr>
              <p:cNvGrpSpPr/>
              <p:nvPr/>
            </p:nvGrpSpPr>
            <p:grpSpPr>
              <a:xfrm>
                <a:off x="2880084" y="109465"/>
                <a:ext cx="2638528" cy="4418573"/>
                <a:chOff x="-306434" y="-242196"/>
                <a:chExt cx="2639279" cy="4424150"/>
              </a:xfrm>
            </p:grpSpPr>
            <p:sp>
              <p:nvSpPr>
                <p:cNvPr id="9" name="Text Box 467">
                  <a:extLst>
                    <a:ext uri="{FF2B5EF4-FFF2-40B4-BE49-F238E27FC236}">
                      <a16:creationId xmlns:a16="http://schemas.microsoft.com/office/drawing/2014/main" id="{D2F4DB7A-B765-5F2A-437F-8F56B71625D1}"/>
                    </a:ext>
                  </a:extLst>
                </p:cNvPr>
                <p:cNvSpPr txBox="1"/>
                <p:nvPr/>
              </p:nvSpPr>
              <p:spPr>
                <a:xfrm>
                  <a:off x="-306434" y="1020636"/>
                  <a:ext cx="2636772" cy="3161318"/>
                </a:xfrm>
                <a:prstGeom prst="rect">
                  <a:avLst/>
                </a:prstGeom>
                <a:noFill/>
                <a:ln>
                  <a:noFill/>
                </a:ln>
                <a:effectLst/>
                <a:extLst>
                  <a:ext uri="{C572A759-6A51-4108-AA02-DFA0A04FC94B}">
                    <ma14:wrappingTextBoxFlag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ext>
                </a:extLst>
              </p:spPr>
              <p:txBody>
                <a:bodyPr rot="0" spcFirstLastPara="0" vert="horz" wrap="square" lIns="91440" tIns="45720" rIns="91440" bIns="45720" numCol="1" spcCol="0" rtlCol="0" fromWordArt="0" anchor="t" anchorCtr="0" forceAA="0" compatLnSpc="1">
                  <a:prstTxWarp prst="textNoShape">
                    <a:avLst/>
                  </a:prstTxWarp>
                  <a:noAutofit/>
                </a:bodyPr>
                <a:lstStyle/>
                <a:p>
                  <a:pPr marL="457200" marR="0" indent="-228600">
                    <a:spcBef>
                      <a:spcPts val="0"/>
                    </a:spcBef>
                    <a:spcAft>
                      <a:spcPts val="0"/>
                    </a:spcAft>
                  </a:pPr>
                  <a:r>
                    <a:rPr lang="en-US" sz="1600" dirty="0">
                      <a:effectLst/>
                      <a:latin typeface="Arial" panose="020B0604020202020204" pitchFamily="34" charset="0"/>
                      <a:ea typeface="MS Mincho" panose="02020609040205080304" pitchFamily="49" charset="-128"/>
                      <a:cs typeface="Arial" panose="020B0604020202020204" pitchFamily="34" charset="0"/>
                    </a:rPr>
                    <a:t>1.  BJC Healthcare Barnes-Jewish Hospital/Washington University School of Medicine</a:t>
                  </a:r>
                </a:p>
                <a:p>
                  <a:pPr marL="457200" marR="0" indent="-228600">
                    <a:spcBef>
                      <a:spcPts val="0"/>
                    </a:spcBef>
                    <a:spcAft>
                      <a:spcPts val="0"/>
                    </a:spcAft>
                  </a:pPr>
                  <a:r>
                    <a:rPr lang="en-US" sz="1600" dirty="0">
                      <a:effectLst/>
                      <a:latin typeface="Arial" panose="020B0604020202020204" pitchFamily="34" charset="0"/>
                      <a:ea typeface="MS Mincho" panose="02020609040205080304" pitchFamily="49" charset="-128"/>
                      <a:cs typeface="Arial" panose="020B0604020202020204" pitchFamily="34" charset="0"/>
                    </a:rPr>
                    <a:t>2. Affinia Healthcare - North Florissant </a:t>
                  </a:r>
                </a:p>
                <a:p>
                  <a:pPr marL="457200" marR="0" indent="-228600">
                    <a:spcBef>
                      <a:spcPts val="0"/>
                    </a:spcBef>
                    <a:spcAft>
                      <a:spcPts val="0"/>
                    </a:spcAft>
                  </a:pPr>
                  <a:r>
                    <a:rPr lang="en-US" sz="1600" dirty="0">
                      <a:effectLst/>
                      <a:latin typeface="Arial" panose="020B0604020202020204" pitchFamily="34" charset="0"/>
                      <a:ea typeface="MS Mincho" panose="02020609040205080304" pitchFamily="49" charset="-128"/>
                      <a:cs typeface="Arial" panose="020B0604020202020204" pitchFamily="34" charset="0"/>
                    </a:rPr>
                    <a:t>3. Affinia Healthcare - Biddle </a:t>
                  </a:r>
                </a:p>
                <a:p>
                  <a:pPr marL="457200" marR="0" indent="-228600">
                    <a:spcBef>
                      <a:spcPts val="0"/>
                    </a:spcBef>
                    <a:spcAft>
                      <a:spcPts val="0"/>
                    </a:spcAft>
                  </a:pPr>
                  <a:r>
                    <a:rPr lang="en-US" sz="1600" dirty="0">
                      <a:effectLst/>
                      <a:latin typeface="Arial" panose="020B0604020202020204" pitchFamily="34" charset="0"/>
                      <a:ea typeface="MS Mincho" panose="02020609040205080304" pitchFamily="49" charset="-128"/>
                      <a:cs typeface="Arial" panose="020B0604020202020204" pitchFamily="34" charset="0"/>
                    </a:rPr>
                    <a:t>4. Affinia Healthcare - Lemp</a:t>
                  </a:r>
                </a:p>
                <a:p>
                  <a:pPr marL="457200" marR="0" indent="-228600">
                    <a:spcBef>
                      <a:spcPts val="0"/>
                    </a:spcBef>
                    <a:spcAft>
                      <a:spcPts val="0"/>
                    </a:spcAft>
                  </a:pPr>
                  <a:r>
                    <a:rPr lang="en-US" sz="1600" dirty="0">
                      <a:effectLst/>
                      <a:latin typeface="Arial" panose="020B0604020202020204" pitchFamily="34" charset="0"/>
                      <a:ea typeface="MS Mincho" panose="02020609040205080304" pitchFamily="49" charset="-128"/>
                      <a:cs typeface="Arial" panose="020B0604020202020204" pitchFamily="34" charset="0"/>
                    </a:rPr>
                    <a:t>5. Affinia Healthcare - South Broadway</a:t>
                  </a:r>
                  <a:endParaRPr lang="en-US" sz="1600" dirty="0">
                    <a:latin typeface="Arial" panose="020B0604020202020204" pitchFamily="34" charset="0"/>
                    <a:ea typeface="MS Mincho" panose="02020609040205080304" pitchFamily="49" charset="-128"/>
                    <a:cs typeface="Arial" panose="020B0604020202020204" pitchFamily="34" charset="0"/>
                  </a:endParaRPr>
                </a:p>
                <a:p>
                  <a:pPr marL="457200" marR="0" indent="-228600">
                    <a:spcBef>
                      <a:spcPts val="0"/>
                    </a:spcBef>
                    <a:spcAft>
                      <a:spcPts val="0"/>
                    </a:spcAft>
                  </a:pPr>
                  <a:r>
                    <a:rPr lang="en-US" sz="1600" dirty="0">
                      <a:latin typeface="Arial" panose="020B0604020202020204" pitchFamily="34" charset="0"/>
                      <a:ea typeface="MS Mincho" panose="02020609040205080304" pitchFamily="49" charset="-128"/>
                      <a:cs typeface="Arial" panose="020B0604020202020204" pitchFamily="34" charset="0"/>
                    </a:rPr>
                    <a:t>6</a:t>
                  </a:r>
                  <a:r>
                    <a:rPr lang="en-US" sz="1600" dirty="0">
                      <a:effectLst/>
                      <a:latin typeface="Arial" panose="020B0604020202020204" pitchFamily="34" charset="0"/>
                      <a:ea typeface="MS Mincho" panose="02020609040205080304" pitchFamily="49" charset="-128"/>
                      <a:cs typeface="Arial" panose="020B0604020202020204" pitchFamily="34" charset="0"/>
                    </a:rPr>
                    <a:t>. University Health Lakewood Medical Center</a:t>
                  </a:r>
                  <a:r>
                    <a:rPr lang="en-US" sz="1050" dirty="0">
                      <a:effectLst/>
                      <a:latin typeface="Arial" panose="020B0604020202020204" pitchFamily="34" charset="0"/>
                      <a:ea typeface="MS Mincho" panose="02020609040205080304" pitchFamily="49" charset="-128"/>
                      <a:cs typeface="Arial" panose="020B0604020202020204" pitchFamily="34" charset="0"/>
                    </a:rPr>
                    <a:t> </a:t>
                  </a:r>
                </a:p>
                <a:p>
                  <a:pPr marL="457200" marR="0" indent="-228600">
                    <a:spcBef>
                      <a:spcPts val="0"/>
                    </a:spcBef>
                    <a:spcAft>
                      <a:spcPts val="0"/>
                    </a:spcAft>
                  </a:pPr>
                  <a:r>
                    <a:rPr lang="en-US" sz="1600" dirty="0">
                      <a:latin typeface="Arial" panose="020B0604020202020204" pitchFamily="34" charset="0"/>
                      <a:ea typeface="MS Mincho" panose="02020609040205080304" pitchFamily="49" charset="-128"/>
                      <a:cs typeface="Arial" panose="020B0604020202020204" pitchFamily="34" charset="0"/>
                    </a:rPr>
                    <a:t>7. University Health Truman Medical Center</a:t>
                  </a:r>
                  <a:endParaRPr lang="en-US" sz="1600" dirty="0">
                    <a:effectLst/>
                    <a:latin typeface="Arial" panose="020B0604020202020204" pitchFamily="34" charset="0"/>
                    <a:ea typeface="MS Mincho" panose="02020609040205080304" pitchFamily="49" charset="-128"/>
                    <a:cs typeface="Arial" panose="020B0604020202020204" pitchFamily="34" charset="0"/>
                  </a:endParaRPr>
                </a:p>
              </p:txBody>
            </p:sp>
            <p:sp>
              <p:nvSpPr>
                <p:cNvPr id="10" name="Text Box 468">
                  <a:extLst>
                    <a:ext uri="{FF2B5EF4-FFF2-40B4-BE49-F238E27FC236}">
                      <a16:creationId xmlns:a16="http://schemas.microsoft.com/office/drawing/2014/main" id="{4C32FFE0-7994-EAAB-A360-2B394B7EEC3E}"/>
                    </a:ext>
                  </a:extLst>
                </p:cNvPr>
                <p:cNvSpPr txBox="1"/>
                <p:nvPr/>
              </p:nvSpPr>
              <p:spPr>
                <a:xfrm>
                  <a:off x="-223594" y="-242196"/>
                  <a:ext cx="2556439" cy="1313057"/>
                </a:xfrm>
                <a:prstGeom prst="rect">
                  <a:avLst/>
                </a:prstGeom>
                <a:noFill/>
                <a:ln>
                  <a:noFill/>
                </a:ln>
                <a:effectLst/>
                <a:extLst>
                  <a:ext uri="{C572A759-6A51-4108-AA02-DFA0A04FC94B}">
                    <ma14:wrappingTextBoxFlag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ext>
                </a:ex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400" b="1" dirty="0">
                      <a:effectLst/>
                      <a:latin typeface="Arial" panose="020B0604020202020204" pitchFamily="34" charset="0"/>
                      <a:ea typeface="MS Mincho" panose="02020609040205080304" pitchFamily="49" charset="-128"/>
                      <a:cs typeface="Arial" panose="020B0604020202020204" pitchFamily="34" charset="0"/>
                    </a:rPr>
                    <a:t>Number of preterm deliveries</a:t>
                  </a:r>
                  <a:r>
                    <a:rPr lang="en-US" sz="1400" dirty="0">
                      <a:effectLst/>
                      <a:latin typeface="Arial" panose="020B0604020202020204" pitchFamily="34" charset="0"/>
                      <a:ea typeface="MS Mincho" panose="02020609040205080304" pitchFamily="49" charset="-128"/>
                      <a:cs typeface="Arial" panose="020B0604020202020204" pitchFamily="34" charset="0"/>
                    </a:rPr>
                    <a:t> </a:t>
                  </a:r>
                  <a:br>
                    <a:rPr lang="en-US" sz="1400" dirty="0">
                      <a:solidFill>
                        <a:schemeClr val="bg1"/>
                      </a:solidFill>
                      <a:effectLst/>
                      <a:latin typeface="Arial" panose="020B0604020202020204" pitchFamily="34" charset="0"/>
                      <a:ea typeface="MS Mincho" panose="02020609040205080304" pitchFamily="49" charset="-128"/>
                      <a:cs typeface="Arial" panose="020B0604020202020204" pitchFamily="34" charset="0"/>
                    </a:rPr>
                  </a:br>
                  <a:r>
                    <a:rPr lang="en-US" sz="1400" dirty="0">
                      <a:effectLst/>
                      <a:latin typeface="Arial" panose="020B0604020202020204" pitchFamily="34" charset="0"/>
                      <a:ea typeface="MS Mincho" panose="02020609040205080304" pitchFamily="49" charset="-128"/>
                      <a:cs typeface="Arial" panose="020B0604020202020204" pitchFamily="34" charset="0"/>
                    </a:rPr>
                    <a:t>per 1,000 live births </a:t>
                  </a:r>
                </a:p>
              </p:txBody>
            </p:sp>
            <p:grpSp>
              <p:nvGrpSpPr>
                <p:cNvPr id="11" name="Group 10">
                  <a:extLst>
                    <a:ext uri="{FF2B5EF4-FFF2-40B4-BE49-F238E27FC236}">
                      <a16:creationId xmlns:a16="http://schemas.microsoft.com/office/drawing/2014/main" id="{ECD4B068-33CA-1B41-9C2F-AAD1BB7159EA}"/>
                    </a:ext>
                  </a:extLst>
                </p:cNvPr>
                <p:cNvGrpSpPr/>
                <p:nvPr/>
              </p:nvGrpSpPr>
              <p:grpSpPr>
                <a:xfrm>
                  <a:off x="-223594" y="233824"/>
                  <a:ext cx="1760327" cy="797457"/>
                  <a:chOff x="-164975" y="-497726"/>
                  <a:chExt cx="2438671" cy="531667"/>
                </a:xfrm>
              </p:grpSpPr>
              <p:grpSp>
                <p:nvGrpSpPr>
                  <p:cNvPr id="13" name="Group 12">
                    <a:extLst>
                      <a:ext uri="{FF2B5EF4-FFF2-40B4-BE49-F238E27FC236}">
                        <a16:creationId xmlns:a16="http://schemas.microsoft.com/office/drawing/2014/main" id="{6D18A03D-0FB3-5B55-44EC-827D9C734845}"/>
                      </a:ext>
                    </a:extLst>
                  </p:cNvPr>
                  <p:cNvGrpSpPr/>
                  <p:nvPr/>
                </p:nvGrpSpPr>
                <p:grpSpPr>
                  <a:xfrm>
                    <a:off x="-11775" y="-497726"/>
                    <a:ext cx="1843711" cy="76204"/>
                    <a:chOff x="-113375" y="-497726"/>
                    <a:chExt cx="1843711" cy="76204"/>
                  </a:xfrm>
                </p:grpSpPr>
                <p:sp>
                  <p:nvSpPr>
                    <p:cNvPr id="18" name="Rectangle 17">
                      <a:extLst>
                        <a:ext uri="{FF2B5EF4-FFF2-40B4-BE49-F238E27FC236}">
                          <a16:creationId xmlns:a16="http://schemas.microsoft.com/office/drawing/2014/main" id="{D61C0445-6D40-D8D5-7D05-878844DAB60C}"/>
                        </a:ext>
                      </a:extLst>
                    </p:cNvPr>
                    <p:cNvSpPr/>
                    <p:nvPr/>
                  </p:nvSpPr>
                  <p:spPr>
                    <a:xfrm>
                      <a:off x="-113375" y="-497726"/>
                      <a:ext cx="476249" cy="76200"/>
                    </a:xfrm>
                    <a:prstGeom prst="rect">
                      <a:avLst/>
                    </a:prstGeom>
                    <a:solidFill>
                      <a:srgbClr val="FBECCE"/>
                    </a:solidFill>
                    <a:ln w="6350" cap="flat" cmpd="sng" algn="ctr">
                      <a:solidFill>
                        <a:srgbClr val="FFFFF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9" name="Rectangle 18">
                      <a:extLst>
                        <a:ext uri="{FF2B5EF4-FFF2-40B4-BE49-F238E27FC236}">
                          <a16:creationId xmlns:a16="http://schemas.microsoft.com/office/drawing/2014/main" id="{E14E63EF-252B-2C3E-F3BF-79EBC1681CDA}"/>
                        </a:ext>
                      </a:extLst>
                    </p:cNvPr>
                    <p:cNvSpPr/>
                    <p:nvPr/>
                  </p:nvSpPr>
                  <p:spPr>
                    <a:xfrm>
                      <a:off x="356526" y="-497722"/>
                      <a:ext cx="476248" cy="76200"/>
                    </a:xfrm>
                    <a:prstGeom prst="rect">
                      <a:avLst/>
                    </a:prstGeom>
                    <a:solidFill>
                      <a:srgbClr val="F0CA90"/>
                    </a:solidFill>
                    <a:ln w="6350" cap="flat" cmpd="sng" algn="ctr">
                      <a:solidFill>
                        <a:srgbClr val="FFFFF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0" name="Rectangle 19">
                      <a:extLst>
                        <a:ext uri="{FF2B5EF4-FFF2-40B4-BE49-F238E27FC236}">
                          <a16:creationId xmlns:a16="http://schemas.microsoft.com/office/drawing/2014/main" id="{E901D977-9A5F-6FFA-6934-61624B6BEAF3}"/>
                        </a:ext>
                      </a:extLst>
                    </p:cNvPr>
                    <p:cNvSpPr/>
                    <p:nvPr/>
                  </p:nvSpPr>
                  <p:spPr>
                    <a:xfrm>
                      <a:off x="784185" y="-497722"/>
                      <a:ext cx="476249" cy="76200"/>
                    </a:xfrm>
                    <a:prstGeom prst="rect">
                      <a:avLst/>
                    </a:prstGeom>
                    <a:solidFill>
                      <a:srgbClr val="DA8B45"/>
                    </a:solidFill>
                    <a:ln w="6350" cap="flat" cmpd="sng" algn="ctr">
                      <a:solidFill>
                        <a:srgbClr val="FFFFF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1" name="Rectangle 20">
                      <a:extLst>
                        <a:ext uri="{FF2B5EF4-FFF2-40B4-BE49-F238E27FC236}">
                          <a16:creationId xmlns:a16="http://schemas.microsoft.com/office/drawing/2014/main" id="{0EE1D982-2287-0A12-A511-3DFD5FFE8F4A}"/>
                        </a:ext>
                      </a:extLst>
                    </p:cNvPr>
                    <p:cNvSpPr/>
                    <p:nvPr/>
                  </p:nvSpPr>
                  <p:spPr>
                    <a:xfrm>
                      <a:off x="1254088" y="-497725"/>
                      <a:ext cx="476248" cy="76200"/>
                    </a:xfrm>
                    <a:prstGeom prst="rect">
                      <a:avLst/>
                    </a:prstGeom>
                    <a:solidFill>
                      <a:srgbClr val="C3472F"/>
                    </a:solidFill>
                    <a:ln w="6350" cap="flat" cmpd="sng" algn="ctr">
                      <a:solidFill>
                        <a:srgbClr val="FFFFF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sp>
                <p:nvSpPr>
                  <p:cNvPr id="14" name="Text Box 475">
                    <a:extLst>
                      <a:ext uri="{FF2B5EF4-FFF2-40B4-BE49-F238E27FC236}">
                        <a16:creationId xmlns:a16="http://schemas.microsoft.com/office/drawing/2014/main" id="{EF1AE3A9-C761-32D1-A070-A36B043217B5}"/>
                      </a:ext>
                    </a:extLst>
                  </p:cNvPr>
                  <p:cNvSpPr txBox="1"/>
                  <p:nvPr/>
                </p:nvSpPr>
                <p:spPr>
                  <a:xfrm>
                    <a:off x="-164975" y="-440134"/>
                    <a:ext cx="279400" cy="158985"/>
                  </a:xfrm>
                  <a:prstGeom prst="rect">
                    <a:avLst/>
                  </a:prstGeom>
                  <a:noFill/>
                  <a:ln>
                    <a:noFill/>
                  </a:ln>
                  <a:effectLst/>
                  <a:extLst>
                    <a:ext uri="{C572A759-6A51-4108-AA02-DFA0A04FC94B}">
                      <ma14:wrappingTextBoxFlag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ext>
                  </a:extLst>
                </p:spPr>
                <p:txBody>
                  <a:bodyPr rot="0" spcFirstLastPara="0" vert="horz" wrap="square" lIns="91440" tIns="45720" rIns="91440" bIns="45720" numCol="1" spcCol="0" rtlCol="0" fromWordArt="0" anchor="t" anchorCtr="0" forceAA="0" compatLnSpc="1">
                    <a:prstTxWarp prst="textNoShape">
                      <a:avLst/>
                    </a:prstTxWarp>
                    <a:noAutofit/>
                  </a:bodyPr>
                  <a:lstStyle/>
                  <a:p>
                    <a:pPr marL="228600" marR="0" indent="-228600">
                      <a:spcBef>
                        <a:spcPts val="0"/>
                      </a:spcBef>
                      <a:spcAft>
                        <a:spcPts val="0"/>
                      </a:spcAft>
                    </a:pPr>
                    <a:r>
                      <a:rPr lang="en-US" sz="1000" dirty="0">
                        <a:effectLst/>
                        <a:latin typeface="Arial" panose="020B0604020202020204" pitchFamily="34" charset="0"/>
                        <a:ea typeface="MS Mincho" panose="02020609040205080304" pitchFamily="49" charset="-128"/>
                        <a:cs typeface="Arial" panose="020B0604020202020204" pitchFamily="34" charset="0"/>
                      </a:rPr>
                      <a:t>0</a:t>
                    </a:r>
                    <a:endParaRPr lang="en-US" sz="1200" dirty="0">
                      <a:effectLst/>
                      <a:latin typeface="Arial" panose="020B0604020202020204" pitchFamily="34" charset="0"/>
                      <a:ea typeface="MS Mincho" panose="02020609040205080304" pitchFamily="49" charset="-128"/>
                      <a:cs typeface="Arial" panose="020B0604020202020204" pitchFamily="34" charset="0"/>
                    </a:endParaRPr>
                  </a:p>
                  <a:p>
                    <a:pPr marL="228600" marR="0" indent="-228600">
                      <a:spcBef>
                        <a:spcPts val="0"/>
                      </a:spcBef>
                      <a:spcAft>
                        <a:spcPts val="0"/>
                      </a:spcAft>
                    </a:pPr>
                    <a:r>
                      <a:rPr lang="en-US" sz="900" dirty="0">
                        <a:effectLst/>
                        <a:latin typeface="Calibri" panose="020F0502020204030204" pitchFamily="34" charset="0"/>
                        <a:ea typeface="MS Mincho" panose="02020609040205080304" pitchFamily="49" charset="-128"/>
                        <a:cs typeface="Times New Roman" panose="02020603050405020304" pitchFamily="18" charset="0"/>
                      </a:rPr>
                      <a:t> </a:t>
                    </a: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15" name="Text Box 476">
                    <a:extLst>
                      <a:ext uri="{FF2B5EF4-FFF2-40B4-BE49-F238E27FC236}">
                        <a16:creationId xmlns:a16="http://schemas.microsoft.com/office/drawing/2014/main" id="{0E4B098D-1B3A-E1B9-FC52-F5BDC7E1F4F4}"/>
                      </a:ext>
                    </a:extLst>
                  </p:cNvPr>
                  <p:cNvSpPr txBox="1"/>
                  <p:nvPr/>
                </p:nvSpPr>
                <p:spPr>
                  <a:xfrm>
                    <a:off x="308353" y="-440133"/>
                    <a:ext cx="418019" cy="229106"/>
                  </a:xfrm>
                  <a:prstGeom prst="rect">
                    <a:avLst/>
                  </a:prstGeom>
                  <a:noFill/>
                  <a:ln>
                    <a:noFill/>
                  </a:ln>
                  <a:effectLst/>
                  <a:extLst>
                    <a:ext uri="{C572A759-6A51-4108-AA02-DFA0A04FC94B}">
                      <ma14:wrappingTextBoxFlag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ext>
                  </a:extLst>
                </p:spPr>
                <p:txBody>
                  <a:bodyPr rot="0" spcFirstLastPara="0" vert="horz" wrap="square" lIns="91440" tIns="45720" rIns="91440" bIns="45720" numCol="1" spcCol="0" rtlCol="0" fromWordArt="0" anchor="t" anchorCtr="0" forceAA="0" compatLnSpc="1">
                    <a:prstTxWarp prst="textNoShape">
                      <a:avLst/>
                    </a:prstTxWarp>
                    <a:noAutofit/>
                  </a:bodyPr>
                  <a:lstStyle/>
                  <a:p>
                    <a:pPr marL="228600" marR="0" indent="-228600">
                      <a:spcBef>
                        <a:spcPts val="0"/>
                      </a:spcBef>
                      <a:spcAft>
                        <a:spcPts val="0"/>
                      </a:spcAft>
                    </a:pPr>
                    <a:r>
                      <a:rPr lang="en-US" sz="1000" dirty="0">
                        <a:effectLst/>
                        <a:latin typeface="Arial" panose="020B0604020202020204" pitchFamily="34" charset="0"/>
                        <a:ea typeface="MS Mincho" panose="02020609040205080304" pitchFamily="49" charset="-128"/>
                        <a:cs typeface="Arial" panose="020B0604020202020204" pitchFamily="34" charset="0"/>
                      </a:rPr>
                      <a:t>76</a:t>
                    </a:r>
                    <a:endParaRPr lang="en-US" sz="1200" dirty="0">
                      <a:effectLst/>
                      <a:latin typeface="Arial" panose="020B0604020202020204" pitchFamily="34" charset="0"/>
                      <a:ea typeface="MS Mincho" panose="02020609040205080304" pitchFamily="49" charset="-128"/>
                      <a:cs typeface="Arial" panose="020B0604020202020204" pitchFamily="34" charset="0"/>
                    </a:endParaRPr>
                  </a:p>
                  <a:p>
                    <a:pPr marL="228600" marR="0" indent="-228600">
                      <a:spcBef>
                        <a:spcPts val="0"/>
                      </a:spcBef>
                      <a:spcAft>
                        <a:spcPts val="0"/>
                      </a:spcAft>
                    </a:pPr>
                    <a:r>
                      <a:rPr lang="en-US" sz="900" dirty="0">
                        <a:effectLst/>
                        <a:latin typeface="Calibri" panose="020F0502020204030204" pitchFamily="34" charset="0"/>
                        <a:ea typeface="MS Mincho" panose="02020609040205080304" pitchFamily="49" charset="-128"/>
                        <a:cs typeface="Times New Roman" panose="02020603050405020304" pitchFamily="18" charset="0"/>
                      </a:rPr>
                      <a:t> </a:t>
                    </a: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16" name="Text Box 477">
                    <a:extLst>
                      <a:ext uri="{FF2B5EF4-FFF2-40B4-BE49-F238E27FC236}">
                        <a16:creationId xmlns:a16="http://schemas.microsoft.com/office/drawing/2014/main" id="{1BF33BDD-A1AE-05E7-C083-D37320A0045A}"/>
                      </a:ext>
                    </a:extLst>
                  </p:cNvPr>
                  <p:cNvSpPr txBox="1"/>
                  <p:nvPr/>
                </p:nvSpPr>
                <p:spPr>
                  <a:xfrm>
                    <a:off x="726372" y="-440185"/>
                    <a:ext cx="964292" cy="288545"/>
                  </a:xfrm>
                  <a:prstGeom prst="rect">
                    <a:avLst/>
                  </a:prstGeom>
                  <a:noFill/>
                  <a:ln>
                    <a:noFill/>
                  </a:ln>
                  <a:effectLst/>
                  <a:extLst>
                    <a:ext uri="{C572A759-6A51-4108-AA02-DFA0A04FC94B}">
                      <ma14:wrappingTextBoxFlag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ext>
                  </a:extLst>
                </p:spPr>
                <p:txBody>
                  <a:bodyPr rot="0" spcFirstLastPara="0" vert="horz" wrap="square" lIns="91440" tIns="45720" rIns="91440" bIns="45720" numCol="1" spcCol="0" rtlCol="0" fromWordArt="0" anchor="t" anchorCtr="0" forceAA="0" compatLnSpc="1">
                    <a:prstTxWarp prst="textNoShape">
                      <a:avLst/>
                    </a:prstTxWarp>
                    <a:noAutofit/>
                  </a:bodyPr>
                  <a:lstStyle/>
                  <a:p>
                    <a:pPr marL="228600" marR="0" indent="-228600">
                      <a:spcBef>
                        <a:spcPts val="0"/>
                      </a:spcBef>
                      <a:spcAft>
                        <a:spcPts val="0"/>
                      </a:spcAft>
                    </a:pPr>
                    <a:r>
                      <a:rPr lang="en-US" sz="1000" dirty="0">
                        <a:effectLst/>
                        <a:latin typeface="Arial" panose="020B0604020202020204" pitchFamily="34" charset="0"/>
                        <a:ea typeface="MS Mincho" panose="02020609040205080304" pitchFamily="49" charset="-128"/>
                        <a:cs typeface="Arial" panose="020B0604020202020204" pitchFamily="34" charset="0"/>
                      </a:rPr>
                      <a:t>114</a:t>
                    </a:r>
                    <a:endParaRPr lang="en-US" sz="1200" dirty="0">
                      <a:effectLst/>
                      <a:latin typeface="Arial" panose="020B0604020202020204" pitchFamily="34" charset="0"/>
                      <a:ea typeface="MS Mincho" panose="02020609040205080304" pitchFamily="49" charset="-128"/>
                      <a:cs typeface="Arial" panose="020B0604020202020204" pitchFamily="34" charset="0"/>
                    </a:endParaRPr>
                  </a:p>
                  <a:p>
                    <a:pPr marL="228600" marR="0" indent="-228600">
                      <a:spcBef>
                        <a:spcPts val="0"/>
                      </a:spcBef>
                      <a:spcAft>
                        <a:spcPts val="0"/>
                      </a:spcAft>
                    </a:pPr>
                    <a:r>
                      <a:rPr lang="en-US" sz="900" dirty="0">
                        <a:effectLst/>
                        <a:latin typeface="Calibri" panose="020F0502020204030204" pitchFamily="34" charset="0"/>
                        <a:ea typeface="MS Mincho" panose="02020609040205080304" pitchFamily="49" charset="-128"/>
                        <a:cs typeface="Times New Roman" panose="02020603050405020304" pitchFamily="18" charset="0"/>
                      </a:rPr>
                      <a:t> </a:t>
                    </a: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17" name="Text Box 478">
                    <a:extLst>
                      <a:ext uri="{FF2B5EF4-FFF2-40B4-BE49-F238E27FC236}">
                        <a16:creationId xmlns:a16="http://schemas.microsoft.com/office/drawing/2014/main" id="{4034422C-EF5E-21C6-101B-B6FFA0CC36A3}"/>
                      </a:ext>
                    </a:extLst>
                  </p:cNvPr>
                  <p:cNvSpPr txBox="1"/>
                  <p:nvPr/>
                </p:nvSpPr>
                <p:spPr>
                  <a:xfrm>
                    <a:off x="1175183" y="-440183"/>
                    <a:ext cx="1098513" cy="474124"/>
                  </a:xfrm>
                  <a:prstGeom prst="rect">
                    <a:avLst/>
                  </a:prstGeom>
                  <a:noFill/>
                  <a:ln>
                    <a:noFill/>
                  </a:ln>
                  <a:effectLst/>
                  <a:extLst>
                    <a:ext uri="{C572A759-6A51-4108-AA02-DFA0A04FC94B}">
                      <ma14:wrappingTextBoxFlag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ext>
                  </a:ex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dirty="0">
                        <a:effectLst/>
                        <a:latin typeface="Arial" panose="020B0604020202020204" pitchFamily="34" charset="0"/>
                        <a:ea typeface="MS Mincho" panose="02020609040205080304" pitchFamily="49" charset="-128"/>
                        <a:cs typeface="Arial" panose="020B0604020202020204" pitchFamily="34" charset="0"/>
                      </a:rPr>
                      <a:t>152</a:t>
                    </a:r>
                    <a:r>
                      <a:rPr lang="en-US" sz="1000" dirty="0">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a:spcBef>
                        <a:spcPts val="0"/>
                      </a:spcBef>
                      <a:spcAft>
                        <a:spcPts val="0"/>
                      </a:spcAft>
                    </a:pPr>
                    <a:r>
                      <a:rPr lang="en-US" sz="900" dirty="0">
                        <a:effectLst/>
                        <a:latin typeface="Calibri" panose="020F0502020204030204" pitchFamily="34" charset="0"/>
                        <a:ea typeface="MS Mincho" panose="02020609040205080304" pitchFamily="49" charset="-128"/>
                        <a:cs typeface="Times New Roman" panose="02020603050405020304" pitchFamily="18" charset="0"/>
                      </a:rPr>
                      <a:t> </a:t>
                    </a: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p:txBody>
              </p:sp>
            </p:grpSp>
            <p:sp>
              <p:nvSpPr>
                <p:cNvPr id="12" name="Text Box 479">
                  <a:extLst>
                    <a:ext uri="{FF2B5EF4-FFF2-40B4-BE49-F238E27FC236}">
                      <a16:creationId xmlns:a16="http://schemas.microsoft.com/office/drawing/2014/main" id="{49939F40-4677-52C3-EED8-9AF4ACA5918F}"/>
                    </a:ext>
                  </a:extLst>
                </p:cNvPr>
                <p:cNvSpPr txBox="1"/>
                <p:nvPr/>
              </p:nvSpPr>
              <p:spPr>
                <a:xfrm>
                  <a:off x="216236" y="587845"/>
                  <a:ext cx="1878695" cy="462280"/>
                </a:xfrm>
                <a:prstGeom prst="rect">
                  <a:avLst/>
                </a:prstGeom>
                <a:noFill/>
                <a:ln>
                  <a:noFill/>
                </a:ln>
                <a:effectLst/>
                <a:extLst>
                  <a:ext uri="{C572A759-6A51-4108-AA02-DFA0A04FC94B}">
                    <ma14:wrappingTextBoxFlag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ext>
                </a:extLst>
              </p:spPr>
              <p:txBody>
                <a:bodyPr rot="0" spcFirstLastPara="0" vert="horz" wrap="square" lIns="91440" tIns="45720" rIns="91440" bIns="45720" numCol="1" spcCol="0" rtlCol="0" fromWordArt="0" anchor="t" anchorCtr="0" forceAA="0" compatLnSpc="1">
                  <a:prstTxWarp prst="textNoShape">
                    <a:avLst/>
                  </a:prstTxWarp>
                  <a:noAutofit/>
                </a:bodyPr>
                <a:lstStyle/>
                <a:p>
                  <a:pPr marL="228600" marR="0" indent="-228600" algn="ctr">
                    <a:spcBef>
                      <a:spcPts val="0"/>
                    </a:spcBef>
                    <a:spcAft>
                      <a:spcPts val="0"/>
                    </a:spcAft>
                  </a:pPr>
                  <a:r>
                    <a:rPr lang="en-US" sz="1600" b="1" dirty="0">
                      <a:effectLst/>
                      <a:latin typeface="Arial" panose="020B0604020202020204" pitchFamily="34" charset="0"/>
                      <a:ea typeface="MS Mincho" panose="02020609040205080304" pitchFamily="49" charset="-128"/>
                      <a:cs typeface="Arial" panose="020B0604020202020204" pitchFamily="34" charset="0"/>
                    </a:rPr>
                    <a:t>EleVATE Locations (Blue Circles)</a:t>
                  </a:r>
                  <a:endParaRPr lang="en-US" sz="1600" dirty="0">
                    <a:effectLst/>
                    <a:latin typeface="Arial" panose="020B0604020202020204" pitchFamily="34" charset="0"/>
                    <a:ea typeface="MS Mincho" panose="02020609040205080304" pitchFamily="49" charset="-128"/>
                    <a:cs typeface="Arial" panose="020B0604020202020204" pitchFamily="34" charset="0"/>
                  </a:endParaRPr>
                </a:p>
              </p:txBody>
            </p:sp>
          </p:grpSp>
        </p:grpSp>
        <p:sp>
          <p:nvSpPr>
            <p:cNvPr id="6" name="Text Box 32">
              <a:extLst>
                <a:ext uri="{FF2B5EF4-FFF2-40B4-BE49-F238E27FC236}">
                  <a16:creationId xmlns:a16="http://schemas.microsoft.com/office/drawing/2014/main" id="{AD16D4B1-5AC2-50F2-1411-30ADDD3D408A}"/>
                </a:ext>
              </a:extLst>
            </p:cNvPr>
            <p:cNvSpPr txBox="1"/>
            <p:nvPr/>
          </p:nvSpPr>
          <p:spPr>
            <a:xfrm>
              <a:off x="-1819" y="3758784"/>
              <a:ext cx="3055573" cy="63954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200" dirty="0">
                  <a:effectLst/>
                  <a:latin typeface="Arial" panose="020B0604020202020204" pitchFamily="34" charset="0"/>
                  <a:ea typeface="MS Mincho" panose="02020609040205080304" pitchFamily="49" charset="-128"/>
                  <a:cs typeface="Arial" panose="020B0604020202020204" pitchFamily="34" charset="0"/>
                </a:rPr>
                <a:t>Preterm birth (less than 37 weeks) rate by </a:t>
              </a:r>
              <a:r>
                <a:rPr lang="en-US" sz="1200" dirty="0">
                  <a:latin typeface="Arial" panose="020B0604020202020204" pitchFamily="34" charset="0"/>
                  <a:ea typeface="MS Mincho" panose="02020609040205080304" pitchFamily="49" charset="-128"/>
                  <a:cs typeface="Arial" panose="020B0604020202020204" pitchFamily="34" charset="0"/>
                </a:rPr>
                <a:t>z</a:t>
              </a:r>
              <a:r>
                <a:rPr lang="en-US" sz="1200" dirty="0">
                  <a:effectLst/>
                  <a:latin typeface="Arial" panose="020B0604020202020204" pitchFamily="34" charset="0"/>
                  <a:ea typeface="MS Mincho" panose="02020609040205080304" pitchFamily="49" charset="-128"/>
                  <a:cs typeface="Arial" panose="020B0604020202020204" pitchFamily="34" charset="0"/>
                </a:rPr>
                <a:t>ip code (2001) </a:t>
              </a:r>
            </a:p>
          </p:txBody>
        </p:sp>
      </p:grpSp>
      <p:sp>
        <p:nvSpPr>
          <p:cNvPr id="32" name="Oval 31">
            <a:extLst>
              <a:ext uri="{FF2B5EF4-FFF2-40B4-BE49-F238E27FC236}">
                <a16:creationId xmlns:a16="http://schemas.microsoft.com/office/drawing/2014/main" id="{190A8AB6-427E-3C3F-AC8C-8750729038EF}"/>
              </a:ext>
            </a:extLst>
          </p:cNvPr>
          <p:cNvSpPr/>
          <p:nvPr/>
        </p:nvSpPr>
        <p:spPr>
          <a:xfrm>
            <a:off x="5146376" y="5058442"/>
            <a:ext cx="214954" cy="196009"/>
          </a:xfrm>
          <a:prstGeom prst="ellipse">
            <a:avLst/>
          </a:prstGeom>
          <a:solidFill>
            <a:srgbClr val="5B9BD5">
              <a:lumMod val="75000"/>
            </a:srgbClr>
          </a:solidFill>
          <a:ln w="6350" cap="flat" cmpd="sng" algn="ctr">
            <a:solidFill>
              <a:sysClr val="window" lastClr="FFFFFF"/>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ts val="800"/>
              </a:lnSpc>
              <a:spcBef>
                <a:spcPts val="0"/>
              </a:spcBef>
              <a:spcAft>
                <a:spcPts val="0"/>
              </a:spcAft>
            </a:pPr>
            <a:r>
              <a:rPr lang="en-US" sz="800" b="1" dirty="0">
                <a:solidFill>
                  <a:srgbClr val="FFFFFF"/>
                </a:solidFill>
                <a:effectLst/>
                <a:latin typeface="Calibri" panose="020F0502020204030204" pitchFamily="34" charset="0"/>
                <a:ea typeface="MS Mincho" panose="02020609040205080304" pitchFamily="49" charset="-128"/>
                <a:cs typeface="Times New Roman" panose="02020603050405020304" pitchFamily="18" charset="0"/>
              </a:rPr>
              <a:t>7</a:t>
            </a:r>
          </a:p>
        </p:txBody>
      </p:sp>
    </p:spTree>
    <p:extLst>
      <p:ext uri="{BB962C8B-B14F-4D97-AF65-F5344CB8AC3E}">
        <p14:creationId xmlns:p14="http://schemas.microsoft.com/office/powerpoint/2010/main" val="3194895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a:blip r:embed="rId3"/>
          <a:stretch>
            <a:fillRect/>
          </a:stretch>
        </p:blipFill>
        <p:spPr>
          <a:xfrm>
            <a:off x="1021485" y="-979441"/>
            <a:ext cx="9780681" cy="2591040"/>
          </a:xfrm>
          <a:prstGeom prst="rect">
            <a:avLst/>
          </a:prstGeom>
        </p:spPr>
      </p:pic>
      <p:sp>
        <p:nvSpPr>
          <p:cNvPr id="5" name="Content Placeholder 4"/>
          <p:cNvSpPr>
            <a:spLocks noGrp="1"/>
          </p:cNvSpPr>
          <p:nvPr>
            <p:ph idx="1"/>
          </p:nvPr>
        </p:nvSpPr>
        <p:spPr>
          <a:xfrm>
            <a:off x="438303" y="1817371"/>
            <a:ext cx="5022273" cy="3965575"/>
          </a:xfrm>
        </p:spPr>
        <p:txBody>
          <a:bodyPr>
            <a:noAutofit/>
          </a:bodyPr>
          <a:lstStyle/>
          <a:p>
            <a:r>
              <a:rPr lang="en-US" sz="3200" dirty="0"/>
              <a:t>Group Care associated with</a:t>
            </a:r>
          </a:p>
          <a:p>
            <a:pPr lvl="1"/>
            <a:r>
              <a:rPr lang="en-US" sz="2800" dirty="0"/>
              <a:t>Lower risk of</a:t>
            </a:r>
          </a:p>
          <a:p>
            <a:pPr lvl="2"/>
            <a:r>
              <a:rPr lang="en-US" sz="2400" dirty="0"/>
              <a:t>Low birthweight &lt; 2500 g</a:t>
            </a:r>
          </a:p>
          <a:p>
            <a:pPr lvl="2"/>
            <a:r>
              <a:rPr lang="en-US" sz="2400" dirty="0"/>
              <a:t>Cesarean delivery</a:t>
            </a:r>
          </a:p>
          <a:p>
            <a:pPr lvl="2"/>
            <a:r>
              <a:rPr lang="en-US" sz="2400" dirty="0"/>
              <a:t>Low 5 minute APGAR score (&lt;7)</a:t>
            </a:r>
          </a:p>
          <a:p>
            <a:pPr lvl="2"/>
            <a:r>
              <a:rPr lang="en-US" sz="2400" dirty="0"/>
              <a:t>Special care nursery</a:t>
            </a:r>
          </a:p>
          <a:p>
            <a:pPr lvl="2"/>
            <a:r>
              <a:rPr lang="en-US" sz="2400" dirty="0"/>
              <a:t>NICU admission</a:t>
            </a:r>
          </a:p>
          <a:p>
            <a:pPr lvl="1"/>
            <a:r>
              <a:rPr lang="en-US" sz="2800" dirty="0"/>
              <a:t>No Difference </a:t>
            </a:r>
          </a:p>
          <a:p>
            <a:pPr lvl="2"/>
            <a:r>
              <a:rPr lang="en-US" sz="2400" dirty="0"/>
              <a:t>Early term birth 37.0-38 6/7 weeks</a:t>
            </a:r>
          </a:p>
          <a:p>
            <a:pPr lvl="2"/>
            <a:r>
              <a:rPr lang="en-US" sz="2400" dirty="0"/>
              <a:t>Neonatal demise</a:t>
            </a:r>
          </a:p>
        </p:txBody>
      </p:sp>
    </p:spTree>
    <p:extLst>
      <p:ext uri="{BB962C8B-B14F-4D97-AF65-F5344CB8AC3E}">
        <p14:creationId xmlns:p14="http://schemas.microsoft.com/office/powerpoint/2010/main" val="1649826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1D250F9-67B0-7145-905E-FDCF9911BCFC}"/>
              </a:ext>
            </a:extLst>
          </p:cNvPr>
          <p:cNvPicPr>
            <a:picLocks noChangeAspect="1"/>
          </p:cNvPicPr>
          <p:nvPr/>
        </p:nvPicPr>
        <p:blipFill>
          <a:blip r:embed="rId3"/>
          <a:stretch>
            <a:fillRect/>
          </a:stretch>
        </p:blipFill>
        <p:spPr>
          <a:xfrm>
            <a:off x="279623" y="1690688"/>
            <a:ext cx="5740178" cy="3783906"/>
          </a:xfrm>
          <a:prstGeom prst="rect">
            <a:avLst/>
          </a:prstGeom>
        </p:spPr>
      </p:pic>
      <p:pic>
        <p:nvPicPr>
          <p:cNvPr id="6" name="Picture 5">
            <a:extLst>
              <a:ext uri="{FF2B5EF4-FFF2-40B4-BE49-F238E27FC236}">
                <a16:creationId xmlns:a16="http://schemas.microsoft.com/office/drawing/2014/main" id="{2E40820C-FFE6-AD48-BC32-D3ECCE5C7E0E}"/>
              </a:ext>
            </a:extLst>
          </p:cNvPr>
          <p:cNvPicPr>
            <a:picLocks noChangeAspect="1"/>
          </p:cNvPicPr>
          <p:nvPr/>
        </p:nvPicPr>
        <p:blipFill>
          <a:blip r:embed="rId4"/>
          <a:stretch>
            <a:fillRect/>
          </a:stretch>
        </p:blipFill>
        <p:spPr>
          <a:xfrm>
            <a:off x="2232390" y="6349152"/>
            <a:ext cx="8259427" cy="337119"/>
          </a:xfrm>
          <a:prstGeom prst="rect">
            <a:avLst/>
          </a:prstGeom>
        </p:spPr>
      </p:pic>
      <p:sp>
        <p:nvSpPr>
          <p:cNvPr id="7" name="Title 6">
            <a:extLst>
              <a:ext uri="{FF2B5EF4-FFF2-40B4-BE49-F238E27FC236}">
                <a16:creationId xmlns:a16="http://schemas.microsoft.com/office/drawing/2014/main" id="{8A283E0E-95FE-A9A7-F7EA-0C0B1E7D2655}"/>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Why Group Prenatal Care? </a:t>
            </a:r>
            <a:endParaRPr lang="en-US" dirty="0"/>
          </a:p>
        </p:txBody>
      </p:sp>
      <p:sp>
        <p:nvSpPr>
          <p:cNvPr id="9" name="Content Placeholder 8">
            <a:extLst>
              <a:ext uri="{FF2B5EF4-FFF2-40B4-BE49-F238E27FC236}">
                <a16:creationId xmlns:a16="http://schemas.microsoft.com/office/drawing/2014/main" id="{5978DF7C-DB22-C656-494E-611984DA091F}"/>
              </a:ext>
            </a:extLst>
          </p:cNvPr>
          <p:cNvSpPr>
            <a:spLocks noGrp="1"/>
          </p:cNvSpPr>
          <p:nvPr>
            <p:ph sz="half" idx="2"/>
          </p:nvPr>
        </p:nvSpPr>
        <p:spPr>
          <a:xfrm>
            <a:off x="6362103" y="1690688"/>
            <a:ext cx="5181600" cy="4351338"/>
          </a:xfrm>
        </p:spPr>
        <p:txBody>
          <a:bodyPr/>
          <a:lstStyle/>
          <a:p>
            <a:pPr marL="0" indent="0">
              <a:buNone/>
            </a:pPr>
            <a:r>
              <a:rPr lang="en-US" sz="3200" dirty="0"/>
              <a:t>Conclusion: Available data suggest that women who participate in group care have similar rates of preterm birth, neonatal intensive care unit admission, and breastfeeding. </a:t>
            </a:r>
          </a:p>
          <a:p>
            <a:endParaRPr lang="en-US" dirty="0"/>
          </a:p>
        </p:txBody>
      </p:sp>
    </p:spTree>
    <p:extLst>
      <p:ext uri="{BB962C8B-B14F-4D97-AF65-F5344CB8AC3E}">
        <p14:creationId xmlns:p14="http://schemas.microsoft.com/office/powerpoint/2010/main" val="183851623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0.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5793</TotalTime>
  <Words>7504</Words>
  <Application>Microsoft Office PowerPoint</Application>
  <PresentationFormat>Widescreen</PresentationFormat>
  <Paragraphs>523</Paragraphs>
  <Slides>33</Slides>
  <Notes>33</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 Engaging Patient/Community Partners to Optimize Birth Equity</vt:lpstr>
      <vt:lpstr>Objectives</vt:lpstr>
      <vt:lpstr>Shared Work Disclosure </vt:lpstr>
      <vt:lpstr>PowerPoint Presentation</vt:lpstr>
      <vt:lpstr>PowerPoint Presentation</vt:lpstr>
      <vt:lpstr>Telling the Story of the Work...</vt:lpstr>
      <vt:lpstr>Telling the Story of the Work…</vt:lpstr>
      <vt:lpstr>PowerPoint Presentation</vt:lpstr>
      <vt:lpstr>Why Group Prenatal Care? </vt:lpstr>
      <vt:lpstr>PowerPoint Presentation</vt:lpstr>
      <vt:lpstr>EleVATE Overview</vt:lpstr>
      <vt:lpstr>PowerPoint Presentation</vt:lpstr>
      <vt:lpstr>EleVATE Overview</vt:lpstr>
      <vt:lpstr>EleVATE Implementation</vt:lpstr>
      <vt:lpstr>EleVATE Impact on Patients</vt:lpstr>
      <vt:lpstr>EleVATE Pilot: 2016-2019</vt:lpstr>
      <vt:lpstr>PowerPoint Presentation</vt:lpstr>
      <vt:lpstr>PowerPoint Presentation</vt:lpstr>
      <vt:lpstr>PowerPoint Presentation</vt:lpstr>
      <vt:lpstr>EleVATE Impact on Health Care Teams</vt:lpstr>
      <vt:lpstr>Strategies to shift power</vt:lpstr>
      <vt:lpstr>EleVATE Implementation</vt:lpstr>
      <vt:lpstr>Strategies to shift power</vt:lpstr>
      <vt:lpstr>Strategies to shift power</vt:lpstr>
      <vt:lpstr>Strategies to shift power</vt:lpstr>
      <vt:lpstr>EleVATE Patients Full-Implementation: 2020-Present</vt:lpstr>
      <vt:lpstr>EleVATE Patients</vt:lpstr>
      <vt:lpstr>EleVATE Clinicians Full-Implementation: 2022-Present</vt:lpstr>
      <vt:lpstr>EleVATE Clinicians</vt:lpstr>
      <vt:lpstr>EleVATE Impact on Health Care Systems</vt:lpstr>
      <vt:lpstr>EleVATE Lessons Continuous Learning</vt:lpstr>
      <vt:lpstr>More Information on EleVATE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 McKay</dc:creator>
  <cp:lastModifiedBy>Carter, Ebony</cp:lastModifiedBy>
  <cp:revision>54</cp:revision>
  <dcterms:created xsi:type="dcterms:W3CDTF">2022-07-04T17:09:37Z</dcterms:created>
  <dcterms:modified xsi:type="dcterms:W3CDTF">2023-06-12T17:54:33Z</dcterms:modified>
</cp:coreProperties>
</file>