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20" r:id="rId1"/>
    <p:sldMasterId id="2147483787" r:id="rId2"/>
    <p:sldMasterId id="2147483660" r:id="rId3"/>
    <p:sldMasterId id="2147483669" r:id="rId4"/>
  </p:sldMasterIdLst>
  <p:notesMasterIdLst>
    <p:notesMasterId r:id="rId46"/>
  </p:notesMasterIdLst>
  <p:sldIdLst>
    <p:sldId id="257" r:id="rId5"/>
    <p:sldId id="297" r:id="rId6"/>
    <p:sldId id="296" r:id="rId7"/>
    <p:sldId id="295" r:id="rId8"/>
    <p:sldId id="294" r:id="rId9"/>
    <p:sldId id="293" r:id="rId10"/>
    <p:sldId id="292" r:id="rId11"/>
    <p:sldId id="291" r:id="rId12"/>
    <p:sldId id="290" r:id="rId13"/>
    <p:sldId id="289" r:id="rId14"/>
    <p:sldId id="288" r:id="rId15"/>
    <p:sldId id="287" r:id="rId16"/>
    <p:sldId id="286" r:id="rId17"/>
    <p:sldId id="285" r:id="rId18"/>
    <p:sldId id="284" r:id="rId19"/>
    <p:sldId id="283" r:id="rId20"/>
    <p:sldId id="282" r:id="rId21"/>
    <p:sldId id="281" r:id="rId22"/>
    <p:sldId id="280" r:id="rId23"/>
    <p:sldId id="279" r:id="rId24"/>
    <p:sldId id="278" r:id="rId25"/>
    <p:sldId id="277" r:id="rId26"/>
    <p:sldId id="276" r:id="rId27"/>
    <p:sldId id="275" r:id="rId28"/>
    <p:sldId id="274" r:id="rId29"/>
    <p:sldId id="273" r:id="rId30"/>
    <p:sldId id="272" r:id="rId31"/>
    <p:sldId id="271" r:id="rId32"/>
    <p:sldId id="270" r:id="rId33"/>
    <p:sldId id="269" r:id="rId34"/>
    <p:sldId id="268" r:id="rId35"/>
    <p:sldId id="267" r:id="rId36"/>
    <p:sldId id="266" r:id="rId37"/>
    <p:sldId id="265" r:id="rId38"/>
    <p:sldId id="264" r:id="rId39"/>
    <p:sldId id="263" r:id="rId40"/>
    <p:sldId id="262" r:id="rId41"/>
    <p:sldId id="261" r:id="rId42"/>
    <p:sldId id="260" r:id="rId43"/>
    <p:sldId id="259" r:id="rId44"/>
    <p:sldId id="25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9BFF4-B23E-ABBD-7B16-1B2E088137EB}" v="74" dt="2023-05-23T15:34:09.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6" autoAdjust="0"/>
    <p:restoredTop sz="94660"/>
  </p:normalViewPr>
  <p:slideViewPr>
    <p:cSldViewPr snapToGrid="0">
      <p:cViewPr varScale="1">
        <p:scale>
          <a:sx n="117" d="100"/>
          <a:sy n="117" d="100"/>
        </p:scale>
        <p:origin x="208"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ginalowell\Downloads\Rush%20SUID%20Registry%20Data%20Request_1921%20Births_SUID%20rat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SUID rate by Hospital of Birth, 2019-2021</a:t>
            </a:r>
          </a:p>
          <a:p>
            <a:pPr>
              <a:defRPr/>
            </a:pPr>
            <a:r>
              <a:rPr lang="en-US" dirty="0"/>
              <a:t>(cases/1,000 resident live births, Cook County, IL)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'[Rush SUID Registry Data Request_1921 Births_SUID rates.xlsx]Sheet1'!$D$21</c:f>
              <c:strCache>
                <c:ptCount val="1"/>
                <c:pt idx="0">
                  <c:v>SUID rate (cases/resident live births)</c:v>
                </c:pt>
              </c:strCache>
            </c:strRef>
          </c:tx>
          <c:spPr>
            <a:solidFill>
              <a:schemeClr val="accent1"/>
            </a:solidFill>
            <a:ln>
              <a:noFill/>
            </a:ln>
            <a:effectLst/>
          </c:spPr>
          <c:invertIfNegative val="0"/>
          <c:dPt>
            <c:idx val="6"/>
            <c:invertIfNegative val="0"/>
            <c:bubble3D val="0"/>
            <c:spPr>
              <a:solidFill>
                <a:schemeClr val="accent6">
                  <a:lumMod val="75000"/>
                </a:schemeClr>
              </a:solidFill>
              <a:ln>
                <a:noFill/>
              </a:ln>
              <a:effectLst/>
            </c:spPr>
            <c:extLst>
              <c:ext xmlns:c16="http://schemas.microsoft.com/office/drawing/2014/chart" uri="{C3380CC4-5D6E-409C-BE32-E72D297353CC}">
                <c16:uniqueId val="{00000001-A11F-044F-85AB-E987714C7349}"/>
              </c:ext>
            </c:extLst>
          </c:dPt>
          <c:dLbls>
            <c:dLbl>
              <c:idx val="0"/>
              <c:tx>
                <c:rich>
                  <a:bodyPr/>
                  <a:lstStyle/>
                  <a:p>
                    <a:r>
                      <a:rPr lang="en-US" b="1"/>
                      <a:t>8</a:t>
                    </a:r>
                    <a:endParaRPr lang="en-US" b="1"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11F-044F-85AB-E987714C7349}"/>
                </c:ext>
              </c:extLst>
            </c:dLbl>
            <c:dLbl>
              <c:idx val="1"/>
              <c:tx>
                <c:rich>
                  <a:bodyPr/>
                  <a:lstStyle/>
                  <a:p>
                    <a:r>
                      <a:rPr lang="en-US" b="1"/>
                      <a:t>14</a:t>
                    </a:r>
                    <a:endParaRPr lang="en-US" b="1"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11F-044F-85AB-E987714C7349}"/>
                </c:ext>
              </c:extLst>
            </c:dLbl>
            <c:dLbl>
              <c:idx val="2"/>
              <c:tx>
                <c:rich>
                  <a:bodyPr/>
                  <a:lstStyle/>
                  <a:p>
                    <a:r>
                      <a:rPr lang="en-US" b="1"/>
                      <a:t>4</a:t>
                    </a:r>
                    <a:endParaRPr lang="en-US" b="1"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11F-044F-85AB-E987714C7349}"/>
                </c:ext>
              </c:extLst>
            </c:dLbl>
            <c:dLbl>
              <c:idx val="3"/>
              <c:tx>
                <c:rich>
                  <a:bodyPr/>
                  <a:lstStyle/>
                  <a:p>
                    <a:r>
                      <a:rPr lang="en-US" b="1"/>
                      <a:t>5</a:t>
                    </a:r>
                    <a:endParaRPr lang="en-US" b="1"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11F-044F-85AB-E987714C7349}"/>
                </c:ext>
              </c:extLst>
            </c:dLbl>
            <c:dLbl>
              <c:idx val="4"/>
              <c:tx>
                <c:rich>
                  <a:bodyPr/>
                  <a:lstStyle/>
                  <a:p>
                    <a:r>
                      <a:rPr lang="en-US" b="1"/>
                      <a:t>8</a:t>
                    </a:r>
                    <a:endParaRPr lang="en-US" b="1"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11F-044F-85AB-E987714C7349}"/>
                </c:ext>
              </c:extLst>
            </c:dLbl>
            <c:dLbl>
              <c:idx val="5"/>
              <c:tx>
                <c:rich>
                  <a:bodyPr/>
                  <a:lstStyle/>
                  <a:p>
                    <a:r>
                      <a:rPr lang="en-US" b="1"/>
                      <a:t>6</a:t>
                    </a:r>
                    <a:endParaRPr lang="en-US" b="1"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11F-044F-85AB-E987714C7349}"/>
                </c:ext>
              </c:extLst>
            </c:dLbl>
            <c:dLbl>
              <c:idx val="6"/>
              <c:tx>
                <c:rich>
                  <a:bodyPr/>
                  <a:lstStyle/>
                  <a:p>
                    <a:r>
                      <a:rPr lang="en-US" b="1"/>
                      <a:t>7</a:t>
                    </a:r>
                    <a:endParaRPr lang="en-US" b="1"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11F-044F-85AB-E987714C7349}"/>
                </c:ext>
              </c:extLst>
            </c:dLbl>
            <c:dLbl>
              <c:idx val="7"/>
              <c:tx>
                <c:rich>
                  <a:bodyPr/>
                  <a:lstStyle/>
                  <a:p>
                    <a:r>
                      <a:rPr lang="en-US"/>
                      <a:t>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A11F-044F-85AB-E987714C7349}"/>
                </c:ext>
              </c:extLst>
            </c:dLbl>
            <c:dLbl>
              <c:idx val="8"/>
              <c:tx>
                <c:rich>
                  <a:bodyPr/>
                  <a:lstStyle/>
                  <a:p>
                    <a:r>
                      <a:rPr lang="en-US"/>
                      <a:t>12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11F-044F-85AB-E987714C734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'[Rush SUID Registry Data Request_1921 Births_SUID rates.xlsx]Sheet1'!$B$22:$B$30</c:f>
              <c:strCache>
                <c:ptCount val="9"/>
                <c:pt idx="0">
                  <c:v>West Suburban</c:v>
                </c:pt>
                <c:pt idx="1">
                  <c:v>Univ of Chicago</c:v>
                </c:pt>
                <c:pt idx="2">
                  <c:v>Stroger</c:v>
                </c:pt>
                <c:pt idx="3">
                  <c:v>St. Anthony</c:v>
                </c:pt>
                <c:pt idx="4">
                  <c:v>UI Health</c:v>
                </c:pt>
                <c:pt idx="5">
                  <c:v>Mt. Sinai</c:v>
                </c:pt>
                <c:pt idx="6">
                  <c:v>Rush</c:v>
                </c:pt>
                <c:pt idx="7">
                  <c:v>Lutheran General</c:v>
                </c:pt>
                <c:pt idx="8">
                  <c:v>Northwestern</c:v>
                </c:pt>
              </c:strCache>
            </c:strRef>
          </c:cat>
          <c:val>
            <c:numRef>
              <c:f>'[Rush SUID Registry Data Request_1921 Births_SUID rates.xlsx]Sheet1'!$E$22:$E$30</c:f>
              <c:numCache>
                <c:formatCode>General</c:formatCode>
                <c:ptCount val="9"/>
                <c:pt idx="0">
                  <c:v>2.1384656508954825</c:v>
                </c:pt>
                <c:pt idx="1">
                  <c:v>1.7083587553386212</c:v>
                </c:pt>
                <c:pt idx="2">
                  <c:v>1.4678899082568808</c:v>
                </c:pt>
                <c:pt idx="3">
                  <c:v>1.4188422247446084</c:v>
                </c:pt>
                <c:pt idx="4">
                  <c:v>1.4149274849663955</c:v>
                </c:pt>
                <c:pt idx="5">
                  <c:v>1.2768674185997022</c:v>
                </c:pt>
                <c:pt idx="6">
                  <c:v>0.96511788225561834</c:v>
                </c:pt>
                <c:pt idx="7">
                  <c:v>0.39840637450199207</c:v>
                </c:pt>
                <c:pt idx="8">
                  <c:v>0.33583342662039628</c:v>
                </c:pt>
              </c:numCache>
            </c:numRef>
          </c:val>
          <c:extLst>
            <c:ext xmlns:c16="http://schemas.microsoft.com/office/drawing/2014/chart" uri="{C3380CC4-5D6E-409C-BE32-E72D297353CC}">
              <c16:uniqueId val="{00000000-A11F-044F-85AB-E987714C7349}"/>
            </c:ext>
          </c:extLst>
        </c:ser>
        <c:dLbls>
          <c:showLegendKey val="0"/>
          <c:showVal val="0"/>
          <c:showCatName val="0"/>
          <c:showSerName val="0"/>
          <c:showPercent val="0"/>
          <c:showBubbleSize val="0"/>
        </c:dLbls>
        <c:gapWidth val="219"/>
        <c:overlap val="-27"/>
        <c:axId val="234375776"/>
        <c:axId val="233977136"/>
      </c:barChart>
      <c:catAx>
        <c:axId val="23437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3977136"/>
        <c:crosses val="autoZero"/>
        <c:auto val="1"/>
        <c:lblAlgn val="ctr"/>
        <c:lblOffset val="100"/>
        <c:noMultiLvlLbl val="0"/>
      </c:catAx>
      <c:valAx>
        <c:axId val="233977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437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94.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94.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AA767D-E818-404C-92FD-8BB609CC3D49}" type="doc">
      <dgm:prSet loTypeId="urn:microsoft.com/office/officeart/2005/8/layout/matrix3" loCatId="" qsTypeId="urn:microsoft.com/office/officeart/2005/8/quickstyle/simple1" qsCatId="simple" csTypeId="urn:microsoft.com/office/officeart/2005/8/colors/colorful3" csCatId="colorful" phldr="1"/>
      <dgm:spPr/>
      <dgm:t>
        <a:bodyPr/>
        <a:lstStyle/>
        <a:p>
          <a:endParaRPr lang="en-US"/>
        </a:p>
      </dgm:t>
    </dgm:pt>
    <dgm:pt modelId="{1D310DE7-7C9A-E94E-B1EC-00EC2D462A91}">
      <dgm:prSet phldrT="[Text]"/>
      <dgm:spPr/>
      <dgm:t>
        <a:bodyPr/>
        <a:lstStyle/>
        <a:p>
          <a:r>
            <a:rPr lang="en-US" dirty="0"/>
            <a:t>Public Health</a:t>
          </a:r>
        </a:p>
      </dgm:t>
    </dgm:pt>
    <dgm:pt modelId="{48F38E3C-C6AB-FE40-AC95-814B9EAC27C4}" type="parTrans" cxnId="{D344C6EC-87BB-A343-88F1-4251BA31928C}">
      <dgm:prSet/>
      <dgm:spPr/>
      <dgm:t>
        <a:bodyPr/>
        <a:lstStyle/>
        <a:p>
          <a:endParaRPr lang="en-US"/>
        </a:p>
      </dgm:t>
    </dgm:pt>
    <dgm:pt modelId="{CBD9DF6E-8546-BE43-A9DD-679321A10AE3}" type="sibTrans" cxnId="{D344C6EC-87BB-A343-88F1-4251BA31928C}">
      <dgm:prSet/>
      <dgm:spPr/>
      <dgm:t>
        <a:bodyPr/>
        <a:lstStyle/>
        <a:p>
          <a:endParaRPr lang="en-US"/>
        </a:p>
      </dgm:t>
    </dgm:pt>
    <dgm:pt modelId="{9A6053FC-4B59-794D-9DCD-A2933FDF86A0}">
      <dgm:prSet phldrT="[Text]"/>
      <dgm:spPr/>
      <dgm:t>
        <a:bodyPr/>
        <a:lstStyle/>
        <a:p>
          <a:r>
            <a:rPr lang="en-US" dirty="0"/>
            <a:t>Health and Human Services</a:t>
          </a:r>
        </a:p>
      </dgm:t>
    </dgm:pt>
    <dgm:pt modelId="{5746DBD3-CF75-A34B-A50D-F761A1DBB875}" type="parTrans" cxnId="{990759BE-16DB-DA46-8986-BA1DF4AC94DE}">
      <dgm:prSet/>
      <dgm:spPr/>
      <dgm:t>
        <a:bodyPr/>
        <a:lstStyle/>
        <a:p>
          <a:endParaRPr lang="en-US"/>
        </a:p>
      </dgm:t>
    </dgm:pt>
    <dgm:pt modelId="{5F195DAE-1DFE-834A-AF71-80CAE59B5BC5}" type="sibTrans" cxnId="{990759BE-16DB-DA46-8986-BA1DF4AC94DE}">
      <dgm:prSet/>
      <dgm:spPr/>
      <dgm:t>
        <a:bodyPr/>
        <a:lstStyle/>
        <a:p>
          <a:endParaRPr lang="en-US"/>
        </a:p>
      </dgm:t>
    </dgm:pt>
    <dgm:pt modelId="{E426769B-F672-8D44-A0D0-36051ABAE09B}">
      <dgm:prSet phldrT="[Text]"/>
      <dgm:spPr/>
      <dgm:t>
        <a:bodyPr/>
        <a:lstStyle/>
        <a:p>
          <a:r>
            <a:rPr lang="en-US" dirty="0"/>
            <a:t>Maternal Child Health Stakeholders</a:t>
          </a:r>
        </a:p>
      </dgm:t>
    </dgm:pt>
    <dgm:pt modelId="{734362B2-4C22-9E4E-AC66-63BAEAEB24B1}" type="parTrans" cxnId="{F8CA82E2-A342-4F47-8A83-2AE405242371}">
      <dgm:prSet/>
      <dgm:spPr/>
      <dgm:t>
        <a:bodyPr/>
        <a:lstStyle/>
        <a:p>
          <a:endParaRPr lang="en-US"/>
        </a:p>
      </dgm:t>
    </dgm:pt>
    <dgm:pt modelId="{5C27ACD4-8C45-7746-BD13-39F5D988B33D}" type="sibTrans" cxnId="{F8CA82E2-A342-4F47-8A83-2AE405242371}">
      <dgm:prSet/>
      <dgm:spPr/>
      <dgm:t>
        <a:bodyPr/>
        <a:lstStyle/>
        <a:p>
          <a:endParaRPr lang="en-US"/>
        </a:p>
      </dgm:t>
    </dgm:pt>
    <dgm:pt modelId="{DC77D914-EBC8-244E-81D3-972EF2AA5E78}">
      <dgm:prSet phldrT="[Text]"/>
      <dgm:spPr/>
      <dgm:t>
        <a:bodyPr/>
        <a:lstStyle/>
        <a:p>
          <a:r>
            <a:rPr lang="en-US" dirty="0"/>
            <a:t>SUID Prevention Advocates</a:t>
          </a:r>
        </a:p>
      </dgm:t>
    </dgm:pt>
    <dgm:pt modelId="{A58F016D-14BC-0044-9223-AFA3B3743DD3}" type="parTrans" cxnId="{8CD6CA73-6B3D-574C-83B5-8F1091303559}">
      <dgm:prSet/>
      <dgm:spPr/>
      <dgm:t>
        <a:bodyPr/>
        <a:lstStyle/>
        <a:p>
          <a:endParaRPr lang="en-US"/>
        </a:p>
      </dgm:t>
    </dgm:pt>
    <dgm:pt modelId="{2D295A3B-7D8A-B44C-81B9-E9CC8EEEAA76}" type="sibTrans" cxnId="{8CD6CA73-6B3D-574C-83B5-8F1091303559}">
      <dgm:prSet/>
      <dgm:spPr/>
      <dgm:t>
        <a:bodyPr/>
        <a:lstStyle/>
        <a:p>
          <a:endParaRPr lang="en-US"/>
        </a:p>
      </dgm:t>
    </dgm:pt>
    <dgm:pt modelId="{6613BCD8-A8BC-D341-AC13-4D4911B70FC9}" type="pres">
      <dgm:prSet presAssocID="{D4AA767D-E818-404C-92FD-8BB609CC3D49}" presName="matrix" presStyleCnt="0">
        <dgm:presLayoutVars>
          <dgm:chMax val="1"/>
          <dgm:dir/>
          <dgm:resizeHandles val="exact"/>
        </dgm:presLayoutVars>
      </dgm:prSet>
      <dgm:spPr/>
    </dgm:pt>
    <dgm:pt modelId="{BBA7B828-E641-1F48-82E5-769AA1CFDEC6}" type="pres">
      <dgm:prSet presAssocID="{D4AA767D-E818-404C-92FD-8BB609CC3D49}" presName="diamond" presStyleLbl="bgShp" presStyleIdx="0" presStyleCnt="1"/>
      <dgm:spPr/>
    </dgm:pt>
    <dgm:pt modelId="{A94DE4AB-5A57-8A40-8ED2-0B1C5ACEBA36}" type="pres">
      <dgm:prSet presAssocID="{D4AA767D-E818-404C-92FD-8BB609CC3D49}" presName="quad1" presStyleLbl="node1" presStyleIdx="0" presStyleCnt="4">
        <dgm:presLayoutVars>
          <dgm:chMax val="0"/>
          <dgm:chPref val="0"/>
          <dgm:bulletEnabled val="1"/>
        </dgm:presLayoutVars>
      </dgm:prSet>
      <dgm:spPr/>
    </dgm:pt>
    <dgm:pt modelId="{AF7F14DF-DE9F-7B45-AC54-FDFCE978F286}" type="pres">
      <dgm:prSet presAssocID="{D4AA767D-E818-404C-92FD-8BB609CC3D49}" presName="quad2" presStyleLbl="node1" presStyleIdx="1" presStyleCnt="4">
        <dgm:presLayoutVars>
          <dgm:chMax val="0"/>
          <dgm:chPref val="0"/>
          <dgm:bulletEnabled val="1"/>
        </dgm:presLayoutVars>
      </dgm:prSet>
      <dgm:spPr/>
    </dgm:pt>
    <dgm:pt modelId="{44E780CA-468E-654D-850E-0DCF00B92513}" type="pres">
      <dgm:prSet presAssocID="{D4AA767D-E818-404C-92FD-8BB609CC3D49}" presName="quad3" presStyleLbl="node1" presStyleIdx="2" presStyleCnt="4">
        <dgm:presLayoutVars>
          <dgm:chMax val="0"/>
          <dgm:chPref val="0"/>
          <dgm:bulletEnabled val="1"/>
        </dgm:presLayoutVars>
      </dgm:prSet>
      <dgm:spPr/>
    </dgm:pt>
    <dgm:pt modelId="{A93FD551-7A95-F54C-A9AC-A714294CC550}" type="pres">
      <dgm:prSet presAssocID="{D4AA767D-E818-404C-92FD-8BB609CC3D49}" presName="quad4" presStyleLbl="node1" presStyleIdx="3" presStyleCnt="4">
        <dgm:presLayoutVars>
          <dgm:chMax val="0"/>
          <dgm:chPref val="0"/>
          <dgm:bulletEnabled val="1"/>
        </dgm:presLayoutVars>
      </dgm:prSet>
      <dgm:spPr/>
    </dgm:pt>
  </dgm:ptLst>
  <dgm:cxnLst>
    <dgm:cxn modelId="{E87A6A05-7D2E-9848-AC2A-87F14A79F68C}" type="presOf" srcId="{D4AA767D-E818-404C-92FD-8BB609CC3D49}" destId="{6613BCD8-A8BC-D341-AC13-4D4911B70FC9}" srcOrd="0" destOrd="0" presId="urn:microsoft.com/office/officeart/2005/8/layout/matrix3"/>
    <dgm:cxn modelId="{8D685339-CB23-BF48-9A64-416383906C74}" type="presOf" srcId="{E426769B-F672-8D44-A0D0-36051ABAE09B}" destId="{44E780CA-468E-654D-850E-0DCF00B92513}" srcOrd="0" destOrd="0" presId="urn:microsoft.com/office/officeart/2005/8/layout/matrix3"/>
    <dgm:cxn modelId="{A0D0763A-B2E2-DA46-B31B-1823F96A5381}" type="presOf" srcId="{DC77D914-EBC8-244E-81D3-972EF2AA5E78}" destId="{A93FD551-7A95-F54C-A9AC-A714294CC550}" srcOrd="0" destOrd="0" presId="urn:microsoft.com/office/officeart/2005/8/layout/matrix3"/>
    <dgm:cxn modelId="{8CD6CA73-6B3D-574C-83B5-8F1091303559}" srcId="{D4AA767D-E818-404C-92FD-8BB609CC3D49}" destId="{DC77D914-EBC8-244E-81D3-972EF2AA5E78}" srcOrd="3" destOrd="0" parTransId="{A58F016D-14BC-0044-9223-AFA3B3743DD3}" sibTransId="{2D295A3B-7D8A-B44C-81B9-E9CC8EEEAA76}"/>
    <dgm:cxn modelId="{1BE49A97-8B89-2D48-B142-0D82368E29CD}" type="presOf" srcId="{1D310DE7-7C9A-E94E-B1EC-00EC2D462A91}" destId="{A94DE4AB-5A57-8A40-8ED2-0B1C5ACEBA36}" srcOrd="0" destOrd="0" presId="urn:microsoft.com/office/officeart/2005/8/layout/matrix3"/>
    <dgm:cxn modelId="{990759BE-16DB-DA46-8986-BA1DF4AC94DE}" srcId="{D4AA767D-E818-404C-92FD-8BB609CC3D49}" destId="{9A6053FC-4B59-794D-9DCD-A2933FDF86A0}" srcOrd="1" destOrd="0" parTransId="{5746DBD3-CF75-A34B-A50D-F761A1DBB875}" sibTransId="{5F195DAE-1DFE-834A-AF71-80CAE59B5BC5}"/>
    <dgm:cxn modelId="{F8CA82E2-A342-4F47-8A83-2AE405242371}" srcId="{D4AA767D-E818-404C-92FD-8BB609CC3D49}" destId="{E426769B-F672-8D44-A0D0-36051ABAE09B}" srcOrd="2" destOrd="0" parTransId="{734362B2-4C22-9E4E-AC66-63BAEAEB24B1}" sibTransId="{5C27ACD4-8C45-7746-BD13-39F5D988B33D}"/>
    <dgm:cxn modelId="{D344C6EC-87BB-A343-88F1-4251BA31928C}" srcId="{D4AA767D-E818-404C-92FD-8BB609CC3D49}" destId="{1D310DE7-7C9A-E94E-B1EC-00EC2D462A91}" srcOrd="0" destOrd="0" parTransId="{48F38E3C-C6AB-FE40-AC95-814B9EAC27C4}" sibTransId="{CBD9DF6E-8546-BE43-A9DD-679321A10AE3}"/>
    <dgm:cxn modelId="{E24950F3-6219-594E-AFA5-40DF02B0DD46}" type="presOf" srcId="{9A6053FC-4B59-794D-9DCD-A2933FDF86A0}" destId="{AF7F14DF-DE9F-7B45-AC54-FDFCE978F286}" srcOrd="0" destOrd="0" presId="urn:microsoft.com/office/officeart/2005/8/layout/matrix3"/>
    <dgm:cxn modelId="{4600A27F-2F1A-2C43-91A5-524F95C394BD}" type="presParOf" srcId="{6613BCD8-A8BC-D341-AC13-4D4911B70FC9}" destId="{BBA7B828-E641-1F48-82E5-769AA1CFDEC6}" srcOrd="0" destOrd="0" presId="urn:microsoft.com/office/officeart/2005/8/layout/matrix3"/>
    <dgm:cxn modelId="{A74BAFF8-2E07-6842-8F36-6D384CC7CA2D}" type="presParOf" srcId="{6613BCD8-A8BC-D341-AC13-4D4911B70FC9}" destId="{A94DE4AB-5A57-8A40-8ED2-0B1C5ACEBA36}" srcOrd="1" destOrd="0" presId="urn:microsoft.com/office/officeart/2005/8/layout/matrix3"/>
    <dgm:cxn modelId="{7968C03D-AD18-0342-91BB-C969108C7235}" type="presParOf" srcId="{6613BCD8-A8BC-D341-AC13-4D4911B70FC9}" destId="{AF7F14DF-DE9F-7B45-AC54-FDFCE978F286}" srcOrd="2" destOrd="0" presId="urn:microsoft.com/office/officeart/2005/8/layout/matrix3"/>
    <dgm:cxn modelId="{01980DBE-ECD0-0E4B-846D-3F5C670F3E77}" type="presParOf" srcId="{6613BCD8-A8BC-D341-AC13-4D4911B70FC9}" destId="{44E780CA-468E-654D-850E-0DCF00B92513}" srcOrd="3" destOrd="0" presId="urn:microsoft.com/office/officeart/2005/8/layout/matrix3"/>
    <dgm:cxn modelId="{0FE3352A-F1AE-3F42-88ED-F965982E5ADD}" type="presParOf" srcId="{6613BCD8-A8BC-D341-AC13-4D4911B70FC9}" destId="{A93FD551-7A95-F54C-A9AC-A714294CC550}"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ABA9DB-0150-EB4A-B39D-30E1F92AB4F5}" type="doc">
      <dgm:prSet loTypeId="urn:microsoft.com/office/officeart/2005/8/layout/radial2" loCatId="" qsTypeId="urn:microsoft.com/office/officeart/2005/8/quickstyle/simple1" qsCatId="simple" csTypeId="urn:microsoft.com/office/officeart/2005/8/colors/accent2_3" csCatId="accent2" phldr="1"/>
      <dgm:spPr/>
      <dgm:t>
        <a:bodyPr/>
        <a:lstStyle/>
        <a:p>
          <a:endParaRPr lang="en-US"/>
        </a:p>
      </dgm:t>
    </dgm:pt>
    <dgm:pt modelId="{9C1F2081-814A-134B-8DEB-53A2DCFFC4BA}">
      <dgm:prSet phldrT="[Text]"/>
      <dgm:spPr/>
      <dgm:t>
        <a:bodyPr/>
        <a:lstStyle/>
        <a:p>
          <a:r>
            <a:rPr lang="en-US" dirty="0"/>
            <a:t>Safe Sleep Modeling QI</a:t>
          </a:r>
        </a:p>
      </dgm:t>
    </dgm:pt>
    <dgm:pt modelId="{551DD6D0-70D4-0A40-9EB9-29B92EFE40E2}" type="parTrans" cxnId="{225F0F82-E1E0-664C-B620-1C03F91866C7}">
      <dgm:prSet/>
      <dgm:spPr/>
      <dgm:t>
        <a:bodyPr/>
        <a:lstStyle/>
        <a:p>
          <a:endParaRPr lang="en-US"/>
        </a:p>
      </dgm:t>
    </dgm:pt>
    <dgm:pt modelId="{98F78403-20B7-5F4C-88D3-432FA459EAEA}" type="sibTrans" cxnId="{225F0F82-E1E0-664C-B620-1C03F91866C7}">
      <dgm:prSet/>
      <dgm:spPr/>
      <dgm:t>
        <a:bodyPr/>
        <a:lstStyle/>
        <a:p>
          <a:endParaRPr lang="en-US"/>
        </a:p>
      </dgm:t>
    </dgm:pt>
    <dgm:pt modelId="{6FBBCDC6-5DF6-734D-9234-A780E8F9D7C8}">
      <dgm:prSet phldrT="[Text]"/>
      <dgm:spPr/>
      <dgm:t>
        <a:bodyPr/>
        <a:lstStyle/>
        <a:p>
          <a:r>
            <a:rPr lang="en-US" dirty="0">
              <a:solidFill>
                <a:schemeClr val="tx2"/>
              </a:solidFill>
            </a:rPr>
            <a:t>Monthly Safe Sleep Audits</a:t>
          </a:r>
        </a:p>
      </dgm:t>
    </dgm:pt>
    <dgm:pt modelId="{9BBD2CA3-08F5-2846-9A78-30E879EBFBEB}" type="parTrans" cxnId="{1FEEDBAD-1537-694C-8601-330435536CA8}">
      <dgm:prSet/>
      <dgm:spPr/>
      <dgm:t>
        <a:bodyPr/>
        <a:lstStyle/>
        <a:p>
          <a:endParaRPr lang="en-US"/>
        </a:p>
      </dgm:t>
    </dgm:pt>
    <dgm:pt modelId="{43AB902F-9095-2240-BC6E-75D44B60F03A}" type="sibTrans" cxnId="{1FEEDBAD-1537-694C-8601-330435536CA8}">
      <dgm:prSet/>
      <dgm:spPr/>
      <dgm:t>
        <a:bodyPr/>
        <a:lstStyle/>
        <a:p>
          <a:endParaRPr lang="en-US"/>
        </a:p>
      </dgm:t>
    </dgm:pt>
    <dgm:pt modelId="{BA41EDDE-EFFD-9344-880C-4D8195170C00}">
      <dgm:prSet phldrT="[Text]"/>
      <dgm:spPr/>
      <dgm:t>
        <a:bodyPr/>
        <a:lstStyle/>
        <a:p>
          <a:r>
            <a:rPr lang="en-US" dirty="0"/>
            <a:t>Monthly HSS meetings</a:t>
          </a:r>
        </a:p>
      </dgm:t>
    </dgm:pt>
    <dgm:pt modelId="{A79969DB-CE3B-9745-9E8C-9127E9FF1D5B}" type="parTrans" cxnId="{F8DEF61E-1701-FB4E-9CA9-26B366CA89E9}">
      <dgm:prSet/>
      <dgm:spPr/>
      <dgm:t>
        <a:bodyPr/>
        <a:lstStyle/>
        <a:p>
          <a:endParaRPr lang="en-US"/>
        </a:p>
      </dgm:t>
    </dgm:pt>
    <dgm:pt modelId="{9FF9CCA8-0688-EE41-9D8A-7977300BE096}" type="sibTrans" cxnId="{F8DEF61E-1701-FB4E-9CA9-26B366CA89E9}">
      <dgm:prSet/>
      <dgm:spPr/>
      <dgm:t>
        <a:bodyPr/>
        <a:lstStyle/>
        <a:p>
          <a:endParaRPr lang="en-US"/>
        </a:p>
      </dgm:t>
    </dgm:pt>
    <dgm:pt modelId="{5195E7A5-609E-1E46-BC45-B8BBF7CBE5F8}">
      <dgm:prSet phldrT="[Text]"/>
      <dgm:spPr/>
      <dgm:t>
        <a:bodyPr/>
        <a:lstStyle/>
        <a:p>
          <a:r>
            <a:rPr lang="en-US" dirty="0">
              <a:solidFill>
                <a:schemeClr val="tx2"/>
              </a:solidFill>
            </a:rPr>
            <a:t>Review audits</a:t>
          </a:r>
        </a:p>
      </dgm:t>
    </dgm:pt>
    <dgm:pt modelId="{5FCB768B-5A6E-4841-8F47-302774FF39F7}" type="parTrans" cxnId="{7C8688EA-3825-2442-924A-B1E2E11B29E3}">
      <dgm:prSet/>
      <dgm:spPr/>
      <dgm:t>
        <a:bodyPr/>
        <a:lstStyle/>
        <a:p>
          <a:endParaRPr lang="en-US"/>
        </a:p>
      </dgm:t>
    </dgm:pt>
    <dgm:pt modelId="{49BD2578-9A21-FB46-A7D6-C59CF992F61B}" type="sibTrans" cxnId="{7C8688EA-3825-2442-924A-B1E2E11B29E3}">
      <dgm:prSet/>
      <dgm:spPr/>
      <dgm:t>
        <a:bodyPr/>
        <a:lstStyle/>
        <a:p>
          <a:endParaRPr lang="en-US"/>
        </a:p>
      </dgm:t>
    </dgm:pt>
    <dgm:pt modelId="{5AE260A3-7BA5-9548-80F2-40D00FE3484D}">
      <dgm:prSet phldrT="[Text]"/>
      <dgm:spPr/>
      <dgm:t>
        <a:bodyPr/>
        <a:lstStyle/>
        <a:p>
          <a:r>
            <a:rPr lang="en-US" dirty="0">
              <a:solidFill>
                <a:schemeClr val="tx2"/>
              </a:solidFill>
            </a:rPr>
            <a:t>Welcoming atmosphere strengthens relationships</a:t>
          </a:r>
        </a:p>
      </dgm:t>
    </dgm:pt>
    <dgm:pt modelId="{5396A34F-B25C-A843-9267-BC51BC489F4B}" type="parTrans" cxnId="{FC169A6A-97AB-8842-9CA0-D7A8514920AC}">
      <dgm:prSet/>
      <dgm:spPr/>
      <dgm:t>
        <a:bodyPr/>
        <a:lstStyle/>
        <a:p>
          <a:endParaRPr lang="en-US"/>
        </a:p>
      </dgm:t>
    </dgm:pt>
    <dgm:pt modelId="{09ABE2A0-C14F-1D41-BAC9-A93C79C42756}" type="sibTrans" cxnId="{FC169A6A-97AB-8842-9CA0-D7A8514920AC}">
      <dgm:prSet/>
      <dgm:spPr/>
      <dgm:t>
        <a:bodyPr/>
        <a:lstStyle/>
        <a:p>
          <a:endParaRPr lang="en-US"/>
        </a:p>
      </dgm:t>
    </dgm:pt>
    <dgm:pt modelId="{6BAA6D3D-59DD-C549-B47F-AEB5C173353D}">
      <dgm:prSet phldrT="[Text]"/>
      <dgm:spPr/>
      <dgm:t>
        <a:bodyPr/>
        <a:lstStyle/>
        <a:p>
          <a:r>
            <a:rPr lang="en-US" dirty="0"/>
            <a:t>Policy and Staff Trainings</a:t>
          </a:r>
        </a:p>
      </dgm:t>
    </dgm:pt>
    <dgm:pt modelId="{C37A968F-68AB-074C-B676-10C6105EFDCE}" type="parTrans" cxnId="{90671E82-0C7D-6142-BCF4-8FBA08879FDB}">
      <dgm:prSet/>
      <dgm:spPr/>
      <dgm:t>
        <a:bodyPr/>
        <a:lstStyle/>
        <a:p>
          <a:endParaRPr lang="en-US"/>
        </a:p>
      </dgm:t>
    </dgm:pt>
    <dgm:pt modelId="{57871F3C-4DF8-4947-8818-344127B54E57}" type="sibTrans" cxnId="{90671E82-0C7D-6142-BCF4-8FBA08879FDB}">
      <dgm:prSet/>
      <dgm:spPr/>
      <dgm:t>
        <a:bodyPr/>
        <a:lstStyle/>
        <a:p>
          <a:endParaRPr lang="en-US"/>
        </a:p>
      </dgm:t>
    </dgm:pt>
    <dgm:pt modelId="{7BB8A6FF-FDC1-654A-9F9D-89F4FE96CB9C}">
      <dgm:prSet phldrT="[Text]"/>
      <dgm:spPr/>
      <dgm:t>
        <a:bodyPr/>
        <a:lstStyle/>
        <a:p>
          <a:r>
            <a:rPr lang="en-US" dirty="0">
              <a:solidFill>
                <a:schemeClr val="tx2"/>
              </a:solidFill>
            </a:rPr>
            <a:t>Regular policy review</a:t>
          </a:r>
        </a:p>
      </dgm:t>
    </dgm:pt>
    <dgm:pt modelId="{E5C35490-70B9-7347-975B-2E24261023B1}" type="parTrans" cxnId="{993F30DA-8457-6049-B789-27BA0F6BF5EC}">
      <dgm:prSet/>
      <dgm:spPr/>
      <dgm:t>
        <a:bodyPr/>
        <a:lstStyle/>
        <a:p>
          <a:endParaRPr lang="en-US"/>
        </a:p>
      </dgm:t>
    </dgm:pt>
    <dgm:pt modelId="{36E5E2B1-6A1D-DC41-B3D8-96FDE2FDB54E}" type="sibTrans" cxnId="{993F30DA-8457-6049-B789-27BA0F6BF5EC}">
      <dgm:prSet/>
      <dgm:spPr/>
      <dgm:t>
        <a:bodyPr/>
        <a:lstStyle/>
        <a:p>
          <a:endParaRPr lang="en-US"/>
        </a:p>
      </dgm:t>
    </dgm:pt>
    <dgm:pt modelId="{49FA708F-0264-064D-B270-7EC5ED4F85FA}">
      <dgm:prSet phldrT="[Text]"/>
      <dgm:spPr/>
      <dgm:t>
        <a:bodyPr/>
        <a:lstStyle/>
        <a:p>
          <a:r>
            <a:rPr lang="en-US" dirty="0">
              <a:solidFill>
                <a:schemeClr val="tx2"/>
              </a:solidFill>
            </a:rPr>
            <a:t>Staff Safe Sleep Training module development</a:t>
          </a:r>
        </a:p>
      </dgm:t>
    </dgm:pt>
    <dgm:pt modelId="{52A71E97-736D-A84B-AFFE-C1950DF12145}" type="parTrans" cxnId="{800565F1-A1A4-D240-A0B9-06859E686F7E}">
      <dgm:prSet/>
      <dgm:spPr/>
      <dgm:t>
        <a:bodyPr/>
        <a:lstStyle/>
        <a:p>
          <a:endParaRPr lang="en-US"/>
        </a:p>
      </dgm:t>
    </dgm:pt>
    <dgm:pt modelId="{833DD3D3-7079-1B42-AC01-CEFC014F94F1}" type="sibTrans" cxnId="{800565F1-A1A4-D240-A0B9-06859E686F7E}">
      <dgm:prSet/>
      <dgm:spPr/>
      <dgm:t>
        <a:bodyPr/>
        <a:lstStyle/>
        <a:p>
          <a:endParaRPr lang="en-US"/>
        </a:p>
      </dgm:t>
    </dgm:pt>
    <dgm:pt modelId="{A0E7A638-9397-3241-B58D-5552CF22A4F9}">
      <dgm:prSet phldrT="[Text]"/>
      <dgm:spPr/>
      <dgm:t>
        <a:bodyPr/>
        <a:lstStyle/>
        <a:p>
          <a:r>
            <a:rPr lang="en-US" dirty="0">
              <a:solidFill>
                <a:schemeClr val="tx2"/>
              </a:solidFill>
            </a:rPr>
            <a:t>Unit Champions</a:t>
          </a:r>
        </a:p>
      </dgm:t>
    </dgm:pt>
    <dgm:pt modelId="{61354733-E060-5941-AF40-AC6AFF32DDB2}" type="parTrans" cxnId="{5F0F38B3-CF48-F14F-9662-B7FD190C9A26}">
      <dgm:prSet/>
      <dgm:spPr/>
      <dgm:t>
        <a:bodyPr/>
        <a:lstStyle/>
        <a:p>
          <a:endParaRPr lang="en-US"/>
        </a:p>
      </dgm:t>
    </dgm:pt>
    <dgm:pt modelId="{9938057A-2900-6447-A6D2-9C7ABF4189E0}" type="sibTrans" cxnId="{5F0F38B3-CF48-F14F-9662-B7FD190C9A26}">
      <dgm:prSet/>
      <dgm:spPr/>
      <dgm:t>
        <a:bodyPr/>
        <a:lstStyle/>
        <a:p>
          <a:endParaRPr lang="en-US"/>
        </a:p>
      </dgm:t>
    </dgm:pt>
    <dgm:pt modelId="{20D5222C-582F-4E4A-9D66-EAE9DF1F953C}">
      <dgm:prSet phldrT="[Text]"/>
      <dgm:spPr/>
      <dgm:t>
        <a:bodyPr/>
        <a:lstStyle/>
        <a:p>
          <a:r>
            <a:rPr lang="en-US" dirty="0">
              <a:solidFill>
                <a:schemeClr val="tx2"/>
              </a:solidFill>
            </a:rPr>
            <a:t>Unit-Driven QA/QI</a:t>
          </a:r>
        </a:p>
      </dgm:t>
    </dgm:pt>
    <dgm:pt modelId="{4FAF586D-6A2C-4E4B-AA30-9D78F08FD71A}" type="parTrans" cxnId="{C4AE7D4E-D40B-2C4D-A2E9-21C7B25EACB8}">
      <dgm:prSet/>
      <dgm:spPr/>
      <dgm:t>
        <a:bodyPr/>
        <a:lstStyle/>
        <a:p>
          <a:endParaRPr lang="en-US"/>
        </a:p>
      </dgm:t>
    </dgm:pt>
    <dgm:pt modelId="{784FD4BA-B885-6043-8230-C883E9F48359}" type="sibTrans" cxnId="{C4AE7D4E-D40B-2C4D-A2E9-21C7B25EACB8}">
      <dgm:prSet/>
      <dgm:spPr/>
      <dgm:t>
        <a:bodyPr/>
        <a:lstStyle/>
        <a:p>
          <a:endParaRPr lang="en-US"/>
        </a:p>
      </dgm:t>
    </dgm:pt>
    <dgm:pt modelId="{8382DBBB-D2EC-7B4F-BAF9-5F4BE423F674}">
      <dgm:prSet phldrT="[Text]"/>
      <dgm:spPr/>
      <dgm:t>
        <a:bodyPr/>
        <a:lstStyle/>
        <a:p>
          <a:r>
            <a:rPr lang="en-US" dirty="0">
              <a:solidFill>
                <a:schemeClr val="tx2"/>
              </a:solidFill>
            </a:rPr>
            <a:t>Raise unit-specific challenges/issues</a:t>
          </a:r>
        </a:p>
      </dgm:t>
    </dgm:pt>
    <dgm:pt modelId="{5201739D-C47D-354B-A346-449D234168CF}" type="parTrans" cxnId="{7711DD56-8AF3-4148-BFC2-B8C36B7D490B}">
      <dgm:prSet/>
      <dgm:spPr/>
      <dgm:t>
        <a:bodyPr/>
        <a:lstStyle/>
        <a:p>
          <a:endParaRPr lang="en-US"/>
        </a:p>
      </dgm:t>
    </dgm:pt>
    <dgm:pt modelId="{6CA4C6FF-FC48-0744-A89C-424E7D65717E}" type="sibTrans" cxnId="{7711DD56-8AF3-4148-BFC2-B8C36B7D490B}">
      <dgm:prSet/>
      <dgm:spPr/>
      <dgm:t>
        <a:bodyPr/>
        <a:lstStyle/>
        <a:p>
          <a:endParaRPr lang="en-US"/>
        </a:p>
      </dgm:t>
    </dgm:pt>
    <dgm:pt modelId="{49AD22E8-F14F-6A4F-8079-2F00B56311C2}">
      <dgm:prSet phldrT="[Text]"/>
      <dgm:spPr/>
      <dgm:t>
        <a:bodyPr/>
        <a:lstStyle/>
        <a:p>
          <a:r>
            <a:rPr lang="en-US" dirty="0">
              <a:solidFill>
                <a:schemeClr val="tx2"/>
              </a:solidFill>
            </a:rPr>
            <a:t>Standardized Education with a Family Centered Approach</a:t>
          </a:r>
        </a:p>
      </dgm:t>
    </dgm:pt>
    <dgm:pt modelId="{77878720-0D14-454D-84E9-7819A418FC87}" type="parTrans" cxnId="{30DF3A5E-D4A0-DB41-8F83-5EB835C40A76}">
      <dgm:prSet/>
      <dgm:spPr/>
      <dgm:t>
        <a:bodyPr/>
        <a:lstStyle/>
        <a:p>
          <a:endParaRPr lang="en-US"/>
        </a:p>
      </dgm:t>
    </dgm:pt>
    <dgm:pt modelId="{C7CDD86B-BE91-F14E-B8D1-30A46BC03CAF}" type="sibTrans" cxnId="{30DF3A5E-D4A0-DB41-8F83-5EB835C40A76}">
      <dgm:prSet/>
      <dgm:spPr/>
      <dgm:t>
        <a:bodyPr/>
        <a:lstStyle/>
        <a:p>
          <a:endParaRPr lang="en-US"/>
        </a:p>
      </dgm:t>
    </dgm:pt>
    <dgm:pt modelId="{5A16E2E0-A5A3-6E41-B55B-0385E1FC9DF3}">
      <dgm:prSet phldrT="[Text]"/>
      <dgm:spPr/>
      <dgm:t>
        <a:bodyPr/>
        <a:lstStyle/>
        <a:p>
          <a:r>
            <a:rPr lang="en-US" dirty="0">
              <a:solidFill>
                <a:schemeClr val="tx2"/>
              </a:solidFill>
            </a:rPr>
            <a:t>Multidisciplinary approach</a:t>
          </a:r>
        </a:p>
      </dgm:t>
    </dgm:pt>
    <dgm:pt modelId="{4EE898D2-B0E6-6149-9494-9F78A7374964}" type="parTrans" cxnId="{6261F948-7DC8-2749-B8DE-B2BB961CA80A}">
      <dgm:prSet/>
      <dgm:spPr/>
      <dgm:t>
        <a:bodyPr/>
        <a:lstStyle/>
        <a:p>
          <a:endParaRPr lang="en-US"/>
        </a:p>
      </dgm:t>
    </dgm:pt>
    <dgm:pt modelId="{56869CAE-74A8-D246-95DF-2681A612D080}" type="sibTrans" cxnId="{6261F948-7DC8-2749-B8DE-B2BB961CA80A}">
      <dgm:prSet/>
      <dgm:spPr/>
      <dgm:t>
        <a:bodyPr/>
        <a:lstStyle/>
        <a:p>
          <a:endParaRPr lang="en-US"/>
        </a:p>
      </dgm:t>
    </dgm:pt>
    <dgm:pt modelId="{05F5C91E-AFEC-5B48-8528-D47D7133B4A0}">
      <dgm:prSet phldrT="[Text]"/>
      <dgm:spPr/>
      <dgm:t>
        <a:bodyPr/>
        <a:lstStyle/>
        <a:p>
          <a:r>
            <a:rPr lang="en-US" dirty="0">
              <a:solidFill>
                <a:schemeClr val="tx2"/>
              </a:solidFill>
            </a:rPr>
            <a:t>Go-to group for SUID/Safe Sleep related hospital needs</a:t>
          </a:r>
        </a:p>
      </dgm:t>
    </dgm:pt>
    <dgm:pt modelId="{4230CF84-012D-404E-9205-586C7D2BDA88}" type="parTrans" cxnId="{A9C019A7-CDC0-944C-A794-E44967068BD0}">
      <dgm:prSet/>
      <dgm:spPr/>
      <dgm:t>
        <a:bodyPr/>
        <a:lstStyle/>
        <a:p>
          <a:endParaRPr lang="en-US"/>
        </a:p>
      </dgm:t>
    </dgm:pt>
    <dgm:pt modelId="{E9A4DEE4-7FD3-884F-BE58-8FC4989B3AB7}" type="sibTrans" cxnId="{A9C019A7-CDC0-944C-A794-E44967068BD0}">
      <dgm:prSet/>
      <dgm:spPr/>
      <dgm:t>
        <a:bodyPr/>
        <a:lstStyle/>
        <a:p>
          <a:endParaRPr lang="en-US"/>
        </a:p>
      </dgm:t>
    </dgm:pt>
    <dgm:pt modelId="{C6C01F84-687A-9D46-9FF2-6717F336E3F5}" type="pres">
      <dgm:prSet presAssocID="{DBABA9DB-0150-EB4A-B39D-30E1F92AB4F5}" presName="composite" presStyleCnt="0">
        <dgm:presLayoutVars>
          <dgm:chMax val="5"/>
          <dgm:dir/>
          <dgm:animLvl val="ctr"/>
          <dgm:resizeHandles val="exact"/>
        </dgm:presLayoutVars>
      </dgm:prSet>
      <dgm:spPr/>
    </dgm:pt>
    <dgm:pt modelId="{119A7F18-1E67-E747-ABBB-6797BEB545FE}" type="pres">
      <dgm:prSet presAssocID="{DBABA9DB-0150-EB4A-B39D-30E1F92AB4F5}" presName="cycle" presStyleCnt="0"/>
      <dgm:spPr/>
    </dgm:pt>
    <dgm:pt modelId="{55E9F00C-AA15-F649-A3A6-FE31AF40A9F4}" type="pres">
      <dgm:prSet presAssocID="{DBABA9DB-0150-EB4A-B39D-30E1F92AB4F5}" presName="centerShape" presStyleCnt="0"/>
      <dgm:spPr/>
    </dgm:pt>
    <dgm:pt modelId="{82086398-DEC9-5544-B85A-6155EE78ED88}" type="pres">
      <dgm:prSet presAssocID="{DBABA9DB-0150-EB4A-B39D-30E1F92AB4F5}" presName="connSite" presStyleLbl="node1" presStyleIdx="0" presStyleCnt="4"/>
      <dgm:spPr/>
    </dgm:pt>
    <dgm:pt modelId="{5D625945-DB67-EA4A-A846-8A62D9E0828A}" type="pres">
      <dgm:prSet presAssocID="{DBABA9DB-0150-EB4A-B39D-30E1F92AB4F5}" presName="visible"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346852A-4D11-DC4F-829F-CB0DE1DF064D}" type="pres">
      <dgm:prSet presAssocID="{551DD6D0-70D4-0A40-9EB9-29B92EFE40E2}" presName="Name25" presStyleLbl="parChTrans1D1" presStyleIdx="0" presStyleCnt="3"/>
      <dgm:spPr/>
    </dgm:pt>
    <dgm:pt modelId="{13297EC4-FBC0-FE4D-9EE9-31C55893B27C}" type="pres">
      <dgm:prSet presAssocID="{9C1F2081-814A-134B-8DEB-53A2DCFFC4BA}" presName="node" presStyleCnt="0"/>
      <dgm:spPr/>
    </dgm:pt>
    <dgm:pt modelId="{FB2A0928-1D5C-C447-B68E-F91507956591}" type="pres">
      <dgm:prSet presAssocID="{9C1F2081-814A-134B-8DEB-53A2DCFFC4BA}" presName="parentNode" presStyleLbl="node1" presStyleIdx="1" presStyleCnt="4">
        <dgm:presLayoutVars>
          <dgm:chMax val="1"/>
          <dgm:bulletEnabled val="1"/>
        </dgm:presLayoutVars>
      </dgm:prSet>
      <dgm:spPr/>
    </dgm:pt>
    <dgm:pt modelId="{959CDF32-1837-334A-BD09-8B03EC76D86A}" type="pres">
      <dgm:prSet presAssocID="{9C1F2081-814A-134B-8DEB-53A2DCFFC4BA}" presName="childNode" presStyleLbl="revTx" presStyleIdx="0" presStyleCnt="3">
        <dgm:presLayoutVars>
          <dgm:bulletEnabled val="1"/>
        </dgm:presLayoutVars>
      </dgm:prSet>
      <dgm:spPr/>
    </dgm:pt>
    <dgm:pt modelId="{D714A7AA-2DF7-604D-95A0-30735BF9BB09}" type="pres">
      <dgm:prSet presAssocID="{A79969DB-CE3B-9745-9E8C-9127E9FF1D5B}" presName="Name25" presStyleLbl="parChTrans1D1" presStyleIdx="1" presStyleCnt="3"/>
      <dgm:spPr/>
    </dgm:pt>
    <dgm:pt modelId="{23386548-AE5E-064B-B60E-29863B7D2DC2}" type="pres">
      <dgm:prSet presAssocID="{BA41EDDE-EFFD-9344-880C-4D8195170C00}" presName="node" presStyleCnt="0"/>
      <dgm:spPr/>
    </dgm:pt>
    <dgm:pt modelId="{3E446C3F-109E-3349-BD34-6B49D051A384}" type="pres">
      <dgm:prSet presAssocID="{BA41EDDE-EFFD-9344-880C-4D8195170C00}" presName="parentNode" presStyleLbl="node1" presStyleIdx="2" presStyleCnt="4">
        <dgm:presLayoutVars>
          <dgm:chMax val="1"/>
          <dgm:bulletEnabled val="1"/>
        </dgm:presLayoutVars>
      </dgm:prSet>
      <dgm:spPr/>
    </dgm:pt>
    <dgm:pt modelId="{4BC6337D-BC55-BE41-9977-C5D6779544C1}" type="pres">
      <dgm:prSet presAssocID="{BA41EDDE-EFFD-9344-880C-4D8195170C00}" presName="childNode" presStyleLbl="revTx" presStyleIdx="1" presStyleCnt="3">
        <dgm:presLayoutVars>
          <dgm:bulletEnabled val="1"/>
        </dgm:presLayoutVars>
      </dgm:prSet>
      <dgm:spPr/>
    </dgm:pt>
    <dgm:pt modelId="{F3FC97DD-093C-BB40-9FEB-1F809F6E4DB5}" type="pres">
      <dgm:prSet presAssocID="{C37A968F-68AB-074C-B676-10C6105EFDCE}" presName="Name25" presStyleLbl="parChTrans1D1" presStyleIdx="2" presStyleCnt="3"/>
      <dgm:spPr/>
    </dgm:pt>
    <dgm:pt modelId="{E6A6B97E-4794-1649-8556-4B15220BF208}" type="pres">
      <dgm:prSet presAssocID="{6BAA6D3D-59DD-C549-B47F-AEB5C173353D}" presName="node" presStyleCnt="0"/>
      <dgm:spPr/>
    </dgm:pt>
    <dgm:pt modelId="{1DC7D4D8-4694-2342-BBC1-85F4CC418882}" type="pres">
      <dgm:prSet presAssocID="{6BAA6D3D-59DD-C549-B47F-AEB5C173353D}" presName="parentNode" presStyleLbl="node1" presStyleIdx="3" presStyleCnt="4">
        <dgm:presLayoutVars>
          <dgm:chMax val="1"/>
          <dgm:bulletEnabled val="1"/>
        </dgm:presLayoutVars>
      </dgm:prSet>
      <dgm:spPr/>
    </dgm:pt>
    <dgm:pt modelId="{CD9897A1-58FD-5544-92B2-71D7F637AD79}" type="pres">
      <dgm:prSet presAssocID="{6BAA6D3D-59DD-C549-B47F-AEB5C173353D}" presName="childNode" presStyleLbl="revTx" presStyleIdx="2" presStyleCnt="3">
        <dgm:presLayoutVars>
          <dgm:bulletEnabled val="1"/>
        </dgm:presLayoutVars>
      </dgm:prSet>
      <dgm:spPr/>
    </dgm:pt>
  </dgm:ptLst>
  <dgm:cxnLst>
    <dgm:cxn modelId="{62357302-5C4B-8041-92A1-A659A352AC50}" type="presOf" srcId="{05F5C91E-AFEC-5B48-8528-D47D7133B4A0}" destId="{CD9897A1-58FD-5544-92B2-71D7F637AD79}" srcOrd="0" destOrd="2" presId="urn:microsoft.com/office/officeart/2005/8/layout/radial2"/>
    <dgm:cxn modelId="{F8DEF61E-1701-FB4E-9CA9-26B366CA89E9}" srcId="{DBABA9DB-0150-EB4A-B39D-30E1F92AB4F5}" destId="{BA41EDDE-EFFD-9344-880C-4D8195170C00}" srcOrd="1" destOrd="0" parTransId="{A79969DB-CE3B-9745-9E8C-9127E9FF1D5B}" sibTransId="{9FF9CCA8-0688-EE41-9D8A-7977300BE096}"/>
    <dgm:cxn modelId="{960D002D-1D81-B44C-9262-1C93BFE2A58E}" type="presOf" srcId="{5A16E2E0-A5A3-6E41-B55B-0385E1FC9DF3}" destId="{4BC6337D-BC55-BE41-9977-C5D6779544C1}" srcOrd="0" destOrd="2" presId="urn:microsoft.com/office/officeart/2005/8/layout/radial2"/>
    <dgm:cxn modelId="{D22A0F47-3041-EB41-A043-9EF4DD4C4441}" type="presOf" srcId="{8382DBBB-D2EC-7B4F-BAF9-5F4BE423F674}" destId="{4BC6337D-BC55-BE41-9977-C5D6779544C1}" srcOrd="0" destOrd="1" presId="urn:microsoft.com/office/officeart/2005/8/layout/radial2"/>
    <dgm:cxn modelId="{C7735648-D63B-5547-B3AE-6C3C6D9F1EAD}" type="presOf" srcId="{C37A968F-68AB-074C-B676-10C6105EFDCE}" destId="{F3FC97DD-093C-BB40-9FEB-1F809F6E4DB5}" srcOrd="0" destOrd="0" presId="urn:microsoft.com/office/officeart/2005/8/layout/radial2"/>
    <dgm:cxn modelId="{6261F948-7DC8-2749-B8DE-B2BB961CA80A}" srcId="{BA41EDDE-EFFD-9344-880C-4D8195170C00}" destId="{5A16E2E0-A5A3-6E41-B55B-0385E1FC9DF3}" srcOrd="2" destOrd="0" parTransId="{4EE898D2-B0E6-6149-9494-9F78A7374964}" sibTransId="{56869CAE-74A8-D246-95DF-2681A612D080}"/>
    <dgm:cxn modelId="{C4AE7D4E-D40B-2C4D-A2E9-21C7B25EACB8}" srcId="{9C1F2081-814A-134B-8DEB-53A2DCFFC4BA}" destId="{20D5222C-582F-4E4A-9D66-EAE9DF1F953C}" srcOrd="2" destOrd="0" parTransId="{4FAF586D-6A2C-4E4B-AA30-9D78F08FD71A}" sibTransId="{784FD4BA-B885-6043-8230-C883E9F48359}"/>
    <dgm:cxn modelId="{B684A84F-CA2B-114E-AA01-2F908A620899}" type="presOf" srcId="{6BAA6D3D-59DD-C549-B47F-AEB5C173353D}" destId="{1DC7D4D8-4694-2342-BBC1-85F4CC418882}" srcOrd="0" destOrd="0" presId="urn:microsoft.com/office/officeart/2005/8/layout/radial2"/>
    <dgm:cxn modelId="{7711DD56-8AF3-4148-BFC2-B8C36B7D490B}" srcId="{BA41EDDE-EFFD-9344-880C-4D8195170C00}" destId="{8382DBBB-D2EC-7B4F-BAF9-5F4BE423F674}" srcOrd="1" destOrd="0" parTransId="{5201739D-C47D-354B-A346-449D234168CF}" sibTransId="{6CA4C6FF-FC48-0744-A89C-424E7D65717E}"/>
    <dgm:cxn modelId="{30DF3A5E-D4A0-DB41-8F83-5EB835C40A76}" srcId="{9C1F2081-814A-134B-8DEB-53A2DCFFC4BA}" destId="{49AD22E8-F14F-6A4F-8079-2F00B56311C2}" srcOrd="3" destOrd="0" parTransId="{77878720-0D14-454D-84E9-7819A418FC87}" sibTransId="{C7CDD86B-BE91-F14E-B8D1-30A46BC03CAF}"/>
    <dgm:cxn modelId="{A13E7961-4018-4747-B9D8-EAA2CDC52AEA}" type="presOf" srcId="{49FA708F-0264-064D-B270-7EC5ED4F85FA}" destId="{CD9897A1-58FD-5544-92B2-71D7F637AD79}" srcOrd="0" destOrd="1" presId="urn:microsoft.com/office/officeart/2005/8/layout/radial2"/>
    <dgm:cxn modelId="{68B4FE64-F2C2-3644-9BB4-0965563F70A0}" type="presOf" srcId="{A79969DB-CE3B-9745-9E8C-9127E9FF1D5B}" destId="{D714A7AA-2DF7-604D-95A0-30735BF9BB09}" srcOrd="0" destOrd="0" presId="urn:microsoft.com/office/officeart/2005/8/layout/radial2"/>
    <dgm:cxn modelId="{FC169A6A-97AB-8842-9CA0-D7A8514920AC}" srcId="{BA41EDDE-EFFD-9344-880C-4D8195170C00}" destId="{5AE260A3-7BA5-9548-80F2-40D00FE3484D}" srcOrd="3" destOrd="0" parTransId="{5396A34F-B25C-A843-9267-BC51BC489F4B}" sibTransId="{09ABE2A0-C14F-1D41-BAC9-A93C79C42756}"/>
    <dgm:cxn modelId="{225F0F82-E1E0-664C-B620-1C03F91866C7}" srcId="{DBABA9DB-0150-EB4A-B39D-30E1F92AB4F5}" destId="{9C1F2081-814A-134B-8DEB-53A2DCFFC4BA}" srcOrd="0" destOrd="0" parTransId="{551DD6D0-70D4-0A40-9EB9-29B92EFE40E2}" sibTransId="{98F78403-20B7-5F4C-88D3-432FA459EAEA}"/>
    <dgm:cxn modelId="{90671E82-0C7D-6142-BCF4-8FBA08879FDB}" srcId="{DBABA9DB-0150-EB4A-B39D-30E1F92AB4F5}" destId="{6BAA6D3D-59DD-C549-B47F-AEB5C173353D}" srcOrd="2" destOrd="0" parTransId="{C37A968F-68AB-074C-B676-10C6105EFDCE}" sibTransId="{57871F3C-4DF8-4947-8818-344127B54E57}"/>
    <dgm:cxn modelId="{54B14F82-7451-AD48-ACDD-7D8307ED9593}" type="presOf" srcId="{551DD6D0-70D4-0A40-9EB9-29B92EFE40E2}" destId="{C346852A-4D11-DC4F-829F-CB0DE1DF064D}" srcOrd="0" destOrd="0" presId="urn:microsoft.com/office/officeart/2005/8/layout/radial2"/>
    <dgm:cxn modelId="{257CC090-CC5C-A943-B317-29FB9064382B}" type="presOf" srcId="{BA41EDDE-EFFD-9344-880C-4D8195170C00}" destId="{3E446C3F-109E-3349-BD34-6B49D051A384}" srcOrd="0" destOrd="0" presId="urn:microsoft.com/office/officeart/2005/8/layout/radial2"/>
    <dgm:cxn modelId="{10029496-199D-BC41-BBEA-D29622F9DA2B}" type="presOf" srcId="{49AD22E8-F14F-6A4F-8079-2F00B56311C2}" destId="{959CDF32-1837-334A-BD09-8B03EC76D86A}" srcOrd="0" destOrd="3" presId="urn:microsoft.com/office/officeart/2005/8/layout/radial2"/>
    <dgm:cxn modelId="{A9C019A7-CDC0-944C-A794-E44967068BD0}" srcId="{6BAA6D3D-59DD-C549-B47F-AEB5C173353D}" destId="{05F5C91E-AFEC-5B48-8528-D47D7133B4A0}" srcOrd="2" destOrd="0" parTransId="{4230CF84-012D-404E-9205-586C7D2BDA88}" sibTransId="{E9A4DEE4-7FD3-884F-BE58-8FC4989B3AB7}"/>
    <dgm:cxn modelId="{D1D413AD-954D-574F-BA79-2673E6183727}" type="presOf" srcId="{5195E7A5-609E-1E46-BC45-B8BBF7CBE5F8}" destId="{4BC6337D-BC55-BE41-9977-C5D6779544C1}" srcOrd="0" destOrd="0" presId="urn:microsoft.com/office/officeart/2005/8/layout/radial2"/>
    <dgm:cxn modelId="{1FEEDBAD-1537-694C-8601-330435536CA8}" srcId="{9C1F2081-814A-134B-8DEB-53A2DCFFC4BA}" destId="{6FBBCDC6-5DF6-734D-9234-A780E8F9D7C8}" srcOrd="1" destOrd="0" parTransId="{9BBD2CA3-08F5-2846-9A78-30E879EBFBEB}" sibTransId="{43AB902F-9095-2240-BC6E-75D44B60F03A}"/>
    <dgm:cxn modelId="{5F0F38B3-CF48-F14F-9662-B7FD190C9A26}" srcId="{9C1F2081-814A-134B-8DEB-53A2DCFFC4BA}" destId="{A0E7A638-9397-3241-B58D-5552CF22A4F9}" srcOrd="0" destOrd="0" parTransId="{61354733-E060-5941-AF40-AC6AFF32DDB2}" sibTransId="{9938057A-2900-6447-A6D2-9C7ABF4189E0}"/>
    <dgm:cxn modelId="{B8ABA7BD-F7DF-E94A-B736-10DCE60C762A}" type="presOf" srcId="{7BB8A6FF-FDC1-654A-9F9D-89F4FE96CB9C}" destId="{CD9897A1-58FD-5544-92B2-71D7F637AD79}" srcOrd="0" destOrd="0" presId="urn:microsoft.com/office/officeart/2005/8/layout/radial2"/>
    <dgm:cxn modelId="{9AF137BF-AA5A-9D4E-B3A0-461DD44BC391}" type="presOf" srcId="{A0E7A638-9397-3241-B58D-5552CF22A4F9}" destId="{959CDF32-1837-334A-BD09-8B03EC76D86A}" srcOrd="0" destOrd="0" presId="urn:microsoft.com/office/officeart/2005/8/layout/radial2"/>
    <dgm:cxn modelId="{B0935ECE-C6FB-E34C-8EFC-9F638AC2F47B}" type="presOf" srcId="{6FBBCDC6-5DF6-734D-9234-A780E8F9D7C8}" destId="{959CDF32-1837-334A-BD09-8B03EC76D86A}" srcOrd="0" destOrd="1" presId="urn:microsoft.com/office/officeart/2005/8/layout/radial2"/>
    <dgm:cxn modelId="{631DACD7-F2A7-0B4E-80E8-BAB49362DAFE}" type="presOf" srcId="{9C1F2081-814A-134B-8DEB-53A2DCFFC4BA}" destId="{FB2A0928-1D5C-C447-B68E-F91507956591}" srcOrd="0" destOrd="0" presId="urn:microsoft.com/office/officeart/2005/8/layout/radial2"/>
    <dgm:cxn modelId="{993F30DA-8457-6049-B789-27BA0F6BF5EC}" srcId="{6BAA6D3D-59DD-C549-B47F-AEB5C173353D}" destId="{7BB8A6FF-FDC1-654A-9F9D-89F4FE96CB9C}" srcOrd="0" destOrd="0" parTransId="{E5C35490-70B9-7347-975B-2E24261023B1}" sibTransId="{36E5E2B1-6A1D-DC41-B3D8-96FDE2FDB54E}"/>
    <dgm:cxn modelId="{7C8688EA-3825-2442-924A-B1E2E11B29E3}" srcId="{BA41EDDE-EFFD-9344-880C-4D8195170C00}" destId="{5195E7A5-609E-1E46-BC45-B8BBF7CBE5F8}" srcOrd="0" destOrd="0" parTransId="{5FCB768B-5A6E-4841-8F47-302774FF39F7}" sibTransId="{49BD2578-9A21-FB46-A7D6-C59CF992F61B}"/>
    <dgm:cxn modelId="{800565F1-A1A4-D240-A0B9-06859E686F7E}" srcId="{6BAA6D3D-59DD-C549-B47F-AEB5C173353D}" destId="{49FA708F-0264-064D-B270-7EC5ED4F85FA}" srcOrd="1" destOrd="0" parTransId="{52A71E97-736D-A84B-AFFE-C1950DF12145}" sibTransId="{833DD3D3-7079-1B42-AC01-CEFC014F94F1}"/>
    <dgm:cxn modelId="{A1C0ADF6-ABA2-6548-8662-82F21808D21E}" type="presOf" srcId="{DBABA9DB-0150-EB4A-B39D-30E1F92AB4F5}" destId="{C6C01F84-687A-9D46-9FF2-6717F336E3F5}" srcOrd="0" destOrd="0" presId="urn:microsoft.com/office/officeart/2005/8/layout/radial2"/>
    <dgm:cxn modelId="{5A8CC4FB-ED6D-D84A-B4CD-8E24C40DF657}" type="presOf" srcId="{20D5222C-582F-4E4A-9D66-EAE9DF1F953C}" destId="{959CDF32-1837-334A-BD09-8B03EC76D86A}" srcOrd="0" destOrd="2" presId="urn:microsoft.com/office/officeart/2005/8/layout/radial2"/>
    <dgm:cxn modelId="{64EB5CFD-9BB2-6A47-9302-87C04490CB88}" type="presOf" srcId="{5AE260A3-7BA5-9548-80F2-40D00FE3484D}" destId="{4BC6337D-BC55-BE41-9977-C5D6779544C1}" srcOrd="0" destOrd="3" presId="urn:microsoft.com/office/officeart/2005/8/layout/radial2"/>
    <dgm:cxn modelId="{B03E0615-DB14-514F-BD12-4C6BD2E600B3}" type="presParOf" srcId="{C6C01F84-687A-9D46-9FF2-6717F336E3F5}" destId="{119A7F18-1E67-E747-ABBB-6797BEB545FE}" srcOrd="0" destOrd="0" presId="urn:microsoft.com/office/officeart/2005/8/layout/radial2"/>
    <dgm:cxn modelId="{4AFF79F1-9F30-1347-AB69-866A8EC2B9CC}" type="presParOf" srcId="{119A7F18-1E67-E747-ABBB-6797BEB545FE}" destId="{55E9F00C-AA15-F649-A3A6-FE31AF40A9F4}" srcOrd="0" destOrd="0" presId="urn:microsoft.com/office/officeart/2005/8/layout/radial2"/>
    <dgm:cxn modelId="{2B472B34-AD52-9E4E-8B52-746934540FA4}" type="presParOf" srcId="{55E9F00C-AA15-F649-A3A6-FE31AF40A9F4}" destId="{82086398-DEC9-5544-B85A-6155EE78ED88}" srcOrd="0" destOrd="0" presId="urn:microsoft.com/office/officeart/2005/8/layout/radial2"/>
    <dgm:cxn modelId="{4D72A662-2A99-6B47-BB73-77937985C44D}" type="presParOf" srcId="{55E9F00C-AA15-F649-A3A6-FE31AF40A9F4}" destId="{5D625945-DB67-EA4A-A846-8A62D9E0828A}" srcOrd="1" destOrd="0" presId="urn:microsoft.com/office/officeart/2005/8/layout/radial2"/>
    <dgm:cxn modelId="{66C9C47A-8B44-694C-A2AA-2F3F69A42281}" type="presParOf" srcId="{119A7F18-1E67-E747-ABBB-6797BEB545FE}" destId="{C346852A-4D11-DC4F-829F-CB0DE1DF064D}" srcOrd="1" destOrd="0" presId="urn:microsoft.com/office/officeart/2005/8/layout/radial2"/>
    <dgm:cxn modelId="{95BDDF80-915F-4E46-86BE-3F73D0B9F18B}" type="presParOf" srcId="{119A7F18-1E67-E747-ABBB-6797BEB545FE}" destId="{13297EC4-FBC0-FE4D-9EE9-31C55893B27C}" srcOrd="2" destOrd="0" presId="urn:microsoft.com/office/officeart/2005/8/layout/radial2"/>
    <dgm:cxn modelId="{BF101502-4FDF-2243-938E-55031528EABF}" type="presParOf" srcId="{13297EC4-FBC0-FE4D-9EE9-31C55893B27C}" destId="{FB2A0928-1D5C-C447-B68E-F91507956591}" srcOrd="0" destOrd="0" presId="urn:microsoft.com/office/officeart/2005/8/layout/radial2"/>
    <dgm:cxn modelId="{312E327F-AE4B-004A-A392-766B8F40BFFA}" type="presParOf" srcId="{13297EC4-FBC0-FE4D-9EE9-31C55893B27C}" destId="{959CDF32-1837-334A-BD09-8B03EC76D86A}" srcOrd="1" destOrd="0" presId="urn:microsoft.com/office/officeart/2005/8/layout/radial2"/>
    <dgm:cxn modelId="{2192076C-6AB6-684D-93F2-5F6C7C5AB045}" type="presParOf" srcId="{119A7F18-1E67-E747-ABBB-6797BEB545FE}" destId="{D714A7AA-2DF7-604D-95A0-30735BF9BB09}" srcOrd="3" destOrd="0" presId="urn:microsoft.com/office/officeart/2005/8/layout/radial2"/>
    <dgm:cxn modelId="{CE909D39-8DCB-EA43-A9AD-38E63BAD0BEA}" type="presParOf" srcId="{119A7F18-1E67-E747-ABBB-6797BEB545FE}" destId="{23386548-AE5E-064B-B60E-29863B7D2DC2}" srcOrd="4" destOrd="0" presId="urn:microsoft.com/office/officeart/2005/8/layout/radial2"/>
    <dgm:cxn modelId="{7DD0CDF0-4804-004A-919E-86BC4B80FC69}" type="presParOf" srcId="{23386548-AE5E-064B-B60E-29863B7D2DC2}" destId="{3E446C3F-109E-3349-BD34-6B49D051A384}" srcOrd="0" destOrd="0" presId="urn:microsoft.com/office/officeart/2005/8/layout/radial2"/>
    <dgm:cxn modelId="{4A251352-51D8-0F42-827A-E5CA9F292E4C}" type="presParOf" srcId="{23386548-AE5E-064B-B60E-29863B7D2DC2}" destId="{4BC6337D-BC55-BE41-9977-C5D6779544C1}" srcOrd="1" destOrd="0" presId="urn:microsoft.com/office/officeart/2005/8/layout/radial2"/>
    <dgm:cxn modelId="{8937998F-D63E-EB4F-8136-668A47182A1B}" type="presParOf" srcId="{119A7F18-1E67-E747-ABBB-6797BEB545FE}" destId="{F3FC97DD-093C-BB40-9FEB-1F809F6E4DB5}" srcOrd="5" destOrd="0" presId="urn:microsoft.com/office/officeart/2005/8/layout/radial2"/>
    <dgm:cxn modelId="{8D2902E0-BB67-3B49-BB8A-5B3DF09EFB11}" type="presParOf" srcId="{119A7F18-1E67-E747-ABBB-6797BEB545FE}" destId="{E6A6B97E-4794-1649-8556-4B15220BF208}" srcOrd="6" destOrd="0" presId="urn:microsoft.com/office/officeart/2005/8/layout/radial2"/>
    <dgm:cxn modelId="{243316B3-54E1-FA4B-8DBF-162FBF179548}" type="presParOf" srcId="{E6A6B97E-4794-1649-8556-4B15220BF208}" destId="{1DC7D4D8-4694-2342-BBC1-85F4CC418882}" srcOrd="0" destOrd="0" presId="urn:microsoft.com/office/officeart/2005/8/layout/radial2"/>
    <dgm:cxn modelId="{99C51902-759D-F64B-B678-2E5085962565}" type="presParOf" srcId="{E6A6B97E-4794-1649-8556-4B15220BF208}" destId="{CD9897A1-58FD-5544-92B2-71D7F637AD7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7B828-E641-1F48-82E5-769AA1CFDEC6}">
      <dsp:nvSpPr>
        <dsp:cNvPr id="0" name=""/>
        <dsp:cNvSpPr/>
      </dsp:nvSpPr>
      <dsp:spPr>
        <a:xfrm>
          <a:off x="770851" y="0"/>
          <a:ext cx="4461933" cy="4461933"/>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4DE4AB-5A57-8A40-8ED2-0B1C5ACEBA36}">
      <dsp:nvSpPr>
        <dsp:cNvPr id="0" name=""/>
        <dsp:cNvSpPr/>
      </dsp:nvSpPr>
      <dsp:spPr>
        <a:xfrm>
          <a:off x="1194735" y="423883"/>
          <a:ext cx="1740153" cy="174015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Public Health</a:t>
          </a:r>
        </a:p>
      </dsp:txBody>
      <dsp:txXfrm>
        <a:off x="1279682" y="508830"/>
        <a:ext cx="1570259" cy="1570259"/>
      </dsp:txXfrm>
    </dsp:sp>
    <dsp:sp modelId="{AF7F14DF-DE9F-7B45-AC54-FDFCE978F286}">
      <dsp:nvSpPr>
        <dsp:cNvPr id="0" name=""/>
        <dsp:cNvSpPr/>
      </dsp:nvSpPr>
      <dsp:spPr>
        <a:xfrm>
          <a:off x="3068746" y="423883"/>
          <a:ext cx="1740153" cy="1740153"/>
        </a:xfrm>
        <a:prstGeom prst="roundRect">
          <a:avLst/>
        </a:prstGeom>
        <a:solidFill>
          <a:schemeClr val="accent3">
            <a:hueOff val="-2501688"/>
            <a:satOff val="-6822"/>
            <a:lumOff val="-10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Health and Human Services</a:t>
          </a:r>
        </a:p>
      </dsp:txBody>
      <dsp:txXfrm>
        <a:off x="3153693" y="508830"/>
        <a:ext cx="1570259" cy="1570259"/>
      </dsp:txXfrm>
    </dsp:sp>
    <dsp:sp modelId="{44E780CA-468E-654D-850E-0DCF00B92513}">
      <dsp:nvSpPr>
        <dsp:cNvPr id="0" name=""/>
        <dsp:cNvSpPr/>
      </dsp:nvSpPr>
      <dsp:spPr>
        <a:xfrm>
          <a:off x="1194735" y="2297895"/>
          <a:ext cx="1740153" cy="1740153"/>
        </a:xfrm>
        <a:prstGeom prst="roundRect">
          <a:avLst/>
        </a:prstGeom>
        <a:solidFill>
          <a:schemeClr val="accent3">
            <a:hueOff val="-5003376"/>
            <a:satOff val="-13644"/>
            <a:lumOff val="-2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Maternal Child Health Stakeholders</a:t>
          </a:r>
        </a:p>
      </dsp:txBody>
      <dsp:txXfrm>
        <a:off x="1279682" y="2382842"/>
        <a:ext cx="1570259" cy="1570259"/>
      </dsp:txXfrm>
    </dsp:sp>
    <dsp:sp modelId="{A93FD551-7A95-F54C-A9AC-A714294CC550}">
      <dsp:nvSpPr>
        <dsp:cNvPr id="0" name=""/>
        <dsp:cNvSpPr/>
      </dsp:nvSpPr>
      <dsp:spPr>
        <a:xfrm>
          <a:off x="3068746" y="2297895"/>
          <a:ext cx="1740153" cy="1740153"/>
        </a:xfrm>
        <a:prstGeom prst="roundRect">
          <a:avLst/>
        </a:prstGeom>
        <a:solidFill>
          <a:schemeClr val="accent3">
            <a:hueOff val="-7505063"/>
            <a:satOff val="-20466"/>
            <a:lumOff val="-3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SUID Prevention Advocates</a:t>
          </a:r>
        </a:p>
      </dsp:txBody>
      <dsp:txXfrm>
        <a:off x="3153693" y="2382842"/>
        <a:ext cx="1570259" cy="1570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C97DD-093C-BB40-9FEB-1F809F6E4DB5}">
      <dsp:nvSpPr>
        <dsp:cNvPr id="0" name=""/>
        <dsp:cNvSpPr/>
      </dsp:nvSpPr>
      <dsp:spPr>
        <a:xfrm rot="2534173">
          <a:off x="1850604" y="3217473"/>
          <a:ext cx="693275" cy="67939"/>
        </a:xfrm>
        <a:custGeom>
          <a:avLst/>
          <a:gdLst/>
          <a:ahLst/>
          <a:cxnLst/>
          <a:rect l="0" t="0" r="0" b="0"/>
          <a:pathLst>
            <a:path>
              <a:moveTo>
                <a:pt x="0" y="33969"/>
              </a:moveTo>
              <a:lnTo>
                <a:pt x="693275" y="3396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4A7AA-2DF7-604D-95A0-30735BF9BB09}">
      <dsp:nvSpPr>
        <dsp:cNvPr id="0" name=""/>
        <dsp:cNvSpPr/>
      </dsp:nvSpPr>
      <dsp:spPr>
        <a:xfrm>
          <a:off x="1940598" y="2259547"/>
          <a:ext cx="781627" cy="67939"/>
        </a:xfrm>
        <a:custGeom>
          <a:avLst/>
          <a:gdLst/>
          <a:ahLst/>
          <a:cxnLst/>
          <a:rect l="0" t="0" r="0" b="0"/>
          <a:pathLst>
            <a:path>
              <a:moveTo>
                <a:pt x="0" y="33969"/>
              </a:moveTo>
              <a:lnTo>
                <a:pt x="781627" y="3396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46852A-4D11-DC4F-829F-CB0DE1DF064D}">
      <dsp:nvSpPr>
        <dsp:cNvPr id="0" name=""/>
        <dsp:cNvSpPr/>
      </dsp:nvSpPr>
      <dsp:spPr>
        <a:xfrm rot="19065827">
          <a:off x="1850604" y="1301621"/>
          <a:ext cx="693275" cy="67939"/>
        </a:xfrm>
        <a:custGeom>
          <a:avLst/>
          <a:gdLst/>
          <a:ahLst/>
          <a:cxnLst/>
          <a:rect l="0" t="0" r="0" b="0"/>
          <a:pathLst>
            <a:path>
              <a:moveTo>
                <a:pt x="0" y="33969"/>
              </a:moveTo>
              <a:lnTo>
                <a:pt x="693275" y="3396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625945-DB67-EA4A-A846-8A62D9E0828A}">
      <dsp:nvSpPr>
        <dsp:cNvPr id="0" name=""/>
        <dsp:cNvSpPr/>
      </dsp:nvSpPr>
      <dsp:spPr>
        <a:xfrm>
          <a:off x="1479" y="1152859"/>
          <a:ext cx="2281316" cy="2281316"/>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2A0928-1D5C-C447-B68E-F91507956591}">
      <dsp:nvSpPr>
        <dsp:cNvPr id="0" name=""/>
        <dsp:cNvSpPr/>
      </dsp:nvSpPr>
      <dsp:spPr>
        <a:xfrm>
          <a:off x="2288105" y="34810"/>
          <a:ext cx="1277098" cy="1277098"/>
        </a:xfrm>
        <a:prstGeom prst="ellipse">
          <a:avLst/>
        </a:prstGeom>
        <a:solidFill>
          <a:schemeClr val="accent2">
            <a:shade val="80000"/>
            <a:hueOff val="185202"/>
            <a:satOff val="-13787"/>
            <a:lumOff val="113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Safe Sleep Modeling QI</a:t>
          </a:r>
        </a:p>
      </dsp:txBody>
      <dsp:txXfrm>
        <a:off x="2475132" y="221837"/>
        <a:ext cx="903044" cy="903044"/>
      </dsp:txXfrm>
    </dsp:sp>
    <dsp:sp modelId="{959CDF32-1837-334A-BD09-8B03EC76D86A}">
      <dsp:nvSpPr>
        <dsp:cNvPr id="0" name=""/>
        <dsp:cNvSpPr/>
      </dsp:nvSpPr>
      <dsp:spPr>
        <a:xfrm>
          <a:off x="3692913" y="34810"/>
          <a:ext cx="1915647" cy="127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chemeClr val="tx2"/>
              </a:solidFill>
            </a:rPr>
            <a:t>Unit Champions</a:t>
          </a:r>
        </a:p>
        <a:p>
          <a:pPr marL="114300" lvl="1" indent="-114300" algn="l" defTabSz="577850">
            <a:lnSpc>
              <a:spcPct val="90000"/>
            </a:lnSpc>
            <a:spcBef>
              <a:spcPct val="0"/>
            </a:spcBef>
            <a:spcAft>
              <a:spcPct val="15000"/>
            </a:spcAft>
            <a:buChar char="•"/>
          </a:pPr>
          <a:r>
            <a:rPr lang="en-US" sz="1300" kern="1200" dirty="0">
              <a:solidFill>
                <a:schemeClr val="tx2"/>
              </a:solidFill>
            </a:rPr>
            <a:t>Monthly Safe Sleep Audits</a:t>
          </a:r>
        </a:p>
        <a:p>
          <a:pPr marL="114300" lvl="1" indent="-114300" algn="l" defTabSz="577850">
            <a:lnSpc>
              <a:spcPct val="90000"/>
            </a:lnSpc>
            <a:spcBef>
              <a:spcPct val="0"/>
            </a:spcBef>
            <a:spcAft>
              <a:spcPct val="15000"/>
            </a:spcAft>
            <a:buChar char="•"/>
          </a:pPr>
          <a:r>
            <a:rPr lang="en-US" sz="1300" kern="1200" dirty="0">
              <a:solidFill>
                <a:schemeClr val="tx2"/>
              </a:solidFill>
            </a:rPr>
            <a:t>Unit-Driven QA/QI</a:t>
          </a:r>
        </a:p>
        <a:p>
          <a:pPr marL="114300" lvl="1" indent="-114300" algn="l" defTabSz="577850">
            <a:lnSpc>
              <a:spcPct val="90000"/>
            </a:lnSpc>
            <a:spcBef>
              <a:spcPct val="0"/>
            </a:spcBef>
            <a:spcAft>
              <a:spcPct val="15000"/>
            </a:spcAft>
            <a:buChar char="•"/>
          </a:pPr>
          <a:r>
            <a:rPr lang="en-US" sz="1300" kern="1200" dirty="0">
              <a:solidFill>
                <a:schemeClr val="tx2"/>
              </a:solidFill>
            </a:rPr>
            <a:t>Standardized Education with a Family Centered Approach</a:t>
          </a:r>
        </a:p>
      </dsp:txBody>
      <dsp:txXfrm>
        <a:off x="3692913" y="34810"/>
        <a:ext cx="1915647" cy="1277098"/>
      </dsp:txXfrm>
    </dsp:sp>
    <dsp:sp modelId="{3E446C3F-109E-3349-BD34-6B49D051A384}">
      <dsp:nvSpPr>
        <dsp:cNvPr id="0" name=""/>
        <dsp:cNvSpPr/>
      </dsp:nvSpPr>
      <dsp:spPr>
        <a:xfrm>
          <a:off x="2722225" y="1654968"/>
          <a:ext cx="1277098" cy="1277098"/>
        </a:xfrm>
        <a:prstGeom prst="ellipse">
          <a:avLst/>
        </a:prstGeom>
        <a:solidFill>
          <a:schemeClr val="accent2">
            <a:shade val="80000"/>
            <a:hueOff val="370403"/>
            <a:satOff val="-27573"/>
            <a:lumOff val="227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Monthly HSS meetings</a:t>
          </a:r>
        </a:p>
      </dsp:txBody>
      <dsp:txXfrm>
        <a:off x="2909252" y="1841995"/>
        <a:ext cx="903044" cy="903044"/>
      </dsp:txXfrm>
    </dsp:sp>
    <dsp:sp modelId="{4BC6337D-BC55-BE41-9977-C5D6779544C1}">
      <dsp:nvSpPr>
        <dsp:cNvPr id="0" name=""/>
        <dsp:cNvSpPr/>
      </dsp:nvSpPr>
      <dsp:spPr>
        <a:xfrm>
          <a:off x="4127033" y="1654968"/>
          <a:ext cx="1915647" cy="127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chemeClr val="tx2"/>
              </a:solidFill>
            </a:rPr>
            <a:t>Review audits</a:t>
          </a:r>
        </a:p>
        <a:p>
          <a:pPr marL="114300" lvl="1" indent="-114300" algn="l" defTabSz="577850">
            <a:lnSpc>
              <a:spcPct val="90000"/>
            </a:lnSpc>
            <a:spcBef>
              <a:spcPct val="0"/>
            </a:spcBef>
            <a:spcAft>
              <a:spcPct val="15000"/>
            </a:spcAft>
            <a:buChar char="•"/>
          </a:pPr>
          <a:r>
            <a:rPr lang="en-US" sz="1300" kern="1200" dirty="0">
              <a:solidFill>
                <a:schemeClr val="tx2"/>
              </a:solidFill>
            </a:rPr>
            <a:t>Raise unit-specific challenges/issues</a:t>
          </a:r>
        </a:p>
        <a:p>
          <a:pPr marL="114300" lvl="1" indent="-114300" algn="l" defTabSz="577850">
            <a:lnSpc>
              <a:spcPct val="90000"/>
            </a:lnSpc>
            <a:spcBef>
              <a:spcPct val="0"/>
            </a:spcBef>
            <a:spcAft>
              <a:spcPct val="15000"/>
            </a:spcAft>
            <a:buChar char="•"/>
          </a:pPr>
          <a:r>
            <a:rPr lang="en-US" sz="1300" kern="1200" dirty="0">
              <a:solidFill>
                <a:schemeClr val="tx2"/>
              </a:solidFill>
            </a:rPr>
            <a:t>Multidisciplinary approach</a:t>
          </a:r>
        </a:p>
        <a:p>
          <a:pPr marL="114300" lvl="1" indent="-114300" algn="l" defTabSz="577850">
            <a:lnSpc>
              <a:spcPct val="90000"/>
            </a:lnSpc>
            <a:spcBef>
              <a:spcPct val="0"/>
            </a:spcBef>
            <a:spcAft>
              <a:spcPct val="15000"/>
            </a:spcAft>
            <a:buChar char="•"/>
          </a:pPr>
          <a:r>
            <a:rPr lang="en-US" sz="1300" kern="1200" dirty="0">
              <a:solidFill>
                <a:schemeClr val="tx2"/>
              </a:solidFill>
            </a:rPr>
            <a:t>Welcoming atmosphere strengthens relationships</a:t>
          </a:r>
        </a:p>
      </dsp:txBody>
      <dsp:txXfrm>
        <a:off x="4127033" y="1654968"/>
        <a:ext cx="1915647" cy="1277098"/>
      </dsp:txXfrm>
    </dsp:sp>
    <dsp:sp modelId="{1DC7D4D8-4694-2342-BBC1-85F4CC418882}">
      <dsp:nvSpPr>
        <dsp:cNvPr id="0" name=""/>
        <dsp:cNvSpPr/>
      </dsp:nvSpPr>
      <dsp:spPr>
        <a:xfrm>
          <a:off x="2288105" y="3275126"/>
          <a:ext cx="1277098" cy="1277098"/>
        </a:xfrm>
        <a:prstGeom prst="ellipse">
          <a:avLst/>
        </a:prstGeom>
        <a:solidFill>
          <a:schemeClr val="accent2">
            <a:shade val="80000"/>
            <a:hueOff val="555605"/>
            <a:satOff val="-41360"/>
            <a:lumOff val="341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Policy and Staff Trainings</a:t>
          </a:r>
        </a:p>
      </dsp:txBody>
      <dsp:txXfrm>
        <a:off x="2475132" y="3462153"/>
        <a:ext cx="903044" cy="903044"/>
      </dsp:txXfrm>
    </dsp:sp>
    <dsp:sp modelId="{CD9897A1-58FD-5544-92B2-71D7F637AD79}">
      <dsp:nvSpPr>
        <dsp:cNvPr id="0" name=""/>
        <dsp:cNvSpPr/>
      </dsp:nvSpPr>
      <dsp:spPr>
        <a:xfrm>
          <a:off x="3692913" y="3275126"/>
          <a:ext cx="1915647" cy="127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chemeClr val="tx2"/>
              </a:solidFill>
            </a:rPr>
            <a:t>Regular policy review</a:t>
          </a:r>
        </a:p>
        <a:p>
          <a:pPr marL="114300" lvl="1" indent="-114300" algn="l" defTabSz="577850">
            <a:lnSpc>
              <a:spcPct val="90000"/>
            </a:lnSpc>
            <a:spcBef>
              <a:spcPct val="0"/>
            </a:spcBef>
            <a:spcAft>
              <a:spcPct val="15000"/>
            </a:spcAft>
            <a:buChar char="•"/>
          </a:pPr>
          <a:r>
            <a:rPr lang="en-US" sz="1300" kern="1200" dirty="0">
              <a:solidFill>
                <a:schemeClr val="tx2"/>
              </a:solidFill>
            </a:rPr>
            <a:t>Staff Safe Sleep Training module development</a:t>
          </a:r>
        </a:p>
        <a:p>
          <a:pPr marL="114300" lvl="1" indent="-114300" algn="l" defTabSz="577850">
            <a:lnSpc>
              <a:spcPct val="90000"/>
            </a:lnSpc>
            <a:spcBef>
              <a:spcPct val="0"/>
            </a:spcBef>
            <a:spcAft>
              <a:spcPct val="15000"/>
            </a:spcAft>
            <a:buChar char="•"/>
          </a:pPr>
          <a:r>
            <a:rPr lang="en-US" sz="1300" kern="1200" dirty="0">
              <a:solidFill>
                <a:schemeClr val="tx2"/>
              </a:solidFill>
            </a:rPr>
            <a:t>Go-to group for SUID/Safe Sleep related hospital needs</a:t>
          </a:r>
        </a:p>
      </dsp:txBody>
      <dsp:txXfrm>
        <a:off x="3692913" y="3275126"/>
        <a:ext cx="1915647" cy="127709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0.01985</cdr:x>
      <cdr:y>0.7817</cdr:y>
    </cdr:from>
    <cdr:to>
      <cdr:x>0.67758</cdr:x>
      <cdr:y>0.98418</cdr:y>
    </cdr:to>
    <cdr:sp macro="" textlink="">
      <cdr:nvSpPr>
        <cdr:cNvPr id="4" name="Rectangle 3">
          <a:extLst xmlns:a="http://schemas.openxmlformats.org/drawingml/2006/main">
            <a:ext uri="{FF2B5EF4-FFF2-40B4-BE49-F238E27FC236}">
              <a16:creationId xmlns:a16="http://schemas.microsoft.com/office/drawing/2014/main" id="{6C14A1F5-E6B6-924B-A1FC-4A4AD78D2FF9}"/>
            </a:ext>
          </a:extLst>
        </cdr:cNvPr>
        <cdr:cNvSpPr/>
      </cdr:nvSpPr>
      <cdr:spPr>
        <a:xfrm xmlns:a="http://schemas.openxmlformats.org/drawingml/2006/main">
          <a:off x="110837" y="2738907"/>
          <a:ext cx="3672350" cy="709442"/>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0.70051</cdr:x>
      <cdr:y>0.77461</cdr:y>
    </cdr:from>
    <cdr:to>
      <cdr:x>0.9561</cdr:x>
      <cdr:y>1</cdr:y>
    </cdr:to>
    <cdr:sp macro="" textlink="">
      <cdr:nvSpPr>
        <cdr:cNvPr id="5" name="Parallelogram 4">
          <a:extLst xmlns:a="http://schemas.openxmlformats.org/drawingml/2006/main">
            <a:ext uri="{FF2B5EF4-FFF2-40B4-BE49-F238E27FC236}">
              <a16:creationId xmlns:a16="http://schemas.microsoft.com/office/drawing/2014/main" id="{2D1E288E-D510-2049-977D-D2DF8BB9F128}"/>
            </a:ext>
          </a:extLst>
        </cdr:cNvPr>
        <cdr:cNvSpPr/>
      </cdr:nvSpPr>
      <cdr:spPr>
        <a:xfrm xmlns:a="http://schemas.openxmlformats.org/drawingml/2006/main">
          <a:off x="3018885" y="2398073"/>
          <a:ext cx="1101445" cy="697767"/>
        </a:xfrm>
        <a:prstGeom xmlns:a="http://schemas.openxmlformats.org/drawingml/2006/main" prst="parallelogram">
          <a:avLst/>
        </a:prstGeom>
        <a:solidFill xmlns:a="http://schemas.openxmlformats.org/drawingml/2006/main">
          <a:schemeClr val="bg1"/>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B6355-DFBF-4B77-9A69-6314B4591748}" type="datetimeFigureOut">
              <a:t>5/25/23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3DC45-81C0-482D-A67A-F9AC77CFE489}" type="slidenum">
              <a:t>‹#›</a:t>
            </a:fld>
            <a:endParaRPr lang="en-US"/>
          </a:p>
        </p:txBody>
      </p:sp>
    </p:spTree>
    <p:extLst>
      <p:ext uri="{BB962C8B-B14F-4D97-AF65-F5344CB8AC3E}">
        <p14:creationId xmlns:p14="http://schemas.microsoft.com/office/powerpoint/2010/main" val="401912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01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Chicago is a highly segregated city with a large LE gap between Black, Latinx and white Chicagoans.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Chronic disease and gun related homicide are the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drivers of this gap.</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Less well known is that infant mortality is the 3</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dirty="0">
                <a:effectLst/>
                <a:latin typeface="Calibri" panose="020F0502020204030204" pitchFamily="34" charset="0"/>
                <a:ea typeface="Calibri" panose="020F0502020204030204" pitchFamily="34" charset="0"/>
                <a:cs typeface="Times New Roman" panose="02020603050405020304" pitchFamily="18" charset="0"/>
              </a:rPr>
              <a:t> leading driver of the LE gap in our city.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020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Alongside our CPASS efforts we have been disseminating our 2019 Case Registry report to…</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 with presenting the data in the report, we typically share our CPASS outreach efforts, and this combination of hearing the data alongside the CPASS approaches to engaging families through conversation at resource-filled, often joyous events, allows stakeholders to hear how education and prevention is about both the ABC’s and much more – empowering families to take steps – big or small – towards safe sleep on their terms and in the context of their circumstances.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29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you see the geographic distribution of our CPASS outreach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cribette</a:t>
            </a:r>
            <a:r>
              <a:rPr lang="en-US" sz="1800" dirty="0">
                <a:effectLst/>
                <a:latin typeface="Calibri" panose="020F0502020204030204" pitchFamily="34" charset="0"/>
                <a:ea typeface="Calibri" panose="020F0502020204030204" pitchFamily="34" charset="0"/>
                <a:cs typeface="Times New Roman" panose="02020603050405020304" pitchFamily="18" charset="0"/>
              </a:rPr>
              <a:t> distribution. The map on the left is that which you saw before, of the SUID deaths in Cook County in 2019, and the map on the right indicates with red dots representing each of the community outreach events Felicia described, and each of the blue dots representing the addresses of the 200 families who received safe sleep kits through CPASS.  This visual representation allowed us to see what we hoped for – that CPASS Chicago could reach our communities most impacted by SUID.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7C8A2-6054-444D-9BE6-64EA54289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043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Alongside our CPASS efforts we have been disseminating our 2019 Case Registry report to…</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 with presenting the data in the report, we typically share our CPASS outreach efforts, and this combination of hearing the data alongside the CPASS approaches to engaging families through conversation at resource-filled, often joyous events, allows stakeholders to hear how education and prevention is about both the ABC’s and much more – empowering families to take steps – big or small – towards safe sleep on their terms and in the context of their circumstances.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260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Alongside our CPASS efforts we have been disseminating our 2019 Case Registry report to…</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 with presenting the data in the report, we typically share our CPASS outreach efforts, and this combination of hearing the data alongside the CPASS approaches to engaging families through conversation at resource-filled, often joyous events, allows stakeholders to hear how education and prevention is about both the ABC’s and much more – empowering families to take steps – big or small – towards safe sleep on their terms and in the context of their circumstances.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725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you see the geographic distribution of our CPASS outreach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cribette</a:t>
            </a:r>
            <a:r>
              <a:rPr lang="en-US" sz="1800" dirty="0">
                <a:effectLst/>
                <a:latin typeface="Calibri" panose="020F0502020204030204" pitchFamily="34" charset="0"/>
                <a:ea typeface="Calibri" panose="020F0502020204030204" pitchFamily="34" charset="0"/>
                <a:cs typeface="Times New Roman" panose="02020603050405020304" pitchFamily="18" charset="0"/>
              </a:rPr>
              <a:t> distribution. The map on the left is that which you saw before, of the SUID deaths in Cook County in 2019, and the map on the right indicates with red dots representing each of the community outreach events Felicia described, and each of the blue dots representing the addresses of the 200 families who received safe sleep kits through CPASS.  This visual representation allowed us to see what we hoped for – that CPASS Chicago could reach our communities most impacted by SUID.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7C8A2-6054-444D-9BE6-64EA54289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326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Alongside our CPASS efforts we have been disseminating our 2019 Case Registry report to…</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 with presenting the data in the report, we typically share our CPASS outreach efforts, and this combination of hearing the data alongside the CPASS approaches to engaging families through conversation at resource-filled, often joyous events, allows stakeholders to hear how education and prevention is about both the ABC’s and much more – empowering families to take steps – big or small – towards safe sleep on their terms and in the context of their circumstances.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004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Alongside our CPASS efforts we have been disseminating our 2019 Case Registry report to…</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 with presenting the data in the report, we typically share our CPASS outreach efforts, and this combination of hearing the data alongside the CPASS approaches to engaging families through conversation at resource-filled, often joyous events, allows stakeholders to hear how education and prevention is about both the ABC’s and much more – empowering families to take steps – big or small – towards safe sleep on their terms and in the context of their circumstances.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551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hallmark of education and SUID prevention has been encouraging families to adhere to the ABC’s of safe sleep. However, in this study representative of parents from all 77 CAs of Chicago, we understand that the majority of families regularly engage in one or more unsafe sleep practices.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054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hallmark of education and SUID prevention has been encouraging families to adhere to the ABC’s of safe sleep. However, in this study representative of parents from all 77 CAs of Chicago, we understand that the majority of families regularly engage in one or more unsafe sleep practices.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783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Chicago is a highly segregated city with a large LE gap between Black, Latinx and white Chicagoans.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Chronic disease and gun related homicide are the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drivers of this gap.</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Less well known is that infant mortality is the 3</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dirty="0">
                <a:effectLst/>
                <a:latin typeface="Calibri" panose="020F0502020204030204" pitchFamily="34" charset="0"/>
                <a:ea typeface="Calibri" panose="020F0502020204030204" pitchFamily="34" charset="0"/>
                <a:cs typeface="Times New Roman" panose="02020603050405020304" pitchFamily="18" charset="0"/>
              </a:rPr>
              <a:t> leading driver of the LE gap in our city.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151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hallmark of education and SUID prevention has been encouraging families to adhere to the ABC’s of safe sleep. However, in this study representative of parents from all 77 CAs of Chicago, we understand that the majority of families regularly engage in one or more unsafe sleep practices.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193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Alongside our CPASS efforts we have been disseminating our 2019 Case Registry report to…</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 with presenting the data in the report, we typically share our CPASS outreach efforts, and this combination of hearing the data alongside the CPASS approaches to engaging families through conversation at resource-filled, often joyous events, allows stakeholders to hear how education and prevention is about both the ABC’s and much more – empowering families to take steps – big or small – towards safe sleep on their terms and in the context of their circumstances.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618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Alongside our CPASS efforts we have been disseminating our 2019 Case Registry report to…</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 with presenting the data in the report, we typically share our CPASS outreach efforts, and this combination of hearing the data alongside the CPASS approaches to engaging families through conversation at resource-filled, often joyous events, allows stakeholders to hear how education and prevention is about both the ABC’s and much more – empowering families to take steps – big or small – towards safe sleep on their terms and in the context of their circumstances.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410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Chicago is a highly segregated city with a large LE gap between Black, Latinx and white Chicagoans.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Chronic disease and gun related homicide are the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drivers of this gap.</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Less well known is that infant mortality is the 3</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dirty="0">
                <a:effectLst/>
                <a:latin typeface="Calibri" panose="020F0502020204030204" pitchFamily="34" charset="0"/>
                <a:ea typeface="Calibri" panose="020F0502020204030204" pitchFamily="34" charset="0"/>
                <a:cs typeface="Times New Roman" panose="02020603050405020304" pitchFamily="18" charset="0"/>
              </a:rPr>
              <a:t> leading driver of the LE gap in our city.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742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4E0E13-CC6A-4EDC-BBD0-2037A734B04E}" type="slidenum">
              <a:rPr lang="en-US" smtClean="0"/>
              <a:t>3</a:t>
            </a:fld>
            <a:endParaRPr lang="en-US"/>
          </a:p>
        </p:txBody>
      </p:sp>
    </p:spTree>
    <p:extLst>
      <p:ext uri="{BB962C8B-B14F-4D97-AF65-F5344CB8AC3E}">
        <p14:creationId xmlns:p14="http://schemas.microsoft.com/office/powerpoint/2010/main" val="3842815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Chicago is a highly segregated city with a large LE gap between Black, Latinx and white Chicagoans.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Chronic disease and gun related homicide are the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drivers of this gap.</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Less well known is that infant mortality is the 3</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dirty="0">
                <a:effectLst/>
                <a:latin typeface="Calibri" panose="020F0502020204030204" pitchFamily="34" charset="0"/>
                <a:ea typeface="Calibri" panose="020F0502020204030204" pitchFamily="34" charset="0"/>
                <a:cs typeface="Times New Roman" panose="02020603050405020304" pitchFamily="18" charset="0"/>
              </a:rPr>
              <a:t> leading driver of the LE gap in our city.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923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Chicago is a highly segregated city with a large LE gap between Black, Latinx and white Chicagoans.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Chronic disease and gun related homicide are the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drivers of this gap.</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Less well known is that infant mortality is the 3</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dirty="0">
                <a:effectLst/>
                <a:latin typeface="Calibri" panose="020F0502020204030204" pitchFamily="34" charset="0"/>
                <a:ea typeface="Calibri" panose="020F0502020204030204" pitchFamily="34" charset="0"/>
                <a:cs typeface="Times New Roman" panose="02020603050405020304" pitchFamily="18" charset="0"/>
              </a:rPr>
              <a:t> leading driver of the LE gap in our city.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526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problem of risk perception plagues our efforts in SUID prevention.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society, we are justifiably aware of the risk of death to children over 1 from MVC and firearm-related injuries, but we remain much less aware of the risk of death from SUID, despite a 10x risk.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12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problem of risk perception plagues our efforts in SUID prevention.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society, we are justifiably aware of the risk of death to children over 1 from MVC and firearm-related injuries, but we remain much less aware of the risk of death from SUID, despite a 10x risk.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471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hallmark of education and SUID prevention has been encouraging families to adhere to the ABC’s of safe sleep. However, in this study representative of parents from all 77 CAs of Chicago, we understand that the majority of families regularly engage in one or more unsafe sleep practices.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111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hallmark of education and SUID prevention has been encouraging families to adhere to the ABC’s of safe sleep. However, in this study representative of parents from all 77 CAs of Chicago, we understand that the majority of families regularly engage in one or more unsafe sleep practices.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791A2-EFBA-2A42-A23A-D2688B64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06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0.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oleObject" Target="../embeddings/oleObject3.bin"/><Relationship Id="rId5" Type="http://schemas.openxmlformats.org/officeDocument/2006/relationships/image" Target="../media/image27.emf"/><Relationship Id="rId4" Type="http://schemas.openxmlformats.org/officeDocument/2006/relationships/oleObject" Target="../embeddings/oleObject2.bin"/></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2.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oleObject" Target="../embeddings/oleObject5.bin"/><Relationship Id="rId5" Type="http://schemas.openxmlformats.org/officeDocument/2006/relationships/image" Target="../media/image27.emf"/><Relationship Id="rId4" Type="http://schemas.openxmlformats.org/officeDocument/2006/relationships/oleObject" Target="../embeddings/oleObject4.bin"/></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5/25/23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728347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5/25/23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2290186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8231868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5/25/23</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6108123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67661"/>
            <a:ext cx="10363200" cy="1231107"/>
          </a:xfrm>
        </p:spPr>
        <p:txBody>
          <a:bodyPr lIns="0" tIns="0" rIns="0" bIns="0" anchor="t" anchorCtr="0">
            <a:spAutoFit/>
          </a:bodyPr>
          <a:lstStyle>
            <a:lvl1pPr>
              <a:defRPr sz="8000" baseline="0">
                <a:solidFill>
                  <a:schemeClr val="bg1"/>
                </a:solidFill>
                <a:latin typeface="+mn-lt"/>
              </a:defRPr>
            </a:lvl1pPr>
          </a:lstStyle>
          <a:p>
            <a:r>
              <a:rPr lang="en-US" dirty="0"/>
              <a:t>Presentation Title</a:t>
            </a:r>
          </a:p>
        </p:txBody>
      </p:sp>
      <p:pic>
        <p:nvPicPr>
          <p:cNvPr id="4" name="Picture 3" descr="1LineAAPLogoRevers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5580" y="5874484"/>
            <a:ext cx="3681576" cy="542101"/>
          </a:xfrm>
          <a:prstGeom prst="rect">
            <a:avLst/>
          </a:prstGeom>
        </p:spPr>
      </p:pic>
      <p:sp>
        <p:nvSpPr>
          <p:cNvPr id="6" name="Picture Placeholder 2"/>
          <p:cNvSpPr>
            <a:spLocks noGrp="1"/>
          </p:cNvSpPr>
          <p:nvPr>
            <p:ph type="pic" idx="1" hasCustomPrompt="1"/>
          </p:nvPr>
        </p:nvSpPr>
        <p:spPr>
          <a:xfrm>
            <a:off x="0" y="3337685"/>
            <a:ext cx="5562344" cy="3520315"/>
          </a:xfrm>
        </p:spPr>
        <p:txBody>
          <a:bodyPr anchor="b" anchorCtr="0">
            <a:normAutofit/>
          </a:bodyPr>
          <a:lstStyle>
            <a:lvl1pPr marL="0" indent="0">
              <a:buNone/>
              <a:defRPr sz="3200" baseline="0">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Picture. To outline a photo, see http://</a:t>
            </a:r>
            <a:r>
              <a:rPr lang="en-US" dirty="0" err="1"/>
              <a:t>www.gcflearnfree.org</a:t>
            </a:r>
            <a:r>
              <a:rPr lang="en-US" dirty="0"/>
              <a:t>/powerpoint2013/17.4</a:t>
            </a:r>
          </a:p>
        </p:txBody>
      </p:sp>
    </p:spTree>
    <p:extLst>
      <p:ext uri="{BB962C8B-B14F-4D97-AF65-F5344CB8AC3E}">
        <p14:creationId xmlns:p14="http://schemas.microsoft.com/office/powerpoint/2010/main" val="17075015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38478"/>
            <a:ext cx="10972800" cy="861775"/>
          </a:xfrm>
        </p:spPr>
        <p:txBody>
          <a:bodyPr>
            <a:spAutoFit/>
          </a:bodyPr>
          <a:lstStyle>
            <a:lvl1pPr>
              <a:defRPr sz="4800" b="1" i="0" cap="small">
                <a:solidFill>
                  <a:srgbClr val="D84E19"/>
                </a:solidFill>
                <a:latin typeface="Georgia"/>
              </a:defRPr>
            </a:lvl1pPr>
          </a:lstStyle>
          <a:p>
            <a:r>
              <a:rPr lang="en-US" dirty="0"/>
              <a:t>Topic Title</a:t>
            </a:r>
          </a:p>
        </p:txBody>
      </p:sp>
      <p:sp>
        <p:nvSpPr>
          <p:cNvPr id="3" name="Content Placeholder 2"/>
          <p:cNvSpPr>
            <a:spLocks noGrp="1"/>
          </p:cNvSpPr>
          <p:nvPr>
            <p:ph idx="1"/>
          </p:nvPr>
        </p:nvSpPr>
        <p:spPr>
          <a:xfrm>
            <a:off x="609600" y="2569465"/>
            <a:ext cx="10972800" cy="3439823"/>
          </a:xfrm>
        </p:spPr>
        <p:txBody>
          <a:bodyPr>
            <a:noAutofit/>
          </a:bodyPr>
          <a:lstStyle>
            <a:lvl1pPr>
              <a:buClr>
                <a:srgbClr val="F5AA2C"/>
              </a:buClr>
              <a:defRPr/>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2155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201318"/>
            <a:ext cx="10972800" cy="861775"/>
          </a:xfrm>
        </p:spPr>
        <p:txBody>
          <a:bodyPr>
            <a:spAutoFit/>
          </a:bodyPr>
          <a:lstStyle>
            <a:lvl1pPr>
              <a:defRPr sz="48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609600" y="2194560"/>
            <a:ext cx="5384800" cy="3836011"/>
          </a:xfrm>
        </p:spPr>
        <p:txBody>
          <a:bodyPr>
            <a:noAutofit/>
          </a:bodyPr>
          <a:lstStyle>
            <a:lvl1pPr>
              <a:buClr>
                <a:schemeClr val="accent3"/>
              </a:buClr>
              <a:defRPr sz="3733"/>
            </a:lvl1pPr>
            <a:lvl2pPr>
              <a:defRPr sz="3200"/>
            </a:lvl2pPr>
            <a:lvl3pPr marL="1523962" indent="-304792">
              <a:buClr>
                <a:schemeClr val="tx1">
                  <a:lumMod val="50000"/>
                  <a:lumOff val="50000"/>
                </a:schemeClr>
              </a:buClr>
              <a:buSzPct val="100000"/>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94560"/>
            <a:ext cx="5384800" cy="3836011"/>
          </a:xfrm>
        </p:spPr>
        <p:txBody>
          <a:bodyPr>
            <a:noAutofit/>
          </a:bodyPr>
          <a:lstStyle>
            <a:lvl1pPr>
              <a:buClr>
                <a:schemeClr val="accent3"/>
              </a:buClr>
              <a:defRPr sz="3733"/>
            </a:lvl1pPr>
            <a:lvl2pPr>
              <a:defRPr sz="3200"/>
            </a:lvl2pPr>
            <a:lvl3pPr marL="1523962" indent="-304792">
              <a:buClr>
                <a:schemeClr val="tx1">
                  <a:lumMod val="50000"/>
                  <a:lumOff val="50000"/>
                </a:schemeClr>
              </a:buClr>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83574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40865"/>
            <a:ext cx="11132187" cy="1107996"/>
          </a:xfrm>
        </p:spPr>
        <p:txBody>
          <a:bodyPr anchor="t">
            <a:spAutoFit/>
          </a:bodyPr>
          <a:lstStyle>
            <a:lvl1pPr algn="ctr">
              <a:defRPr lang="en-US" sz="64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85"/>
            <a:ext cx="5562344" cy="3520315"/>
          </a:xfrm>
        </p:spPr>
        <p:txBody>
          <a:bodyPr anchor="b" anchorCtr="0">
            <a:normAutofit/>
          </a:bodyPr>
          <a:lstStyle>
            <a:lvl1pPr marL="0" indent="0">
              <a:buNone/>
              <a:defRPr sz="3200" baseline="0">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Picture. To outline a photo, see http://</a:t>
            </a:r>
            <a:r>
              <a:rPr lang="en-US" dirty="0" err="1"/>
              <a:t>www.gcflearnfree.org</a:t>
            </a:r>
            <a:r>
              <a:rPr lang="en-US" dirty="0"/>
              <a:t>/powerpoint2013/17.4</a:t>
            </a:r>
          </a:p>
        </p:txBody>
      </p:sp>
      <p:pic>
        <p:nvPicPr>
          <p:cNvPr id="4" name="Picture 3" descr="1LineAAPLogoRevers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77635" y="5874484"/>
            <a:ext cx="3681576" cy="542101"/>
          </a:xfrm>
          <a:prstGeom prst="rect">
            <a:avLst/>
          </a:prstGeom>
        </p:spPr>
      </p:pic>
    </p:spTree>
    <p:extLst>
      <p:ext uri="{BB962C8B-B14F-4D97-AF65-F5344CB8AC3E}">
        <p14:creationId xmlns:p14="http://schemas.microsoft.com/office/powerpoint/2010/main" val="35999716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0831" y="2514601"/>
            <a:ext cx="2889504" cy="410369"/>
          </a:xfrm>
        </p:spPr>
        <p:txBody>
          <a:bodyPr lIns="0" tIns="0" rIns="0" bIns="0" anchor="t" anchorCtr="0">
            <a:spAutoFit/>
          </a:bodyPr>
          <a:lstStyle>
            <a:lvl1pPr algn="l">
              <a:defRPr sz="2667"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4181856" y="1371600"/>
            <a:ext cx="3474720" cy="391363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9" name="Picture Placeholder 2"/>
          <p:cNvSpPr>
            <a:spLocks noGrp="1"/>
          </p:cNvSpPr>
          <p:nvPr>
            <p:ph type="pic" idx="13"/>
          </p:nvPr>
        </p:nvSpPr>
        <p:spPr>
          <a:xfrm>
            <a:off x="7924800" y="1371600"/>
            <a:ext cx="3486912" cy="391363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12" name="Content Placeholder 2"/>
          <p:cNvSpPr>
            <a:spLocks noGrp="1"/>
          </p:cNvSpPr>
          <p:nvPr>
            <p:ph idx="14" hasCustomPrompt="1"/>
          </p:nvPr>
        </p:nvSpPr>
        <p:spPr>
          <a:xfrm>
            <a:off x="4181856" y="5349240"/>
            <a:ext cx="7217664" cy="287259"/>
          </a:xfrm>
        </p:spPr>
        <p:txBody>
          <a:bodyPr lIns="0" tIns="0" rIns="0" bIns="0">
            <a:spAutoFit/>
          </a:bodyPr>
          <a:lstStyle>
            <a:lvl1pPr marL="0" indent="0">
              <a:buClr>
                <a:srgbClr val="F5AA2C"/>
              </a:buClr>
              <a:buFontTx/>
              <a:buNone/>
              <a:defRPr sz="1867"/>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3670481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7953" y="594360"/>
            <a:ext cx="11412799" cy="513892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Table or graph</a:t>
            </a:r>
          </a:p>
        </p:txBody>
      </p:sp>
      <p:sp>
        <p:nvSpPr>
          <p:cNvPr id="7" name="Content Placeholder 2"/>
          <p:cNvSpPr>
            <a:spLocks noGrp="1"/>
          </p:cNvSpPr>
          <p:nvPr>
            <p:ph idx="14" hasCustomPrompt="1"/>
          </p:nvPr>
        </p:nvSpPr>
        <p:spPr>
          <a:xfrm>
            <a:off x="377951" y="5741663"/>
            <a:ext cx="11412799" cy="287259"/>
          </a:xfrm>
        </p:spPr>
        <p:txBody>
          <a:bodyPr lIns="0" tIns="0" rIns="0" bIns="0">
            <a:spAutoFit/>
          </a:bodyPr>
          <a:lstStyle>
            <a:lvl1pPr marL="0" indent="0">
              <a:buClr>
                <a:srgbClr val="F5AA2C"/>
              </a:buClr>
              <a:buFontTx/>
              <a:buNone/>
              <a:defRPr sz="1867"/>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29589447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5985933"/>
          </a:xfrm>
        </p:spPr>
        <p:txBody>
          <a:bodyPr/>
          <a:lstStyle/>
          <a:p>
            <a:r>
              <a:rPr lang="en-US"/>
              <a:t>Click icon to add picture</a:t>
            </a:r>
            <a:endParaRPr lang="en-US" dirty="0"/>
          </a:p>
        </p:txBody>
      </p:sp>
    </p:spTree>
    <p:extLst>
      <p:ext uri="{BB962C8B-B14F-4D97-AF65-F5344CB8AC3E}">
        <p14:creationId xmlns:p14="http://schemas.microsoft.com/office/powerpoint/2010/main" val="19574195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E9DC-BEFC-AF4B-BC1D-7114ACA0B1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109C97-F75B-7D40-889C-A8FB47563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2F1ED9-5174-6B4B-B537-4CB01358A6DE}"/>
              </a:ext>
            </a:extLst>
          </p:cNvPr>
          <p:cNvSpPr>
            <a:spLocks noGrp="1"/>
          </p:cNvSpPr>
          <p:nvPr>
            <p:ph type="dt" sz="half" idx="10"/>
          </p:nvPr>
        </p:nvSpPr>
        <p:spPr/>
        <p:txBody>
          <a:bodyPr/>
          <a:lstStyle/>
          <a:p>
            <a:fld id="{D844B01F-F506-8641-B4D7-F75123CF4E33}" type="datetimeFigureOut">
              <a:rPr lang="en-US" smtClean="0"/>
              <a:t>5/25/23</a:t>
            </a:fld>
            <a:endParaRPr lang="en-US"/>
          </a:p>
        </p:txBody>
      </p:sp>
      <p:sp>
        <p:nvSpPr>
          <p:cNvPr id="5" name="Footer Placeholder 4">
            <a:extLst>
              <a:ext uri="{FF2B5EF4-FFF2-40B4-BE49-F238E27FC236}">
                <a16:creationId xmlns:a16="http://schemas.microsoft.com/office/drawing/2014/main" id="{EF8B7453-4FB4-5A48-A7F2-6CAE2358A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51A2F-7C14-514E-9003-63F6C10BB926}"/>
              </a:ext>
            </a:extLst>
          </p:cNvPr>
          <p:cNvSpPr>
            <a:spLocks noGrp="1"/>
          </p:cNvSpPr>
          <p:nvPr>
            <p:ph type="sldNum" sz="quarter" idx="12"/>
          </p:nvPr>
        </p:nvSpPr>
        <p:spPr/>
        <p:txBody>
          <a:bodyPr/>
          <a:lstStyle/>
          <a:p>
            <a:fld id="{64BD84E0-0697-0843-A167-040242E89A46}" type="slidenum">
              <a:rPr lang="en-US" smtClean="0"/>
              <a:t>‹#›</a:t>
            </a:fld>
            <a:endParaRPr lang="en-US"/>
          </a:p>
        </p:txBody>
      </p:sp>
    </p:spTree>
    <p:extLst>
      <p:ext uri="{BB962C8B-B14F-4D97-AF65-F5344CB8AC3E}">
        <p14:creationId xmlns:p14="http://schemas.microsoft.com/office/powerpoint/2010/main" val="21828936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DA81-8A86-8D01-86E2-36FCD43B84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D31622-AF1E-85DD-CCD8-D6F1259616DB}"/>
              </a:ext>
            </a:extLst>
          </p:cNvPr>
          <p:cNvSpPr>
            <a:spLocks noGrp="1"/>
          </p:cNvSpPr>
          <p:nvPr>
            <p:ph type="dt" sz="half" idx="10"/>
          </p:nvPr>
        </p:nvSpPr>
        <p:spPr/>
        <p:txBody>
          <a:bodyPr/>
          <a:lstStyle/>
          <a:p>
            <a:fld id="{5EDB78D9-7332-FB4A-8A28-C73B9B952EA9}" type="datetime1">
              <a:rPr lang="en-US" smtClean="0"/>
              <a:t>5/25/23</a:t>
            </a:fld>
            <a:endParaRPr lang="en-US"/>
          </a:p>
        </p:txBody>
      </p:sp>
      <p:sp>
        <p:nvSpPr>
          <p:cNvPr id="4" name="Footer Placeholder 3">
            <a:extLst>
              <a:ext uri="{FF2B5EF4-FFF2-40B4-BE49-F238E27FC236}">
                <a16:creationId xmlns:a16="http://schemas.microsoft.com/office/drawing/2014/main" id="{892DC65D-E093-EBF8-37ED-9956BE1F0871}"/>
              </a:ext>
            </a:extLst>
          </p:cNvPr>
          <p:cNvSpPr>
            <a:spLocks noGrp="1"/>
          </p:cNvSpPr>
          <p:nvPr>
            <p:ph type="ftr" sz="quarter" idx="11"/>
          </p:nvPr>
        </p:nvSpPr>
        <p:spPr/>
        <p:txBody>
          <a:bodyPr/>
          <a:lstStyle/>
          <a:p>
            <a:r>
              <a:rPr lang="en-US"/>
              <a:t>SUID Cook County Report 2019</a:t>
            </a:r>
          </a:p>
        </p:txBody>
      </p:sp>
      <p:sp>
        <p:nvSpPr>
          <p:cNvPr id="5" name="Slide Number Placeholder 4">
            <a:extLst>
              <a:ext uri="{FF2B5EF4-FFF2-40B4-BE49-F238E27FC236}">
                <a16:creationId xmlns:a16="http://schemas.microsoft.com/office/drawing/2014/main" id="{5D266228-3F0B-4885-53B2-E86F1BDB45C1}"/>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106437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EAFE6-3E5C-43B6-D539-286810F65C8C}"/>
              </a:ext>
            </a:extLst>
          </p:cNvPr>
          <p:cNvSpPr>
            <a:spLocks noGrp="1"/>
          </p:cNvSpPr>
          <p:nvPr>
            <p:ph type="dt" sz="half" idx="10"/>
          </p:nvPr>
        </p:nvSpPr>
        <p:spPr/>
        <p:txBody>
          <a:bodyPr/>
          <a:lstStyle/>
          <a:p>
            <a:fld id="{107E6F45-E92A-AE45-AA29-C819C2216FB7}" type="datetime1">
              <a:rPr lang="en-US" smtClean="0"/>
              <a:t>5/25/23</a:t>
            </a:fld>
            <a:endParaRPr lang="en-US"/>
          </a:p>
        </p:txBody>
      </p:sp>
      <p:sp>
        <p:nvSpPr>
          <p:cNvPr id="3" name="Footer Placeholder 2">
            <a:extLst>
              <a:ext uri="{FF2B5EF4-FFF2-40B4-BE49-F238E27FC236}">
                <a16:creationId xmlns:a16="http://schemas.microsoft.com/office/drawing/2014/main" id="{FE7A4905-4B53-C560-03AD-E6F2DC05F2FB}"/>
              </a:ext>
            </a:extLst>
          </p:cNvPr>
          <p:cNvSpPr>
            <a:spLocks noGrp="1"/>
          </p:cNvSpPr>
          <p:nvPr>
            <p:ph type="ftr" sz="quarter" idx="11"/>
          </p:nvPr>
        </p:nvSpPr>
        <p:spPr/>
        <p:txBody>
          <a:bodyPr/>
          <a:lstStyle/>
          <a:p>
            <a:r>
              <a:rPr lang="en-US"/>
              <a:t>SUID Cook County Report 2019</a:t>
            </a:r>
          </a:p>
        </p:txBody>
      </p:sp>
      <p:sp>
        <p:nvSpPr>
          <p:cNvPr id="4" name="Slide Number Placeholder 3">
            <a:extLst>
              <a:ext uri="{FF2B5EF4-FFF2-40B4-BE49-F238E27FC236}">
                <a16:creationId xmlns:a16="http://schemas.microsoft.com/office/drawing/2014/main" id="{23BB937D-71C7-1E16-0C70-076C2CA045BF}"/>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5618626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F317-D233-EBB6-BDA3-87EF370D20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BED5E0-4B67-E6CB-3385-7C51F49B8E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F6C12B-8A20-E36C-B516-3782397F4EEA}"/>
              </a:ext>
            </a:extLst>
          </p:cNvPr>
          <p:cNvSpPr>
            <a:spLocks noGrp="1"/>
          </p:cNvSpPr>
          <p:nvPr>
            <p:ph type="dt" sz="half" idx="10"/>
          </p:nvPr>
        </p:nvSpPr>
        <p:spPr/>
        <p:txBody>
          <a:bodyPr/>
          <a:lstStyle/>
          <a:p>
            <a:fld id="{6E164DC1-CC2F-204A-9AEF-91BC9D2FB4B4}" type="datetime1">
              <a:rPr lang="en-US" smtClean="0"/>
              <a:t>5/25/23</a:t>
            </a:fld>
            <a:endParaRPr lang="en-US"/>
          </a:p>
        </p:txBody>
      </p:sp>
      <p:sp>
        <p:nvSpPr>
          <p:cNvPr id="5" name="Footer Placeholder 4">
            <a:extLst>
              <a:ext uri="{FF2B5EF4-FFF2-40B4-BE49-F238E27FC236}">
                <a16:creationId xmlns:a16="http://schemas.microsoft.com/office/drawing/2014/main" id="{05E34F12-EDDF-C111-1DDD-D10DF9EBCD47}"/>
              </a:ext>
            </a:extLst>
          </p:cNvPr>
          <p:cNvSpPr>
            <a:spLocks noGrp="1"/>
          </p:cNvSpPr>
          <p:nvPr>
            <p:ph type="ftr" sz="quarter" idx="11"/>
          </p:nvPr>
        </p:nvSpPr>
        <p:spPr/>
        <p:txBody>
          <a:bodyPr/>
          <a:lstStyle/>
          <a:p>
            <a:r>
              <a:rPr lang="en-US"/>
              <a:t>SUID Cook County Report 2019</a:t>
            </a:r>
          </a:p>
        </p:txBody>
      </p:sp>
      <p:sp>
        <p:nvSpPr>
          <p:cNvPr id="6" name="Slide Number Placeholder 5">
            <a:extLst>
              <a:ext uri="{FF2B5EF4-FFF2-40B4-BE49-F238E27FC236}">
                <a16:creationId xmlns:a16="http://schemas.microsoft.com/office/drawing/2014/main" id="{F55C2BAB-C1C8-7152-9D92-6522AECEE0C9}"/>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16452268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977B-7C16-035D-D8EA-9DBD526505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9A34E6-03D4-AD48-8819-CC1500E487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90FDA-AF37-6C4A-B294-0003F6790D13}"/>
              </a:ext>
            </a:extLst>
          </p:cNvPr>
          <p:cNvSpPr>
            <a:spLocks noGrp="1"/>
          </p:cNvSpPr>
          <p:nvPr>
            <p:ph type="dt" sz="half" idx="10"/>
          </p:nvPr>
        </p:nvSpPr>
        <p:spPr/>
        <p:txBody>
          <a:bodyPr/>
          <a:lstStyle/>
          <a:p>
            <a:fld id="{64170A81-0653-764C-8816-B6D391E70E50}" type="datetime1">
              <a:rPr lang="en-US" smtClean="0"/>
              <a:t>5/25/23</a:t>
            </a:fld>
            <a:endParaRPr lang="en-US"/>
          </a:p>
        </p:txBody>
      </p:sp>
      <p:sp>
        <p:nvSpPr>
          <p:cNvPr id="5" name="Footer Placeholder 4">
            <a:extLst>
              <a:ext uri="{FF2B5EF4-FFF2-40B4-BE49-F238E27FC236}">
                <a16:creationId xmlns:a16="http://schemas.microsoft.com/office/drawing/2014/main" id="{19F08F55-47A8-C0C6-93E9-A35D9ACF1DA8}"/>
              </a:ext>
            </a:extLst>
          </p:cNvPr>
          <p:cNvSpPr>
            <a:spLocks noGrp="1"/>
          </p:cNvSpPr>
          <p:nvPr>
            <p:ph type="ftr" sz="quarter" idx="11"/>
          </p:nvPr>
        </p:nvSpPr>
        <p:spPr/>
        <p:txBody>
          <a:bodyPr/>
          <a:lstStyle/>
          <a:p>
            <a:r>
              <a:rPr lang="en-US"/>
              <a:t>SUID Cook County Report 2019</a:t>
            </a:r>
          </a:p>
        </p:txBody>
      </p:sp>
      <p:sp>
        <p:nvSpPr>
          <p:cNvPr id="6" name="Slide Number Placeholder 5">
            <a:extLst>
              <a:ext uri="{FF2B5EF4-FFF2-40B4-BE49-F238E27FC236}">
                <a16:creationId xmlns:a16="http://schemas.microsoft.com/office/drawing/2014/main" id="{86A3E3C9-2767-6A14-A5E3-BFC4B7866B7D}"/>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17719054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99078-B53A-02D4-94F0-30B2D1D560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B3E4BC-D13F-39CC-FCDD-9932839FF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E9571D-A98E-734E-69E3-4E6FC6FB6635}"/>
              </a:ext>
            </a:extLst>
          </p:cNvPr>
          <p:cNvSpPr>
            <a:spLocks noGrp="1"/>
          </p:cNvSpPr>
          <p:nvPr>
            <p:ph type="dt" sz="half" idx="10"/>
          </p:nvPr>
        </p:nvSpPr>
        <p:spPr/>
        <p:txBody>
          <a:bodyPr/>
          <a:lstStyle/>
          <a:p>
            <a:fld id="{4A45EF2C-FD1F-194B-8F1A-4F82DB3D5563}" type="datetime1">
              <a:rPr lang="en-US" smtClean="0"/>
              <a:t>5/25/23</a:t>
            </a:fld>
            <a:endParaRPr lang="en-US"/>
          </a:p>
        </p:txBody>
      </p:sp>
      <p:sp>
        <p:nvSpPr>
          <p:cNvPr id="5" name="Footer Placeholder 4">
            <a:extLst>
              <a:ext uri="{FF2B5EF4-FFF2-40B4-BE49-F238E27FC236}">
                <a16:creationId xmlns:a16="http://schemas.microsoft.com/office/drawing/2014/main" id="{14DB2348-35A6-3ECF-8624-EE55D5317810}"/>
              </a:ext>
            </a:extLst>
          </p:cNvPr>
          <p:cNvSpPr>
            <a:spLocks noGrp="1"/>
          </p:cNvSpPr>
          <p:nvPr>
            <p:ph type="ftr" sz="quarter" idx="11"/>
          </p:nvPr>
        </p:nvSpPr>
        <p:spPr/>
        <p:txBody>
          <a:bodyPr/>
          <a:lstStyle/>
          <a:p>
            <a:r>
              <a:rPr lang="en-US"/>
              <a:t>SUID Cook County Report 2019</a:t>
            </a:r>
          </a:p>
        </p:txBody>
      </p:sp>
      <p:sp>
        <p:nvSpPr>
          <p:cNvPr id="6" name="Slide Number Placeholder 5">
            <a:extLst>
              <a:ext uri="{FF2B5EF4-FFF2-40B4-BE49-F238E27FC236}">
                <a16:creationId xmlns:a16="http://schemas.microsoft.com/office/drawing/2014/main" id="{59C6F312-F7D9-5D0B-1880-4CB76E3AA703}"/>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8875497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0D56-2EEF-0219-2B98-711746F634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D80FA-FE79-FF51-6C90-86F4ABE698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562EC8-61C7-3F77-1EE3-74A9C96DE5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DAD2C4-8EE2-096F-0FEE-D5F5CCCCE292}"/>
              </a:ext>
            </a:extLst>
          </p:cNvPr>
          <p:cNvSpPr>
            <a:spLocks noGrp="1"/>
          </p:cNvSpPr>
          <p:nvPr>
            <p:ph type="dt" sz="half" idx="10"/>
          </p:nvPr>
        </p:nvSpPr>
        <p:spPr/>
        <p:txBody>
          <a:bodyPr/>
          <a:lstStyle/>
          <a:p>
            <a:fld id="{F7A0BF6C-358E-854E-9124-D9EF1B39654E}" type="datetime1">
              <a:rPr lang="en-US" smtClean="0"/>
              <a:t>5/25/23</a:t>
            </a:fld>
            <a:endParaRPr lang="en-US"/>
          </a:p>
        </p:txBody>
      </p:sp>
      <p:sp>
        <p:nvSpPr>
          <p:cNvPr id="6" name="Footer Placeholder 5">
            <a:extLst>
              <a:ext uri="{FF2B5EF4-FFF2-40B4-BE49-F238E27FC236}">
                <a16:creationId xmlns:a16="http://schemas.microsoft.com/office/drawing/2014/main" id="{BB391B9D-644D-16C8-FD4B-E979F8BCC28F}"/>
              </a:ext>
            </a:extLst>
          </p:cNvPr>
          <p:cNvSpPr>
            <a:spLocks noGrp="1"/>
          </p:cNvSpPr>
          <p:nvPr>
            <p:ph type="ftr" sz="quarter" idx="11"/>
          </p:nvPr>
        </p:nvSpPr>
        <p:spPr/>
        <p:txBody>
          <a:bodyPr/>
          <a:lstStyle/>
          <a:p>
            <a:r>
              <a:rPr lang="en-US"/>
              <a:t>SUID Cook County Report 2019</a:t>
            </a:r>
          </a:p>
        </p:txBody>
      </p:sp>
      <p:sp>
        <p:nvSpPr>
          <p:cNvPr id="7" name="Slide Number Placeholder 6">
            <a:extLst>
              <a:ext uri="{FF2B5EF4-FFF2-40B4-BE49-F238E27FC236}">
                <a16:creationId xmlns:a16="http://schemas.microsoft.com/office/drawing/2014/main" id="{D5668BBB-6857-981A-DF0D-16FE14AFDAA0}"/>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32220795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1AA7-3AE6-3D75-6C62-01FDC33FE4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3D4EC2-96B4-5D0D-CFD3-307243983E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36D063-3BFA-A865-BD8C-9236F7C0F5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28C7B1-5324-E026-52B0-BAF3F9D1F6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F4825E-A73A-ED55-92DC-61FE843581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0157C-5401-4F07-75B4-2F0318DB29CD}"/>
              </a:ext>
            </a:extLst>
          </p:cNvPr>
          <p:cNvSpPr>
            <a:spLocks noGrp="1"/>
          </p:cNvSpPr>
          <p:nvPr>
            <p:ph type="dt" sz="half" idx="10"/>
          </p:nvPr>
        </p:nvSpPr>
        <p:spPr/>
        <p:txBody>
          <a:bodyPr/>
          <a:lstStyle/>
          <a:p>
            <a:fld id="{5E11E667-3A27-0C4E-909F-66C16C69FA4D}" type="datetime1">
              <a:rPr lang="en-US" smtClean="0"/>
              <a:t>5/25/23</a:t>
            </a:fld>
            <a:endParaRPr lang="en-US"/>
          </a:p>
        </p:txBody>
      </p:sp>
      <p:sp>
        <p:nvSpPr>
          <p:cNvPr id="8" name="Footer Placeholder 7">
            <a:extLst>
              <a:ext uri="{FF2B5EF4-FFF2-40B4-BE49-F238E27FC236}">
                <a16:creationId xmlns:a16="http://schemas.microsoft.com/office/drawing/2014/main" id="{85301F91-8928-D73E-C4EE-046F62FE2C2F}"/>
              </a:ext>
            </a:extLst>
          </p:cNvPr>
          <p:cNvSpPr>
            <a:spLocks noGrp="1"/>
          </p:cNvSpPr>
          <p:nvPr>
            <p:ph type="ftr" sz="quarter" idx="11"/>
          </p:nvPr>
        </p:nvSpPr>
        <p:spPr/>
        <p:txBody>
          <a:bodyPr/>
          <a:lstStyle/>
          <a:p>
            <a:r>
              <a:rPr lang="en-US"/>
              <a:t>SUID Cook County Report 2019</a:t>
            </a:r>
          </a:p>
        </p:txBody>
      </p:sp>
      <p:sp>
        <p:nvSpPr>
          <p:cNvPr id="9" name="Slide Number Placeholder 8">
            <a:extLst>
              <a:ext uri="{FF2B5EF4-FFF2-40B4-BE49-F238E27FC236}">
                <a16:creationId xmlns:a16="http://schemas.microsoft.com/office/drawing/2014/main" id="{A7AE44DB-35E7-F3DD-1743-15FA5BFA7944}"/>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2977285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DA81-8A86-8D01-86E2-36FCD43B84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D31622-AF1E-85DD-CCD8-D6F1259616DB}"/>
              </a:ext>
            </a:extLst>
          </p:cNvPr>
          <p:cNvSpPr>
            <a:spLocks noGrp="1"/>
          </p:cNvSpPr>
          <p:nvPr>
            <p:ph type="dt" sz="half" idx="10"/>
          </p:nvPr>
        </p:nvSpPr>
        <p:spPr/>
        <p:txBody>
          <a:bodyPr/>
          <a:lstStyle/>
          <a:p>
            <a:fld id="{5EDB78D9-7332-FB4A-8A28-C73B9B952EA9}" type="datetime1">
              <a:rPr lang="en-US" smtClean="0"/>
              <a:t>5/25/23</a:t>
            </a:fld>
            <a:endParaRPr lang="en-US"/>
          </a:p>
        </p:txBody>
      </p:sp>
      <p:sp>
        <p:nvSpPr>
          <p:cNvPr id="4" name="Footer Placeholder 3">
            <a:extLst>
              <a:ext uri="{FF2B5EF4-FFF2-40B4-BE49-F238E27FC236}">
                <a16:creationId xmlns:a16="http://schemas.microsoft.com/office/drawing/2014/main" id="{892DC65D-E093-EBF8-37ED-9956BE1F0871}"/>
              </a:ext>
            </a:extLst>
          </p:cNvPr>
          <p:cNvSpPr>
            <a:spLocks noGrp="1"/>
          </p:cNvSpPr>
          <p:nvPr>
            <p:ph type="ftr" sz="quarter" idx="11"/>
          </p:nvPr>
        </p:nvSpPr>
        <p:spPr/>
        <p:txBody>
          <a:bodyPr/>
          <a:lstStyle/>
          <a:p>
            <a:r>
              <a:rPr lang="en-US"/>
              <a:t>SUID Cook County Report 2019</a:t>
            </a:r>
          </a:p>
        </p:txBody>
      </p:sp>
      <p:sp>
        <p:nvSpPr>
          <p:cNvPr id="5" name="Slide Number Placeholder 4">
            <a:extLst>
              <a:ext uri="{FF2B5EF4-FFF2-40B4-BE49-F238E27FC236}">
                <a16:creationId xmlns:a16="http://schemas.microsoft.com/office/drawing/2014/main" id="{5D266228-3F0B-4885-53B2-E86F1BDB45C1}"/>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10377176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EAFE6-3E5C-43B6-D539-286810F65C8C}"/>
              </a:ext>
            </a:extLst>
          </p:cNvPr>
          <p:cNvSpPr>
            <a:spLocks noGrp="1"/>
          </p:cNvSpPr>
          <p:nvPr>
            <p:ph type="dt" sz="half" idx="10"/>
          </p:nvPr>
        </p:nvSpPr>
        <p:spPr/>
        <p:txBody>
          <a:bodyPr/>
          <a:lstStyle/>
          <a:p>
            <a:fld id="{107E6F45-E92A-AE45-AA29-C819C2216FB7}" type="datetime1">
              <a:rPr lang="en-US" smtClean="0"/>
              <a:t>5/25/23</a:t>
            </a:fld>
            <a:endParaRPr lang="en-US"/>
          </a:p>
        </p:txBody>
      </p:sp>
      <p:sp>
        <p:nvSpPr>
          <p:cNvPr id="3" name="Footer Placeholder 2">
            <a:extLst>
              <a:ext uri="{FF2B5EF4-FFF2-40B4-BE49-F238E27FC236}">
                <a16:creationId xmlns:a16="http://schemas.microsoft.com/office/drawing/2014/main" id="{FE7A4905-4B53-C560-03AD-E6F2DC05F2FB}"/>
              </a:ext>
            </a:extLst>
          </p:cNvPr>
          <p:cNvSpPr>
            <a:spLocks noGrp="1"/>
          </p:cNvSpPr>
          <p:nvPr>
            <p:ph type="ftr" sz="quarter" idx="11"/>
          </p:nvPr>
        </p:nvSpPr>
        <p:spPr/>
        <p:txBody>
          <a:bodyPr/>
          <a:lstStyle/>
          <a:p>
            <a:r>
              <a:rPr lang="en-US"/>
              <a:t>SUID Cook County Report 2019</a:t>
            </a:r>
          </a:p>
        </p:txBody>
      </p:sp>
      <p:sp>
        <p:nvSpPr>
          <p:cNvPr id="4" name="Slide Number Placeholder 3">
            <a:extLst>
              <a:ext uri="{FF2B5EF4-FFF2-40B4-BE49-F238E27FC236}">
                <a16:creationId xmlns:a16="http://schemas.microsoft.com/office/drawing/2014/main" id="{23BB937D-71C7-1E16-0C70-076C2CA045BF}"/>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2805747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DBBC8-B6B7-A5F1-B127-228D795FD9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29DE6C-65FB-064E-B63F-E0527D9B48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F9EB80-7F36-2536-A6C4-62CDE44A3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D395D2-390C-E661-19A1-A0FD2CDB00BC}"/>
              </a:ext>
            </a:extLst>
          </p:cNvPr>
          <p:cNvSpPr>
            <a:spLocks noGrp="1"/>
          </p:cNvSpPr>
          <p:nvPr>
            <p:ph type="dt" sz="half" idx="10"/>
          </p:nvPr>
        </p:nvSpPr>
        <p:spPr/>
        <p:txBody>
          <a:bodyPr/>
          <a:lstStyle/>
          <a:p>
            <a:fld id="{A50DF65E-B11E-B148-B1D6-7DFA1C6758BC}" type="datetime1">
              <a:rPr lang="en-US" smtClean="0"/>
              <a:t>5/25/23</a:t>
            </a:fld>
            <a:endParaRPr lang="en-US"/>
          </a:p>
        </p:txBody>
      </p:sp>
      <p:sp>
        <p:nvSpPr>
          <p:cNvPr id="6" name="Footer Placeholder 5">
            <a:extLst>
              <a:ext uri="{FF2B5EF4-FFF2-40B4-BE49-F238E27FC236}">
                <a16:creationId xmlns:a16="http://schemas.microsoft.com/office/drawing/2014/main" id="{09D7C399-EDA8-3EA0-2531-D08369D0A435}"/>
              </a:ext>
            </a:extLst>
          </p:cNvPr>
          <p:cNvSpPr>
            <a:spLocks noGrp="1"/>
          </p:cNvSpPr>
          <p:nvPr>
            <p:ph type="ftr" sz="quarter" idx="11"/>
          </p:nvPr>
        </p:nvSpPr>
        <p:spPr/>
        <p:txBody>
          <a:bodyPr/>
          <a:lstStyle/>
          <a:p>
            <a:r>
              <a:rPr lang="en-US"/>
              <a:t>SUID Cook County Report 2019</a:t>
            </a:r>
          </a:p>
        </p:txBody>
      </p:sp>
      <p:sp>
        <p:nvSpPr>
          <p:cNvPr id="7" name="Slide Number Placeholder 6">
            <a:extLst>
              <a:ext uri="{FF2B5EF4-FFF2-40B4-BE49-F238E27FC236}">
                <a16:creationId xmlns:a16="http://schemas.microsoft.com/office/drawing/2014/main" id="{E3A12249-96E2-1898-691B-5F359C5CAFA3}"/>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823033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ADA3-8FDA-877C-8460-BEA8413085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1EC373-8995-E475-4F14-763625536F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DF2506-8E48-5BE7-B189-B7FCF280E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F332FE-3C9A-5D0A-A99F-25FE4AE471D8}"/>
              </a:ext>
            </a:extLst>
          </p:cNvPr>
          <p:cNvSpPr>
            <a:spLocks noGrp="1"/>
          </p:cNvSpPr>
          <p:nvPr>
            <p:ph type="dt" sz="half" idx="10"/>
          </p:nvPr>
        </p:nvSpPr>
        <p:spPr/>
        <p:txBody>
          <a:bodyPr/>
          <a:lstStyle/>
          <a:p>
            <a:fld id="{E32EC3A6-8812-CC47-AC2D-F420F4074892}" type="datetime1">
              <a:rPr lang="en-US" smtClean="0"/>
              <a:t>5/25/23</a:t>
            </a:fld>
            <a:endParaRPr lang="en-US"/>
          </a:p>
        </p:txBody>
      </p:sp>
      <p:sp>
        <p:nvSpPr>
          <p:cNvPr id="6" name="Footer Placeholder 5">
            <a:extLst>
              <a:ext uri="{FF2B5EF4-FFF2-40B4-BE49-F238E27FC236}">
                <a16:creationId xmlns:a16="http://schemas.microsoft.com/office/drawing/2014/main" id="{A44B740F-71BC-23D6-C18C-3D13F75F6719}"/>
              </a:ext>
            </a:extLst>
          </p:cNvPr>
          <p:cNvSpPr>
            <a:spLocks noGrp="1"/>
          </p:cNvSpPr>
          <p:nvPr>
            <p:ph type="ftr" sz="quarter" idx="11"/>
          </p:nvPr>
        </p:nvSpPr>
        <p:spPr/>
        <p:txBody>
          <a:bodyPr/>
          <a:lstStyle/>
          <a:p>
            <a:r>
              <a:rPr lang="en-US"/>
              <a:t>SUID Cook County Report 2019</a:t>
            </a:r>
          </a:p>
        </p:txBody>
      </p:sp>
      <p:sp>
        <p:nvSpPr>
          <p:cNvPr id="7" name="Slide Number Placeholder 6">
            <a:extLst>
              <a:ext uri="{FF2B5EF4-FFF2-40B4-BE49-F238E27FC236}">
                <a16:creationId xmlns:a16="http://schemas.microsoft.com/office/drawing/2014/main" id="{D26E48E3-8B70-7700-8BB6-56B968EC8A3A}"/>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117024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5A9F-39A3-9BDE-B654-F8B2AA809D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9D8F6-10BE-54B8-3BF3-EB265FD9A4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14257-00D1-7249-391D-A5A480E851D4}"/>
              </a:ext>
            </a:extLst>
          </p:cNvPr>
          <p:cNvSpPr>
            <a:spLocks noGrp="1"/>
          </p:cNvSpPr>
          <p:nvPr>
            <p:ph type="dt" sz="half" idx="10"/>
          </p:nvPr>
        </p:nvSpPr>
        <p:spPr/>
        <p:txBody>
          <a:bodyPr/>
          <a:lstStyle/>
          <a:p>
            <a:fld id="{9C1279F8-3768-D842-861B-59B5C3B7BD6A}" type="datetime1">
              <a:rPr lang="en-US" smtClean="0"/>
              <a:t>5/25/23</a:t>
            </a:fld>
            <a:endParaRPr lang="en-US"/>
          </a:p>
        </p:txBody>
      </p:sp>
      <p:sp>
        <p:nvSpPr>
          <p:cNvPr id="5" name="Footer Placeholder 4">
            <a:extLst>
              <a:ext uri="{FF2B5EF4-FFF2-40B4-BE49-F238E27FC236}">
                <a16:creationId xmlns:a16="http://schemas.microsoft.com/office/drawing/2014/main" id="{BE615322-9032-47F4-2D58-E7E743837D29}"/>
              </a:ext>
            </a:extLst>
          </p:cNvPr>
          <p:cNvSpPr>
            <a:spLocks noGrp="1"/>
          </p:cNvSpPr>
          <p:nvPr>
            <p:ph type="ftr" sz="quarter" idx="11"/>
          </p:nvPr>
        </p:nvSpPr>
        <p:spPr/>
        <p:txBody>
          <a:bodyPr/>
          <a:lstStyle/>
          <a:p>
            <a:r>
              <a:rPr lang="en-US"/>
              <a:t>SUID Cook County Report 2019</a:t>
            </a:r>
          </a:p>
        </p:txBody>
      </p:sp>
      <p:sp>
        <p:nvSpPr>
          <p:cNvPr id="6" name="Slide Number Placeholder 5">
            <a:extLst>
              <a:ext uri="{FF2B5EF4-FFF2-40B4-BE49-F238E27FC236}">
                <a16:creationId xmlns:a16="http://schemas.microsoft.com/office/drawing/2014/main" id="{EE565889-F91D-3913-CEDF-B0B61E7805D0}"/>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36137912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8CA9FF-8439-BCFC-344A-8FFDD3CE85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D0BE70-2388-E66A-D90F-2A9C64F06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99778-8A1D-A24D-300E-AA3519413F29}"/>
              </a:ext>
            </a:extLst>
          </p:cNvPr>
          <p:cNvSpPr>
            <a:spLocks noGrp="1"/>
          </p:cNvSpPr>
          <p:nvPr>
            <p:ph type="dt" sz="half" idx="10"/>
          </p:nvPr>
        </p:nvSpPr>
        <p:spPr/>
        <p:txBody>
          <a:bodyPr/>
          <a:lstStyle/>
          <a:p>
            <a:fld id="{B450938B-33FE-F24C-B3EF-0CEF5406AAD2}" type="datetime1">
              <a:rPr lang="en-US" smtClean="0"/>
              <a:t>5/25/23</a:t>
            </a:fld>
            <a:endParaRPr lang="en-US"/>
          </a:p>
        </p:txBody>
      </p:sp>
      <p:sp>
        <p:nvSpPr>
          <p:cNvPr id="5" name="Footer Placeholder 4">
            <a:extLst>
              <a:ext uri="{FF2B5EF4-FFF2-40B4-BE49-F238E27FC236}">
                <a16:creationId xmlns:a16="http://schemas.microsoft.com/office/drawing/2014/main" id="{E489BFB9-BBFE-9E35-5833-B9D63FB72C4A}"/>
              </a:ext>
            </a:extLst>
          </p:cNvPr>
          <p:cNvSpPr>
            <a:spLocks noGrp="1"/>
          </p:cNvSpPr>
          <p:nvPr>
            <p:ph type="ftr" sz="quarter" idx="11"/>
          </p:nvPr>
        </p:nvSpPr>
        <p:spPr/>
        <p:txBody>
          <a:bodyPr/>
          <a:lstStyle/>
          <a:p>
            <a:r>
              <a:rPr lang="en-US"/>
              <a:t>SUID Cook County Report 2019</a:t>
            </a:r>
          </a:p>
        </p:txBody>
      </p:sp>
      <p:sp>
        <p:nvSpPr>
          <p:cNvPr id="6" name="Slide Number Placeholder 5">
            <a:extLst>
              <a:ext uri="{FF2B5EF4-FFF2-40B4-BE49-F238E27FC236}">
                <a16:creationId xmlns:a16="http://schemas.microsoft.com/office/drawing/2014/main" id="{65906972-4ABA-C10A-E63E-707A10D51176}"/>
              </a:ext>
            </a:extLst>
          </p:cNvPr>
          <p:cNvSpPr>
            <a:spLocks noGrp="1"/>
          </p:cNvSpPr>
          <p:nvPr>
            <p:ph type="sldNum" sz="quarter" idx="12"/>
          </p:nvPr>
        </p:nvSpPr>
        <p:spPr/>
        <p:txBody>
          <a:bodyPr/>
          <a:lstStyle/>
          <a:p>
            <a:fld id="{979BD571-920B-8A49-8107-64CDDC31E31D}" type="slidenum">
              <a:rPr lang="en-US" smtClean="0"/>
              <a:t>‹#›</a:t>
            </a:fld>
            <a:endParaRPr lang="en-US"/>
          </a:p>
        </p:txBody>
      </p:sp>
    </p:spTree>
    <p:extLst>
      <p:ext uri="{BB962C8B-B14F-4D97-AF65-F5344CB8AC3E}">
        <p14:creationId xmlns:p14="http://schemas.microsoft.com/office/powerpoint/2010/main" val="677559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3572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402549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39295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85428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674214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831436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035727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396905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5/25/23</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162186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6" Type="http://schemas.openxmlformats.org/officeDocument/2006/relationships/slideLayout" Target="../slideLayouts/slideLayout27.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28" Type="http://schemas.openxmlformats.org/officeDocument/2006/relationships/slideLayout" Target="../slideLayouts/slideLayout139.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18" Type="http://schemas.openxmlformats.org/officeDocument/2006/relationships/slideLayout" Target="../slideLayouts/slideLayout129.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08" Type="http://schemas.openxmlformats.org/officeDocument/2006/relationships/slideLayout" Target="../slideLayouts/slideLayout119.xml"/><Relationship Id="rId124" Type="http://schemas.openxmlformats.org/officeDocument/2006/relationships/slideLayout" Target="../slideLayouts/slideLayout135.xml"/><Relationship Id="rId129" Type="http://schemas.openxmlformats.org/officeDocument/2006/relationships/slideLayout" Target="../slideLayouts/slideLayout140.xml"/><Relationship Id="rId54" Type="http://schemas.openxmlformats.org/officeDocument/2006/relationships/slideLayout" Target="../slideLayouts/slideLayout65.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119" Type="http://schemas.openxmlformats.org/officeDocument/2006/relationships/slideLayout" Target="../slideLayouts/slideLayout130.xml"/><Relationship Id="rId44" Type="http://schemas.openxmlformats.org/officeDocument/2006/relationships/slideLayout" Target="../slideLayouts/slideLayout55.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130" Type="http://schemas.openxmlformats.org/officeDocument/2006/relationships/theme" Target="../theme/theme2.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120" Type="http://schemas.openxmlformats.org/officeDocument/2006/relationships/slideLayout" Target="../slideLayouts/slideLayout131.xml"/><Relationship Id="rId125" Type="http://schemas.openxmlformats.org/officeDocument/2006/relationships/slideLayout" Target="../slideLayouts/slideLayout136.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15" Type="http://schemas.openxmlformats.org/officeDocument/2006/relationships/slideLayout" Target="../slideLayouts/slideLayout126.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116" Type="http://schemas.openxmlformats.org/officeDocument/2006/relationships/slideLayout" Target="../slideLayouts/slideLayout12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image" Target="../media/image33.png"/><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theme" Target="../theme/theme3.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5/25/23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5221" r:id="rId1"/>
    <p:sldLayoutId id="2147485222" r:id="rId2"/>
    <p:sldLayoutId id="2147485223" r:id="rId3"/>
    <p:sldLayoutId id="2147485219" r:id="rId4"/>
    <p:sldLayoutId id="2147485225" r:id="rId5"/>
    <p:sldLayoutId id="2147485226" r:id="rId6"/>
    <p:sldLayoutId id="2147485227" r:id="rId7"/>
    <p:sldLayoutId id="2147485228" r:id="rId8"/>
    <p:sldLayoutId id="2147485230" r:id="rId9"/>
    <p:sldLayoutId id="2147485231" r:id="rId10"/>
    <p:sldLayoutId id="21474852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4066997142"/>
      </p:ext>
    </p:extLst>
  </p:cSld>
  <p:clrMap bg1="lt1" tx1="dk1" bg2="lt2" tx2="dk2" accent1="accent1" accent2="accent2" accent3="accent3" accent4="accent4" accent5="accent5" accent6="accent6" hlink="hlink" folHlink="folHlink"/>
  <p:sldLayoutIdLst>
    <p:sldLayoutId id="2147483735" r:id="rId1"/>
    <p:sldLayoutId id="2147483836" r:id="rId2"/>
    <p:sldLayoutId id="2147483716" r:id="rId3"/>
    <p:sldLayoutId id="2147483741" r:id="rId4"/>
    <p:sldLayoutId id="2147483717" r:id="rId5"/>
    <p:sldLayoutId id="2147483718" r:id="rId6"/>
    <p:sldLayoutId id="2147483719" r:id="rId7"/>
    <p:sldLayoutId id="2147483723" r:id="rId8"/>
    <p:sldLayoutId id="2147483837" r:id="rId9"/>
    <p:sldLayoutId id="2147484354" r:id="rId10"/>
    <p:sldLayoutId id="2147484219" r:id="rId11"/>
    <p:sldLayoutId id="2147484220" r:id="rId12"/>
    <p:sldLayoutId id="2147484355" r:id="rId13"/>
    <p:sldLayoutId id="2147484356" r:id="rId14"/>
    <p:sldLayoutId id="2147484357" r:id="rId15"/>
    <p:sldLayoutId id="2147484358" r:id="rId16"/>
    <p:sldLayoutId id="2147483844" r:id="rId17"/>
    <p:sldLayoutId id="2147483845" r:id="rId18"/>
    <p:sldLayoutId id="2147484238" r:id="rId19"/>
    <p:sldLayoutId id="2147484200" r:id="rId20"/>
    <p:sldLayoutId id="2147484221" r:id="rId21"/>
    <p:sldLayoutId id="2147484202" r:id="rId22"/>
    <p:sldLayoutId id="2147484203" r:id="rId23"/>
    <p:sldLayoutId id="2147484204" r:id="rId24"/>
    <p:sldLayoutId id="2147484205" r:id="rId25"/>
    <p:sldLayoutId id="2147484206" r:id="rId26"/>
    <p:sldLayoutId id="2147484237" r:id="rId27"/>
    <p:sldLayoutId id="2147484208" r:id="rId28"/>
    <p:sldLayoutId id="2147485064" r:id="rId29"/>
    <p:sldLayoutId id="2147485065" r:id="rId30"/>
    <p:sldLayoutId id="2147485203" r:id="rId31"/>
    <p:sldLayoutId id="2147485066" r:id="rId32"/>
    <p:sldLayoutId id="2147485067" r:id="rId33"/>
    <p:sldLayoutId id="2147485068" r:id="rId34"/>
    <p:sldLayoutId id="2147485069" r:id="rId35"/>
    <p:sldLayoutId id="2147485197" r:id="rId36"/>
    <p:sldLayoutId id="2147485070" r:id="rId37"/>
    <p:sldLayoutId id="2147485204" r:id="rId38"/>
    <p:sldLayoutId id="2147485071" r:id="rId39"/>
    <p:sldLayoutId id="2147484359" r:id="rId40"/>
    <p:sldLayoutId id="2147484766" r:id="rId41"/>
    <p:sldLayoutId id="2147484557" r:id="rId42"/>
    <p:sldLayoutId id="2147484369" r:id="rId43"/>
    <p:sldLayoutId id="2147484767" r:id="rId44"/>
    <p:sldLayoutId id="2147484371" r:id="rId45"/>
    <p:sldLayoutId id="2147484372" r:id="rId46"/>
    <p:sldLayoutId id="2147484373" r:id="rId47"/>
    <p:sldLayoutId id="2147484374" r:id="rId48"/>
    <p:sldLayoutId id="2147484375" r:id="rId49"/>
    <p:sldLayoutId id="2147484768" r:id="rId50"/>
    <p:sldLayoutId id="2147484377" r:id="rId51"/>
    <p:sldLayoutId id="2147483721" r:id="rId52"/>
    <p:sldLayoutId id="2147483736" r:id="rId53"/>
    <p:sldLayoutId id="2147483720" r:id="rId54"/>
    <p:sldLayoutId id="2147483722" r:id="rId55"/>
    <p:sldLayoutId id="2147485217" r:id="rId56"/>
    <p:sldLayoutId id="2147485218" r:id="rId57"/>
    <p:sldLayoutId id="2147485216" r:id="rId58"/>
    <p:sldLayoutId id="2147483764" r:id="rId59"/>
    <p:sldLayoutId id="2147483765" r:id="rId60"/>
    <p:sldLayoutId id="2147483766" r:id="rId61"/>
    <p:sldLayoutId id="2147483767" r:id="rId62"/>
    <p:sldLayoutId id="2147483739" r:id="rId63"/>
    <p:sldLayoutId id="2147485211" r:id="rId64"/>
    <p:sldLayoutId id="2147485205" r:id="rId65"/>
    <p:sldLayoutId id="2147485206" r:id="rId66"/>
    <p:sldLayoutId id="2147485072" r:id="rId67"/>
    <p:sldLayoutId id="2147485198" r:id="rId68"/>
    <p:sldLayoutId id="2147484778" r:id="rId69"/>
    <p:sldLayoutId id="2147484231" r:id="rId70"/>
    <p:sldLayoutId id="2147484268" r:id="rId71"/>
    <p:sldLayoutId id="2147484235" r:id="rId72"/>
    <p:sldLayoutId id="2147484224" r:id="rId73"/>
    <p:sldLayoutId id="2147484245" r:id="rId74"/>
    <p:sldLayoutId id="2147484262" r:id="rId75"/>
    <p:sldLayoutId id="2147484770" r:id="rId76"/>
    <p:sldLayoutId id="2147484771" r:id="rId77"/>
    <p:sldLayoutId id="2147484772" r:id="rId78"/>
    <p:sldLayoutId id="2147484233" r:id="rId79"/>
    <p:sldLayoutId id="2147485210" r:id="rId80"/>
    <p:sldLayoutId id="2147483868" r:id="rId81"/>
    <p:sldLayoutId id="2147484781" r:id="rId82"/>
    <p:sldLayoutId id="2147484782" r:id="rId83"/>
    <p:sldLayoutId id="2147484783" r:id="rId84"/>
    <p:sldLayoutId id="2147484784" r:id="rId85"/>
    <p:sldLayoutId id="2147483813" r:id="rId86"/>
    <p:sldLayoutId id="2147483814" r:id="rId87"/>
    <p:sldLayoutId id="2147483815" r:id="rId88"/>
    <p:sldLayoutId id="2147483816" r:id="rId89"/>
    <p:sldLayoutId id="2147485207" r:id="rId90"/>
    <p:sldLayoutId id="2147485199" r:id="rId91"/>
    <p:sldLayoutId id="2147485200" r:id="rId92"/>
    <p:sldLayoutId id="2147485201" r:id="rId93"/>
    <p:sldLayoutId id="2147483752" r:id="rId94"/>
    <p:sldLayoutId id="2147485213" r:id="rId95"/>
    <p:sldLayoutId id="2147485214" r:id="rId96"/>
    <p:sldLayoutId id="2147485215" r:id="rId97"/>
    <p:sldLayoutId id="2147485233" r:id="rId98"/>
    <p:sldLayoutId id="2147485234" r:id="rId99"/>
    <p:sldLayoutId id="2147485179" r:id="rId100"/>
    <p:sldLayoutId id="2147485202" r:id="rId101"/>
    <p:sldLayoutId id="2147484477" r:id="rId102"/>
    <p:sldLayoutId id="2147484478" r:id="rId103"/>
    <p:sldLayoutId id="2147484260" r:id="rId104"/>
    <p:sldLayoutId id="2147484226" r:id="rId105"/>
    <p:sldLayoutId id="2147484480" r:id="rId106"/>
    <p:sldLayoutId id="2147484267" r:id="rId107"/>
    <p:sldLayoutId id="2147484481" r:id="rId108"/>
    <p:sldLayoutId id="2147484482" r:id="rId109"/>
    <p:sldLayoutId id="2147484483" r:id="rId110"/>
    <p:sldLayoutId id="2147484484" r:id="rId111"/>
    <p:sldLayoutId id="2147483792" r:id="rId112"/>
    <p:sldLayoutId id="2147483793" r:id="rId113"/>
    <p:sldLayoutId id="2147483794" r:id="rId114"/>
    <p:sldLayoutId id="2147484227" r:id="rId115"/>
    <p:sldLayoutId id="2147483796" r:id="rId116"/>
    <p:sldLayoutId id="2147483797" r:id="rId117"/>
    <p:sldLayoutId id="2147483798" r:id="rId118"/>
    <p:sldLayoutId id="2147483799" r:id="rId119"/>
    <p:sldLayoutId id="2147483800" r:id="rId120"/>
    <p:sldLayoutId id="2147483801" r:id="rId121"/>
    <p:sldLayoutId id="2147485208" r:id="rId122"/>
    <p:sldLayoutId id="2147485209" r:id="rId123"/>
    <p:sldLayoutId id="2147484652" r:id="rId124"/>
    <p:sldLayoutId id="2147483878" r:id="rId125"/>
    <p:sldLayoutId id="2147483788" r:id="rId126"/>
    <p:sldLayoutId id="2147484222" r:id="rId127"/>
    <p:sldLayoutId id="2147483703" r:id="rId128"/>
    <p:sldLayoutId id="2147484225" r:id="rId129"/>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372063"/>
            <a:ext cx="10972800" cy="3754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 y="0"/>
            <a:ext cx="12197945"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p:nvSpPr>
        <p:spPr>
          <a:xfrm>
            <a:off x="-2" y="164094"/>
            <a:ext cx="12197947"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p:nvSpPr>
        <p:spPr>
          <a:xfrm>
            <a:off x="0" y="328187"/>
            <a:ext cx="12192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1LineAAPLogoPositive280_blue.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364966" y="6126164"/>
            <a:ext cx="3414508" cy="504715"/>
          </a:xfrm>
          <a:prstGeom prst="rect">
            <a:avLst/>
          </a:prstGeom>
        </p:spPr>
      </p:pic>
      <p:cxnSp>
        <p:nvCxnSpPr>
          <p:cNvPr id="11" name="Straight Connector 10"/>
          <p:cNvCxnSpPr/>
          <p:nvPr/>
        </p:nvCxnSpPr>
        <p:spPr>
          <a:xfrm>
            <a:off x="485161" y="6499491"/>
            <a:ext cx="7718871"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275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81" r:id="rId9"/>
    <p:sldLayoutId id="2147483682" r:id="rId10"/>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C3530-F61E-7754-76E7-848353C522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925D49-A9D6-2C8F-BDAE-94740448A4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BDCDE-5163-D9D2-E1D3-FCA4C71EBA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967B2F-E20A-F24F-A2A8-E6BB72E5CDD5}" type="datetime1">
              <a:rPr lang="en-US" smtClean="0"/>
              <a:t>5/25/23</a:t>
            </a:fld>
            <a:endParaRPr lang="en-US"/>
          </a:p>
        </p:txBody>
      </p:sp>
      <p:sp>
        <p:nvSpPr>
          <p:cNvPr id="5" name="Footer Placeholder 4">
            <a:extLst>
              <a:ext uri="{FF2B5EF4-FFF2-40B4-BE49-F238E27FC236}">
                <a16:creationId xmlns:a16="http://schemas.microsoft.com/office/drawing/2014/main" id="{DFD981A8-C28A-E761-AAF1-535B3B5E29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SUID Cook County Report 2019</a:t>
            </a:r>
          </a:p>
        </p:txBody>
      </p:sp>
      <p:sp>
        <p:nvSpPr>
          <p:cNvPr id="6" name="Slide Number Placeholder 5">
            <a:extLst>
              <a:ext uri="{FF2B5EF4-FFF2-40B4-BE49-F238E27FC236}">
                <a16:creationId xmlns:a16="http://schemas.microsoft.com/office/drawing/2014/main" id="{E3E94688-73D1-4569-C84A-AB8F78158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BD571-920B-8A49-8107-64CDDC31E31D}" type="slidenum">
              <a:rPr lang="en-US" smtClean="0"/>
              <a:t>‹#›</a:t>
            </a:fld>
            <a:endParaRPr lang="en-US"/>
          </a:p>
        </p:txBody>
      </p:sp>
    </p:spTree>
    <p:extLst>
      <p:ext uri="{BB962C8B-B14F-4D97-AF65-F5344CB8AC3E}">
        <p14:creationId xmlns:p14="http://schemas.microsoft.com/office/powerpoint/2010/main" val="86603084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7.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43.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2.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14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frp.org/cdr/" TargetMode="External"/><Relationship Id="rId2" Type="http://schemas.openxmlformats.org/officeDocument/2006/relationships/image" Target="../media/image46.jpeg"/><Relationship Id="rId1" Type="http://schemas.openxmlformats.org/officeDocument/2006/relationships/slideLayout" Target="../slideLayouts/slideLayout152.xml"/><Relationship Id="rId4" Type="http://schemas.openxmlformats.org/officeDocument/2006/relationships/hyperlink" Target="https://www.ncfrp.org/data/nfr-cr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1.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2.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2.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2.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2.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14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8.jpeg"/><Relationship Id="rId7"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42.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6.png"/><Relationship Id="rId4" Type="http://schemas.openxmlformats.org/officeDocument/2006/relationships/image" Target="../media/image69.png"/><Relationship Id="rId9"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14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8.xml"/><Relationship Id="rId1" Type="http://schemas.openxmlformats.org/officeDocument/2006/relationships/video" Target="https://www.youtube.com/embed/GbLTugkCX_w?start=1&amp;feature=oembed" TargetMode="External"/><Relationship Id="rId5" Type="http://schemas.openxmlformats.org/officeDocument/2006/relationships/image" Target="../media/image84.jpe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9.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148.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8.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14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48.xml"/><Relationship Id="rId4" Type="http://schemas.openxmlformats.org/officeDocument/2006/relationships/image" Target="../media/image89.emf"/></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148.xml"/><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48.xml"/><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7.xml"/><Relationship Id="rId1" Type="http://schemas.openxmlformats.org/officeDocument/2006/relationships/slideLayout" Target="../slideLayouts/slideLayout148.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2.xml"/><Relationship Id="rId1" Type="http://schemas.openxmlformats.org/officeDocument/2006/relationships/tags" Target="../tags/tag7.xml"/><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20.xml"/><Relationship Id="rId1" Type="http://schemas.openxmlformats.org/officeDocument/2006/relationships/slideLayout" Target="../slideLayouts/slideLayout14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7.emf"/><Relationship Id="rId3" Type="http://schemas.openxmlformats.org/officeDocument/2006/relationships/hyperlink" Target="https://kidsindanger.org/" TargetMode="External"/><Relationship Id="rId7" Type="http://schemas.openxmlformats.org/officeDocument/2006/relationships/hyperlink" Target="https://sidsillinois.org/" TargetMode="External"/><Relationship Id="rId12"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48.xml"/><Relationship Id="rId6" Type="http://schemas.openxmlformats.org/officeDocument/2006/relationships/image" Target="../media/image102.png"/><Relationship Id="rId11" Type="http://schemas.openxmlformats.org/officeDocument/2006/relationships/image" Target="../media/image105.emf"/><Relationship Id="rId5" Type="http://schemas.openxmlformats.org/officeDocument/2006/relationships/hyperlink" Target="https://www.dhs.state.il.us/page.aspx?item=146357" TargetMode="External"/><Relationship Id="rId10" Type="http://schemas.openxmlformats.org/officeDocument/2006/relationships/image" Target="../media/image104.png"/><Relationship Id="rId4" Type="http://schemas.openxmlformats.org/officeDocument/2006/relationships/image" Target="../media/image101.png"/><Relationship Id="rId9" Type="http://schemas.openxmlformats.org/officeDocument/2006/relationships/hyperlink" Target="https://cribsforkid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42.xml"/></Relationships>
</file>

<file path=ppt/slides/_rels/slide40.xml.rels><?xml version="1.0" encoding="UTF-8" standalone="yes"?>
<Relationships xmlns="http://schemas.openxmlformats.org/package/2006/relationships"><Relationship Id="rId8" Type="http://schemas.openxmlformats.org/officeDocument/2006/relationships/image" Target="../media/image111.jpeg"/><Relationship Id="rId13" Type="http://schemas.openxmlformats.org/officeDocument/2006/relationships/image" Target="../media/image116.jpeg"/><Relationship Id="rId18" Type="http://schemas.openxmlformats.org/officeDocument/2006/relationships/image" Target="../media/image120.svg"/><Relationship Id="rId3" Type="http://schemas.openxmlformats.org/officeDocument/2006/relationships/hyperlink" Target="https://www.aap.org/en/news-room/campaigns-and-toolkits/safe-sleep/" TargetMode="External"/><Relationship Id="rId7" Type="http://schemas.openxmlformats.org/officeDocument/2006/relationships/hyperlink" Target="https://www.healthychildren.org/English/ages-stages/baby/sleep/Pages/default.aspx" TargetMode="External"/><Relationship Id="rId12" Type="http://schemas.openxmlformats.org/officeDocument/2006/relationships/image" Target="../media/image115.jpeg"/><Relationship Id="rId17" Type="http://schemas.openxmlformats.org/officeDocument/2006/relationships/image" Target="../media/image119.png"/><Relationship Id="rId2" Type="http://schemas.openxmlformats.org/officeDocument/2006/relationships/notesSlide" Target="../notesSlides/notesSlide22.xml"/><Relationship Id="rId16" Type="http://schemas.openxmlformats.org/officeDocument/2006/relationships/image" Target="../media/image118.svg"/><Relationship Id="rId1" Type="http://schemas.openxmlformats.org/officeDocument/2006/relationships/slideLayout" Target="../slideLayouts/slideLayout148.xml"/><Relationship Id="rId6" Type="http://schemas.openxmlformats.org/officeDocument/2006/relationships/image" Target="../media/image110.emf"/><Relationship Id="rId11" Type="http://schemas.openxmlformats.org/officeDocument/2006/relationships/image" Target="../media/image114.png"/><Relationship Id="rId5" Type="http://schemas.openxmlformats.org/officeDocument/2006/relationships/image" Target="../media/image109.jpeg"/><Relationship Id="rId15" Type="http://schemas.openxmlformats.org/officeDocument/2006/relationships/image" Target="../media/image117.png"/><Relationship Id="rId10"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image" Target="../media/image112.png"/><Relationship Id="rId14" Type="http://schemas.openxmlformats.org/officeDocument/2006/relationships/hyperlink" Target="https://safetosleep.nichd.nih.gov/"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mailto:christie_lawrence@rush.edu" TargetMode="External"/><Relationship Id="rId3" Type="http://schemas.openxmlformats.org/officeDocument/2006/relationships/image" Target="../media/image68.jpeg"/><Relationship Id="rId7" Type="http://schemas.openxmlformats.org/officeDocument/2006/relationships/hyperlink" Target="mailto:feliciaclark798@yahoo.com" TargetMode="External"/><Relationship Id="rId2" Type="http://schemas.openxmlformats.org/officeDocument/2006/relationships/notesSlide" Target="../notesSlides/notesSlide23.xml"/><Relationship Id="rId1" Type="http://schemas.openxmlformats.org/officeDocument/2006/relationships/slideLayout" Target="../slideLayouts/slideLayout142.xml"/><Relationship Id="rId6" Type="http://schemas.openxmlformats.org/officeDocument/2006/relationships/image" Target="../media/image71.jpeg"/><Relationship Id="rId11" Type="http://schemas.openxmlformats.org/officeDocument/2006/relationships/image" Target="../media/image121.png"/><Relationship Id="rId5" Type="http://schemas.openxmlformats.org/officeDocument/2006/relationships/image" Target="../media/image70.jpeg"/><Relationship Id="rId10" Type="http://schemas.openxmlformats.org/officeDocument/2006/relationships/hyperlink" Target="mailto:kyran_quinlan@rush.edu" TargetMode="External"/><Relationship Id="rId4" Type="http://schemas.openxmlformats.org/officeDocument/2006/relationships/image" Target="../media/image69.png"/><Relationship Id="rId9" Type="http://schemas.openxmlformats.org/officeDocument/2006/relationships/hyperlink" Target="mailto:gina_lowell@rush.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42.xml"/><Relationship Id="rId4" Type="http://schemas.openxmlformats.org/officeDocument/2006/relationships/image" Target="../media/image38.tiff"/></Relationships>
</file>

<file path=ppt/slides/_rels/slide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9.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226404" y="785617"/>
            <a:ext cx="9473355" cy="1861508"/>
          </a:xfrm>
        </p:spPr>
        <p:txBody>
          <a:bodyPr/>
          <a:lstStyle/>
          <a:p>
            <a:r>
              <a:rPr lang="en-US" dirty="0">
                <a:solidFill>
                  <a:schemeClr val="accent1"/>
                </a:solidFill>
                <a:ea typeface="+mj-lt"/>
                <a:cs typeface="+mj-lt"/>
              </a:rPr>
              <a:t>Data Driven Approaches to SUID Prevention: from Surveillance to Safe Sleep</a:t>
            </a:r>
            <a:r>
              <a:rPr lang="en-US" dirty="0">
                <a:ea typeface="+mj-lt"/>
                <a:cs typeface="+mj-lt"/>
              </a:rPr>
              <a:t> </a:t>
            </a:r>
            <a:endParaRPr lang="en-US" b="0" dirty="0">
              <a:ea typeface="+mj-lt"/>
              <a:cs typeface="+mj-lt"/>
            </a:endParaRPr>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a:xfrm>
            <a:off x="1323286" y="2593670"/>
            <a:ext cx="10434648" cy="1971307"/>
          </a:xfrm>
        </p:spPr>
        <p:txBody>
          <a:bodyPr vert="horz" lIns="91440" tIns="45720" rIns="91440" bIns="45720" rtlCol="0" anchor="t">
            <a:noAutofit/>
          </a:bodyPr>
          <a:lstStyle/>
          <a:p>
            <a:pPr>
              <a:spcBef>
                <a:spcPts val="0"/>
              </a:spcBef>
              <a:spcAft>
                <a:spcPts val="0"/>
              </a:spcAft>
            </a:pPr>
            <a:r>
              <a:rPr lang="en-US" b="1">
                <a:ea typeface="+mn-lt"/>
                <a:cs typeface="+mn-lt"/>
              </a:rPr>
              <a:t>Gina Lowell, MD, MPH</a:t>
            </a:r>
            <a:endParaRPr lang="en-US">
              <a:ea typeface="+mn-lt"/>
              <a:cs typeface="+mn-lt"/>
            </a:endParaRPr>
          </a:p>
          <a:p>
            <a:pPr>
              <a:spcBef>
                <a:spcPts val="0"/>
              </a:spcBef>
              <a:spcAft>
                <a:spcPts val="0"/>
              </a:spcAft>
            </a:pPr>
            <a:r>
              <a:rPr lang="en-US" sz="2100">
                <a:ea typeface="+mn-lt"/>
                <a:cs typeface="+mn-lt"/>
              </a:rPr>
              <a:t>Associate Professor, Department of Pediatrics, RUSH Medical College</a:t>
            </a:r>
          </a:p>
          <a:p>
            <a:pPr>
              <a:spcBef>
                <a:spcPts val="0"/>
              </a:spcBef>
              <a:spcAft>
                <a:spcPts val="0"/>
              </a:spcAft>
            </a:pPr>
            <a:r>
              <a:rPr lang="en-US" sz="2100" dirty="0">
                <a:ea typeface="+mn-lt"/>
                <a:cs typeface="+mn-lt"/>
              </a:rPr>
              <a:t>Co-Investigator for the CDC SUID Case Registry for Cook County</a:t>
            </a:r>
            <a:endParaRPr lang="en-US" dirty="0"/>
          </a:p>
          <a:p>
            <a:pPr>
              <a:spcBef>
                <a:spcPts val="0"/>
              </a:spcBef>
              <a:spcAft>
                <a:spcPts val="0"/>
              </a:spcAft>
            </a:pPr>
            <a:endParaRPr lang="en-US" sz="2100" dirty="0">
              <a:ea typeface="+mn-lt"/>
              <a:cs typeface="+mn-lt"/>
            </a:endParaRPr>
          </a:p>
          <a:p>
            <a:pPr>
              <a:spcBef>
                <a:spcPts val="0"/>
              </a:spcBef>
              <a:spcAft>
                <a:spcPts val="0"/>
              </a:spcAft>
            </a:pPr>
            <a:r>
              <a:rPr lang="en-US" b="1" dirty="0">
                <a:ea typeface="+mn-lt"/>
                <a:cs typeface="+mn-lt"/>
              </a:rPr>
              <a:t>Kyran Quinlan, MD, MPH </a:t>
            </a:r>
            <a:endParaRPr lang="en-US" dirty="0"/>
          </a:p>
          <a:p>
            <a:pPr>
              <a:spcBef>
                <a:spcPts val="0"/>
              </a:spcBef>
              <a:spcAft>
                <a:spcPts val="0"/>
              </a:spcAft>
            </a:pPr>
            <a:r>
              <a:rPr lang="en-US" sz="2100" dirty="0">
                <a:ea typeface="+mn-lt"/>
                <a:cs typeface="+mn-lt"/>
              </a:rPr>
              <a:t>Professor, Department of Pediatrics, RUSH Medical College</a:t>
            </a:r>
          </a:p>
          <a:p>
            <a:pPr>
              <a:spcBef>
                <a:spcPts val="0"/>
              </a:spcBef>
              <a:spcAft>
                <a:spcPts val="0"/>
              </a:spcAft>
            </a:pPr>
            <a:r>
              <a:rPr lang="en-US" sz="2100" dirty="0">
                <a:ea typeface="+mn-lt"/>
                <a:cs typeface="+mn-lt"/>
              </a:rPr>
              <a:t>Principal Investigator for the CDC SUID Case Registry for Cook County</a:t>
            </a:r>
          </a:p>
        </p:txBody>
      </p:sp>
    </p:spTree>
    <p:extLst>
      <p:ext uri="{BB962C8B-B14F-4D97-AF65-F5344CB8AC3E}">
        <p14:creationId xmlns:p14="http://schemas.microsoft.com/office/powerpoint/2010/main" val="3717525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F6B15-8983-FD43-999A-6869B77BC599}"/>
              </a:ext>
            </a:extLst>
          </p:cNvPr>
          <p:cNvSpPr>
            <a:spLocks noGrp="1"/>
          </p:cNvSpPr>
          <p:nvPr>
            <p:ph type="title"/>
          </p:nvPr>
        </p:nvSpPr>
        <p:spPr>
          <a:xfrm>
            <a:off x="609600" y="886039"/>
            <a:ext cx="10972800" cy="584775"/>
          </a:xfrm>
        </p:spPr>
        <p:txBody>
          <a:bodyPr/>
          <a:lstStyle/>
          <a:p>
            <a:r>
              <a:rPr lang="en-US" sz="3200" dirty="0">
                <a:solidFill>
                  <a:schemeClr val="accent1"/>
                </a:solidFill>
                <a:latin typeface="+mn-lt"/>
              </a:rPr>
              <a:t>Childhood Injury Mortality Rates and Perceived Risk</a:t>
            </a:r>
          </a:p>
        </p:txBody>
      </p:sp>
      <p:pic>
        <p:nvPicPr>
          <p:cNvPr id="5" name="Content Placeholder 6" descr="Chart, line chart&#10;&#10;Description automatically generated">
            <a:extLst>
              <a:ext uri="{FF2B5EF4-FFF2-40B4-BE49-F238E27FC236}">
                <a16:creationId xmlns:a16="http://schemas.microsoft.com/office/drawing/2014/main" id="{8848CC69-F5FC-8E42-93D0-5015A56BD05E}"/>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43346" y="1667125"/>
            <a:ext cx="5384800" cy="3485470"/>
          </a:xfrm>
        </p:spPr>
      </p:pic>
      <p:sp>
        <p:nvSpPr>
          <p:cNvPr id="7" name="Oval 6">
            <a:extLst>
              <a:ext uri="{FF2B5EF4-FFF2-40B4-BE49-F238E27FC236}">
                <a16:creationId xmlns:a16="http://schemas.microsoft.com/office/drawing/2014/main" id="{5CD607BD-EAD1-3947-8DF9-FFAD99951152}"/>
              </a:ext>
            </a:extLst>
          </p:cNvPr>
          <p:cNvSpPr/>
          <p:nvPr/>
        </p:nvSpPr>
        <p:spPr>
          <a:xfrm>
            <a:off x="1030627" y="2790154"/>
            <a:ext cx="313264" cy="311726"/>
          </a:xfrm>
          <a:prstGeom prst="ellipse">
            <a:avLst/>
          </a:prstGeom>
          <a:noFill/>
          <a:ln w="127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2130EA1-E8A2-DC4F-A643-FEAF98201467}"/>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Content Placeholder 11" descr="Chart, line chart&#10;&#10;Description automatically generated">
            <a:extLst>
              <a:ext uri="{FF2B5EF4-FFF2-40B4-BE49-F238E27FC236}">
                <a16:creationId xmlns:a16="http://schemas.microsoft.com/office/drawing/2014/main" id="{35442C6A-5BF4-964D-BBF3-1CFB0C97C55E}"/>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5733416" y="1764848"/>
            <a:ext cx="5853604" cy="3483864"/>
          </a:xfrm>
        </p:spPr>
      </p:pic>
      <p:sp>
        <p:nvSpPr>
          <p:cNvPr id="9" name="Oval 8">
            <a:extLst>
              <a:ext uri="{FF2B5EF4-FFF2-40B4-BE49-F238E27FC236}">
                <a16:creationId xmlns:a16="http://schemas.microsoft.com/office/drawing/2014/main" id="{00B95FD1-1687-0E44-8226-A30F91D3AEBB}"/>
              </a:ext>
            </a:extLst>
          </p:cNvPr>
          <p:cNvSpPr/>
          <p:nvPr/>
        </p:nvSpPr>
        <p:spPr>
          <a:xfrm>
            <a:off x="6207224" y="2677394"/>
            <a:ext cx="313264" cy="311726"/>
          </a:xfrm>
          <a:prstGeom prst="ellipse">
            <a:avLst/>
          </a:prstGeom>
          <a:noFill/>
          <a:ln w="127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8158B312-AEA7-A943-B5B5-42ABAB33B150}"/>
              </a:ext>
            </a:extLst>
          </p:cNvPr>
          <p:cNvSpPr txBox="1"/>
          <p:nvPr/>
        </p:nvSpPr>
        <p:spPr>
          <a:xfrm>
            <a:off x="1134776" y="5800517"/>
            <a:ext cx="9386740"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Our society is justifiably aware of the risk of death to children from motor vehicle crashes and firearms,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however </a:t>
            </a:r>
            <a:r>
              <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remains far less aware of the risk of death to infants from SUID </a:t>
            </a: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 despite a 10 times risk to infants. </a:t>
            </a:r>
          </a:p>
        </p:txBody>
      </p:sp>
      <p:sp>
        <p:nvSpPr>
          <p:cNvPr id="3" name="TextBox 2">
            <a:extLst>
              <a:ext uri="{FF2B5EF4-FFF2-40B4-BE49-F238E27FC236}">
                <a16:creationId xmlns:a16="http://schemas.microsoft.com/office/drawing/2014/main" id="{44897E03-20A3-6444-BADE-9DFAB36F619D}"/>
              </a:ext>
            </a:extLst>
          </p:cNvPr>
          <p:cNvSpPr txBox="1"/>
          <p:nvPr/>
        </p:nvSpPr>
        <p:spPr>
          <a:xfrm>
            <a:off x="552318" y="5022178"/>
            <a:ext cx="51810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Deaths per 100,000 persons ages 1-24-years from MVC and Firearms</a:t>
            </a:r>
          </a:p>
        </p:txBody>
      </p:sp>
      <p:sp>
        <p:nvSpPr>
          <p:cNvPr id="11" name="TextBox 10">
            <a:extLst>
              <a:ext uri="{FF2B5EF4-FFF2-40B4-BE49-F238E27FC236}">
                <a16:creationId xmlns:a16="http://schemas.microsoft.com/office/drawing/2014/main" id="{0CC34899-928E-3E4B-8131-9B1BA71EB73C}"/>
              </a:ext>
            </a:extLst>
          </p:cNvPr>
          <p:cNvSpPr txBox="1"/>
          <p:nvPr/>
        </p:nvSpPr>
        <p:spPr>
          <a:xfrm>
            <a:off x="9199298" y="1919210"/>
            <a:ext cx="23830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Deaths per 100,000 infants ages 0-12-months from SUID</a:t>
            </a:r>
          </a:p>
        </p:txBody>
      </p:sp>
      <p:sp>
        <p:nvSpPr>
          <p:cNvPr id="12" name="TextBox 11">
            <a:extLst>
              <a:ext uri="{FF2B5EF4-FFF2-40B4-BE49-F238E27FC236}">
                <a16:creationId xmlns:a16="http://schemas.microsoft.com/office/drawing/2014/main" id="{B2B81429-8D02-8C46-A7A0-17DDD6FF9FF1}"/>
              </a:ext>
            </a:extLst>
          </p:cNvPr>
          <p:cNvSpPr txBox="1"/>
          <p:nvPr/>
        </p:nvSpPr>
        <p:spPr>
          <a:xfrm>
            <a:off x="6322289" y="1863841"/>
            <a:ext cx="1427584" cy="276999"/>
          </a:xfrm>
          <a:prstGeom prst="rect">
            <a:avLst/>
          </a:prstGeom>
          <a:noFill/>
        </p:spPr>
        <p:txBody>
          <a:bodyPr wrap="square" rtlCol="0">
            <a:spAutoFit/>
          </a:bodyPr>
          <a:lstStyle/>
          <a:p>
            <a:pPr algn="ctr"/>
            <a:r>
              <a:rPr lang="en-US" sz="1200" b="1" dirty="0">
                <a:solidFill>
                  <a:schemeClr val="accent1"/>
                </a:solidFill>
              </a:rPr>
              <a:t>Back to Sleep</a:t>
            </a:r>
          </a:p>
        </p:txBody>
      </p:sp>
      <p:cxnSp>
        <p:nvCxnSpPr>
          <p:cNvPr id="13" name="Straight Arrow Connector 12">
            <a:extLst>
              <a:ext uri="{FF2B5EF4-FFF2-40B4-BE49-F238E27FC236}">
                <a16:creationId xmlns:a16="http://schemas.microsoft.com/office/drawing/2014/main" id="{DB715A79-BAB4-7F46-B296-B5AA0EAA00E0}"/>
              </a:ext>
            </a:extLst>
          </p:cNvPr>
          <p:cNvCxnSpPr>
            <a:cxnSpLocks/>
          </p:cNvCxnSpPr>
          <p:nvPr/>
        </p:nvCxnSpPr>
        <p:spPr>
          <a:xfrm>
            <a:off x="7030993" y="2113130"/>
            <a:ext cx="0" cy="24217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F70EA-BBED-5448-A578-5B00F8829E21}"/>
              </a:ext>
            </a:extLst>
          </p:cNvPr>
          <p:cNvCxnSpPr/>
          <p:nvPr/>
        </p:nvCxnSpPr>
        <p:spPr>
          <a:xfrm>
            <a:off x="5800436" y="5248712"/>
            <a:ext cx="5754243"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55464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F6B15-8983-FD43-999A-6869B77BC599}"/>
              </a:ext>
            </a:extLst>
          </p:cNvPr>
          <p:cNvSpPr>
            <a:spLocks noGrp="1"/>
          </p:cNvSpPr>
          <p:nvPr>
            <p:ph type="title"/>
          </p:nvPr>
        </p:nvSpPr>
        <p:spPr>
          <a:xfrm>
            <a:off x="609600" y="886039"/>
            <a:ext cx="10972800" cy="584775"/>
          </a:xfrm>
        </p:spPr>
        <p:txBody>
          <a:bodyPr/>
          <a:lstStyle/>
          <a:p>
            <a:r>
              <a:rPr lang="en-US" sz="3200" dirty="0">
                <a:solidFill>
                  <a:schemeClr val="accent1"/>
                </a:solidFill>
                <a:latin typeface="+mn-lt"/>
              </a:rPr>
              <a:t>Race and Ethnic SUID Disparities are Magnified in Large Cities</a:t>
            </a:r>
          </a:p>
        </p:txBody>
      </p:sp>
      <p:sp>
        <p:nvSpPr>
          <p:cNvPr id="8" name="Rectangle 7">
            <a:extLst>
              <a:ext uri="{FF2B5EF4-FFF2-40B4-BE49-F238E27FC236}">
                <a16:creationId xmlns:a16="http://schemas.microsoft.com/office/drawing/2014/main" id="{72130EA1-E8A2-DC4F-A643-FEAF98201467}"/>
              </a:ext>
            </a:extLst>
          </p:cNvPr>
          <p:cNvSpPr/>
          <p:nvPr/>
        </p:nvSpPr>
        <p:spPr>
          <a:xfrm>
            <a:off x="8273845" y="608599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a:extLst>
              <a:ext uri="{FF2B5EF4-FFF2-40B4-BE49-F238E27FC236}">
                <a16:creationId xmlns:a16="http://schemas.microsoft.com/office/drawing/2014/main" id="{4292D231-7B58-394A-BFB4-D5ED85912E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2943" y="1498646"/>
            <a:ext cx="7366113" cy="468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A4F3E85A-E2CB-B644-AD95-D282D5161273}"/>
              </a:ext>
            </a:extLst>
          </p:cNvPr>
          <p:cNvSpPr txBox="1"/>
          <p:nvPr/>
        </p:nvSpPr>
        <p:spPr>
          <a:xfrm>
            <a:off x="8176863" y="6168999"/>
            <a:ext cx="4139828" cy="577081"/>
          </a:xfrm>
          <a:prstGeom prst="rect">
            <a:avLst/>
          </a:prstGeom>
          <a:noFill/>
        </p:spPr>
        <p:txBody>
          <a:bodyPr wrap="square" rtlCol="0">
            <a:spAutoFit/>
          </a:bodyPr>
          <a:lstStyle/>
          <a:p>
            <a:r>
              <a:rPr lang="en-US" sz="1050" dirty="0">
                <a:solidFill>
                  <a:schemeClr val="tx1">
                    <a:lumMod val="50000"/>
                    <a:lumOff val="50000"/>
                  </a:schemeClr>
                </a:solidFill>
              </a:rPr>
              <a:t>Boyer BT, Lowell GS, </a:t>
            </a:r>
            <a:r>
              <a:rPr lang="en-US" sz="1050" dirty="0" err="1">
                <a:solidFill>
                  <a:schemeClr val="tx1">
                    <a:lumMod val="50000"/>
                    <a:lumOff val="50000"/>
                  </a:schemeClr>
                </a:solidFill>
              </a:rPr>
              <a:t>Roehler</a:t>
            </a:r>
            <a:r>
              <a:rPr lang="en-US" sz="1050" dirty="0">
                <a:solidFill>
                  <a:schemeClr val="tx1">
                    <a:lumMod val="50000"/>
                    <a:lumOff val="50000"/>
                  </a:schemeClr>
                </a:solidFill>
              </a:rPr>
              <a:t> DR, Quinlan KP. Racial and ethnic disparities of sudden unexpected infant death in large US cities: a descriptive epidemiological study. </a:t>
            </a:r>
            <a:r>
              <a:rPr lang="en-US" sz="1050" dirty="0" err="1">
                <a:solidFill>
                  <a:schemeClr val="tx1">
                    <a:lumMod val="50000"/>
                    <a:lumOff val="50000"/>
                  </a:schemeClr>
                </a:solidFill>
              </a:rPr>
              <a:t>Inj</a:t>
            </a:r>
            <a:r>
              <a:rPr lang="en-US" sz="1050" dirty="0">
                <a:solidFill>
                  <a:schemeClr val="tx1">
                    <a:lumMod val="50000"/>
                    <a:lumOff val="50000"/>
                  </a:schemeClr>
                </a:solidFill>
              </a:rPr>
              <a:t> Epidemiol. 2022 Mar 25;9(1):12.</a:t>
            </a:r>
          </a:p>
        </p:txBody>
      </p:sp>
      <p:sp>
        <p:nvSpPr>
          <p:cNvPr id="18" name="TextBox 17">
            <a:extLst>
              <a:ext uri="{FF2B5EF4-FFF2-40B4-BE49-F238E27FC236}">
                <a16:creationId xmlns:a16="http://schemas.microsoft.com/office/drawing/2014/main" id="{F2F29BF2-5FE6-774B-B7ED-EBE645B93BAF}"/>
              </a:ext>
            </a:extLst>
          </p:cNvPr>
          <p:cNvSpPr txBox="1"/>
          <p:nvPr/>
        </p:nvSpPr>
        <p:spPr>
          <a:xfrm>
            <a:off x="8366668" y="2189019"/>
            <a:ext cx="3029933" cy="954107"/>
          </a:xfrm>
          <a:prstGeom prst="rect">
            <a:avLst/>
          </a:prstGeom>
          <a:noFill/>
          <a:ln>
            <a:solidFill>
              <a:schemeClr val="tx2"/>
            </a:solidFill>
          </a:ln>
        </p:spPr>
        <p:txBody>
          <a:bodyPr wrap="square" rtlCol="0">
            <a:spAutoFit/>
          </a:bodyPr>
          <a:lstStyle/>
          <a:p>
            <a:r>
              <a:rPr lang="en-US" sz="1400" i="1" dirty="0"/>
              <a:t>In Chicago, Black infants die of SUID at </a:t>
            </a:r>
            <a:r>
              <a:rPr lang="en-US" sz="1400" b="1" i="1" dirty="0"/>
              <a:t>over 12 times</a:t>
            </a:r>
            <a:r>
              <a:rPr lang="en-US" sz="1400" i="1" dirty="0"/>
              <a:t> the rate of white infants; Hispanic infants die of SUID at </a:t>
            </a:r>
            <a:r>
              <a:rPr lang="en-US" sz="1400" b="1" i="1" dirty="0"/>
              <a:t>over 2 </a:t>
            </a:r>
            <a:r>
              <a:rPr lang="en-US" sz="1400" i="1" dirty="0"/>
              <a:t>times the rate of white infants</a:t>
            </a:r>
          </a:p>
        </p:txBody>
      </p:sp>
    </p:spTree>
    <p:extLst>
      <p:ext uri="{BB962C8B-B14F-4D97-AF65-F5344CB8AC3E}">
        <p14:creationId xmlns:p14="http://schemas.microsoft.com/office/powerpoint/2010/main" val="3488952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61CA-ED9F-E045-9F98-E2DE0B52C512}"/>
              </a:ext>
            </a:extLst>
          </p:cNvPr>
          <p:cNvSpPr>
            <a:spLocks noGrp="1"/>
          </p:cNvSpPr>
          <p:nvPr>
            <p:ph type="title"/>
          </p:nvPr>
        </p:nvSpPr>
        <p:spPr>
          <a:xfrm>
            <a:off x="609600" y="827506"/>
            <a:ext cx="10972800" cy="461665"/>
          </a:xfrm>
        </p:spPr>
        <p:txBody>
          <a:bodyPr/>
          <a:lstStyle/>
          <a:p>
            <a:r>
              <a:rPr lang="en-US" sz="2400" dirty="0">
                <a:solidFill>
                  <a:schemeClr val="accent1"/>
                </a:solidFill>
                <a:latin typeface="+mn-lt"/>
              </a:rPr>
              <a:t>Risk Factors for SUID due to ASSB and Unknown/SIDS Strongly Overlap</a:t>
            </a:r>
          </a:p>
        </p:txBody>
      </p:sp>
      <p:sp>
        <p:nvSpPr>
          <p:cNvPr id="7" name="Rectangle 6">
            <a:extLst>
              <a:ext uri="{FF2B5EF4-FFF2-40B4-BE49-F238E27FC236}">
                <a16:creationId xmlns:a16="http://schemas.microsoft.com/office/drawing/2014/main" id="{51163CC2-D0F3-D747-9195-22F9220CD8C7}"/>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3A9B98AD-08DF-3C45-91E8-86CE9C8F5A8E}"/>
              </a:ext>
            </a:extLst>
          </p:cNvPr>
          <p:cNvSpPr txBox="1"/>
          <p:nvPr/>
        </p:nvSpPr>
        <p:spPr>
          <a:xfrm>
            <a:off x="8455741" y="6155045"/>
            <a:ext cx="3672349" cy="58496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Parks SE, </a:t>
            </a:r>
            <a:r>
              <a:rPr kumimoji="0" lang="en-US" sz="1067"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DeSisto</a:t>
            </a:r>
            <a:r>
              <a:rPr kumimoji="0" lang="en-US" sz="1067"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CL, </a:t>
            </a:r>
            <a:r>
              <a:rPr kumimoji="0" lang="en-US" sz="1067"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Kortsmit</a:t>
            </a:r>
            <a:r>
              <a:rPr kumimoji="0" lang="en-US" sz="1067"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K, et al. Risk Factors for Suffocation and Unexplained Causes of Infant Deaths. Pediatrics. 2023;151(1):e2022057771 </a:t>
            </a:r>
          </a:p>
        </p:txBody>
      </p:sp>
      <p:graphicFrame>
        <p:nvGraphicFramePr>
          <p:cNvPr id="12" name="Table 12">
            <a:extLst>
              <a:ext uri="{FF2B5EF4-FFF2-40B4-BE49-F238E27FC236}">
                <a16:creationId xmlns:a16="http://schemas.microsoft.com/office/drawing/2014/main" id="{FE9CAE90-B788-954C-A11F-67168CAA5299}"/>
              </a:ext>
            </a:extLst>
          </p:cNvPr>
          <p:cNvGraphicFramePr>
            <a:graphicFrameLocks noGrp="1"/>
          </p:cNvGraphicFramePr>
          <p:nvPr>
            <p:extLst>
              <p:ext uri="{D42A27DB-BD31-4B8C-83A1-F6EECF244321}">
                <p14:modId xmlns:p14="http://schemas.microsoft.com/office/powerpoint/2010/main" val="1292765112"/>
              </p:ext>
            </p:extLst>
          </p:nvPr>
        </p:nvGraphicFramePr>
        <p:xfrm>
          <a:off x="1934631" y="1635607"/>
          <a:ext cx="8322735" cy="2007789"/>
        </p:xfrm>
        <a:graphic>
          <a:graphicData uri="http://schemas.openxmlformats.org/drawingml/2006/table">
            <a:tbl>
              <a:tblPr firstRow="1" bandRow="1">
                <a:tableStyleId>{5C22544A-7EE6-4342-B048-85BDC9FD1C3A}</a:tableStyleId>
              </a:tblPr>
              <a:tblGrid>
                <a:gridCol w="2774245">
                  <a:extLst>
                    <a:ext uri="{9D8B030D-6E8A-4147-A177-3AD203B41FA5}">
                      <a16:colId xmlns:a16="http://schemas.microsoft.com/office/drawing/2014/main" val="2160288557"/>
                    </a:ext>
                  </a:extLst>
                </a:gridCol>
                <a:gridCol w="2774245">
                  <a:extLst>
                    <a:ext uri="{9D8B030D-6E8A-4147-A177-3AD203B41FA5}">
                      <a16:colId xmlns:a16="http://schemas.microsoft.com/office/drawing/2014/main" val="1240451800"/>
                    </a:ext>
                  </a:extLst>
                </a:gridCol>
                <a:gridCol w="2774245">
                  <a:extLst>
                    <a:ext uri="{9D8B030D-6E8A-4147-A177-3AD203B41FA5}">
                      <a16:colId xmlns:a16="http://schemas.microsoft.com/office/drawing/2014/main" val="2092764578"/>
                    </a:ext>
                  </a:extLst>
                </a:gridCol>
              </a:tblGrid>
              <a:tr h="544749">
                <a:tc>
                  <a:txBody>
                    <a:bodyPr/>
                    <a:lstStyle/>
                    <a:p>
                      <a:r>
                        <a:rPr lang="en-US" sz="1600" dirty="0"/>
                        <a:t>Sleep Related Risk Factors</a:t>
                      </a:r>
                    </a:p>
                  </a:txBody>
                  <a:tcPr/>
                </a:tc>
                <a:tc>
                  <a:txBody>
                    <a:bodyPr/>
                    <a:lstStyle/>
                    <a:p>
                      <a:r>
                        <a:rPr lang="en-US" sz="1600" dirty="0"/>
                        <a:t>ASSB (Adjusted OR)</a:t>
                      </a:r>
                    </a:p>
                  </a:txBody>
                  <a:tcPr/>
                </a:tc>
                <a:tc>
                  <a:txBody>
                    <a:bodyPr/>
                    <a:lstStyle/>
                    <a:p>
                      <a:r>
                        <a:rPr lang="en-US" sz="1600" dirty="0"/>
                        <a:t>Unknown/SIDS (Adjusted OR)</a:t>
                      </a:r>
                    </a:p>
                  </a:txBody>
                  <a:tcPr/>
                </a:tc>
                <a:extLst>
                  <a:ext uri="{0D108BD9-81ED-4DB2-BD59-A6C34878D82A}">
                    <a16:rowId xmlns:a16="http://schemas.microsoft.com/office/drawing/2014/main" val="4012949318"/>
                  </a:ext>
                </a:extLst>
              </a:tr>
              <a:tr h="365760">
                <a:tc>
                  <a:txBody>
                    <a:bodyPr/>
                    <a:lstStyle/>
                    <a:p>
                      <a:r>
                        <a:rPr lang="en-US" sz="1400" dirty="0"/>
                        <a:t>Sleep position = Not on back</a:t>
                      </a:r>
                    </a:p>
                  </a:txBody>
                  <a:tcPr/>
                </a:tc>
                <a:tc>
                  <a:txBody>
                    <a:bodyPr/>
                    <a:lstStyle/>
                    <a:p>
                      <a:r>
                        <a:rPr lang="en-US" sz="1400" dirty="0"/>
                        <a:t>1.9 (0.9–4.1) </a:t>
                      </a:r>
                    </a:p>
                  </a:txBody>
                  <a:tcPr/>
                </a:tc>
                <a:tc>
                  <a:txBody>
                    <a:bodyPr/>
                    <a:lstStyle/>
                    <a:p>
                      <a:r>
                        <a:rPr lang="en-US" sz="1400" dirty="0"/>
                        <a:t>1.6 (1.1–2.4) </a:t>
                      </a:r>
                    </a:p>
                  </a:txBody>
                  <a:tcPr/>
                </a:tc>
                <a:extLst>
                  <a:ext uri="{0D108BD9-81ED-4DB2-BD59-A6C34878D82A}">
                    <a16:rowId xmlns:a16="http://schemas.microsoft.com/office/drawing/2014/main" val="1184729842"/>
                  </a:ext>
                </a:extLst>
              </a:tr>
              <a:tr h="365760">
                <a:tc>
                  <a:txBody>
                    <a:bodyPr/>
                    <a:lstStyle/>
                    <a:p>
                      <a:r>
                        <a:rPr lang="en-US" sz="1400" dirty="0"/>
                        <a:t>Soft bedding use = Yes</a:t>
                      </a:r>
                    </a:p>
                  </a:txBody>
                  <a:tcPr/>
                </a:tc>
                <a:tc>
                  <a:txBody>
                    <a:bodyPr/>
                    <a:lstStyle/>
                    <a:p>
                      <a:r>
                        <a:rPr lang="en-US" sz="1400" dirty="0"/>
                        <a:t>16.3 (5.0–53.3) </a:t>
                      </a:r>
                    </a:p>
                  </a:txBody>
                  <a:tcPr/>
                </a:tc>
                <a:tc>
                  <a:txBody>
                    <a:bodyPr/>
                    <a:lstStyle/>
                    <a:p>
                      <a:r>
                        <a:rPr lang="en-US" sz="1400" dirty="0"/>
                        <a:t>5.0 (3.2–8.0) </a:t>
                      </a:r>
                    </a:p>
                  </a:txBody>
                  <a:tcPr/>
                </a:tc>
                <a:extLst>
                  <a:ext uri="{0D108BD9-81ED-4DB2-BD59-A6C34878D82A}">
                    <a16:rowId xmlns:a16="http://schemas.microsoft.com/office/drawing/2014/main" val="805231117"/>
                  </a:ext>
                </a:extLst>
              </a:tr>
              <a:tr h="365760">
                <a:tc>
                  <a:txBody>
                    <a:bodyPr/>
                    <a:lstStyle/>
                    <a:p>
                      <a:r>
                        <a:rPr lang="en-US" sz="1400" dirty="0"/>
                        <a:t>Surface sharing = Yes</a:t>
                      </a:r>
                    </a:p>
                  </a:txBody>
                  <a:tcPr/>
                </a:tc>
                <a:tc>
                  <a:txBody>
                    <a:bodyPr/>
                    <a:lstStyle/>
                    <a:p>
                      <a:r>
                        <a:rPr lang="en-US" sz="1400" dirty="0"/>
                        <a:t>2.5 (1.1–6.0) </a:t>
                      </a:r>
                    </a:p>
                  </a:txBody>
                  <a:tcPr/>
                </a:tc>
                <a:tc>
                  <a:txBody>
                    <a:bodyPr/>
                    <a:lstStyle/>
                    <a:p>
                      <a:r>
                        <a:rPr lang="en-US" sz="1400" dirty="0"/>
                        <a:t>2.1 (1.4–3.2) </a:t>
                      </a:r>
                    </a:p>
                  </a:txBody>
                  <a:tcPr/>
                </a:tc>
                <a:extLst>
                  <a:ext uri="{0D108BD9-81ED-4DB2-BD59-A6C34878D82A}">
                    <a16:rowId xmlns:a16="http://schemas.microsoft.com/office/drawing/2014/main" val="4047764174"/>
                  </a:ext>
                </a:extLst>
              </a:tr>
              <a:tr h="365760">
                <a:tc>
                  <a:txBody>
                    <a:bodyPr/>
                    <a:lstStyle/>
                    <a:p>
                      <a:r>
                        <a:rPr lang="en-US" sz="1400" dirty="0"/>
                        <a:t>Non-approved sleep surface = Yes</a:t>
                      </a:r>
                    </a:p>
                  </a:txBody>
                  <a:tcPr/>
                </a:tc>
                <a:tc>
                  <a:txBody>
                    <a:bodyPr/>
                    <a:lstStyle/>
                    <a:p>
                      <a:r>
                        <a:rPr lang="en-US" sz="1400" dirty="0"/>
                        <a:t>3.9 (1.4–10.4) </a:t>
                      </a:r>
                    </a:p>
                  </a:txBody>
                  <a:tcPr/>
                </a:tc>
                <a:tc>
                  <a:txBody>
                    <a:bodyPr/>
                    <a:lstStyle/>
                    <a:p>
                      <a:r>
                        <a:rPr lang="en-US" sz="1400" dirty="0">
                          <a:solidFill>
                            <a:schemeClr val="tx1">
                              <a:lumMod val="50000"/>
                              <a:lumOff val="50000"/>
                            </a:schemeClr>
                          </a:solidFill>
                        </a:rPr>
                        <a:t>1.0 (0.7–1.6) </a:t>
                      </a:r>
                    </a:p>
                  </a:txBody>
                  <a:tcPr/>
                </a:tc>
                <a:extLst>
                  <a:ext uri="{0D108BD9-81ED-4DB2-BD59-A6C34878D82A}">
                    <a16:rowId xmlns:a16="http://schemas.microsoft.com/office/drawing/2014/main" val="3078535644"/>
                  </a:ext>
                </a:extLst>
              </a:tr>
            </a:tbl>
          </a:graphicData>
        </a:graphic>
      </p:graphicFrame>
      <p:graphicFrame>
        <p:nvGraphicFramePr>
          <p:cNvPr id="13" name="Table 12">
            <a:extLst>
              <a:ext uri="{FF2B5EF4-FFF2-40B4-BE49-F238E27FC236}">
                <a16:creationId xmlns:a16="http://schemas.microsoft.com/office/drawing/2014/main" id="{404037A5-26B7-0843-A67C-50CAA4B9373F}"/>
              </a:ext>
            </a:extLst>
          </p:cNvPr>
          <p:cNvGraphicFramePr>
            <a:graphicFrameLocks noGrp="1"/>
          </p:cNvGraphicFramePr>
          <p:nvPr>
            <p:extLst>
              <p:ext uri="{D42A27DB-BD31-4B8C-83A1-F6EECF244321}">
                <p14:modId xmlns:p14="http://schemas.microsoft.com/office/powerpoint/2010/main" val="2917112745"/>
              </p:ext>
            </p:extLst>
          </p:nvPr>
        </p:nvGraphicFramePr>
        <p:xfrm>
          <a:off x="1934631" y="3880755"/>
          <a:ext cx="8322735" cy="2007789"/>
        </p:xfrm>
        <a:graphic>
          <a:graphicData uri="http://schemas.openxmlformats.org/drawingml/2006/table">
            <a:tbl>
              <a:tblPr firstRow="1" bandRow="1">
                <a:tableStyleId>{5C22544A-7EE6-4342-B048-85BDC9FD1C3A}</a:tableStyleId>
              </a:tblPr>
              <a:tblGrid>
                <a:gridCol w="2774245">
                  <a:extLst>
                    <a:ext uri="{9D8B030D-6E8A-4147-A177-3AD203B41FA5}">
                      <a16:colId xmlns:a16="http://schemas.microsoft.com/office/drawing/2014/main" val="2160288557"/>
                    </a:ext>
                  </a:extLst>
                </a:gridCol>
                <a:gridCol w="2774245">
                  <a:extLst>
                    <a:ext uri="{9D8B030D-6E8A-4147-A177-3AD203B41FA5}">
                      <a16:colId xmlns:a16="http://schemas.microsoft.com/office/drawing/2014/main" val="1240451800"/>
                    </a:ext>
                  </a:extLst>
                </a:gridCol>
                <a:gridCol w="2774245">
                  <a:extLst>
                    <a:ext uri="{9D8B030D-6E8A-4147-A177-3AD203B41FA5}">
                      <a16:colId xmlns:a16="http://schemas.microsoft.com/office/drawing/2014/main" val="2092764578"/>
                    </a:ext>
                  </a:extLst>
                </a:gridCol>
              </a:tblGrid>
              <a:tr h="544749">
                <a:tc>
                  <a:txBody>
                    <a:bodyPr/>
                    <a:lstStyle/>
                    <a:p>
                      <a:r>
                        <a:rPr lang="en-US" sz="1600" dirty="0"/>
                        <a:t>Parent-Infant Factors</a:t>
                      </a:r>
                    </a:p>
                  </a:txBody>
                  <a:tcPr/>
                </a:tc>
                <a:tc>
                  <a:txBody>
                    <a:bodyPr/>
                    <a:lstStyle/>
                    <a:p>
                      <a:r>
                        <a:rPr lang="en-US" sz="1600" dirty="0"/>
                        <a:t>ASSB (Exposure OR)</a:t>
                      </a:r>
                    </a:p>
                  </a:txBody>
                  <a:tcPr/>
                </a:tc>
                <a:tc>
                  <a:txBody>
                    <a:bodyPr/>
                    <a:lstStyle/>
                    <a:p>
                      <a:r>
                        <a:rPr lang="en-US" sz="1600" dirty="0"/>
                        <a:t>Unknown/SIDS (Exposure OR)</a:t>
                      </a:r>
                    </a:p>
                  </a:txBody>
                  <a:tcPr/>
                </a:tc>
                <a:extLst>
                  <a:ext uri="{0D108BD9-81ED-4DB2-BD59-A6C34878D82A}">
                    <a16:rowId xmlns:a16="http://schemas.microsoft.com/office/drawing/2014/main" val="4012949318"/>
                  </a:ext>
                </a:extLst>
              </a:tr>
              <a:tr h="365760">
                <a:tc>
                  <a:txBody>
                    <a:bodyPr/>
                    <a:lstStyle/>
                    <a:p>
                      <a:r>
                        <a:rPr lang="en-US" sz="1400" dirty="0"/>
                        <a:t>Breastfeeding = Ever breastfed</a:t>
                      </a:r>
                    </a:p>
                  </a:txBody>
                  <a:tcPr/>
                </a:tc>
                <a:tc>
                  <a:txBody>
                    <a:bodyPr/>
                    <a:lstStyle/>
                    <a:p>
                      <a:r>
                        <a:rPr lang="en-US" sz="1400" dirty="0"/>
                        <a:t>0.2 (0.1–0.4) </a:t>
                      </a:r>
                    </a:p>
                  </a:txBody>
                  <a:tcPr/>
                </a:tc>
                <a:tc>
                  <a:txBody>
                    <a:bodyPr/>
                    <a:lstStyle/>
                    <a:p>
                      <a:r>
                        <a:rPr lang="en-US" sz="1400" dirty="0"/>
                        <a:t>0.2 (0.2–0.3) </a:t>
                      </a:r>
                    </a:p>
                  </a:txBody>
                  <a:tcPr/>
                </a:tc>
                <a:extLst>
                  <a:ext uri="{0D108BD9-81ED-4DB2-BD59-A6C34878D82A}">
                    <a16:rowId xmlns:a16="http://schemas.microsoft.com/office/drawing/2014/main" val="3923913346"/>
                  </a:ext>
                </a:extLst>
              </a:tr>
              <a:tr h="365760">
                <a:tc>
                  <a:txBody>
                    <a:bodyPr/>
                    <a:lstStyle/>
                    <a:p>
                      <a:r>
                        <a:rPr lang="en-US" sz="1400" dirty="0"/>
                        <a:t>Smoked during pregnancy = Yes</a:t>
                      </a:r>
                    </a:p>
                  </a:txBody>
                  <a:tcPr/>
                </a:tc>
                <a:tc>
                  <a:txBody>
                    <a:bodyPr/>
                    <a:lstStyle/>
                    <a:p>
                      <a:r>
                        <a:rPr lang="en-US" sz="1400" dirty="0"/>
                        <a:t>12.0 (6.8–20.9) </a:t>
                      </a:r>
                    </a:p>
                  </a:txBody>
                  <a:tcPr/>
                </a:tc>
                <a:tc>
                  <a:txBody>
                    <a:bodyPr/>
                    <a:lstStyle/>
                    <a:p>
                      <a:r>
                        <a:rPr lang="en-US" sz="1400" dirty="0"/>
                        <a:t>4.3 (3.2–5.9) </a:t>
                      </a:r>
                    </a:p>
                  </a:txBody>
                  <a:tcPr/>
                </a:tc>
                <a:extLst>
                  <a:ext uri="{0D108BD9-81ED-4DB2-BD59-A6C34878D82A}">
                    <a16:rowId xmlns:a16="http://schemas.microsoft.com/office/drawing/2014/main" val="1797840666"/>
                  </a:ext>
                </a:extLst>
              </a:tr>
              <a:tr h="365760">
                <a:tc>
                  <a:txBody>
                    <a:bodyPr/>
                    <a:lstStyle/>
                    <a:p>
                      <a:r>
                        <a:rPr lang="en-US" sz="1400" dirty="0"/>
                        <a:t>Prenatal Care = No*</a:t>
                      </a:r>
                    </a:p>
                  </a:txBody>
                  <a:tcPr/>
                </a:tc>
                <a:tc>
                  <a:txBody>
                    <a:bodyPr/>
                    <a:lstStyle/>
                    <a:p>
                      <a:r>
                        <a:rPr lang="en-US" sz="1400" dirty="0"/>
                        <a:t>8.3 (1.5–45.6) </a:t>
                      </a:r>
                    </a:p>
                  </a:txBody>
                  <a:tcPr/>
                </a:tc>
                <a:tc>
                  <a:txBody>
                    <a:bodyPr/>
                    <a:lstStyle/>
                    <a:p>
                      <a:r>
                        <a:rPr lang="en-US" sz="1400" dirty="0"/>
                        <a:t>4.2 (1.7–10.7) </a:t>
                      </a:r>
                    </a:p>
                  </a:txBody>
                  <a:tcPr/>
                </a:tc>
                <a:extLst>
                  <a:ext uri="{0D108BD9-81ED-4DB2-BD59-A6C34878D82A}">
                    <a16:rowId xmlns:a16="http://schemas.microsoft.com/office/drawing/2014/main" val="1811892559"/>
                  </a:ext>
                </a:extLst>
              </a:tr>
              <a:tr h="365760">
                <a:tc>
                  <a:txBody>
                    <a:bodyPr/>
                    <a:lstStyle/>
                    <a:p>
                      <a:r>
                        <a:rPr lang="en-US" sz="1400" dirty="0"/>
                        <a:t>Insurance = Medicaid*</a:t>
                      </a:r>
                    </a:p>
                  </a:txBody>
                  <a:tcPr/>
                </a:tc>
                <a:tc>
                  <a:txBody>
                    <a:bodyPr/>
                    <a:lstStyle/>
                    <a:p>
                      <a:r>
                        <a:rPr lang="en-US" sz="1400" dirty="0"/>
                        <a:t>4.7 (2.8–7.9) </a:t>
                      </a:r>
                    </a:p>
                  </a:txBody>
                  <a:tcPr/>
                </a:tc>
                <a:tc>
                  <a:txBody>
                    <a:bodyPr/>
                    <a:lstStyle/>
                    <a:p>
                      <a:r>
                        <a:rPr lang="en-US" sz="1400" dirty="0"/>
                        <a:t>6.0 (4.3–8.5) </a:t>
                      </a:r>
                    </a:p>
                  </a:txBody>
                  <a:tcPr/>
                </a:tc>
                <a:extLst>
                  <a:ext uri="{0D108BD9-81ED-4DB2-BD59-A6C34878D82A}">
                    <a16:rowId xmlns:a16="http://schemas.microsoft.com/office/drawing/2014/main" val="312415867"/>
                  </a:ext>
                </a:extLst>
              </a:tr>
            </a:tbl>
          </a:graphicData>
        </a:graphic>
      </p:graphicFrame>
      <p:sp>
        <p:nvSpPr>
          <p:cNvPr id="14" name="TextBox 13">
            <a:extLst>
              <a:ext uri="{FF2B5EF4-FFF2-40B4-BE49-F238E27FC236}">
                <a16:creationId xmlns:a16="http://schemas.microsoft.com/office/drawing/2014/main" id="{1B72EFB1-F248-A74A-A50D-A9207E1B7E62}"/>
              </a:ext>
            </a:extLst>
          </p:cNvPr>
          <p:cNvSpPr txBox="1"/>
          <p:nvPr/>
        </p:nvSpPr>
        <p:spPr>
          <a:xfrm>
            <a:off x="1934631" y="5888544"/>
            <a:ext cx="5698291" cy="276999"/>
          </a:xfrm>
          <a:prstGeom prst="rect">
            <a:avLst/>
          </a:prstGeom>
          <a:noFill/>
        </p:spPr>
        <p:txBody>
          <a:bodyPr wrap="none" rtlCol="0">
            <a:spAutoFit/>
          </a:bodyPr>
          <a:lstStyle/>
          <a:p>
            <a:r>
              <a:rPr lang="en-US" sz="1200" i="1" dirty="0"/>
              <a:t>*can be considered as a proxy for issues related to access to care and unmet SDOH needs</a:t>
            </a:r>
          </a:p>
        </p:txBody>
      </p:sp>
      <p:sp>
        <p:nvSpPr>
          <p:cNvPr id="16" name="TextBox 15">
            <a:extLst>
              <a:ext uri="{FF2B5EF4-FFF2-40B4-BE49-F238E27FC236}">
                <a16:creationId xmlns:a16="http://schemas.microsoft.com/office/drawing/2014/main" id="{A3EAFA91-C4D3-3141-8D1B-765EFEC3EE05}"/>
              </a:ext>
            </a:extLst>
          </p:cNvPr>
          <p:cNvSpPr txBox="1"/>
          <p:nvPr/>
        </p:nvSpPr>
        <p:spPr>
          <a:xfrm>
            <a:off x="127004" y="1947006"/>
            <a:ext cx="1934631" cy="1754326"/>
          </a:xfrm>
          <a:prstGeom prst="rect">
            <a:avLst/>
          </a:prstGeom>
          <a:noFill/>
        </p:spPr>
        <p:txBody>
          <a:bodyPr wrap="square" rtlCol="0">
            <a:spAutoFit/>
          </a:bodyPr>
          <a:lstStyle/>
          <a:p>
            <a:r>
              <a:rPr lang="en-US" b="1" i="1" dirty="0">
                <a:solidFill>
                  <a:srgbClr val="002060"/>
                </a:solidFill>
              </a:rPr>
              <a:t>Counseling to prevent suffocation will likely also protect infants from unknown/SIDS</a:t>
            </a:r>
          </a:p>
        </p:txBody>
      </p:sp>
      <p:sp>
        <p:nvSpPr>
          <p:cNvPr id="17" name="TextBox 16">
            <a:extLst>
              <a:ext uri="{FF2B5EF4-FFF2-40B4-BE49-F238E27FC236}">
                <a16:creationId xmlns:a16="http://schemas.microsoft.com/office/drawing/2014/main" id="{6AA1C2AB-2AEC-DE44-9133-B7A00B858BD1}"/>
              </a:ext>
            </a:extLst>
          </p:cNvPr>
          <p:cNvSpPr txBox="1"/>
          <p:nvPr/>
        </p:nvSpPr>
        <p:spPr>
          <a:xfrm>
            <a:off x="118533" y="4383506"/>
            <a:ext cx="1943102" cy="1477328"/>
          </a:xfrm>
          <a:prstGeom prst="rect">
            <a:avLst/>
          </a:prstGeom>
          <a:noFill/>
        </p:spPr>
        <p:txBody>
          <a:bodyPr wrap="square" rtlCol="0">
            <a:spAutoFit/>
          </a:bodyPr>
          <a:lstStyle/>
          <a:p>
            <a:r>
              <a:rPr lang="en-US" b="1" i="1" dirty="0">
                <a:solidFill>
                  <a:srgbClr val="002060"/>
                </a:solidFill>
              </a:rPr>
              <a:t>Prioritizing equitable health promotion and policies may also address SUID</a:t>
            </a:r>
          </a:p>
        </p:txBody>
      </p:sp>
    </p:spTree>
    <p:extLst>
      <p:ext uri="{BB962C8B-B14F-4D97-AF65-F5344CB8AC3E}">
        <p14:creationId xmlns:p14="http://schemas.microsoft.com/office/powerpoint/2010/main" val="3693605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61CA-ED9F-E045-9F98-E2DE0B52C512}"/>
              </a:ext>
            </a:extLst>
          </p:cNvPr>
          <p:cNvSpPr>
            <a:spLocks noGrp="1"/>
          </p:cNvSpPr>
          <p:nvPr>
            <p:ph type="title"/>
          </p:nvPr>
        </p:nvSpPr>
        <p:spPr>
          <a:xfrm>
            <a:off x="609600" y="1123033"/>
            <a:ext cx="10972800" cy="646331"/>
          </a:xfrm>
        </p:spPr>
        <p:txBody>
          <a:bodyPr/>
          <a:lstStyle/>
          <a:p>
            <a:r>
              <a:rPr lang="en-US" sz="3600" dirty="0">
                <a:solidFill>
                  <a:schemeClr val="accent1"/>
                </a:solidFill>
                <a:latin typeface="+mn-lt"/>
              </a:rPr>
              <a:t>Voices of Child Health in Chicago - 2022 </a:t>
            </a:r>
          </a:p>
        </p:txBody>
      </p:sp>
      <p:pic>
        <p:nvPicPr>
          <p:cNvPr id="5" name="Content Placeholder 4" descr="Shape&#10;&#10;Description automatically generated">
            <a:extLst>
              <a:ext uri="{FF2B5EF4-FFF2-40B4-BE49-F238E27FC236}">
                <a16:creationId xmlns:a16="http://schemas.microsoft.com/office/drawing/2014/main" id="{B21A8B95-F743-784E-B1A2-5F0FCB4FDB33}"/>
              </a:ext>
            </a:extLst>
          </p:cNvPr>
          <p:cNvPicPr>
            <a:picLocks noGrp="1" noChangeAspect="1"/>
          </p:cNvPicPr>
          <p:nvPr>
            <p:ph idx="1"/>
          </p:nvPr>
        </p:nvPicPr>
        <p:blipFill>
          <a:blip r:embed="rId3"/>
          <a:stretch>
            <a:fillRect/>
          </a:stretch>
        </p:blipFill>
        <p:spPr>
          <a:xfrm>
            <a:off x="1416213" y="2092530"/>
            <a:ext cx="9359574" cy="3319271"/>
          </a:xfrm>
        </p:spPr>
      </p:pic>
      <p:sp>
        <p:nvSpPr>
          <p:cNvPr id="7" name="Rectangle 6">
            <a:extLst>
              <a:ext uri="{FF2B5EF4-FFF2-40B4-BE49-F238E27FC236}">
                <a16:creationId xmlns:a16="http://schemas.microsoft.com/office/drawing/2014/main" id="{51163CC2-D0F3-D747-9195-22F9220CD8C7}"/>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3A9B98AD-08DF-3C45-91E8-86CE9C8F5A8E}"/>
              </a:ext>
            </a:extLst>
          </p:cNvPr>
          <p:cNvSpPr txBox="1"/>
          <p:nvPr/>
        </p:nvSpPr>
        <p:spPr>
          <a:xfrm>
            <a:off x="8273845" y="6029537"/>
            <a:ext cx="3846786" cy="74917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Attridge</a:t>
            </a:r>
            <a:r>
              <a:rPr kumimoji="0" lang="en-US" sz="1067"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M, Heffernan ME, Smith TL, </a:t>
            </a:r>
            <a:r>
              <a:rPr kumimoji="0" lang="en-US" sz="1067"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Bendelow</a:t>
            </a:r>
            <a:r>
              <a:rPr kumimoji="0" lang="en-US" sz="1067"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A, </a:t>
            </a:r>
            <a:r>
              <a:rPr kumimoji="0" lang="en-US" sz="1067"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Menker</a:t>
            </a:r>
            <a:r>
              <a:rPr kumimoji="0" lang="en-US" sz="1067"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C, Macy ML, Davis MM. Infant Sleep Practices in Chicago Families, Voices of Child Health in Chicago Report. Vol 4, Number 1. January 2022. Available at </a:t>
            </a:r>
            <a:r>
              <a:rPr kumimoji="0" lang="en-US" sz="1067"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luriechildrens.org</a:t>
            </a:r>
            <a:r>
              <a:rPr kumimoji="0" lang="en-US" sz="1067"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/voices.</a:t>
            </a:r>
          </a:p>
        </p:txBody>
      </p:sp>
    </p:spTree>
    <p:extLst>
      <p:ext uri="{BB962C8B-B14F-4D97-AF65-F5344CB8AC3E}">
        <p14:creationId xmlns:p14="http://schemas.microsoft.com/office/powerpoint/2010/main" val="619290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07770E6-BBA4-834F-B171-00BD928760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BD571-920B-8A49-8107-64CDDC31E3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FD91C39-3816-4C45-879F-C1B5A88C6D59}"/>
              </a:ext>
            </a:extLst>
          </p:cNvPr>
          <p:cNvSpPr txBox="1">
            <a:spLocks/>
          </p:cNvSpPr>
          <p:nvPr/>
        </p:nvSpPr>
        <p:spPr>
          <a:xfrm>
            <a:off x="478616" y="715110"/>
            <a:ext cx="10515600" cy="13255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What is the SUID Case Registry?</a:t>
            </a:r>
            <a:br>
              <a:rPr kumimoji="0" lang="en-US" sz="44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rPr>
            </a:br>
            <a:br>
              <a:rPr kumimoji="0" lang="en-US" sz="44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rPr>
            </a:br>
            <a:endParaRPr kumimoji="0" lang="en-US"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endParaRPr>
          </a:p>
        </p:txBody>
      </p:sp>
      <p:pic>
        <p:nvPicPr>
          <p:cNvPr id="12" name="Content Placeholder 11" descr="Map&#10;&#10;Description automatically generated with medium confidence">
            <a:extLst>
              <a:ext uri="{FF2B5EF4-FFF2-40B4-BE49-F238E27FC236}">
                <a16:creationId xmlns:a16="http://schemas.microsoft.com/office/drawing/2014/main" id="{29716CFC-161D-5441-912E-C33E50B4A6D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574864" y="1907175"/>
            <a:ext cx="4967631" cy="3572933"/>
          </a:xfrm>
        </p:spPr>
      </p:pic>
      <p:sp>
        <p:nvSpPr>
          <p:cNvPr id="14" name="TextBox 13">
            <a:extLst>
              <a:ext uri="{FF2B5EF4-FFF2-40B4-BE49-F238E27FC236}">
                <a16:creationId xmlns:a16="http://schemas.microsoft.com/office/drawing/2014/main" id="{7FA887CF-6A9B-E848-8004-47BE61F8E621}"/>
              </a:ext>
            </a:extLst>
          </p:cNvPr>
          <p:cNvSpPr txBox="1"/>
          <p:nvPr/>
        </p:nvSpPr>
        <p:spPr>
          <a:xfrm>
            <a:off x="819025" y="1690688"/>
            <a:ext cx="5755839"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part of the Sudden Unexpected Infant Death (SUID) and Sudden Death in the Young (SDY) Case Registry, CDC’s Division of Reproductive Health supports SUID monitoring programs in 22 states and jurisdictions, covering about 1 in 3 SUID cases in the United States.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SUID and SDY Case Registry builds on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child death review</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programs and uses the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rPr>
              <a:t>National Center for Fatality Review and Prevention’s Case Reporting System</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bringing together information about the circumstances associated with SUID and SDY cases, as well as information about investigations into these deaths.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Participating states and jurisdictions use data about SUID and SDY trends and circumstances to develop strategies to reduce future deaths.</a:t>
            </a:r>
          </a:p>
        </p:txBody>
      </p:sp>
      <p:sp>
        <p:nvSpPr>
          <p:cNvPr id="16" name="TextBox 15">
            <a:extLst>
              <a:ext uri="{FF2B5EF4-FFF2-40B4-BE49-F238E27FC236}">
                <a16:creationId xmlns:a16="http://schemas.microsoft.com/office/drawing/2014/main" id="{1F746E54-1D6F-D74C-B34C-BB531B48EA25}"/>
              </a:ext>
            </a:extLst>
          </p:cNvPr>
          <p:cNvSpPr txBox="1"/>
          <p:nvPr/>
        </p:nvSpPr>
        <p:spPr>
          <a:xfrm>
            <a:off x="6715747" y="5801866"/>
            <a:ext cx="4685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Cook County’s SUID Case Registry began in 2019</a:t>
            </a:r>
          </a:p>
        </p:txBody>
      </p:sp>
      <p:sp>
        <p:nvSpPr>
          <p:cNvPr id="17" name="Rectangle 16">
            <a:extLst>
              <a:ext uri="{FF2B5EF4-FFF2-40B4-BE49-F238E27FC236}">
                <a16:creationId xmlns:a16="http://schemas.microsoft.com/office/drawing/2014/main" id="{20A806EF-ABD7-0349-805B-9898193FC7AA}"/>
              </a:ext>
            </a:extLst>
          </p:cNvPr>
          <p:cNvSpPr/>
          <p:nvPr/>
        </p:nvSpPr>
        <p:spPr>
          <a:xfrm>
            <a:off x="0" y="6641630"/>
            <a:ext cx="12188825" cy="21637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5E951BD-BECC-2544-8DB2-52AEB139E387}"/>
              </a:ext>
            </a:extLst>
          </p:cNvPr>
          <p:cNvSpPr txBox="1"/>
          <p:nvPr/>
        </p:nvSpPr>
        <p:spPr>
          <a:xfrm>
            <a:off x="7556851" y="6239826"/>
            <a:ext cx="46319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Description and map from: https://</a:t>
            </a:r>
            <a:r>
              <a:rPr kumimoji="0" lang="en-US" sz="12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www.cdc.gov</a:t>
            </a:r>
            <a:r>
              <a:rPr kumimoji="0" lang="en-US" sz="12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a:t>
            </a:r>
            <a:r>
              <a:rPr kumimoji="0" lang="en-US" sz="12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sids</a:t>
            </a:r>
            <a:r>
              <a:rPr kumimoji="0" lang="en-US" sz="12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/case-</a:t>
            </a:r>
            <a:r>
              <a:rPr kumimoji="0" lang="en-US" sz="12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registry.htm</a:t>
            </a:r>
            <a:endParaRPr kumimoji="0" lang="en-US" sz="12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47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EDD05CDF-93F5-2261-7A58-F67BA23DE4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9541" y="4374953"/>
            <a:ext cx="6069742" cy="185261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159A40F-12D1-F1BE-F805-715AF36F23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2473" y="1423935"/>
            <a:ext cx="7003878" cy="2743985"/>
          </a:xfrm>
          <a:prstGeom prst="rect">
            <a:avLst/>
          </a:prstGeom>
        </p:spPr>
      </p:pic>
      <p:sp>
        <p:nvSpPr>
          <p:cNvPr id="6" name="Rectangle 5">
            <a:extLst>
              <a:ext uri="{FF2B5EF4-FFF2-40B4-BE49-F238E27FC236}">
                <a16:creationId xmlns:a16="http://schemas.microsoft.com/office/drawing/2014/main" id="{0E8B410F-72FD-4207-5AE1-CA36EF58758D}"/>
              </a:ext>
            </a:extLst>
          </p:cNvPr>
          <p:cNvSpPr/>
          <p:nvPr/>
        </p:nvSpPr>
        <p:spPr>
          <a:xfrm>
            <a:off x="0" y="6641630"/>
            <a:ext cx="12188825" cy="216370"/>
          </a:xfrm>
          <a:prstGeom prst="rect">
            <a:avLst/>
          </a:prstGeom>
          <a:solidFill>
            <a:srgbClr val="00B580"/>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23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668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03BB77-DE0F-705B-A935-95B9AE7D2F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SUID Cook County Report 2019</a:t>
            </a:r>
          </a:p>
        </p:txBody>
      </p:sp>
      <p:sp>
        <p:nvSpPr>
          <p:cNvPr id="6" name="Slide Number Placeholder 5">
            <a:extLst>
              <a:ext uri="{FF2B5EF4-FFF2-40B4-BE49-F238E27FC236}">
                <a16:creationId xmlns:a16="http://schemas.microsoft.com/office/drawing/2014/main" id="{3678974C-5CB6-E417-E05E-17BA04C9B9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BD571-920B-8A49-8107-64CDDC31E3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Text&#10;&#10;Description automatically generated">
            <a:extLst>
              <a:ext uri="{FF2B5EF4-FFF2-40B4-BE49-F238E27FC236}">
                <a16:creationId xmlns:a16="http://schemas.microsoft.com/office/drawing/2014/main" id="{A39F10AA-9A1E-2126-FFA9-75DFA53136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7700" y="1207166"/>
            <a:ext cx="5765800" cy="3937000"/>
          </a:xfrm>
          <a:prstGeom prst="rect">
            <a:avLst/>
          </a:prstGeom>
        </p:spPr>
      </p:pic>
      <p:pic>
        <p:nvPicPr>
          <p:cNvPr id="10" name="Picture 9" descr="Text&#10;&#10;Description automatically generated">
            <a:extLst>
              <a:ext uri="{FF2B5EF4-FFF2-40B4-BE49-F238E27FC236}">
                <a16:creationId xmlns:a16="http://schemas.microsoft.com/office/drawing/2014/main" id="{2E4B2E86-2572-9BA4-0F5D-F9A27FFF80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803" y="1318813"/>
            <a:ext cx="6108700" cy="3416300"/>
          </a:xfrm>
          <a:prstGeom prst="rect">
            <a:avLst/>
          </a:prstGeom>
        </p:spPr>
      </p:pic>
      <p:sp>
        <p:nvSpPr>
          <p:cNvPr id="7" name="Rectangle 6">
            <a:extLst>
              <a:ext uri="{FF2B5EF4-FFF2-40B4-BE49-F238E27FC236}">
                <a16:creationId xmlns:a16="http://schemas.microsoft.com/office/drawing/2014/main" id="{2FC20D79-C5BF-AE4C-9BD3-CD1EA303ECA0}"/>
              </a:ext>
            </a:extLst>
          </p:cNvPr>
          <p:cNvSpPr/>
          <p:nvPr/>
        </p:nvSpPr>
        <p:spPr>
          <a:xfrm>
            <a:off x="0" y="6641630"/>
            <a:ext cx="12188825" cy="216370"/>
          </a:xfrm>
          <a:prstGeom prst="rect">
            <a:avLst/>
          </a:prstGeom>
          <a:solidFill>
            <a:srgbClr val="00B580"/>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23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780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B9D105C-24B0-4909-702F-7364EBDF15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SUID Cook County Report 2019</a:t>
            </a:r>
          </a:p>
        </p:txBody>
      </p:sp>
      <p:sp>
        <p:nvSpPr>
          <p:cNvPr id="6" name="Slide Number Placeholder 5">
            <a:extLst>
              <a:ext uri="{FF2B5EF4-FFF2-40B4-BE49-F238E27FC236}">
                <a16:creationId xmlns:a16="http://schemas.microsoft.com/office/drawing/2014/main" id="{8A9A1AF4-F242-68E8-F2E2-2E20CEE6CD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BD571-920B-8A49-8107-64CDDC31E3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907E2CB-EC86-B327-F36A-2E285198DFD2}"/>
              </a:ext>
            </a:extLst>
          </p:cNvPr>
          <p:cNvSpPr>
            <a:spLocks noGrp="1"/>
          </p:cNvSpPr>
          <p:nvPr>
            <p:ph type="title"/>
          </p:nvPr>
        </p:nvSpPr>
        <p:spPr>
          <a:xfrm>
            <a:off x="461682" y="365125"/>
            <a:ext cx="10515600" cy="1325563"/>
          </a:xfrm>
        </p:spPr>
        <p:txBody>
          <a:bodyPr>
            <a:normAutofit fontScale="90000"/>
          </a:bodyPr>
          <a:lstStyle/>
          <a:p>
            <a:r>
              <a:rPr lang="en-US" sz="3600" b="1" dirty="0">
                <a:solidFill>
                  <a:srgbClr val="006232"/>
                </a:solidFill>
                <a:latin typeface="Arial" panose="020B0604020202020204" pitchFamily="34" charset="0"/>
                <a:cs typeface="Arial" panose="020B0604020202020204" pitchFamily="34" charset="0"/>
              </a:rPr>
              <a:t>The Sleep Environment</a:t>
            </a:r>
            <a:br>
              <a:rPr lang="en-US" dirty="0">
                <a:solidFill>
                  <a:srgbClr val="006232"/>
                </a:solidFill>
              </a:rPr>
            </a:br>
            <a:br>
              <a:rPr lang="en-US" dirty="0">
                <a:solidFill>
                  <a:srgbClr val="006232"/>
                </a:solidFill>
              </a:rPr>
            </a:br>
            <a:endParaRPr lang="en-US" sz="3200" b="1" dirty="0">
              <a:solidFill>
                <a:srgbClr val="006232"/>
              </a:solidFill>
              <a:latin typeface="Arial" panose="020B0604020202020204" pitchFamily="34" charset="0"/>
              <a:cs typeface="Arial" panose="020B0604020202020204" pitchFamily="34" charset="0"/>
            </a:endParaRPr>
          </a:p>
        </p:txBody>
      </p:sp>
      <p:pic>
        <p:nvPicPr>
          <p:cNvPr id="9" name="Picture 8" descr="A baby sleeping in a crib&#10;&#10;Description automatically generated">
            <a:extLst>
              <a:ext uri="{FF2B5EF4-FFF2-40B4-BE49-F238E27FC236}">
                <a16:creationId xmlns:a16="http://schemas.microsoft.com/office/drawing/2014/main" id="{E03728CD-13B2-3CEF-1A00-B4E1D52480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3400" y="584200"/>
            <a:ext cx="3517900" cy="5689600"/>
          </a:xfrm>
          <a:prstGeom prst="rect">
            <a:avLst/>
          </a:prstGeom>
        </p:spPr>
      </p:pic>
      <p:pic>
        <p:nvPicPr>
          <p:cNvPr id="11" name="Picture 10" descr="A person holding a baby&#10;&#10;Description automatically generated with low confidence">
            <a:extLst>
              <a:ext uri="{FF2B5EF4-FFF2-40B4-BE49-F238E27FC236}">
                <a16:creationId xmlns:a16="http://schemas.microsoft.com/office/drawing/2014/main" id="{481B52B5-DF0D-B93D-B5E6-4011DEF81D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4700" y="1560333"/>
            <a:ext cx="3568700" cy="4191000"/>
          </a:xfrm>
          <a:prstGeom prst="rect">
            <a:avLst/>
          </a:prstGeom>
        </p:spPr>
      </p:pic>
      <p:pic>
        <p:nvPicPr>
          <p:cNvPr id="13" name="Picture 12" descr="Text&#10;&#10;Description automatically generated">
            <a:extLst>
              <a:ext uri="{FF2B5EF4-FFF2-40B4-BE49-F238E27FC236}">
                <a16:creationId xmlns:a16="http://schemas.microsoft.com/office/drawing/2014/main" id="{F9677FC4-46A8-A8CC-6676-23DED16970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950" y="1188544"/>
            <a:ext cx="3441700" cy="3848100"/>
          </a:xfrm>
          <a:prstGeom prst="rect">
            <a:avLst/>
          </a:prstGeom>
        </p:spPr>
      </p:pic>
      <p:sp>
        <p:nvSpPr>
          <p:cNvPr id="8" name="Rectangle 7">
            <a:extLst>
              <a:ext uri="{FF2B5EF4-FFF2-40B4-BE49-F238E27FC236}">
                <a16:creationId xmlns:a16="http://schemas.microsoft.com/office/drawing/2014/main" id="{8B916211-A8A8-0B4B-908C-6799C47BFAFB}"/>
              </a:ext>
            </a:extLst>
          </p:cNvPr>
          <p:cNvSpPr/>
          <p:nvPr/>
        </p:nvSpPr>
        <p:spPr>
          <a:xfrm>
            <a:off x="0" y="6641630"/>
            <a:ext cx="12188825" cy="216370"/>
          </a:xfrm>
          <a:prstGeom prst="rect">
            <a:avLst/>
          </a:prstGeom>
          <a:solidFill>
            <a:srgbClr val="00B580"/>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23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001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33B056D-50CB-03D2-3AD7-2B3B5F4A11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SUID Cook County Report 2019</a:t>
            </a:r>
          </a:p>
        </p:txBody>
      </p:sp>
      <p:sp>
        <p:nvSpPr>
          <p:cNvPr id="6" name="Slide Number Placeholder 5">
            <a:extLst>
              <a:ext uri="{FF2B5EF4-FFF2-40B4-BE49-F238E27FC236}">
                <a16:creationId xmlns:a16="http://schemas.microsoft.com/office/drawing/2014/main" id="{C686910F-E976-8C2E-4D5D-D1E16FC32C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BD571-920B-8A49-8107-64CDDC31E3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E0B9C704-A98B-4A9A-8E63-C0996F05111B}"/>
              </a:ext>
            </a:extLst>
          </p:cNvPr>
          <p:cNvSpPr>
            <a:spLocks noGrp="1"/>
          </p:cNvSpPr>
          <p:nvPr>
            <p:ph type="title"/>
          </p:nvPr>
        </p:nvSpPr>
        <p:spPr>
          <a:xfrm>
            <a:off x="461682" y="365125"/>
            <a:ext cx="10515600" cy="1325563"/>
          </a:xfrm>
        </p:spPr>
        <p:txBody>
          <a:bodyPr>
            <a:normAutofit/>
          </a:bodyPr>
          <a:lstStyle/>
          <a:p>
            <a:r>
              <a:rPr lang="en-US" sz="3600" b="1" dirty="0">
                <a:solidFill>
                  <a:srgbClr val="006232"/>
                </a:solidFill>
                <a:latin typeface="Arial" panose="020B0604020202020204" pitchFamily="34" charset="0"/>
                <a:cs typeface="Arial" panose="020B0604020202020204" pitchFamily="34" charset="0"/>
              </a:rPr>
              <a:t>2019 Cook County SUID</a:t>
            </a:r>
            <a:endParaRPr lang="en-US" sz="3200" b="1" dirty="0">
              <a:solidFill>
                <a:srgbClr val="006232"/>
              </a:solidFill>
              <a:latin typeface="Arial" panose="020B0604020202020204" pitchFamily="34" charset="0"/>
              <a:cs typeface="Arial" panose="020B0604020202020204" pitchFamily="34" charset="0"/>
            </a:endParaRPr>
          </a:p>
        </p:txBody>
      </p:sp>
      <p:pic>
        <p:nvPicPr>
          <p:cNvPr id="14" name="Picture 13" descr="Calendar&#10;&#10;Description automatically generated">
            <a:extLst>
              <a:ext uri="{FF2B5EF4-FFF2-40B4-BE49-F238E27FC236}">
                <a16:creationId xmlns:a16="http://schemas.microsoft.com/office/drawing/2014/main" id="{4D860FD9-0315-B37E-D679-EB7129ED6D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9000" y="1690688"/>
            <a:ext cx="4383735" cy="3634938"/>
          </a:xfrm>
          <a:prstGeom prst="rect">
            <a:avLst/>
          </a:prstGeom>
        </p:spPr>
      </p:pic>
      <p:sp>
        <p:nvSpPr>
          <p:cNvPr id="16" name="Rectangle 15">
            <a:extLst>
              <a:ext uri="{FF2B5EF4-FFF2-40B4-BE49-F238E27FC236}">
                <a16:creationId xmlns:a16="http://schemas.microsoft.com/office/drawing/2014/main" id="{50003275-C6FF-3A86-0FDE-AFD821B54603}"/>
              </a:ext>
            </a:extLst>
          </p:cNvPr>
          <p:cNvSpPr/>
          <p:nvPr/>
        </p:nvSpPr>
        <p:spPr>
          <a:xfrm>
            <a:off x="6902459" y="1800007"/>
            <a:ext cx="110799" cy="3416300"/>
          </a:xfrm>
          <a:prstGeom prst="rect">
            <a:avLst/>
          </a:prstGeom>
          <a:solidFill>
            <a:srgbClr val="006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232"/>
              </a:solidFill>
              <a:effectLst/>
              <a:uLnTx/>
              <a:uFillTx/>
              <a:latin typeface="Calibri" panose="020F0502020204030204"/>
              <a:ea typeface="+mn-ea"/>
              <a:cs typeface="+mn-cs"/>
            </a:endParaRPr>
          </a:p>
        </p:txBody>
      </p:sp>
      <p:pic>
        <p:nvPicPr>
          <p:cNvPr id="8" name="Picture 7" descr="Graphical user interface, text, application&#10;&#10;Description automatically generated">
            <a:extLst>
              <a:ext uri="{FF2B5EF4-FFF2-40B4-BE49-F238E27FC236}">
                <a16:creationId xmlns:a16="http://schemas.microsoft.com/office/drawing/2014/main" id="{6480F141-14EB-704E-B3FA-99462B4155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716" y="1985704"/>
            <a:ext cx="6096001" cy="3044906"/>
          </a:xfrm>
          <a:prstGeom prst="rect">
            <a:avLst/>
          </a:prstGeom>
        </p:spPr>
      </p:pic>
      <p:sp>
        <p:nvSpPr>
          <p:cNvPr id="9" name="Rectangle 8">
            <a:extLst>
              <a:ext uri="{FF2B5EF4-FFF2-40B4-BE49-F238E27FC236}">
                <a16:creationId xmlns:a16="http://schemas.microsoft.com/office/drawing/2014/main" id="{3C7666BB-1509-AF44-A576-5BF7FF6FFDB2}"/>
              </a:ext>
            </a:extLst>
          </p:cNvPr>
          <p:cNvSpPr/>
          <p:nvPr/>
        </p:nvSpPr>
        <p:spPr>
          <a:xfrm>
            <a:off x="0" y="6641630"/>
            <a:ext cx="12188825" cy="216370"/>
          </a:xfrm>
          <a:prstGeom prst="rect">
            <a:avLst/>
          </a:prstGeom>
          <a:solidFill>
            <a:srgbClr val="00B580"/>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23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656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website&#10;&#10;Description automatically generated">
            <a:extLst>
              <a:ext uri="{FF2B5EF4-FFF2-40B4-BE49-F238E27FC236}">
                <a16:creationId xmlns:a16="http://schemas.microsoft.com/office/drawing/2014/main" id="{0956E53B-14F9-1049-86D2-5B4FEAA7E4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636" y="1103162"/>
            <a:ext cx="4947527" cy="5604026"/>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984EA62E-AA90-65E8-3E10-A8F839001A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4001" y="1200976"/>
            <a:ext cx="4714818" cy="5329100"/>
          </a:xfrm>
          <a:prstGeom prst="rect">
            <a:avLst/>
          </a:prstGeom>
        </p:spPr>
      </p:pic>
      <p:sp>
        <p:nvSpPr>
          <p:cNvPr id="5" name="Footer Placeholder 4">
            <a:extLst>
              <a:ext uri="{FF2B5EF4-FFF2-40B4-BE49-F238E27FC236}">
                <a16:creationId xmlns:a16="http://schemas.microsoft.com/office/drawing/2014/main" id="{E4AEA296-2929-8840-1E21-B8D3237341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SUID Cook County Report 2019</a:t>
            </a:r>
          </a:p>
        </p:txBody>
      </p:sp>
      <p:sp>
        <p:nvSpPr>
          <p:cNvPr id="6" name="Slide Number Placeholder 5">
            <a:extLst>
              <a:ext uri="{FF2B5EF4-FFF2-40B4-BE49-F238E27FC236}">
                <a16:creationId xmlns:a16="http://schemas.microsoft.com/office/drawing/2014/main" id="{E79F4E26-8F38-5E3A-9489-37E1EF9356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BD571-920B-8A49-8107-64CDDC31E3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C643AFF-01DE-2F47-8FAA-42F2BE6BC7E7}"/>
              </a:ext>
            </a:extLst>
          </p:cNvPr>
          <p:cNvSpPr/>
          <p:nvPr/>
        </p:nvSpPr>
        <p:spPr>
          <a:xfrm>
            <a:off x="0" y="6641630"/>
            <a:ext cx="12188825" cy="216370"/>
          </a:xfrm>
          <a:prstGeom prst="rect">
            <a:avLst/>
          </a:prstGeom>
          <a:solidFill>
            <a:srgbClr val="00B580"/>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23B"/>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F8D037D-26F1-9E48-A5D5-73C351511FB0}"/>
              </a:ext>
            </a:extLst>
          </p:cNvPr>
          <p:cNvSpPr>
            <a:spLocks noGrp="1"/>
          </p:cNvSpPr>
          <p:nvPr>
            <p:ph type="title"/>
          </p:nvPr>
        </p:nvSpPr>
        <p:spPr>
          <a:xfrm>
            <a:off x="461682" y="365125"/>
            <a:ext cx="11137136" cy="1325563"/>
          </a:xfrm>
        </p:spPr>
        <p:txBody>
          <a:bodyPr>
            <a:normAutofit fontScale="90000"/>
          </a:bodyPr>
          <a:lstStyle/>
          <a:p>
            <a:br>
              <a:rPr lang="en-US" sz="3600" b="1" dirty="0">
                <a:solidFill>
                  <a:srgbClr val="006232"/>
                </a:solidFill>
                <a:latin typeface="Arial" panose="020B0604020202020204" pitchFamily="34" charset="0"/>
                <a:cs typeface="Arial" panose="020B0604020202020204" pitchFamily="34" charset="0"/>
              </a:rPr>
            </a:br>
            <a:br>
              <a:rPr lang="en-US" sz="3600" b="1" dirty="0">
                <a:solidFill>
                  <a:srgbClr val="006232"/>
                </a:solidFill>
                <a:latin typeface="Arial" panose="020B0604020202020204" pitchFamily="34" charset="0"/>
                <a:cs typeface="Arial" panose="020B0604020202020204" pitchFamily="34" charset="0"/>
              </a:rPr>
            </a:br>
            <a:br>
              <a:rPr lang="en-US" sz="3600" b="1" dirty="0">
                <a:solidFill>
                  <a:srgbClr val="006232"/>
                </a:solidFill>
                <a:latin typeface="Arial" panose="020B0604020202020204" pitchFamily="34" charset="0"/>
                <a:cs typeface="Arial" panose="020B0604020202020204" pitchFamily="34" charset="0"/>
              </a:rPr>
            </a:br>
            <a:r>
              <a:rPr lang="en-US" sz="3600" b="1" dirty="0">
                <a:solidFill>
                  <a:srgbClr val="006232"/>
                </a:solidFill>
                <a:latin typeface="Arial" panose="020B0604020202020204" pitchFamily="34" charset="0"/>
                <a:cs typeface="Arial" panose="020B0604020202020204" pitchFamily="34" charset="0"/>
              </a:rPr>
              <a:t>Sleep-Related Infant Deaths (45)</a:t>
            </a:r>
            <a:r>
              <a:rPr lang="en-US" b="1" dirty="0"/>
              <a:t> </a:t>
            </a:r>
            <a:br>
              <a:rPr lang="en-US" b="1" dirty="0"/>
            </a:br>
            <a:r>
              <a:rPr lang="en-US" sz="2000" b="1" dirty="0">
                <a:solidFill>
                  <a:srgbClr val="006232"/>
                </a:solidFill>
                <a:latin typeface="Arial" panose="020B0604020202020204" pitchFamily="34" charset="0"/>
                <a:cs typeface="Arial" panose="020B0604020202020204" pitchFamily="34" charset="0"/>
              </a:rPr>
              <a:t>Unsafe Sleep Factors</a:t>
            </a:r>
            <a:br>
              <a:rPr lang="en-US" dirty="0"/>
            </a:br>
            <a:br>
              <a:rPr lang="en-US" dirty="0">
                <a:solidFill>
                  <a:srgbClr val="006232"/>
                </a:solidFill>
              </a:rPr>
            </a:br>
            <a:br>
              <a:rPr lang="en-US" dirty="0">
                <a:solidFill>
                  <a:srgbClr val="006232"/>
                </a:solidFill>
              </a:rPr>
            </a:br>
            <a:endParaRPr lang="en-US" sz="3200" b="1" dirty="0">
              <a:solidFill>
                <a:srgbClr val="00623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5008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DA00-8CE9-B040-B070-338E0B10B1F5}"/>
              </a:ext>
            </a:extLst>
          </p:cNvPr>
          <p:cNvSpPr>
            <a:spLocks noGrp="1"/>
          </p:cNvSpPr>
          <p:nvPr>
            <p:ph type="title"/>
          </p:nvPr>
        </p:nvSpPr>
        <p:spPr>
          <a:xfrm>
            <a:off x="613103" y="1426918"/>
            <a:ext cx="10965793" cy="4031873"/>
          </a:xfrm>
        </p:spPr>
        <p:txBody>
          <a:bodyPr/>
          <a:lstStyle/>
          <a:p>
            <a:r>
              <a:rPr lang="en-US" dirty="0">
                <a:solidFill>
                  <a:schemeClr val="accent1"/>
                </a:solidFill>
                <a:latin typeface="+mn-lt"/>
              </a:rPr>
              <a:t>Sudden Unexpected Infant Death (SUID)</a:t>
            </a:r>
            <a:br>
              <a:rPr lang="en-US" dirty="0">
                <a:solidFill>
                  <a:schemeClr val="accent1"/>
                </a:solidFill>
                <a:latin typeface="+mn-lt"/>
              </a:rPr>
            </a:br>
            <a:br>
              <a:rPr lang="en-US" dirty="0">
                <a:solidFill>
                  <a:schemeClr val="accent1"/>
                </a:solidFill>
                <a:latin typeface="+mn-lt"/>
              </a:rPr>
            </a:br>
            <a:r>
              <a:rPr lang="en-US" sz="3200" dirty="0">
                <a:solidFill>
                  <a:schemeClr val="accent1"/>
                </a:solidFill>
                <a:latin typeface="+mn-lt"/>
              </a:rPr>
              <a:t>SUID and Infant Mortality</a:t>
            </a:r>
            <a:br>
              <a:rPr lang="en-US" sz="3200" dirty="0">
                <a:solidFill>
                  <a:schemeClr val="accent1"/>
                </a:solidFill>
                <a:latin typeface="+mn-lt"/>
              </a:rPr>
            </a:br>
            <a:r>
              <a:rPr lang="en-US" sz="3200" dirty="0">
                <a:solidFill>
                  <a:schemeClr val="accent1"/>
                </a:solidFill>
                <a:latin typeface="+mn-lt"/>
              </a:rPr>
              <a:t>Risk Perception and Disparities</a:t>
            </a:r>
            <a:br>
              <a:rPr lang="en-US" sz="3200" dirty="0">
                <a:solidFill>
                  <a:schemeClr val="accent1"/>
                </a:solidFill>
                <a:latin typeface="+mn-lt"/>
              </a:rPr>
            </a:br>
            <a:r>
              <a:rPr lang="en-US" sz="3200" dirty="0">
                <a:solidFill>
                  <a:schemeClr val="accent1"/>
                </a:solidFill>
                <a:latin typeface="+mn-lt"/>
              </a:rPr>
              <a:t>The SUID Case Registry for Cook County</a:t>
            </a:r>
            <a:br>
              <a:rPr lang="en-US" sz="3200" dirty="0">
                <a:solidFill>
                  <a:schemeClr val="accent1"/>
                </a:solidFill>
                <a:latin typeface="+mn-lt"/>
              </a:rPr>
            </a:br>
            <a:r>
              <a:rPr lang="en-US" sz="3200" dirty="0">
                <a:solidFill>
                  <a:schemeClr val="accent1"/>
                </a:solidFill>
                <a:latin typeface="+mn-lt"/>
              </a:rPr>
              <a:t>and</a:t>
            </a:r>
            <a:br>
              <a:rPr lang="en-US" sz="3200" dirty="0">
                <a:solidFill>
                  <a:schemeClr val="accent1"/>
                </a:solidFill>
                <a:latin typeface="+mn-lt"/>
              </a:rPr>
            </a:br>
            <a:r>
              <a:rPr lang="en-US" sz="3200" dirty="0">
                <a:solidFill>
                  <a:schemeClr val="accent1"/>
                </a:solidFill>
                <a:latin typeface="+mn-lt"/>
              </a:rPr>
              <a:t>Turning Data to Action</a:t>
            </a:r>
            <a:endParaRPr lang="en-US" dirty="0">
              <a:solidFill>
                <a:schemeClr val="accent1"/>
              </a:solidFill>
              <a:latin typeface="+mn-lt"/>
            </a:endParaRPr>
          </a:p>
        </p:txBody>
      </p:sp>
      <p:sp>
        <p:nvSpPr>
          <p:cNvPr id="7" name="Rectangle 6">
            <a:extLst>
              <a:ext uri="{FF2B5EF4-FFF2-40B4-BE49-F238E27FC236}">
                <a16:creationId xmlns:a16="http://schemas.microsoft.com/office/drawing/2014/main" id="{AC6A04A8-5B5D-A147-93CE-36A48FE2639D}"/>
              </a:ext>
            </a:extLst>
          </p:cNvPr>
          <p:cNvSpPr/>
          <p:nvPr/>
        </p:nvSpPr>
        <p:spPr>
          <a:xfrm>
            <a:off x="8273845" y="5933584"/>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1"/>
                </a:solidFill>
                <a:latin typeface="+mn-lt"/>
              </a:rPr>
              <a:t>Gina Lowell MD, MPH</a:t>
            </a:r>
            <a:br>
              <a:rPr lang="en-US" sz="1600" b="1" dirty="0">
                <a:solidFill>
                  <a:schemeClr val="accent1"/>
                </a:solidFill>
                <a:latin typeface="+mn-lt"/>
              </a:rPr>
            </a:br>
            <a:r>
              <a:rPr lang="en-US" sz="1600" b="1" dirty="0" err="1">
                <a:solidFill>
                  <a:schemeClr val="accent1"/>
                </a:solidFill>
                <a:latin typeface="+mn-lt"/>
              </a:rPr>
              <a:t>Kyran</a:t>
            </a:r>
            <a:r>
              <a:rPr lang="en-US" sz="1600" b="1" dirty="0">
                <a:solidFill>
                  <a:schemeClr val="accent1"/>
                </a:solidFill>
                <a:latin typeface="+mn-lt"/>
              </a:rPr>
              <a:t> Quinlan MD, MPH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ea typeface="+mn-ea"/>
                <a:cs typeface="+mn-cs"/>
              </a:rPr>
              <a:t>Rush University Children’s Hospital</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47636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D2980AC-0522-05F8-6F6D-B22A4FF611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SUID Cook County Report 2019</a:t>
            </a:r>
          </a:p>
        </p:txBody>
      </p:sp>
      <p:pic>
        <p:nvPicPr>
          <p:cNvPr id="11" name="Picture 10" descr="Chart, histogram&#10;&#10;Description automatically generated">
            <a:extLst>
              <a:ext uri="{FF2B5EF4-FFF2-40B4-BE49-F238E27FC236}">
                <a16:creationId xmlns:a16="http://schemas.microsoft.com/office/drawing/2014/main" id="{E261AA74-8E1A-E1E2-337E-EB83959C2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72275" y="1220154"/>
            <a:ext cx="5915949" cy="5136196"/>
          </a:xfrm>
          <a:prstGeom prst="rect">
            <a:avLst/>
          </a:prstGeom>
        </p:spPr>
      </p:pic>
      <p:sp>
        <p:nvSpPr>
          <p:cNvPr id="17" name="Rectangle 16">
            <a:extLst>
              <a:ext uri="{FF2B5EF4-FFF2-40B4-BE49-F238E27FC236}">
                <a16:creationId xmlns:a16="http://schemas.microsoft.com/office/drawing/2014/main" id="{92CB273D-7C00-2648-8E52-7DB3A35946FF}"/>
              </a:ext>
            </a:extLst>
          </p:cNvPr>
          <p:cNvSpPr/>
          <p:nvPr/>
        </p:nvSpPr>
        <p:spPr>
          <a:xfrm>
            <a:off x="0" y="6641630"/>
            <a:ext cx="12188825" cy="216370"/>
          </a:xfrm>
          <a:prstGeom prst="rect">
            <a:avLst/>
          </a:prstGeom>
          <a:solidFill>
            <a:srgbClr val="00B580"/>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23B"/>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7AE994BC-7722-AD4D-8499-DAF4A891C5DE}"/>
              </a:ext>
            </a:extLst>
          </p:cNvPr>
          <p:cNvSpPr>
            <a:spLocks noGrp="1"/>
          </p:cNvSpPr>
          <p:nvPr>
            <p:ph type="title"/>
          </p:nvPr>
        </p:nvSpPr>
        <p:spPr>
          <a:xfrm>
            <a:off x="461682" y="365125"/>
            <a:ext cx="11137136" cy="1325563"/>
          </a:xfrm>
        </p:spPr>
        <p:txBody>
          <a:bodyPr>
            <a:normAutofit fontScale="90000"/>
          </a:bodyPr>
          <a:lstStyle/>
          <a:p>
            <a:br>
              <a:rPr lang="en-US" sz="3600" b="1" dirty="0">
                <a:solidFill>
                  <a:srgbClr val="006232"/>
                </a:solidFill>
                <a:latin typeface="Arial" panose="020B0604020202020204" pitchFamily="34" charset="0"/>
                <a:cs typeface="Arial" panose="020B0604020202020204" pitchFamily="34" charset="0"/>
              </a:rPr>
            </a:br>
            <a:br>
              <a:rPr lang="en-US" sz="3600" b="1" dirty="0">
                <a:solidFill>
                  <a:srgbClr val="006232"/>
                </a:solidFill>
                <a:latin typeface="Arial" panose="020B0604020202020204" pitchFamily="34" charset="0"/>
                <a:cs typeface="Arial" panose="020B0604020202020204" pitchFamily="34" charset="0"/>
              </a:rPr>
            </a:br>
            <a:br>
              <a:rPr lang="en-US" sz="3600" b="1" dirty="0">
                <a:solidFill>
                  <a:srgbClr val="006232"/>
                </a:solidFill>
                <a:latin typeface="Arial" panose="020B0604020202020204" pitchFamily="34" charset="0"/>
                <a:cs typeface="Arial" panose="020B0604020202020204" pitchFamily="34" charset="0"/>
              </a:rPr>
            </a:br>
            <a:r>
              <a:rPr lang="en-US" sz="3600" b="1" dirty="0">
                <a:solidFill>
                  <a:srgbClr val="006232"/>
                </a:solidFill>
                <a:latin typeface="Arial" panose="020B0604020202020204" pitchFamily="34" charset="0"/>
                <a:cs typeface="Arial" panose="020B0604020202020204" pitchFamily="34" charset="0"/>
              </a:rPr>
              <a:t>Sleep-Related Infant Deaths (45)</a:t>
            </a:r>
            <a:r>
              <a:rPr lang="en-US" b="1" dirty="0"/>
              <a:t> </a:t>
            </a:r>
            <a:br>
              <a:rPr lang="en-US" b="1" dirty="0"/>
            </a:br>
            <a:r>
              <a:rPr lang="en-US" sz="2000" b="1" dirty="0">
                <a:solidFill>
                  <a:srgbClr val="006232"/>
                </a:solidFill>
                <a:latin typeface="Arial" panose="020B0604020202020204" pitchFamily="34" charset="0"/>
                <a:cs typeface="Arial" panose="020B0604020202020204" pitchFamily="34" charset="0"/>
              </a:rPr>
              <a:t>Demographics</a:t>
            </a:r>
            <a:br>
              <a:rPr lang="en-US" dirty="0"/>
            </a:br>
            <a:br>
              <a:rPr lang="en-US" dirty="0">
                <a:solidFill>
                  <a:srgbClr val="006232"/>
                </a:solidFill>
              </a:rPr>
            </a:br>
            <a:br>
              <a:rPr lang="en-US" dirty="0">
                <a:solidFill>
                  <a:srgbClr val="006232"/>
                </a:solidFill>
              </a:rPr>
            </a:br>
            <a:endParaRPr lang="en-US" sz="3200" b="1" dirty="0">
              <a:solidFill>
                <a:srgbClr val="006232"/>
              </a:solidFill>
              <a:latin typeface="Arial" panose="020B0604020202020204" pitchFamily="34" charset="0"/>
              <a:cs typeface="Arial" panose="020B0604020202020204" pitchFamily="34" charset="0"/>
            </a:endParaRPr>
          </a:p>
        </p:txBody>
      </p:sp>
      <p:sp>
        <p:nvSpPr>
          <p:cNvPr id="22" name="Slide Number Placeholder 5">
            <a:extLst>
              <a:ext uri="{FF2B5EF4-FFF2-40B4-BE49-F238E27FC236}">
                <a16:creationId xmlns:a16="http://schemas.microsoft.com/office/drawing/2014/main" id="{5BDF4287-A22B-D24D-9F11-86D49C7AB10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BD571-920B-8A49-8107-64CDDC31E3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229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a baby&#10;&#10;Description automatically generated with low confidence">
            <a:extLst>
              <a:ext uri="{FF2B5EF4-FFF2-40B4-BE49-F238E27FC236}">
                <a16:creationId xmlns:a16="http://schemas.microsoft.com/office/drawing/2014/main" id="{3A14C6F9-B34F-4E11-F405-8F011B5906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65014" y="517226"/>
            <a:ext cx="3708890" cy="2660726"/>
          </a:xfrm>
          <a:prstGeom prst="rect">
            <a:avLst/>
          </a:prstGeom>
        </p:spPr>
      </p:pic>
      <p:sp>
        <p:nvSpPr>
          <p:cNvPr id="6" name="Slide Number Placeholder 5">
            <a:extLst>
              <a:ext uri="{FF2B5EF4-FFF2-40B4-BE49-F238E27FC236}">
                <a16:creationId xmlns:a16="http://schemas.microsoft.com/office/drawing/2014/main" id="{055B8D76-5809-F1E8-8B06-D7CF24E1ED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BD571-920B-8A49-8107-64CDDC31E3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844DEFA-14CB-8283-AB9B-1E5FFD453D3A}"/>
              </a:ext>
            </a:extLst>
          </p:cNvPr>
          <p:cNvSpPr>
            <a:spLocks noGrp="1"/>
          </p:cNvSpPr>
          <p:nvPr>
            <p:ph type="title"/>
          </p:nvPr>
        </p:nvSpPr>
        <p:spPr>
          <a:xfrm>
            <a:off x="461682" y="365125"/>
            <a:ext cx="11137136" cy="1325563"/>
          </a:xfrm>
        </p:spPr>
        <p:txBody>
          <a:bodyPr>
            <a:normAutofit fontScale="90000"/>
          </a:bodyPr>
          <a:lstStyle/>
          <a:p>
            <a:br>
              <a:rPr lang="en-US" sz="3600" b="1" dirty="0">
                <a:solidFill>
                  <a:srgbClr val="006232"/>
                </a:solidFill>
                <a:latin typeface="Arial" panose="020B0604020202020204" pitchFamily="34" charset="0"/>
                <a:cs typeface="Arial" panose="020B0604020202020204" pitchFamily="34" charset="0"/>
              </a:rPr>
            </a:br>
            <a:br>
              <a:rPr lang="en-US" sz="3600" b="1" dirty="0">
                <a:solidFill>
                  <a:srgbClr val="006232"/>
                </a:solidFill>
                <a:latin typeface="Arial" panose="020B0604020202020204" pitchFamily="34" charset="0"/>
                <a:cs typeface="Arial" panose="020B0604020202020204" pitchFamily="34" charset="0"/>
              </a:rPr>
            </a:br>
            <a:br>
              <a:rPr lang="en-US" sz="3600" b="1" dirty="0">
                <a:solidFill>
                  <a:srgbClr val="006232"/>
                </a:solidFill>
                <a:latin typeface="Arial" panose="020B0604020202020204" pitchFamily="34" charset="0"/>
                <a:cs typeface="Arial" panose="020B0604020202020204" pitchFamily="34" charset="0"/>
              </a:rPr>
            </a:br>
            <a:r>
              <a:rPr lang="en-US" sz="3600" b="1" dirty="0">
                <a:solidFill>
                  <a:srgbClr val="006232"/>
                </a:solidFill>
                <a:latin typeface="Arial" panose="020B0604020202020204" pitchFamily="34" charset="0"/>
                <a:cs typeface="Arial" panose="020B0604020202020204" pitchFamily="34" charset="0"/>
              </a:rPr>
              <a:t>Sleep-Related Infant Deaths (45)</a:t>
            </a:r>
            <a:r>
              <a:rPr lang="en-US" b="1" dirty="0"/>
              <a:t> </a:t>
            </a:r>
            <a:br>
              <a:rPr lang="en-US" b="1" dirty="0"/>
            </a:br>
            <a:r>
              <a:rPr lang="en-US" sz="2000" b="1" dirty="0">
                <a:solidFill>
                  <a:srgbClr val="006232"/>
                </a:solidFill>
                <a:latin typeface="Arial" panose="020B0604020202020204" pitchFamily="34" charset="0"/>
                <a:cs typeface="Arial" panose="020B0604020202020204" pitchFamily="34" charset="0"/>
              </a:rPr>
              <a:t>Demographics</a:t>
            </a:r>
            <a:br>
              <a:rPr lang="en-US" dirty="0"/>
            </a:br>
            <a:br>
              <a:rPr lang="en-US" dirty="0">
                <a:solidFill>
                  <a:srgbClr val="006232"/>
                </a:solidFill>
              </a:rPr>
            </a:br>
            <a:br>
              <a:rPr lang="en-US" dirty="0">
                <a:solidFill>
                  <a:srgbClr val="006232"/>
                </a:solidFill>
              </a:rPr>
            </a:br>
            <a:endParaRPr lang="en-US" sz="3200" b="1" dirty="0">
              <a:solidFill>
                <a:srgbClr val="006232"/>
              </a:solidFill>
              <a:latin typeface="Arial" panose="020B0604020202020204" pitchFamily="34" charset="0"/>
              <a:cs typeface="Arial" panose="020B0604020202020204" pitchFamily="34" charset="0"/>
            </a:endParaRPr>
          </a:p>
        </p:txBody>
      </p:sp>
      <p:pic>
        <p:nvPicPr>
          <p:cNvPr id="13" name="Picture 12" descr="Chart, waterfall chart&#10;&#10;Description automatically generated">
            <a:extLst>
              <a:ext uri="{FF2B5EF4-FFF2-40B4-BE49-F238E27FC236}">
                <a16:creationId xmlns:a16="http://schemas.microsoft.com/office/drawing/2014/main" id="{29ED6262-F341-8F9A-0125-EA10DF3164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0683" y="1324150"/>
            <a:ext cx="3731157" cy="5533850"/>
          </a:xfrm>
          <a:prstGeom prst="rect">
            <a:avLst/>
          </a:prstGeom>
        </p:spPr>
      </p:pic>
      <p:pic>
        <p:nvPicPr>
          <p:cNvPr id="15" name="Picture 14" descr="Table&#10;&#10;Description automatically generated">
            <a:extLst>
              <a:ext uri="{FF2B5EF4-FFF2-40B4-BE49-F238E27FC236}">
                <a16:creationId xmlns:a16="http://schemas.microsoft.com/office/drawing/2014/main" id="{419E072D-9CA9-DFD8-E382-A3AF9CBC8C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5625" y="3304149"/>
            <a:ext cx="5201317" cy="3052201"/>
          </a:xfrm>
          <a:prstGeom prst="rect">
            <a:avLst/>
          </a:prstGeom>
        </p:spPr>
      </p:pic>
      <p:sp>
        <p:nvSpPr>
          <p:cNvPr id="2" name="Rectangle 1">
            <a:extLst>
              <a:ext uri="{FF2B5EF4-FFF2-40B4-BE49-F238E27FC236}">
                <a16:creationId xmlns:a16="http://schemas.microsoft.com/office/drawing/2014/main" id="{31901E35-7529-6248-95DE-8D9769DE5147}"/>
              </a:ext>
            </a:extLst>
          </p:cNvPr>
          <p:cNvSpPr/>
          <p:nvPr/>
        </p:nvSpPr>
        <p:spPr>
          <a:xfrm>
            <a:off x="7831669" y="5571067"/>
            <a:ext cx="502979" cy="355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4D57FC-1090-9349-A27A-DC1DEF5CEF27}"/>
              </a:ext>
            </a:extLst>
          </p:cNvPr>
          <p:cNvSpPr/>
          <p:nvPr/>
        </p:nvSpPr>
        <p:spPr>
          <a:xfrm>
            <a:off x="8416480" y="5571067"/>
            <a:ext cx="502979" cy="355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00BCA15-34B6-6147-8988-BA440CA2E195}"/>
              </a:ext>
            </a:extLst>
          </p:cNvPr>
          <p:cNvCxnSpPr/>
          <p:nvPr/>
        </p:nvCxnSpPr>
        <p:spPr>
          <a:xfrm>
            <a:off x="9855203" y="5875868"/>
            <a:ext cx="28786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E9969D-388E-6742-9C3F-CD612FD74486}"/>
              </a:ext>
            </a:extLst>
          </p:cNvPr>
          <p:cNvCxnSpPr/>
          <p:nvPr/>
        </p:nvCxnSpPr>
        <p:spPr>
          <a:xfrm>
            <a:off x="10464802" y="5875871"/>
            <a:ext cx="28786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Left Bracket 18">
            <a:extLst>
              <a:ext uri="{FF2B5EF4-FFF2-40B4-BE49-F238E27FC236}">
                <a16:creationId xmlns:a16="http://schemas.microsoft.com/office/drawing/2014/main" id="{17C2D541-94B4-F041-8383-3702E28AE967}"/>
              </a:ext>
            </a:extLst>
          </p:cNvPr>
          <p:cNvSpPr/>
          <p:nvPr/>
        </p:nvSpPr>
        <p:spPr>
          <a:xfrm rot="16200000">
            <a:off x="8964376" y="5018434"/>
            <a:ext cx="96790" cy="1989669"/>
          </a:xfrm>
          <a:prstGeom prst="leftBracket">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eft Bracket 19">
            <a:extLst>
              <a:ext uri="{FF2B5EF4-FFF2-40B4-BE49-F238E27FC236}">
                <a16:creationId xmlns:a16="http://schemas.microsoft.com/office/drawing/2014/main" id="{D59F6BA1-8179-2B4A-8D9E-2D6F74134B61}"/>
              </a:ext>
            </a:extLst>
          </p:cNvPr>
          <p:cNvSpPr/>
          <p:nvPr/>
        </p:nvSpPr>
        <p:spPr>
          <a:xfrm rot="16200000">
            <a:off x="9598087" y="4999318"/>
            <a:ext cx="96790" cy="1989669"/>
          </a:xfrm>
          <a:prstGeom prst="leftBracket">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2CB273D-7C00-2648-8E52-7DB3A35946FF}"/>
              </a:ext>
            </a:extLst>
          </p:cNvPr>
          <p:cNvSpPr/>
          <p:nvPr/>
        </p:nvSpPr>
        <p:spPr>
          <a:xfrm>
            <a:off x="0" y="6641630"/>
            <a:ext cx="12188825" cy="216370"/>
          </a:xfrm>
          <a:prstGeom prst="rect">
            <a:avLst/>
          </a:prstGeom>
          <a:solidFill>
            <a:srgbClr val="00B580"/>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23B"/>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D2980AC-0522-05F8-6F6D-B22A4FF611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SUID Cook County Report 2019</a:t>
            </a:r>
          </a:p>
        </p:txBody>
      </p:sp>
    </p:spTree>
    <p:extLst>
      <p:ext uri="{BB962C8B-B14F-4D97-AF65-F5344CB8AC3E}">
        <p14:creationId xmlns:p14="http://schemas.microsoft.com/office/powerpoint/2010/main" val="3574817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7B0E06C-6A1F-AA67-124E-11F0529084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SUID Cook County Report 2019</a:t>
            </a:r>
          </a:p>
        </p:txBody>
      </p:sp>
      <p:sp>
        <p:nvSpPr>
          <p:cNvPr id="6" name="Slide Number Placeholder 5">
            <a:extLst>
              <a:ext uri="{FF2B5EF4-FFF2-40B4-BE49-F238E27FC236}">
                <a16:creationId xmlns:a16="http://schemas.microsoft.com/office/drawing/2014/main" id="{A3B94531-F865-70F9-995D-CB162A031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BD571-920B-8A49-8107-64CDDC31E3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4712655E-ACAD-554F-3153-1C934FD5B7BB}"/>
              </a:ext>
            </a:extLst>
          </p:cNvPr>
          <p:cNvSpPr>
            <a:spLocks noGrp="1"/>
          </p:cNvSpPr>
          <p:nvPr>
            <p:ph type="title"/>
          </p:nvPr>
        </p:nvSpPr>
        <p:spPr>
          <a:xfrm>
            <a:off x="461682" y="365125"/>
            <a:ext cx="11137136" cy="1325563"/>
          </a:xfrm>
        </p:spPr>
        <p:txBody>
          <a:bodyPr>
            <a:normAutofit fontScale="90000"/>
          </a:bodyPr>
          <a:lstStyle/>
          <a:p>
            <a:br>
              <a:rPr lang="en-US" sz="3600" b="1" dirty="0">
                <a:solidFill>
                  <a:srgbClr val="006232"/>
                </a:solidFill>
                <a:latin typeface="Arial" panose="020B0604020202020204" pitchFamily="34" charset="0"/>
                <a:cs typeface="Arial" panose="020B0604020202020204" pitchFamily="34" charset="0"/>
              </a:rPr>
            </a:br>
            <a:br>
              <a:rPr lang="en-US" sz="3600" b="1" dirty="0">
                <a:solidFill>
                  <a:srgbClr val="006232"/>
                </a:solidFill>
                <a:latin typeface="Arial" panose="020B0604020202020204" pitchFamily="34" charset="0"/>
                <a:cs typeface="Arial" panose="020B0604020202020204" pitchFamily="34" charset="0"/>
              </a:rPr>
            </a:br>
            <a:br>
              <a:rPr lang="en-US" sz="3600" b="1" dirty="0">
                <a:solidFill>
                  <a:srgbClr val="006232"/>
                </a:solidFill>
                <a:latin typeface="Arial" panose="020B0604020202020204" pitchFamily="34" charset="0"/>
                <a:cs typeface="Arial" panose="020B0604020202020204" pitchFamily="34" charset="0"/>
              </a:rPr>
            </a:br>
            <a:r>
              <a:rPr lang="en-US" sz="3600" b="1" dirty="0">
                <a:solidFill>
                  <a:srgbClr val="006232"/>
                </a:solidFill>
                <a:latin typeface="Arial" panose="020B0604020202020204" pitchFamily="34" charset="0"/>
                <a:cs typeface="Arial" panose="020B0604020202020204" pitchFamily="34" charset="0"/>
              </a:rPr>
              <a:t>Sleep-Related Infant Deaths (45)</a:t>
            </a:r>
            <a:r>
              <a:rPr lang="en-US" b="1" dirty="0"/>
              <a:t> </a:t>
            </a:r>
            <a:br>
              <a:rPr lang="en-US" b="1" dirty="0"/>
            </a:br>
            <a:r>
              <a:rPr lang="en-US" sz="2200" b="1" dirty="0">
                <a:solidFill>
                  <a:srgbClr val="006232"/>
                </a:solidFill>
                <a:latin typeface="Arial" panose="020B0604020202020204" pitchFamily="34" charset="0"/>
                <a:cs typeface="Arial" panose="020B0604020202020204" pitchFamily="34" charset="0"/>
              </a:rPr>
              <a:t>Risk Factors</a:t>
            </a:r>
            <a:br>
              <a:rPr lang="en-US" dirty="0"/>
            </a:br>
            <a:br>
              <a:rPr lang="en-US" dirty="0">
                <a:solidFill>
                  <a:srgbClr val="006232"/>
                </a:solidFill>
              </a:rPr>
            </a:br>
            <a:br>
              <a:rPr lang="en-US" dirty="0">
                <a:solidFill>
                  <a:srgbClr val="006232"/>
                </a:solidFill>
              </a:rPr>
            </a:br>
            <a:endParaRPr lang="en-US" sz="3200" b="1" dirty="0">
              <a:solidFill>
                <a:srgbClr val="006232"/>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5FB92CB-6C50-CB82-DF74-C99345B79F5C}"/>
              </a:ext>
            </a:extLst>
          </p:cNvPr>
          <p:cNvSpPr/>
          <p:nvPr/>
        </p:nvSpPr>
        <p:spPr>
          <a:xfrm>
            <a:off x="807720" y="3699013"/>
            <a:ext cx="3199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232"/>
                </a:solidFill>
                <a:effectLst/>
                <a:uLnTx/>
                <a:uFillTx/>
                <a:latin typeface="Calibri" panose="020F0502020204030204"/>
                <a:ea typeface="+mn-ea"/>
                <a:cs typeface="+mn-cs"/>
              </a:rPr>
              <a:t>Geographic distribution</a:t>
            </a:r>
            <a:endParaRPr kumimoji="0" lang="en-US" sz="2400" b="0" i="0" u="none" strike="noStrike" kern="1200" cap="none" spc="0" normalizeH="0" baseline="0" noProof="0" dirty="0">
              <a:ln>
                <a:noFill/>
              </a:ln>
              <a:solidFill>
                <a:srgbClr val="006232"/>
              </a:solidFill>
              <a:effectLst/>
              <a:uLnTx/>
              <a:uFillTx/>
              <a:latin typeface="Calibri" panose="020F0502020204030204"/>
              <a:ea typeface="+mn-ea"/>
              <a:cs typeface="+mn-cs"/>
            </a:endParaRPr>
          </a:p>
        </p:txBody>
      </p:sp>
      <p:pic>
        <p:nvPicPr>
          <p:cNvPr id="10" name="Picture 9" descr="Map&#10;&#10;Description automatically generated">
            <a:extLst>
              <a:ext uri="{FF2B5EF4-FFF2-40B4-BE49-F238E27FC236}">
                <a16:creationId xmlns:a16="http://schemas.microsoft.com/office/drawing/2014/main" id="{07BAE59D-0125-17EA-7E22-E6D72D7DA1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35643" y="767974"/>
            <a:ext cx="3865509" cy="5236671"/>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200CD182-E936-F57F-9534-82966C9DDB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720" y="1753048"/>
            <a:ext cx="6019800" cy="1701800"/>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E8182EC2-5FE4-C254-C068-1EBF30361A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6275" y="3814232"/>
            <a:ext cx="2257966" cy="1767506"/>
          </a:xfrm>
          <a:prstGeom prst="rect">
            <a:avLst/>
          </a:prstGeom>
        </p:spPr>
      </p:pic>
      <p:sp>
        <p:nvSpPr>
          <p:cNvPr id="9" name="Rectangle 8">
            <a:extLst>
              <a:ext uri="{FF2B5EF4-FFF2-40B4-BE49-F238E27FC236}">
                <a16:creationId xmlns:a16="http://schemas.microsoft.com/office/drawing/2014/main" id="{DF953F26-0CA1-7D49-B74D-708A9EC03C95}"/>
              </a:ext>
            </a:extLst>
          </p:cNvPr>
          <p:cNvSpPr/>
          <p:nvPr/>
        </p:nvSpPr>
        <p:spPr>
          <a:xfrm>
            <a:off x="0" y="6641630"/>
            <a:ext cx="12188825" cy="216370"/>
          </a:xfrm>
          <a:prstGeom prst="rect">
            <a:avLst/>
          </a:prstGeom>
          <a:solidFill>
            <a:srgbClr val="00B580"/>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23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195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luttered&#10;&#10;Description automatically generated">
            <a:extLst>
              <a:ext uri="{FF2B5EF4-FFF2-40B4-BE49-F238E27FC236}">
                <a16:creationId xmlns:a16="http://schemas.microsoft.com/office/drawing/2014/main" id="{A67B98A9-1B7C-3EAA-A67B-301B73DF29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15518" y="365125"/>
            <a:ext cx="4398185" cy="5854700"/>
          </a:xfrm>
          <a:prstGeom prst="rect">
            <a:avLst/>
          </a:prstGeom>
        </p:spPr>
      </p:pic>
      <p:sp>
        <p:nvSpPr>
          <p:cNvPr id="5" name="Footer Placeholder 4">
            <a:extLst>
              <a:ext uri="{FF2B5EF4-FFF2-40B4-BE49-F238E27FC236}">
                <a16:creationId xmlns:a16="http://schemas.microsoft.com/office/drawing/2014/main" id="{7D5A7EC5-E9D7-42D8-267D-3938E80C70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SUID Cook County Report 2019</a:t>
            </a:r>
          </a:p>
        </p:txBody>
      </p:sp>
      <p:sp>
        <p:nvSpPr>
          <p:cNvPr id="6" name="Slide Number Placeholder 5">
            <a:extLst>
              <a:ext uri="{FF2B5EF4-FFF2-40B4-BE49-F238E27FC236}">
                <a16:creationId xmlns:a16="http://schemas.microsoft.com/office/drawing/2014/main" id="{A185BB44-134D-80A2-F968-9A7D1E7475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BD571-920B-8A49-8107-64CDDC31E3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E1D7D5A6-C079-B1ED-C57C-69860946CE09}"/>
              </a:ext>
            </a:extLst>
          </p:cNvPr>
          <p:cNvSpPr>
            <a:spLocks noGrp="1"/>
          </p:cNvSpPr>
          <p:nvPr>
            <p:ph type="title"/>
          </p:nvPr>
        </p:nvSpPr>
        <p:spPr>
          <a:xfrm>
            <a:off x="461682" y="365125"/>
            <a:ext cx="10515600" cy="1325563"/>
          </a:xfrm>
        </p:spPr>
        <p:txBody>
          <a:bodyPr>
            <a:normAutofit/>
          </a:bodyPr>
          <a:lstStyle/>
          <a:p>
            <a:r>
              <a:rPr lang="en-US" sz="3600" b="1" dirty="0">
                <a:solidFill>
                  <a:srgbClr val="00B580"/>
                </a:solidFill>
                <a:latin typeface="Arial" panose="020B0604020202020204" pitchFamily="34" charset="0"/>
                <a:cs typeface="Arial" panose="020B0604020202020204" pitchFamily="34" charset="0"/>
              </a:rPr>
              <a:t>Moving Forward</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BDF1A6-EC40-DD49-8C7C-2ADD9EFCBAB8}"/>
              </a:ext>
            </a:extLst>
          </p:cNvPr>
          <p:cNvSpPr/>
          <p:nvPr/>
        </p:nvSpPr>
        <p:spPr>
          <a:xfrm>
            <a:off x="0" y="6641630"/>
            <a:ext cx="12188825" cy="216370"/>
          </a:xfrm>
          <a:prstGeom prst="rect">
            <a:avLst/>
          </a:prstGeom>
          <a:solidFill>
            <a:srgbClr val="00B580"/>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23B"/>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B5202C1-11BD-BC4A-B31B-B448B0ACA081}"/>
              </a:ext>
            </a:extLst>
          </p:cNvPr>
          <p:cNvSpPr txBox="1"/>
          <p:nvPr/>
        </p:nvSpPr>
        <p:spPr>
          <a:xfrm>
            <a:off x="332280" y="1736034"/>
            <a:ext cx="7283238" cy="3139321"/>
          </a:xfrm>
          <a:prstGeom prst="rect">
            <a:avLst/>
          </a:prstGeom>
          <a:noFill/>
        </p:spPr>
        <p:txBody>
          <a:bodyPr wrap="square" rtlCol="0">
            <a:spAutoFit/>
          </a:bodyPr>
          <a:lstStyle/>
          <a:p>
            <a:r>
              <a:rPr lang="en-US" dirty="0"/>
              <a:t>Community health is the collective well-being of its people.</a:t>
            </a:r>
          </a:p>
          <a:p>
            <a:r>
              <a:rPr lang="en-US" dirty="0"/>
              <a:t>Disparities in health indicators across communities are typically driven by inequitable access to necessary resources.</a:t>
            </a:r>
          </a:p>
          <a:p>
            <a:endParaRPr lang="en-US" dirty="0"/>
          </a:p>
          <a:p>
            <a:r>
              <a:rPr lang="en-US" dirty="0"/>
              <a:t>The health of a community that is home to an infant is part of the environment that may place an infant at risk for – or protect them from – SUID.</a:t>
            </a:r>
          </a:p>
          <a:p>
            <a:endParaRPr lang="en-US" dirty="0"/>
          </a:p>
          <a:p>
            <a:r>
              <a:rPr lang="en-US" dirty="0"/>
              <a:t>SUID prevention means </a:t>
            </a:r>
            <a:r>
              <a:rPr lang="en-US" b="1" dirty="0"/>
              <a:t>addressing the root causes of health inequities </a:t>
            </a:r>
            <a:r>
              <a:rPr lang="en-US" dirty="0"/>
              <a:t>– </a:t>
            </a:r>
            <a:r>
              <a:rPr lang="en-US" b="1" dirty="0"/>
              <a:t>alongside promoting safe sleep approaches that work </a:t>
            </a:r>
            <a:r>
              <a:rPr lang="en-US" dirty="0"/>
              <a:t>– to protect our infants, families and communities.</a:t>
            </a:r>
          </a:p>
        </p:txBody>
      </p:sp>
    </p:spTree>
    <p:extLst>
      <p:ext uri="{BB962C8B-B14F-4D97-AF65-F5344CB8AC3E}">
        <p14:creationId xmlns:p14="http://schemas.microsoft.com/office/powerpoint/2010/main" val="1650028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04336C-4139-8B50-FFD3-E20617AE37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SUID Cook County Report 2019</a:t>
            </a:r>
          </a:p>
        </p:txBody>
      </p:sp>
      <p:pic>
        <p:nvPicPr>
          <p:cNvPr id="12" name="Picture 11" descr="Graphical user interface, text, application&#10;&#10;Description automatically generated">
            <a:extLst>
              <a:ext uri="{FF2B5EF4-FFF2-40B4-BE49-F238E27FC236}">
                <a16:creationId xmlns:a16="http://schemas.microsoft.com/office/drawing/2014/main" id="{794782E4-7475-B592-2AE0-F36FE04C10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65720" y="1278499"/>
            <a:ext cx="4038600" cy="3060700"/>
          </a:xfrm>
          <a:prstGeom prst="rect">
            <a:avLst/>
          </a:prstGeom>
        </p:spPr>
      </p:pic>
      <p:pic>
        <p:nvPicPr>
          <p:cNvPr id="14" name="Picture 13" descr="Text&#10;&#10;Description automatically generated">
            <a:extLst>
              <a:ext uri="{FF2B5EF4-FFF2-40B4-BE49-F238E27FC236}">
                <a16:creationId xmlns:a16="http://schemas.microsoft.com/office/drawing/2014/main" id="{358F3101-5151-F52B-373C-B43C3EF223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704" y="1278499"/>
            <a:ext cx="6515100" cy="2413000"/>
          </a:xfrm>
          <a:prstGeom prst="rect">
            <a:avLst/>
          </a:prstGeom>
        </p:spPr>
      </p:pic>
      <p:pic>
        <p:nvPicPr>
          <p:cNvPr id="15" name="Picture 14" descr="A picture containing background pattern&#10;&#10;Description automatically generated">
            <a:extLst>
              <a:ext uri="{FF2B5EF4-FFF2-40B4-BE49-F238E27FC236}">
                <a16:creationId xmlns:a16="http://schemas.microsoft.com/office/drawing/2014/main" id="{9A67ADE8-0C1E-531A-02CD-1F8B1D7A34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383" y="3853341"/>
            <a:ext cx="6069742" cy="1852612"/>
          </a:xfrm>
          <a:prstGeom prst="rect">
            <a:avLst/>
          </a:prstGeom>
        </p:spPr>
      </p:pic>
      <p:sp>
        <p:nvSpPr>
          <p:cNvPr id="16" name="Rectangle 15">
            <a:extLst>
              <a:ext uri="{FF2B5EF4-FFF2-40B4-BE49-F238E27FC236}">
                <a16:creationId xmlns:a16="http://schemas.microsoft.com/office/drawing/2014/main" id="{C01DD270-84F7-150A-77F4-B2FABDA005F0}"/>
              </a:ext>
            </a:extLst>
          </p:cNvPr>
          <p:cNvSpPr/>
          <p:nvPr/>
        </p:nvSpPr>
        <p:spPr>
          <a:xfrm>
            <a:off x="0" y="6641630"/>
            <a:ext cx="12188825" cy="216370"/>
          </a:xfrm>
          <a:prstGeom prst="rect">
            <a:avLst/>
          </a:prstGeom>
          <a:solidFill>
            <a:srgbClr val="00B580"/>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23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014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DA00-8CE9-B040-B070-338E0B10B1F5}"/>
              </a:ext>
            </a:extLst>
          </p:cNvPr>
          <p:cNvSpPr>
            <a:spLocks noGrp="1"/>
          </p:cNvSpPr>
          <p:nvPr>
            <p:ph type="title"/>
          </p:nvPr>
        </p:nvSpPr>
        <p:spPr>
          <a:xfrm>
            <a:off x="613103" y="1314132"/>
            <a:ext cx="10965793" cy="1569660"/>
          </a:xfrm>
        </p:spPr>
        <p:txBody>
          <a:bodyPr/>
          <a:lstStyle/>
          <a:p>
            <a:r>
              <a:rPr lang="en-US" dirty="0">
                <a:solidFill>
                  <a:schemeClr val="accent1"/>
                </a:solidFill>
                <a:latin typeface="+mn-lt"/>
              </a:rPr>
              <a:t>Preventing SUID: Turning Data to Action</a:t>
            </a:r>
            <a:br>
              <a:rPr lang="en-US" dirty="0">
                <a:solidFill>
                  <a:schemeClr val="accent1"/>
                </a:solidFill>
                <a:latin typeface="+mn-lt"/>
              </a:rPr>
            </a:br>
            <a:r>
              <a:rPr lang="en-US" dirty="0">
                <a:solidFill>
                  <a:schemeClr val="accent1"/>
                </a:solidFill>
                <a:latin typeface="+mn-lt"/>
              </a:rPr>
              <a:t>with CPASS Chicago</a:t>
            </a:r>
          </a:p>
        </p:txBody>
      </p:sp>
      <p:sp>
        <p:nvSpPr>
          <p:cNvPr id="7" name="Rectangle 6">
            <a:extLst>
              <a:ext uri="{FF2B5EF4-FFF2-40B4-BE49-F238E27FC236}">
                <a16:creationId xmlns:a16="http://schemas.microsoft.com/office/drawing/2014/main" id="{AC6A04A8-5B5D-A147-93CE-36A48FE2639D}"/>
              </a:ext>
            </a:extLst>
          </p:cNvPr>
          <p:cNvSpPr/>
          <p:nvPr/>
        </p:nvSpPr>
        <p:spPr>
          <a:xfrm>
            <a:off x="7937771" y="5926835"/>
            <a:ext cx="4008424"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1"/>
                </a:solidFill>
                <a:latin typeface="+mn-lt"/>
              </a:rPr>
              <a:t>Gina Lowell MD, MPH</a:t>
            </a:r>
            <a:br>
              <a:rPr lang="en-US" sz="1600" b="1" dirty="0">
                <a:solidFill>
                  <a:schemeClr val="accent1"/>
                </a:solidFill>
                <a:latin typeface="+mn-lt"/>
              </a:rPr>
            </a:br>
            <a:r>
              <a:rPr lang="en-US" sz="1600" b="1" dirty="0" err="1">
                <a:solidFill>
                  <a:schemeClr val="accent1"/>
                </a:solidFill>
                <a:latin typeface="+mn-lt"/>
              </a:rPr>
              <a:t>Kyran</a:t>
            </a:r>
            <a:r>
              <a:rPr lang="en-US" sz="1600" b="1" dirty="0">
                <a:solidFill>
                  <a:schemeClr val="accent1"/>
                </a:solidFill>
                <a:latin typeface="+mn-lt"/>
              </a:rPr>
              <a:t> Quinlan MD, MPH</a:t>
            </a:r>
            <a:br>
              <a:rPr lang="en-US" sz="1600" b="1" dirty="0">
                <a:solidFill>
                  <a:schemeClr val="accent1"/>
                </a:solidFill>
                <a:latin typeface="+mn-lt"/>
              </a:rPr>
            </a:br>
            <a:r>
              <a:rPr lang="en-US" sz="1600" b="1" dirty="0">
                <a:solidFill>
                  <a:schemeClr val="accent1"/>
                </a:solidFill>
                <a:latin typeface="+mn-lt"/>
              </a:rPr>
              <a:t>Felicia Clark D-ABMDI</a:t>
            </a:r>
            <a:br>
              <a:rPr lang="en-US" sz="1600" b="1" dirty="0">
                <a:solidFill>
                  <a:schemeClr val="accent1"/>
                </a:solidFill>
                <a:latin typeface="+mn-lt"/>
              </a:rPr>
            </a:br>
            <a:r>
              <a:rPr lang="en-US" sz="1600" b="1" dirty="0">
                <a:solidFill>
                  <a:schemeClr val="accent1"/>
                </a:solidFill>
                <a:latin typeface="+mn-lt"/>
              </a:rPr>
              <a:t>Christie Lawrence DNP, RNC-NIC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ea typeface="+mn-ea"/>
                <a:cs typeface="+mn-cs"/>
              </a:rPr>
              <a:t>Darren Harris, Center Director, Family Focus</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479B4EF6-A8AC-2049-BBDA-7B7CF1DA549B}"/>
              </a:ext>
            </a:extLst>
          </p:cNvPr>
          <p:cNvSpPr/>
          <p:nvPr/>
        </p:nvSpPr>
        <p:spPr>
          <a:xfrm>
            <a:off x="3099795" y="3289808"/>
            <a:ext cx="5992409" cy="20277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3600" b="0" i="0" u="none" strike="noStrike" kern="1400" cap="none" spc="0" normalizeH="0" baseline="0" noProof="0" dirty="0">
                <a:ln>
                  <a:noFill/>
                </a:ln>
                <a:solidFill>
                  <a:srgbClr val="FFFFFF"/>
                </a:solidFill>
                <a:effectLst/>
                <a:uLnTx/>
                <a:uFillTx/>
                <a:latin typeface="Calibri"/>
                <a:ea typeface="Meiryo" panose="020B0604030504040204" pitchFamily="34" charset="-128"/>
                <a:cs typeface="Times New Roman" panose="02020603050405020304" pitchFamily="18" charset="0"/>
              </a:rPr>
              <a:t>CPASS CHICAGO SLEEPS SAFE!</a:t>
            </a:r>
          </a:p>
          <a:p>
            <a:pPr marL="0" marR="0" lvl="0" indent="0" algn="ctr" defTabSz="914400" rtl="0" eaLnBrk="1" fontAlgn="auto" latinLnBrk="0" hangingPunct="1">
              <a:lnSpc>
                <a:spcPct val="120000"/>
              </a:lnSpc>
              <a:spcBef>
                <a:spcPts val="120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Helvetica" pitchFamily="2" charset="0"/>
                <a:ea typeface="Meiryo" panose="020B0604030504040204" pitchFamily="34" charset="-128"/>
                <a:cs typeface="Calibri" panose="020F0502020204030204" pitchFamily="34" charset="0"/>
              </a:rPr>
              <a:t>COMMUNITY PARTNERSHIP APPROACHES FOR SAFE SLEEP</a:t>
            </a:r>
            <a:endParaRPr kumimoji="0" lang="en-US" sz="1000" b="0" i="0" u="none" strike="noStrike" kern="1200" cap="none" spc="0" normalizeH="0" baseline="0" noProof="0" dirty="0">
              <a:ln>
                <a:noFill/>
              </a:ln>
              <a:solidFill>
                <a:srgbClr val="FFFFFF"/>
              </a:solidFill>
              <a:effectLst/>
              <a:uLnTx/>
              <a:uFillTx/>
              <a:latin typeface="Calisto MT" panose="02040603050505030304" pitchFamily="18" charset="77"/>
              <a:ea typeface="Meiryo" panose="020B0604030504040204" pitchFamily="34" charset="-128"/>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sto MT" panose="02040603050505030304" pitchFamily="18" charset="77"/>
                <a:ea typeface="Meiryo" panose="020B0604030504040204" pitchFamily="34" charset="-128"/>
                <a:cs typeface="Times New Roman" panose="02020603050405020304" pitchFamily="18" charset="0"/>
              </a:rPr>
              <a:t> </a:t>
            </a:r>
          </a:p>
        </p:txBody>
      </p:sp>
      <p:pic>
        <p:nvPicPr>
          <p:cNvPr id="17" name="Picture 16">
            <a:extLst>
              <a:ext uri="{FF2B5EF4-FFF2-40B4-BE49-F238E27FC236}">
                <a16:creationId xmlns:a16="http://schemas.microsoft.com/office/drawing/2014/main" id="{F8DF7F33-178C-5944-9D0E-1E4D4F742ECB}"/>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rot="1359109">
            <a:off x="7483276" y="4634115"/>
            <a:ext cx="1549503" cy="618945"/>
          </a:xfrm>
          <a:prstGeom prst="rect">
            <a:avLst/>
          </a:prstGeom>
          <a:ln w="381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7C001548-0C40-0745-A693-8B8CD9D18FCB}"/>
              </a:ext>
            </a:extLst>
          </p:cNvPr>
          <p:cNvPicPr/>
          <p:nvPr/>
        </p:nvPicPr>
        <p:blipFill>
          <a:blip r:embed="rId4" cstate="email">
            <a:extLst>
              <a:ext uri="{28A0092B-C50C-407E-A947-70E740481C1C}">
                <a14:useLocalDpi xmlns:a14="http://schemas.microsoft.com/office/drawing/2010/main"/>
              </a:ext>
            </a:extLst>
          </a:blip>
          <a:stretch>
            <a:fillRect/>
          </a:stretch>
        </p:blipFill>
        <p:spPr>
          <a:xfrm>
            <a:off x="5865588" y="4466196"/>
            <a:ext cx="1558263" cy="678299"/>
          </a:xfrm>
          <a:prstGeom prst="rect">
            <a:avLst/>
          </a:prstGeom>
          <a:ln w="38100">
            <a:solidFill>
              <a:schemeClr val="bg1"/>
            </a:solidFill>
          </a:ln>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5DF33435-5792-0E43-93C4-C28B373B681D}"/>
              </a:ext>
            </a:extLst>
          </p:cNvPr>
          <p:cNvPicPr/>
          <p:nvPr/>
        </p:nvPicPr>
        <p:blipFill>
          <a:blip r:embed="rId5" cstate="email">
            <a:extLst>
              <a:ext uri="{28A0092B-C50C-407E-A947-70E740481C1C}">
                <a14:useLocalDpi xmlns:a14="http://schemas.microsoft.com/office/drawing/2010/main"/>
              </a:ext>
            </a:extLst>
          </a:blip>
          <a:stretch>
            <a:fillRect/>
          </a:stretch>
        </p:blipFill>
        <p:spPr>
          <a:xfrm rot="628893">
            <a:off x="4222187" y="4586894"/>
            <a:ext cx="1628344" cy="582835"/>
          </a:xfrm>
          <a:prstGeom prst="rect">
            <a:avLst/>
          </a:prstGeom>
          <a:ln w="38100">
            <a:solidFill>
              <a:schemeClr val="bg1"/>
            </a:solidFill>
          </a:ln>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49570991-1401-E74C-B72E-615DD7A8A360}"/>
              </a:ext>
            </a:extLst>
          </p:cNvPr>
          <p:cNvPicPr/>
          <p:nvPr/>
        </p:nvPicPr>
        <p:blipFill>
          <a:blip r:embed="rId6" cstate="email">
            <a:extLst>
              <a:ext uri="{28A0092B-C50C-407E-A947-70E740481C1C}">
                <a14:useLocalDpi xmlns:a14="http://schemas.microsoft.com/office/drawing/2010/main"/>
              </a:ext>
            </a:extLst>
          </a:blip>
          <a:stretch>
            <a:fillRect/>
          </a:stretch>
        </p:blipFill>
        <p:spPr bwMode="auto">
          <a:xfrm rot="21253759">
            <a:off x="3058780" y="4382456"/>
            <a:ext cx="1040903" cy="845781"/>
          </a:xfrm>
          <a:prstGeom prst="rect">
            <a:avLst/>
          </a:prstGeom>
          <a:ln w="381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8887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CD8F6E-2AC5-244F-B29F-D85162B9F2C8}"/>
              </a:ext>
            </a:extLst>
          </p:cNvPr>
          <p:cNvSpPr txBox="1"/>
          <p:nvPr/>
        </p:nvSpPr>
        <p:spPr>
          <a:xfrm>
            <a:off x="429682" y="5315772"/>
            <a:ext cx="48695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Salem Baptist Church, Citywide Baby Shower, Roseland community, Chicago</a:t>
            </a:r>
          </a:p>
        </p:txBody>
      </p:sp>
      <p:pic>
        <p:nvPicPr>
          <p:cNvPr id="9" name="Picture 8" descr="A group of people sitting at a table with balloons&#10;&#10;Description automatically generated with medium confidence">
            <a:extLst>
              <a:ext uri="{FF2B5EF4-FFF2-40B4-BE49-F238E27FC236}">
                <a16:creationId xmlns:a16="http://schemas.microsoft.com/office/drawing/2014/main" id="{1D079E59-896B-A34F-BC96-5F6A1B160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682" y="907473"/>
            <a:ext cx="5782268" cy="4336701"/>
          </a:xfrm>
          <a:prstGeom prst="rect">
            <a:avLst/>
          </a:prstGeom>
        </p:spPr>
      </p:pic>
      <p:sp>
        <p:nvSpPr>
          <p:cNvPr id="14" name="Rectangle 13">
            <a:extLst>
              <a:ext uri="{FF2B5EF4-FFF2-40B4-BE49-F238E27FC236}">
                <a16:creationId xmlns:a16="http://schemas.microsoft.com/office/drawing/2014/main" id="{5A6708CB-CD11-1447-B97B-64660E8997C1}"/>
              </a:ext>
            </a:extLst>
          </p:cNvPr>
          <p:cNvSpPr/>
          <p:nvPr/>
        </p:nvSpPr>
        <p:spPr>
          <a:xfrm>
            <a:off x="6047373" y="680325"/>
            <a:ext cx="5992409" cy="20277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3600" b="0" i="0" u="none" strike="noStrike" kern="1400" cap="none" spc="0" normalizeH="0" baseline="0" noProof="0" dirty="0">
                <a:ln>
                  <a:noFill/>
                </a:ln>
                <a:solidFill>
                  <a:srgbClr val="FFFFFF"/>
                </a:solidFill>
                <a:effectLst/>
                <a:uLnTx/>
                <a:uFillTx/>
                <a:latin typeface="Calibri"/>
                <a:ea typeface="Meiryo" panose="020B0604030504040204" pitchFamily="34" charset="-128"/>
                <a:cs typeface="Times New Roman" panose="02020603050405020304" pitchFamily="18" charset="0"/>
              </a:rPr>
              <a:t>CPASS CHICAGO SLEEPS SAFE!</a:t>
            </a:r>
          </a:p>
          <a:p>
            <a:pPr marL="0" marR="0" lvl="0" indent="0" algn="ctr" defTabSz="914400" rtl="0" eaLnBrk="1" fontAlgn="auto" latinLnBrk="0" hangingPunct="1">
              <a:lnSpc>
                <a:spcPct val="120000"/>
              </a:lnSpc>
              <a:spcBef>
                <a:spcPts val="120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Helvetica" pitchFamily="2" charset="0"/>
                <a:ea typeface="Meiryo" panose="020B0604030504040204" pitchFamily="34" charset="-128"/>
                <a:cs typeface="Calibri" panose="020F0502020204030204" pitchFamily="34" charset="0"/>
              </a:rPr>
              <a:t>COMMUNITY PARTNERSHIP APPROACHES FOR SAFE SLEEP</a:t>
            </a:r>
            <a:endParaRPr kumimoji="0" lang="en-US" sz="1000" b="0" i="0" u="none" strike="noStrike" kern="1200" cap="none" spc="0" normalizeH="0" baseline="0" noProof="0" dirty="0">
              <a:ln>
                <a:noFill/>
              </a:ln>
              <a:solidFill>
                <a:srgbClr val="FFFFFF"/>
              </a:solidFill>
              <a:effectLst/>
              <a:uLnTx/>
              <a:uFillTx/>
              <a:latin typeface="Calisto MT" panose="02040603050505030304" pitchFamily="18" charset="77"/>
              <a:ea typeface="Meiryo" panose="020B0604030504040204" pitchFamily="34" charset="-128"/>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sto MT" panose="02040603050505030304" pitchFamily="18" charset="77"/>
                <a:ea typeface="Meiryo" panose="020B0604030504040204" pitchFamily="34" charset="-128"/>
                <a:cs typeface="Times New Roman" panose="02020603050405020304" pitchFamily="18" charset="0"/>
              </a:rPr>
              <a:t> </a:t>
            </a:r>
          </a:p>
        </p:txBody>
      </p:sp>
      <p:pic>
        <p:nvPicPr>
          <p:cNvPr id="15" name="Picture 14">
            <a:extLst>
              <a:ext uri="{FF2B5EF4-FFF2-40B4-BE49-F238E27FC236}">
                <a16:creationId xmlns:a16="http://schemas.microsoft.com/office/drawing/2014/main" id="{B54FC5C9-03D6-214A-ACCC-7C40760FA0B4}"/>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rot="1359109">
            <a:off x="10430854" y="2024632"/>
            <a:ext cx="1549503" cy="618945"/>
          </a:xfrm>
          <a:prstGeom prst="rect">
            <a:avLst/>
          </a:prstGeom>
          <a:ln w="381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0AB10C95-38FA-B047-806B-A56BA8D3E3D3}"/>
              </a:ext>
            </a:extLst>
          </p:cNvPr>
          <p:cNvPicPr/>
          <p:nvPr/>
        </p:nvPicPr>
        <p:blipFill>
          <a:blip r:embed="rId4" cstate="email">
            <a:extLst>
              <a:ext uri="{28A0092B-C50C-407E-A947-70E740481C1C}">
                <a14:useLocalDpi xmlns:a14="http://schemas.microsoft.com/office/drawing/2010/main"/>
              </a:ext>
            </a:extLst>
          </a:blip>
          <a:stretch>
            <a:fillRect/>
          </a:stretch>
        </p:blipFill>
        <p:spPr>
          <a:xfrm>
            <a:off x="8813166" y="1856713"/>
            <a:ext cx="1558263" cy="678299"/>
          </a:xfrm>
          <a:prstGeom prst="rect">
            <a:avLst/>
          </a:prstGeom>
          <a:ln w="38100">
            <a:solidFill>
              <a:schemeClr val="bg1"/>
            </a:solidFill>
          </a:ln>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79B73DF1-52B5-7F41-B5D6-7E4B4BE25A95}"/>
              </a:ext>
            </a:extLst>
          </p:cNvPr>
          <p:cNvPicPr/>
          <p:nvPr/>
        </p:nvPicPr>
        <p:blipFill>
          <a:blip r:embed="rId5" cstate="email">
            <a:extLst>
              <a:ext uri="{28A0092B-C50C-407E-A947-70E740481C1C}">
                <a14:useLocalDpi xmlns:a14="http://schemas.microsoft.com/office/drawing/2010/main"/>
              </a:ext>
            </a:extLst>
          </a:blip>
          <a:stretch>
            <a:fillRect/>
          </a:stretch>
        </p:blipFill>
        <p:spPr>
          <a:xfrm rot="628893">
            <a:off x="7169765" y="1977411"/>
            <a:ext cx="1628344" cy="582835"/>
          </a:xfrm>
          <a:prstGeom prst="rect">
            <a:avLst/>
          </a:prstGeom>
          <a:ln w="38100">
            <a:solidFill>
              <a:schemeClr val="bg1"/>
            </a:solidFill>
          </a:ln>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277365D4-EC6B-2540-ABB4-C646A7F12BAF}"/>
              </a:ext>
            </a:extLst>
          </p:cNvPr>
          <p:cNvPicPr/>
          <p:nvPr/>
        </p:nvPicPr>
        <p:blipFill>
          <a:blip r:embed="rId6" cstate="email">
            <a:extLst>
              <a:ext uri="{28A0092B-C50C-407E-A947-70E740481C1C}">
                <a14:useLocalDpi xmlns:a14="http://schemas.microsoft.com/office/drawing/2010/main"/>
              </a:ext>
            </a:extLst>
          </a:blip>
          <a:stretch>
            <a:fillRect/>
          </a:stretch>
        </p:blipFill>
        <p:spPr bwMode="auto">
          <a:xfrm rot="21253759">
            <a:off x="6006358" y="1772973"/>
            <a:ext cx="1040903" cy="845781"/>
          </a:xfrm>
          <a:prstGeom prst="rect">
            <a:avLst/>
          </a:prstGeom>
          <a:ln w="381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20" name="Picture 19" descr="A group of people wearing masks&#10;&#10;Description automatically generated with medium confidence">
            <a:extLst>
              <a:ext uri="{FF2B5EF4-FFF2-40B4-BE49-F238E27FC236}">
                <a16:creationId xmlns:a16="http://schemas.microsoft.com/office/drawing/2014/main" id="{42193046-D407-B441-98F7-DB4203CE3E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95629" y="2817297"/>
            <a:ext cx="1820158" cy="2426877"/>
          </a:xfrm>
          <a:prstGeom prst="rect">
            <a:avLst/>
          </a:prstGeom>
        </p:spPr>
      </p:pic>
      <p:pic>
        <p:nvPicPr>
          <p:cNvPr id="22" name="Picture 21" descr="A group of women posing for a photo&#10;&#10;Description automatically generated">
            <a:extLst>
              <a:ext uri="{FF2B5EF4-FFF2-40B4-BE49-F238E27FC236}">
                <a16:creationId xmlns:a16="http://schemas.microsoft.com/office/drawing/2014/main" id="{3A598C49-44BE-D94E-AAA5-3167399F136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99466" y="2822952"/>
            <a:ext cx="3235836" cy="2426877"/>
          </a:xfrm>
          <a:prstGeom prst="rect">
            <a:avLst/>
          </a:prstGeom>
        </p:spPr>
      </p:pic>
      <p:sp>
        <p:nvSpPr>
          <p:cNvPr id="23" name="TextBox 22">
            <a:extLst>
              <a:ext uri="{FF2B5EF4-FFF2-40B4-BE49-F238E27FC236}">
                <a16:creationId xmlns:a16="http://schemas.microsoft.com/office/drawing/2014/main" id="{9F46E776-B91D-3443-8A60-47608C6738AA}"/>
              </a:ext>
            </a:extLst>
          </p:cNvPr>
          <p:cNvSpPr txBox="1"/>
          <p:nvPr/>
        </p:nvSpPr>
        <p:spPr>
          <a:xfrm>
            <a:off x="6253292" y="5305405"/>
            <a:ext cx="20463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Bethel New Life, Senior Living,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Austin community, Chicago</a:t>
            </a:r>
          </a:p>
        </p:txBody>
      </p:sp>
      <p:sp>
        <p:nvSpPr>
          <p:cNvPr id="24" name="TextBox 23">
            <a:extLst>
              <a:ext uri="{FF2B5EF4-FFF2-40B4-BE49-F238E27FC236}">
                <a16:creationId xmlns:a16="http://schemas.microsoft.com/office/drawing/2014/main" id="{5369C1D3-A5BE-884E-AB41-CB6717706068}"/>
              </a:ext>
            </a:extLst>
          </p:cNvPr>
          <p:cNvSpPr txBox="1"/>
          <p:nvPr/>
        </p:nvSpPr>
        <p:spPr>
          <a:xfrm>
            <a:off x="8399466" y="5305405"/>
            <a:ext cx="28926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Life Changing Community Outreach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Austin community, Chicago</a:t>
            </a:r>
          </a:p>
        </p:txBody>
      </p:sp>
      <p:sp>
        <p:nvSpPr>
          <p:cNvPr id="19" name="Rectangle 18">
            <a:extLst>
              <a:ext uri="{FF2B5EF4-FFF2-40B4-BE49-F238E27FC236}">
                <a16:creationId xmlns:a16="http://schemas.microsoft.com/office/drawing/2014/main" id="{E2DFB673-9761-2B46-9BF9-CEE5A0C65C8B}"/>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FA0CAE09-7A0F-1140-A011-EF0F1478314A}"/>
              </a:ext>
            </a:extLst>
          </p:cNvPr>
          <p:cNvSpPr txBox="1"/>
          <p:nvPr/>
        </p:nvSpPr>
        <p:spPr>
          <a:xfrm>
            <a:off x="429682" y="5793126"/>
            <a:ext cx="10972800" cy="738664"/>
          </a:xfrm>
          <a:prstGeom prst="rect">
            <a:avLst/>
          </a:prstGeom>
          <a:noFill/>
        </p:spPr>
        <p:txBody>
          <a:bodyPr wrap="square" rtlCol="0">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prstClr val="black">
                    <a:lumMod val="50000"/>
                    <a:lumOff val="50000"/>
                  </a:prstClr>
                </a:solidFill>
                <a:effectLst/>
                <a:uLnTx/>
                <a:uFillTx/>
                <a:latin typeface="Calibri"/>
                <a:ea typeface="+mn-ea"/>
                <a:cs typeface="+mn-cs"/>
              </a:rPr>
              <a:t>In 2022, </a:t>
            </a:r>
            <a:r>
              <a:rPr kumimoji="0" lang="en-US" sz="14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Community Partnership Approaches for Safe Sleep (CPASS)</a:t>
            </a:r>
            <a:r>
              <a:rPr kumimoji="0" lang="en-US" sz="1400" i="1" u="none" strike="noStrike" kern="1200" cap="none" spc="0" normalizeH="0" baseline="0" noProof="0" dirty="0">
                <a:ln>
                  <a:noFill/>
                </a:ln>
                <a:solidFill>
                  <a:prstClr val="black">
                    <a:lumMod val="50000"/>
                    <a:lumOff val="50000"/>
                  </a:prstClr>
                </a:solidFill>
                <a:effectLst/>
                <a:uLnTx/>
                <a:uFillTx/>
                <a:latin typeface="Calibri"/>
                <a:ea typeface="+mn-ea"/>
                <a:cs typeface="+mn-cs"/>
              </a:rPr>
              <a:t>, funded</a:t>
            </a:r>
            <a:r>
              <a:rPr kumimoji="0" lang="en-US" sz="1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 by the American Academy of Pediatrics,  the Injury Free Coalition for Kids, and Amazon, provided funding and a learning community for children’s hospitals to partner with CBOs serving pregnant and parenting families. </a:t>
            </a:r>
          </a:p>
          <a:p>
            <a:pPr marL="0" marR="0" lvl="0" indent="0" defTabSz="609585"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CPASS Chicago </a:t>
            </a:r>
            <a:r>
              <a:rPr kumimoji="0" lang="en-US" sz="1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is a Family Focus-Rush partnership led by Felicia Clark, Darren Harris, Christie Lawrence, Gina Lowell and </a:t>
            </a:r>
            <a:r>
              <a:rPr kumimoji="0" lang="en-US" sz="1400" b="0" i="1" u="none" strike="noStrike" kern="1200" cap="none" spc="0" normalizeH="0" baseline="0" noProof="0" dirty="0" err="1">
                <a:ln>
                  <a:noFill/>
                </a:ln>
                <a:solidFill>
                  <a:prstClr val="black">
                    <a:lumMod val="50000"/>
                    <a:lumOff val="50000"/>
                  </a:prstClr>
                </a:solidFill>
                <a:effectLst/>
                <a:uLnTx/>
                <a:uFillTx/>
                <a:latin typeface="Calibri"/>
                <a:ea typeface="+mn-ea"/>
                <a:cs typeface="+mn-cs"/>
              </a:rPr>
              <a:t>Kyran</a:t>
            </a:r>
            <a:r>
              <a:rPr kumimoji="0" lang="en-US" sz="1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 Quinlan.</a:t>
            </a:r>
          </a:p>
        </p:txBody>
      </p:sp>
      <p:pic>
        <p:nvPicPr>
          <p:cNvPr id="26" name="Picture 25" descr="A picture containing chart&#10;&#10;Description automatically generated">
            <a:extLst>
              <a:ext uri="{FF2B5EF4-FFF2-40B4-BE49-F238E27FC236}">
                <a16:creationId xmlns:a16="http://schemas.microsoft.com/office/drawing/2014/main" id="{8166C74F-C310-F047-A632-88F02F6536A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78524" y="6390422"/>
            <a:ext cx="1199997" cy="439999"/>
          </a:xfrm>
          <a:prstGeom prst="rect">
            <a:avLst/>
          </a:prstGeom>
        </p:spPr>
      </p:pic>
      <p:pic>
        <p:nvPicPr>
          <p:cNvPr id="5" name="Content Placeholder 4" descr="Text&#10;&#10;Description automatically generated with medium confidence">
            <a:extLst>
              <a:ext uri="{FF2B5EF4-FFF2-40B4-BE49-F238E27FC236}">
                <a16:creationId xmlns:a16="http://schemas.microsoft.com/office/drawing/2014/main" id="{F1762DA2-9049-4082-9569-7019EB59C24F}"/>
              </a:ext>
            </a:extLst>
          </p:cNvPr>
          <p:cNvPicPr>
            <a:picLocks noGrp="1" noChangeAspect="1"/>
          </p:cNvPicPr>
          <p:nvPr>
            <p:ph idx="1"/>
          </p:nvPr>
        </p:nvPicPr>
        <p:blipFill>
          <a:blip r:embed="rId10" cstate="email">
            <a:extLst>
              <a:ext uri="{28A0092B-C50C-407E-A947-70E740481C1C}">
                <a14:useLocalDpi xmlns:a14="http://schemas.microsoft.com/office/drawing/2010/main"/>
              </a:ext>
            </a:extLst>
          </a:blip>
          <a:stretch>
            <a:fillRect/>
          </a:stretch>
        </p:blipFill>
        <p:spPr>
          <a:xfrm>
            <a:off x="11241724" y="5955392"/>
            <a:ext cx="899630" cy="347857"/>
          </a:xfrm>
        </p:spPr>
      </p:pic>
    </p:spTree>
    <p:extLst>
      <p:ext uri="{BB962C8B-B14F-4D97-AF65-F5344CB8AC3E}">
        <p14:creationId xmlns:p14="http://schemas.microsoft.com/office/powerpoint/2010/main" val="1285430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2DFB673-9761-2B46-9BF9-CEE5A0C65C8B}"/>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4" descr="Text&#10;&#10;Description automatically generated">
            <a:extLst>
              <a:ext uri="{FF2B5EF4-FFF2-40B4-BE49-F238E27FC236}">
                <a16:creationId xmlns:a16="http://schemas.microsoft.com/office/drawing/2014/main" id="{863BFEBA-A57A-A941-8194-23877AB872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44213" y="591917"/>
            <a:ext cx="3601981" cy="1392766"/>
          </a:xfrm>
          <a:prstGeom prst="rect">
            <a:avLst/>
          </a:prstGeom>
        </p:spPr>
      </p:pic>
      <p:pic>
        <p:nvPicPr>
          <p:cNvPr id="25" name="Picture 24">
            <a:extLst>
              <a:ext uri="{FF2B5EF4-FFF2-40B4-BE49-F238E27FC236}">
                <a16:creationId xmlns:a16="http://schemas.microsoft.com/office/drawing/2014/main" id="{6094F836-D7F1-7341-A2DE-231F4EC7CB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4604" y="5135092"/>
            <a:ext cx="1658741" cy="1104977"/>
          </a:xfrm>
          <a:prstGeom prst="rect">
            <a:avLst/>
          </a:prstGeom>
          <a:noFill/>
        </p:spPr>
      </p:pic>
      <p:pic>
        <p:nvPicPr>
          <p:cNvPr id="27" name="Picture 26" descr="A picture containing text, indoor, items, office&#10;&#10;Description automatically generated">
            <a:extLst>
              <a:ext uri="{FF2B5EF4-FFF2-40B4-BE49-F238E27FC236}">
                <a16:creationId xmlns:a16="http://schemas.microsoft.com/office/drawing/2014/main" id="{D3FF76BB-DDF4-F846-A2D8-CF32968FA8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7135" y="4856473"/>
            <a:ext cx="1291674" cy="1530723"/>
          </a:xfrm>
          <a:prstGeom prst="rect">
            <a:avLst/>
          </a:prstGeom>
        </p:spPr>
      </p:pic>
      <p:sp>
        <p:nvSpPr>
          <p:cNvPr id="28" name="TextBox 27">
            <a:extLst>
              <a:ext uri="{FF2B5EF4-FFF2-40B4-BE49-F238E27FC236}">
                <a16:creationId xmlns:a16="http://schemas.microsoft.com/office/drawing/2014/main" id="{679010A4-3789-F647-861B-7E9E93CBDA5F}"/>
              </a:ext>
            </a:extLst>
          </p:cNvPr>
          <p:cNvSpPr txBox="1"/>
          <p:nvPr/>
        </p:nvSpPr>
        <p:spPr>
          <a:xfrm>
            <a:off x="1657811" y="5010535"/>
            <a:ext cx="4886434" cy="1354089"/>
          </a:xfrm>
          <a:prstGeom prst="rect">
            <a:avLst/>
          </a:prstGeom>
          <a:noFill/>
        </p:spPr>
        <p:txBody>
          <a:bodyPr wrap="square" rtlCol="0">
            <a:spAutoFit/>
          </a:bodyPr>
          <a:lstStyle/>
          <a:p>
            <a:pPr marL="171450" marR="0" lvl="0" indent="-171450" algn="l" defTabSz="914400" rtl="0" eaLnBrk="1" fontAlgn="auto" latinLnBrk="0" hangingPunct="1">
              <a:lnSpc>
                <a:spcPct val="115000"/>
              </a:lnSpc>
              <a:spcBef>
                <a:spcPts val="0"/>
              </a:spcBef>
              <a:spcAft>
                <a:spcPts val="0"/>
              </a:spcAft>
              <a:buClrTx/>
              <a:buSzTx/>
              <a:buFont typeface="Wingdings" pitchFamily="2" charset="2"/>
              <a:buChar char="ü"/>
              <a:tabLst/>
              <a:defRPr/>
            </a:pPr>
            <a:r>
              <a:rPr kumimoji="0" lang="en-US" sz="1200" b="0" i="1" u="none" strike="noStrike" kern="1200" cap="none" spc="0" normalizeH="0" baseline="0" noProof="0" dirty="0">
                <a:ln>
                  <a:noFill/>
                </a:ln>
                <a:solidFill>
                  <a:srgbClr val="000000"/>
                </a:solidFill>
                <a:effectLst/>
                <a:uLnTx/>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13 students said they had a better understanding of safe sleep.</a:t>
            </a:r>
          </a:p>
          <a:p>
            <a:pPr marL="171450" marR="0" lvl="0" indent="-171450" algn="l" defTabSz="914400" rtl="0" eaLnBrk="1" fontAlgn="auto" latinLnBrk="0" hangingPunct="1">
              <a:lnSpc>
                <a:spcPct val="115000"/>
              </a:lnSpc>
              <a:spcBef>
                <a:spcPts val="0"/>
              </a:spcBef>
              <a:spcAft>
                <a:spcPts val="0"/>
              </a:spcAft>
              <a:buClrTx/>
              <a:buSzTx/>
              <a:buFont typeface="Wingdings" pitchFamily="2" charset="2"/>
              <a:buChar char="ü"/>
              <a:tabLst/>
              <a:defRPr/>
            </a:pPr>
            <a:r>
              <a:rPr kumimoji="0" lang="en-US" sz="1200" b="0" i="1" u="none" strike="noStrike" kern="1200" cap="none" spc="0" normalizeH="0" baseline="0" noProof="0" dirty="0">
                <a:ln>
                  <a:noFill/>
                </a:ln>
                <a:solidFill>
                  <a:srgbClr val="000000"/>
                </a:solidFill>
                <a:effectLst/>
                <a:uLnTx/>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9 students noted they would use a crib or bassinet for infant sleep.</a:t>
            </a:r>
          </a:p>
          <a:p>
            <a:pPr marL="171450" marR="0" lvl="0" indent="-171450" algn="l" defTabSz="914400" rtl="0" eaLnBrk="1" fontAlgn="auto" latinLnBrk="0" hangingPunct="1">
              <a:lnSpc>
                <a:spcPct val="115000"/>
              </a:lnSpc>
              <a:spcBef>
                <a:spcPts val="0"/>
              </a:spcBef>
              <a:spcAft>
                <a:spcPts val="0"/>
              </a:spcAft>
              <a:buClrTx/>
              <a:buSzTx/>
              <a:buFont typeface="Wingdings" pitchFamily="2" charset="2"/>
              <a:buChar char="ü"/>
              <a:tabLst/>
              <a:defRPr/>
            </a:pPr>
            <a:r>
              <a:rPr kumimoji="0" lang="en-US" sz="1200" b="0" i="1" u="none" strike="noStrike" kern="1200" cap="none" spc="0" normalizeH="0" baseline="0" noProof="0" dirty="0">
                <a:ln>
                  <a:noFill/>
                </a:ln>
                <a:solidFill>
                  <a:srgbClr val="000000"/>
                </a:solidFill>
                <a:effectLst/>
                <a:uLnTx/>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4 students noted they would share their bed for infant sleep.</a:t>
            </a:r>
          </a:p>
          <a:p>
            <a:pPr marL="171450" marR="0" lvl="0" indent="-171450" algn="l" defTabSz="914400" rtl="0" eaLnBrk="1" fontAlgn="auto" latinLnBrk="0" hangingPunct="1">
              <a:lnSpc>
                <a:spcPct val="115000"/>
              </a:lnSpc>
              <a:spcBef>
                <a:spcPts val="0"/>
              </a:spcBef>
              <a:spcAft>
                <a:spcPts val="0"/>
              </a:spcAft>
              <a:buClrTx/>
              <a:buSzTx/>
              <a:buFont typeface="Wingdings" pitchFamily="2" charset="2"/>
              <a:buChar char="ü"/>
              <a:tabLst/>
              <a:defRPr/>
            </a:pPr>
            <a:r>
              <a:rPr kumimoji="0" lang="en-US" sz="1200" b="0" i="1" u="none" strike="noStrike" kern="1200" cap="none" spc="0" normalizeH="0" baseline="0" noProof="0" dirty="0">
                <a:ln>
                  <a:noFill/>
                </a:ln>
                <a:solidFill>
                  <a:srgbClr val="000000"/>
                </a:solidFill>
                <a:effectLst/>
                <a:uLnTx/>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3 students worried about how they were going to keep their babies safe during sleep; 2 of these students were those who noted they would share a bed for infant sleep.</a:t>
            </a:r>
          </a:p>
        </p:txBody>
      </p:sp>
      <p:pic>
        <p:nvPicPr>
          <p:cNvPr id="29" name="Picture 28" descr="A group of people sitting in a room looking at a screen&#10;&#10;Description automatically generated with medium confidence">
            <a:extLst>
              <a:ext uri="{FF2B5EF4-FFF2-40B4-BE49-F238E27FC236}">
                <a16:creationId xmlns:a16="http://schemas.microsoft.com/office/drawing/2014/main" id="{75E2DB3C-5017-B74B-BFC7-A2213132D1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22865" y="1919068"/>
            <a:ext cx="3410527" cy="2557895"/>
          </a:xfrm>
          <a:prstGeom prst="rect">
            <a:avLst/>
          </a:prstGeom>
        </p:spPr>
      </p:pic>
      <p:pic>
        <p:nvPicPr>
          <p:cNvPr id="8" name="Picture 7" descr="A group of people holding a computer&#10;&#10;Description automatically generated with medium confidence">
            <a:extLst>
              <a:ext uri="{FF2B5EF4-FFF2-40B4-BE49-F238E27FC236}">
                <a16:creationId xmlns:a16="http://schemas.microsoft.com/office/drawing/2014/main" id="{A646EBC0-BB2D-3046-BA72-6A75F18BB4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72847" y="3805826"/>
            <a:ext cx="3544711" cy="2658533"/>
          </a:xfrm>
          <a:prstGeom prst="rect">
            <a:avLst/>
          </a:prstGeom>
        </p:spPr>
      </p:pic>
      <p:pic>
        <p:nvPicPr>
          <p:cNvPr id="11" name="Picture 10" descr="A classroom full of students&#10;&#10;Description automatically generated with medium confidence">
            <a:extLst>
              <a:ext uri="{FF2B5EF4-FFF2-40B4-BE49-F238E27FC236}">
                <a16:creationId xmlns:a16="http://schemas.microsoft.com/office/drawing/2014/main" id="{C3D7400F-718B-804B-AF49-81DF91E21B7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1321" y="812137"/>
            <a:ext cx="4886435" cy="3664826"/>
          </a:xfrm>
          <a:prstGeom prst="rect">
            <a:avLst/>
          </a:prstGeom>
        </p:spPr>
      </p:pic>
      <p:sp>
        <p:nvSpPr>
          <p:cNvPr id="31" name="TextBox 30">
            <a:extLst>
              <a:ext uri="{FF2B5EF4-FFF2-40B4-BE49-F238E27FC236}">
                <a16:creationId xmlns:a16="http://schemas.microsoft.com/office/drawing/2014/main" id="{D76C27ED-CBB5-AC44-88F4-BA82BF2C333D}"/>
              </a:ext>
            </a:extLst>
          </p:cNvPr>
          <p:cNvSpPr txBox="1"/>
          <p:nvPr/>
        </p:nvSpPr>
        <p:spPr>
          <a:xfrm>
            <a:off x="8931762" y="2313501"/>
            <a:ext cx="285891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prstClr val="black"/>
                </a:solidFill>
                <a:latin typeface="Calibri" panose="020F0502020204030204"/>
              </a:rPr>
              <a:t>Our team conducted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2 hands-on sessions on child passenger safety and infant safe sleep reaching 16 students and distributing </a:t>
            </a:r>
            <a:r>
              <a:rPr kumimoji="0" lang="en-US" sz="1200" b="1" i="1" u="none" strike="noStrike" kern="1200" cap="none" spc="0" normalizeH="0" baseline="0" noProof="0" dirty="0">
                <a:ln>
                  <a:noFill/>
                </a:ln>
                <a:solidFill>
                  <a:srgbClr val="7030A0"/>
                </a:solidFill>
                <a:effectLst/>
                <a:uLnTx/>
                <a:uFillTx/>
                <a:latin typeface="Calibri" panose="020F0502020204030204"/>
                <a:ea typeface="+mn-ea"/>
                <a:cs typeface="+mn-cs"/>
              </a:rPr>
              <a:t>16 car seats</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200" b="1" i="1" u="none" strike="noStrike" kern="1200" cap="none" spc="0" normalizeH="0" baseline="0" noProof="0" dirty="0">
                <a:ln>
                  <a:noFill/>
                </a:ln>
                <a:solidFill>
                  <a:srgbClr val="7030A0"/>
                </a:solidFill>
                <a:effectLst/>
                <a:uLnTx/>
                <a:uFillTx/>
                <a:latin typeface="Calibri" panose="020F0502020204030204"/>
                <a:ea typeface="+mn-ea"/>
                <a:cs typeface="+mn-cs"/>
              </a:rPr>
              <a:t>15 </a:t>
            </a:r>
            <a:r>
              <a:rPr kumimoji="0" lang="en-US" sz="1200" b="1" i="1" u="none" strike="noStrike" kern="1200" cap="none" spc="0" normalizeH="0" baseline="0" noProof="0" dirty="0" err="1">
                <a:ln>
                  <a:noFill/>
                </a:ln>
                <a:solidFill>
                  <a:srgbClr val="7030A0"/>
                </a:solidFill>
                <a:effectLst/>
                <a:uLnTx/>
                <a:uFillTx/>
                <a:latin typeface="Calibri" panose="020F0502020204030204"/>
                <a:ea typeface="+mn-ea"/>
                <a:cs typeface="+mn-cs"/>
              </a:rPr>
              <a:t>cribettes</a:t>
            </a:r>
            <a:r>
              <a:rPr kumimoji="0" lang="en-US" sz="1200" b="1" i="1" u="none" strike="noStrike" kern="1200" cap="none" spc="0" normalizeH="0" baseline="0" noProof="0" dirty="0">
                <a:ln>
                  <a:noFill/>
                </a:ln>
                <a:solidFill>
                  <a:srgbClr val="7030A0"/>
                </a:solidFill>
                <a:effectLst/>
                <a:uLnTx/>
                <a:uFillTx/>
                <a:latin typeface="Calibri" panose="020F0502020204030204"/>
                <a:ea typeface="+mn-ea"/>
                <a:cs typeface="+mn-cs"/>
              </a:rPr>
              <a:t> + prenatal safe sleep kits</a:t>
            </a:r>
          </a:p>
        </p:txBody>
      </p:sp>
      <p:sp>
        <p:nvSpPr>
          <p:cNvPr id="35" name="TextBox 34">
            <a:extLst>
              <a:ext uri="{FF2B5EF4-FFF2-40B4-BE49-F238E27FC236}">
                <a16:creationId xmlns:a16="http://schemas.microsoft.com/office/drawing/2014/main" id="{213CE703-2F00-2747-A186-C37F4276C942}"/>
              </a:ext>
            </a:extLst>
          </p:cNvPr>
          <p:cNvSpPr txBox="1"/>
          <p:nvPr/>
        </p:nvSpPr>
        <p:spPr>
          <a:xfrm>
            <a:off x="5437501" y="665921"/>
            <a:ext cx="2756586" cy="1200329"/>
          </a:xfrm>
          <a:prstGeom prst="rect">
            <a:avLst/>
          </a:prstGeom>
          <a:noFill/>
        </p:spPr>
        <p:txBody>
          <a:bodyPr wrap="square">
            <a:spAutoFit/>
          </a:bodyPr>
          <a:lstStyle/>
          <a:p>
            <a:pPr algn="ctr"/>
            <a:r>
              <a:rPr lang="en-US" sz="2000" b="1" i="1" dirty="0">
                <a:solidFill>
                  <a:srgbClr val="7030A0"/>
                </a:solidFill>
              </a:rPr>
              <a:t>Baby Safety Shower at  </a:t>
            </a:r>
            <a:br>
              <a:rPr lang="en-US" sz="2000" b="1" i="1" dirty="0">
                <a:solidFill>
                  <a:srgbClr val="7030A0"/>
                </a:solidFill>
              </a:rPr>
            </a:br>
            <a:r>
              <a:rPr lang="en-US" sz="2000" b="1" i="1" dirty="0">
                <a:solidFill>
                  <a:srgbClr val="7030A0"/>
                </a:solidFill>
              </a:rPr>
              <a:t>Simpson Academy for Young Women</a:t>
            </a:r>
          </a:p>
          <a:p>
            <a:pPr algn="ctr"/>
            <a:r>
              <a:rPr lang="en-US" sz="1200" b="1" i="1" dirty="0"/>
              <a:t>November 30 </a:t>
            </a:r>
            <a:r>
              <a:rPr lang="en-US" sz="1000" b="1" i="1" dirty="0"/>
              <a:t>✦</a:t>
            </a:r>
            <a:r>
              <a:rPr lang="en-US" sz="1200" b="1" i="1" dirty="0"/>
              <a:t> December 7, 2022</a:t>
            </a:r>
            <a:endParaRPr lang="en-US" sz="2000" i="1" dirty="0"/>
          </a:p>
        </p:txBody>
      </p:sp>
      <p:sp>
        <p:nvSpPr>
          <p:cNvPr id="12" name="TextBox 11">
            <a:extLst>
              <a:ext uri="{FF2B5EF4-FFF2-40B4-BE49-F238E27FC236}">
                <a16:creationId xmlns:a16="http://schemas.microsoft.com/office/drawing/2014/main" id="{9722A918-A972-4748-AECA-81DED3343B16}"/>
              </a:ext>
            </a:extLst>
          </p:cNvPr>
          <p:cNvSpPr txBox="1"/>
          <p:nvPr/>
        </p:nvSpPr>
        <p:spPr>
          <a:xfrm>
            <a:off x="1629175" y="4810190"/>
            <a:ext cx="20987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Student surveys showed:</a:t>
            </a:r>
            <a:endParaRPr kumimoji="0" lang="en-US" sz="1200" b="1"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242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098A03-90FE-4A4A-B595-54DC36B487EA}"/>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695EFB6E-F1BE-2C40-9580-AB0C4DFF3248}"/>
              </a:ext>
            </a:extLst>
          </p:cNvPr>
          <p:cNvSpPr txBox="1">
            <a:spLocks/>
          </p:cNvSpPr>
          <p:nvPr/>
        </p:nvSpPr>
        <p:spPr>
          <a:xfrm>
            <a:off x="613103" y="827430"/>
            <a:ext cx="10965793" cy="709443"/>
          </a:xfrm>
          <a:prstGeom prst="rect">
            <a:avLst/>
          </a:prstGeom>
        </p:spPr>
        <p:txBody>
          <a:bodyPr vert="horz" lIns="91440" tIns="45720" rIns="91440" bIns="45720" rtlCol="0" anchor="b">
            <a:normAutofit/>
          </a:bodyPr>
          <a:lstStyle>
            <a:lvl1pPr algn="ctr" defTabSz="609585" rtl="0" eaLnBrk="1" latinLnBrk="0" hangingPunct="1">
              <a:spcBef>
                <a:spcPct val="0"/>
              </a:spcBef>
              <a:buNone/>
              <a:defRPr sz="60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47F"/>
                </a:solidFill>
                <a:effectLst/>
                <a:uLnTx/>
                <a:uFillTx/>
                <a:latin typeface="Calibri"/>
                <a:ea typeface="+mj-ea"/>
                <a:cs typeface="+mj-cs"/>
              </a:rPr>
              <a:t>Safe Sleep Video</a:t>
            </a:r>
            <a:endParaRPr kumimoji="0" lang="en-US" sz="6000" b="0" i="0" u="none" strike="noStrike" kern="1200" cap="none" spc="0" normalizeH="0" baseline="0" noProof="0" dirty="0">
              <a:ln>
                <a:noFill/>
              </a:ln>
              <a:solidFill>
                <a:prstClr val="black"/>
              </a:solidFill>
              <a:effectLst/>
              <a:uLnTx/>
              <a:uFillTx/>
              <a:latin typeface="Cambria"/>
              <a:ea typeface="+mj-ea"/>
              <a:cs typeface="+mj-cs"/>
            </a:endParaRPr>
          </a:p>
        </p:txBody>
      </p:sp>
      <p:pic>
        <p:nvPicPr>
          <p:cNvPr id="13" name="Picture 12" descr="Qr code&#10;&#10;Description automatically generated">
            <a:extLst>
              <a:ext uri="{FF2B5EF4-FFF2-40B4-BE49-F238E27FC236}">
                <a16:creationId xmlns:a16="http://schemas.microsoft.com/office/drawing/2014/main" id="{8A93D7B4-ED15-0177-DF72-142CF23B208F}"/>
              </a:ext>
            </a:extLst>
          </p:cNvPr>
          <p:cNvPicPr/>
          <p:nvPr/>
        </p:nvPicPr>
        <p:blipFill>
          <a:blip r:embed="rId4" cstate="email">
            <a:extLst>
              <a:ext uri="{28A0092B-C50C-407E-A947-70E740481C1C}">
                <a14:useLocalDpi xmlns:a14="http://schemas.microsoft.com/office/drawing/2010/main"/>
              </a:ext>
            </a:extLst>
          </a:blip>
          <a:stretch>
            <a:fillRect/>
          </a:stretch>
        </p:blipFill>
        <p:spPr>
          <a:xfrm>
            <a:off x="10826187" y="5653834"/>
            <a:ext cx="904875" cy="896112"/>
          </a:xfrm>
          <a:prstGeom prst="rect">
            <a:avLst/>
          </a:prstGeom>
        </p:spPr>
      </p:pic>
      <p:pic>
        <p:nvPicPr>
          <p:cNvPr id="14" name="Online Media 13" title="Sleep Safety for Infants">
            <a:hlinkClick r:id="" action="ppaction://media"/>
            <a:extLst>
              <a:ext uri="{FF2B5EF4-FFF2-40B4-BE49-F238E27FC236}">
                <a16:creationId xmlns:a16="http://schemas.microsoft.com/office/drawing/2014/main" id="{BA6C38F4-8DD1-0CA7-A73B-92A9E4EABACD}"/>
              </a:ext>
            </a:extLst>
          </p:cNvPr>
          <p:cNvPicPr>
            <a:picLocks noRot="1" noChangeAspect="1"/>
          </p:cNvPicPr>
          <p:nvPr>
            <a:videoFile r:link="rId1"/>
          </p:nvPr>
        </p:nvPicPr>
        <p:blipFill>
          <a:blip r:embed="rId5"/>
          <a:stretch>
            <a:fillRect/>
          </a:stretch>
        </p:blipFill>
        <p:spPr>
          <a:xfrm>
            <a:off x="3373437" y="1854200"/>
            <a:ext cx="5786437" cy="4197350"/>
          </a:xfrm>
          <a:prstGeom prst="rect">
            <a:avLst/>
          </a:prstGeom>
        </p:spPr>
      </p:pic>
    </p:spTree>
    <p:extLst>
      <p:ext uri="{BB962C8B-B14F-4D97-AF65-F5344CB8AC3E}">
        <p14:creationId xmlns:p14="http://schemas.microsoft.com/office/powerpoint/2010/main" val="2837004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2FEAC7E7-C4D5-DF44-9EF5-3ED75643530C}"/>
              </a:ext>
            </a:extLst>
          </p:cNvPr>
          <p:cNvSpPr/>
          <p:nvPr/>
        </p:nvSpPr>
        <p:spPr>
          <a:xfrm>
            <a:off x="2090102" y="2126447"/>
            <a:ext cx="3537154" cy="1499419"/>
          </a:xfrm>
          <a:prstGeom prst="wedgeRoundRectCallout">
            <a:avLst/>
          </a:prstGeom>
          <a:solidFill>
            <a:schemeClr val="accent3">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I feel as though the safe sleep video is extremely helpful because </a:t>
            </a:r>
            <a:r>
              <a:rPr kumimoji="0" lang="en-US" sz="1400" b="1" i="1" u="none" strike="noStrike" kern="1200" cap="none" spc="0" normalizeH="0" baseline="0" noProof="0" dirty="0">
                <a:ln>
                  <a:noFill/>
                </a:ln>
                <a:solidFill>
                  <a:prstClr val="black"/>
                </a:solidFill>
                <a:effectLst/>
                <a:uLnTx/>
                <a:uFillTx/>
                <a:latin typeface="Calibri"/>
                <a:ea typeface="+mn-ea"/>
                <a:cs typeface="+mn-cs"/>
              </a:rPr>
              <a:t>I’m able to hear the point of view from a parent who has lost her child </a:t>
            </a:r>
            <a:r>
              <a:rPr kumimoji="0" lang="en-US" sz="1400" b="0" i="1" u="none" strike="noStrike" kern="1200" cap="none" spc="0" normalizeH="0" baseline="0" noProof="0" dirty="0">
                <a:ln>
                  <a:noFill/>
                </a:ln>
                <a:solidFill>
                  <a:prstClr val="black"/>
                </a:solidFill>
                <a:effectLst/>
                <a:uLnTx/>
                <a:uFillTx/>
                <a:latin typeface="Calibri"/>
                <a:ea typeface="+mn-ea"/>
                <a:cs typeface="+mn-cs"/>
              </a:rPr>
              <a:t>due to unsafe sleeping. This video has now alerted me on what not to do with my baby and how I can avoid unsafe sleeping.</a:t>
            </a:r>
          </a:p>
        </p:txBody>
      </p:sp>
      <p:sp>
        <p:nvSpPr>
          <p:cNvPr id="5" name="Rounded Rectangular Callout 4">
            <a:extLst>
              <a:ext uri="{FF2B5EF4-FFF2-40B4-BE49-F238E27FC236}">
                <a16:creationId xmlns:a16="http://schemas.microsoft.com/office/drawing/2014/main" id="{652E0ADE-CCA4-D54E-B61F-419C1EFCE8AC}"/>
              </a:ext>
            </a:extLst>
          </p:cNvPr>
          <p:cNvSpPr/>
          <p:nvPr/>
        </p:nvSpPr>
        <p:spPr>
          <a:xfrm>
            <a:off x="5480602" y="683675"/>
            <a:ext cx="3537154" cy="1494665"/>
          </a:xfrm>
          <a:prstGeom prst="wedgeRoundRectCallou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Being a first time mom when the lady said “you would never think it’ll happen to you until it does” it stuck out to me. </a:t>
            </a:r>
            <a:r>
              <a:rPr kumimoji="0" lang="en-US" sz="1600" b="1" i="1" u="none" strike="noStrike" kern="1200" cap="none" spc="0" normalizeH="0" baseline="0" noProof="0" dirty="0">
                <a:ln>
                  <a:noFill/>
                </a:ln>
                <a:solidFill>
                  <a:prstClr val="black"/>
                </a:solidFill>
                <a:effectLst/>
                <a:uLnTx/>
                <a:uFillTx/>
                <a:latin typeface="Calibri"/>
                <a:ea typeface="+mn-ea"/>
                <a:cs typeface="+mn-cs"/>
              </a:rPr>
              <a:t>Preparation is key</a:t>
            </a:r>
            <a:r>
              <a:rPr kumimoji="0" lang="en-US" sz="1600" b="0" i="1" u="none" strike="noStrike" kern="1200" cap="none" spc="0" normalizeH="0" baseline="0" noProof="0" dirty="0">
                <a:ln>
                  <a:noFill/>
                </a:ln>
                <a:solidFill>
                  <a:prstClr val="black"/>
                </a:solidFill>
                <a:effectLst/>
                <a:uLnTx/>
                <a:uFillTx/>
                <a:latin typeface="Calibri"/>
                <a:ea typeface="+mn-ea"/>
                <a:cs typeface="+mn-cs"/>
              </a:rPr>
              <a:t>! Having a crib for my baby is the safest option</a:t>
            </a:r>
          </a:p>
        </p:txBody>
      </p:sp>
      <p:sp>
        <p:nvSpPr>
          <p:cNvPr id="6" name="Rounded Rectangular Callout 5">
            <a:extLst>
              <a:ext uri="{FF2B5EF4-FFF2-40B4-BE49-F238E27FC236}">
                <a16:creationId xmlns:a16="http://schemas.microsoft.com/office/drawing/2014/main" id="{2651181F-4398-3A41-8C58-AB8501EC809D}"/>
              </a:ext>
            </a:extLst>
          </p:cNvPr>
          <p:cNvSpPr/>
          <p:nvPr/>
        </p:nvSpPr>
        <p:spPr>
          <a:xfrm>
            <a:off x="5424403" y="3269476"/>
            <a:ext cx="3537153" cy="1494665"/>
          </a:xfrm>
          <a:prstGeom prst="wedgeRoundRectCallou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The video was very helpful </a:t>
            </a:r>
            <a:r>
              <a:rPr kumimoji="0" lang="en-US" sz="1400" b="0" i="1" u="none" strike="noStrike" kern="1200" cap="none" spc="0" normalizeH="0" baseline="0" noProof="0" dirty="0" err="1">
                <a:ln>
                  <a:noFill/>
                </a:ln>
                <a:solidFill>
                  <a:prstClr val="black"/>
                </a:solidFill>
                <a:effectLst/>
                <a:uLnTx/>
                <a:uFillTx/>
                <a:latin typeface="Calibri"/>
                <a:ea typeface="+mn-ea"/>
                <a:cs typeface="+mn-cs"/>
              </a:rPr>
              <a:t>im</a:t>
            </a:r>
            <a:r>
              <a:rPr kumimoji="0" lang="en-US" sz="1400" b="0" i="1" u="none" strike="noStrike" kern="1200" cap="none" spc="0" normalizeH="0" baseline="0" noProof="0" dirty="0">
                <a:ln>
                  <a:noFill/>
                </a:ln>
                <a:solidFill>
                  <a:prstClr val="black"/>
                </a:solidFill>
                <a:effectLst/>
                <a:uLnTx/>
                <a:uFillTx/>
                <a:latin typeface="Calibri"/>
                <a:ea typeface="+mn-ea"/>
                <a:cs typeface="+mn-cs"/>
              </a:rPr>
              <a:t> a first time mom and </a:t>
            </a:r>
            <a:r>
              <a:rPr kumimoji="0" lang="en-US" sz="1400" b="1" i="1" u="none" strike="noStrike" kern="1200" cap="none" spc="0" normalizeH="0" baseline="0" noProof="0" dirty="0">
                <a:ln>
                  <a:noFill/>
                </a:ln>
                <a:solidFill>
                  <a:prstClr val="black"/>
                </a:solidFill>
                <a:effectLst/>
                <a:uLnTx/>
                <a:uFillTx/>
                <a:latin typeface="Calibri"/>
                <a:ea typeface="+mn-ea"/>
                <a:cs typeface="+mn-cs"/>
              </a:rPr>
              <a:t>actually planned on sleeping with my baby </a:t>
            </a:r>
            <a:r>
              <a:rPr kumimoji="0" lang="en-US" sz="1400" b="0" i="1" u="none" strike="noStrike" kern="1200" cap="none" spc="0" normalizeH="0" baseline="0" noProof="0" dirty="0">
                <a:ln>
                  <a:noFill/>
                </a:ln>
                <a:solidFill>
                  <a:prstClr val="black"/>
                </a:solidFill>
                <a:effectLst/>
                <a:uLnTx/>
                <a:uFillTx/>
                <a:latin typeface="Calibri"/>
                <a:ea typeface="+mn-ea"/>
                <a:cs typeface="+mn-cs"/>
              </a:rPr>
              <a:t>in my bed but now that I see the video I see that its not safe helped me a lot to understand the danger of sleeping with my baby thank you</a:t>
            </a:r>
          </a:p>
        </p:txBody>
      </p:sp>
      <p:sp>
        <p:nvSpPr>
          <p:cNvPr id="7" name="Rounded Rectangular Callout 6">
            <a:extLst>
              <a:ext uri="{FF2B5EF4-FFF2-40B4-BE49-F238E27FC236}">
                <a16:creationId xmlns:a16="http://schemas.microsoft.com/office/drawing/2014/main" id="{3C5BE5A4-AFA7-1D40-845A-7B6AB4EB6D7A}"/>
              </a:ext>
            </a:extLst>
          </p:cNvPr>
          <p:cNvSpPr/>
          <p:nvPr/>
        </p:nvSpPr>
        <p:spPr>
          <a:xfrm>
            <a:off x="751346" y="3855487"/>
            <a:ext cx="3537154" cy="1499418"/>
          </a:xfrm>
          <a:prstGeom prst="wedgeRoundRectCallou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As a first time mom, I am very concerned with keeping my child safe. </a:t>
            </a:r>
            <a:r>
              <a:rPr kumimoji="0" lang="en-US" sz="1400" b="1" i="1" u="none" strike="noStrike" kern="1200" cap="none" spc="0" normalizeH="0" baseline="0" noProof="0" dirty="0">
                <a:ln>
                  <a:noFill/>
                </a:ln>
                <a:solidFill>
                  <a:prstClr val="black"/>
                </a:solidFill>
                <a:effectLst/>
                <a:uLnTx/>
                <a:uFillTx/>
                <a:latin typeface="Calibri"/>
                <a:ea typeface="+mn-ea"/>
                <a:cs typeface="+mn-cs"/>
              </a:rPr>
              <a:t>To realize that black infants have a higher rate of dying by sleeping with adults is eye opening</a:t>
            </a:r>
            <a:r>
              <a:rPr kumimoji="0" lang="en-US" sz="1400" b="0" i="1" u="none" strike="noStrike" kern="1200" cap="none" spc="0" normalizeH="0" baseline="0" noProof="0" dirty="0">
                <a:ln>
                  <a:noFill/>
                </a:ln>
                <a:solidFill>
                  <a:prstClr val="black"/>
                </a:solidFill>
                <a:effectLst/>
                <a:uLnTx/>
                <a:uFillTx/>
                <a:latin typeface="Calibri"/>
                <a:ea typeface="+mn-ea"/>
                <a:cs typeface="+mn-cs"/>
              </a:rPr>
              <a:t>. This has opened my eyes to how important it is to have my child sleep in her own bed when she arrives.</a:t>
            </a:r>
          </a:p>
        </p:txBody>
      </p:sp>
      <p:sp>
        <p:nvSpPr>
          <p:cNvPr id="8" name="Rounded Rectangular Callout 7">
            <a:extLst>
              <a:ext uri="{FF2B5EF4-FFF2-40B4-BE49-F238E27FC236}">
                <a16:creationId xmlns:a16="http://schemas.microsoft.com/office/drawing/2014/main" id="{C0662568-A002-7046-A6B6-8F0CCE1565AD}"/>
              </a:ext>
            </a:extLst>
          </p:cNvPr>
          <p:cNvSpPr/>
          <p:nvPr/>
        </p:nvSpPr>
        <p:spPr>
          <a:xfrm>
            <a:off x="4009469" y="5089175"/>
            <a:ext cx="3537152" cy="1494665"/>
          </a:xfrm>
          <a:prstGeom prst="wedgeRoundRectCallou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This video is very informative, growing up babies slept with family members, </a:t>
            </a:r>
            <a:r>
              <a:rPr kumimoji="0" lang="en-US" sz="1600" b="1" i="1" u="none" strike="noStrike" kern="1200" cap="none" spc="0" normalizeH="0" baseline="0" noProof="0" dirty="0">
                <a:ln>
                  <a:noFill/>
                </a:ln>
                <a:solidFill>
                  <a:prstClr val="black"/>
                </a:solidFill>
                <a:effectLst/>
                <a:uLnTx/>
                <a:uFillTx/>
                <a:latin typeface="Calibri"/>
                <a:ea typeface="+mn-ea"/>
                <a:cs typeface="+mn-cs"/>
              </a:rPr>
              <a:t>I </a:t>
            </a:r>
            <a:r>
              <a:rPr kumimoji="0" lang="en-US" sz="1600" b="1" i="1" u="none" strike="noStrike" kern="1200" cap="none" spc="0" normalizeH="0" baseline="0" noProof="0" dirty="0" err="1">
                <a:ln>
                  <a:noFill/>
                </a:ln>
                <a:solidFill>
                  <a:prstClr val="black"/>
                </a:solidFill>
                <a:effectLst/>
                <a:uLnTx/>
                <a:uFillTx/>
                <a:latin typeface="Calibri"/>
                <a:ea typeface="+mn-ea"/>
                <a:cs typeface="+mn-cs"/>
              </a:rPr>
              <a:t>wanna</a:t>
            </a:r>
            <a:r>
              <a:rPr kumimoji="0" lang="en-US" sz="1600" b="1" i="1" u="none" strike="noStrike" kern="1200" cap="none" spc="0" normalizeH="0" baseline="0" noProof="0" dirty="0">
                <a:ln>
                  <a:noFill/>
                </a:ln>
                <a:solidFill>
                  <a:prstClr val="black"/>
                </a:solidFill>
                <a:effectLst/>
                <a:uLnTx/>
                <a:uFillTx/>
                <a:latin typeface="Calibri"/>
                <a:ea typeface="+mn-ea"/>
                <a:cs typeface="+mn-cs"/>
              </a:rPr>
              <a:t> break that cycle</a:t>
            </a:r>
            <a:r>
              <a:rPr kumimoji="0" lang="en-US" sz="1600" b="0" i="1" u="none" strike="noStrike" kern="1200" cap="none" spc="0" normalizeH="0" baseline="0" noProof="0" dirty="0">
                <a:ln>
                  <a:noFill/>
                </a:ln>
                <a:solidFill>
                  <a:prstClr val="black"/>
                </a:solidFill>
                <a:effectLst/>
                <a:uLnTx/>
                <a:uFillTx/>
                <a:latin typeface="Calibri"/>
                <a:ea typeface="+mn-ea"/>
                <a:cs typeface="+mn-cs"/>
              </a:rPr>
              <a:t>, I want my baby to have a baby bed for </a:t>
            </a:r>
            <a:r>
              <a:rPr kumimoji="0" lang="en-US" sz="1600" b="1" i="1" u="none" strike="noStrike" kern="1200" cap="none" spc="0" normalizeH="0" baseline="0" noProof="0" dirty="0">
                <a:ln>
                  <a:noFill/>
                </a:ln>
                <a:solidFill>
                  <a:prstClr val="black"/>
                </a:solidFill>
                <a:effectLst/>
                <a:uLnTx/>
                <a:uFillTx/>
                <a:latin typeface="Calibri"/>
                <a:ea typeface="+mn-ea"/>
                <a:cs typeface="+mn-cs"/>
              </a:rPr>
              <a:t>safety most of all</a:t>
            </a:r>
          </a:p>
        </p:txBody>
      </p:sp>
      <p:sp>
        <p:nvSpPr>
          <p:cNvPr id="9" name="Rounded Rectangular Callout 8">
            <a:extLst>
              <a:ext uri="{FF2B5EF4-FFF2-40B4-BE49-F238E27FC236}">
                <a16:creationId xmlns:a16="http://schemas.microsoft.com/office/drawing/2014/main" id="{E04C5A87-F751-A148-AB9E-C8796650534E}"/>
              </a:ext>
            </a:extLst>
          </p:cNvPr>
          <p:cNvSpPr/>
          <p:nvPr/>
        </p:nvSpPr>
        <p:spPr>
          <a:xfrm>
            <a:off x="74303" y="541123"/>
            <a:ext cx="3537155" cy="1494665"/>
          </a:xfrm>
          <a:prstGeom prst="wedgeRoundRectCallou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I thought it was very informative. I </a:t>
            </a:r>
            <a:r>
              <a:rPr kumimoji="0" lang="en-US" sz="1600" b="1" i="1" u="none" strike="noStrike" kern="1200" cap="none" spc="0" normalizeH="0" baseline="0" noProof="0" dirty="0">
                <a:ln>
                  <a:noFill/>
                </a:ln>
                <a:solidFill>
                  <a:prstClr val="black"/>
                </a:solidFill>
                <a:effectLst/>
                <a:uLnTx/>
                <a:uFillTx/>
                <a:latin typeface="Calibri"/>
                <a:ea typeface="+mn-ea"/>
                <a:cs typeface="+mn-cs"/>
              </a:rPr>
              <a:t>didn't know this was common within our community </a:t>
            </a:r>
            <a:r>
              <a:rPr kumimoji="0" lang="en-US" sz="1600" b="0" i="1" u="none" strike="noStrike" kern="1200" cap="none" spc="0" normalizeH="0" baseline="0" noProof="0" dirty="0">
                <a:ln>
                  <a:noFill/>
                </a:ln>
                <a:solidFill>
                  <a:prstClr val="black"/>
                </a:solidFill>
                <a:effectLst/>
                <a:uLnTx/>
                <a:uFillTx/>
                <a:latin typeface="Calibri"/>
                <a:ea typeface="+mn-ea"/>
                <a:cs typeface="+mn-cs"/>
              </a:rPr>
              <a:t>amongst my demographic</a:t>
            </a:r>
          </a:p>
        </p:txBody>
      </p:sp>
      <p:sp>
        <p:nvSpPr>
          <p:cNvPr id="10" name="Rounded Rectangular Callout 9">
            <a:extLst>
              <a:ext uri="{FF2B5EF4-FFF2-40B4-BE49-F238E27FC236}">
                <a16:creationId xmlns:a16="http://schemas.microsoft.com/office/drawing/2014/main" id="{B1FF40CF-3467-3B41-9EE8-8F197A8E4CDA}"/>
              </a:ext>
            </a:extLst>
          </p:cNvPr>
          <p:cNvSpPr/>
          <p:nvPr/>
        </p:nvSpPr>
        <p:spPr>
          <a:xfrm>
            <a:off x="8714606" y="1974471"/>
            <a:ext cx="3141406" cy="1494665"/>
          </a:xfrm>
          <a:prstGeom prst="wedgeRoundRectCallout">
            <a:avLst/>
          </a:prstGeom>
          <a:solidFill>
            <a:schemeClr val="accent3">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 feel that’s good to know I am a new mother and that’s something I needed to understand that baby sleeps in own crib </a:t>
            </a: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 have lost a nephew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due to SIDS</a:t>
            </a:r>
          </a:p>
        </p:txBody>
      </p:sp>
      <p:pic>
        <p:nvPicPr>
          <p:cNvPr id="12" name="Picture 11">
            <a:extLst>
              <a:ext uri="{FF2B5EF4-FFF2-40B4-BE49-F238E27FC236}">
                <a16:creationId xmlns:a16="http://schemas.microsoft.com/office/drawing/2014/main" id="{5ED5AC09-9ADF-8949-B603-124938F3B06E}"/>
              </a:ext>
            </a:extLst>
          </p:cNvPr>
          <p:cNvPicPr/>
          <p:nvPr/>
        </p:nvPicPr>
        <p:blipFill>
          <a:blip r:embed="rId2" cstate="email">
            <a:extLst>
              <a:ext uri="{28A0092B-C50C-407E-A947-70E740481C1C}">
                <a14:useLocalDpi xmlns:a14="http://schemas.microsoft.com/office/drawing/2010/main"/>
              </a:ext>
            </a:extLst>
          </a:blip>
          <a:stretch>
            <a:fillRect/>
          </a:stretch>
        </p:blipFill>
        <p:spPr>
          <a:xfrm>
            <a:off x="10913499" y="700834"/>
            <a:ext cx="904875" cy="896112"/>
          </a:xfrm>
          <a:prstGeom prst="rect">
            <a:avLst/>
          </a:prstGeom>
        </p:spPr>
      </p:pic>
      <p:sp>
        <p:nvSpPr>
          <p:cNvPr id="13" name="Rectangle 12">
            <a:extLst>
              <a:ext uri="{FF2B5EF4-FFF2-40B4-BE49-F238E27FC236}">
                <a16:creationId xmlns:a16="http://schemas.microsoft.com/office/drawing/2014/main" id="{E19DD28E-F030-7440-A75F-1DC93E8CAD04}"/>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AFE3F5">
                    <a:lumMod val="50000"/>
                  </a:srgbClr>
                </a:solidFill>
                <a:effectLst/>
                <a:uLnTx/>
                <a:uFillTx/>
                <a:latin typeface="Calibri"/>
                <a:ea typeface="+mn-ea"/>
                <a:cs typeface="+mn-cs"/>
              </a:rPr>
              <a:t>Parent reflections*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FE3F5">
                    <a:lumMod val="50000"/>
                  </a:srgbClr>
                </a:solidFill>
                <a:effectLst/>
                <a:uLnTx/>
                <a:uFillTx/>
                <a:latin typeface="Calibri"/>
                <a:ea typeface="+mn-ea"/>
                <a:cs typeface="+mn-cs"/>
              </a:rPr>
              <a:t>*selected from 170 responses</a:t>
            </a:r>
          </a:p>
        </p:txBody>
      </p:sp>
      <p:pic>
        <p:nvPicPr>
          <p:cNvPr id="14" name="Picture 13">
            <a:extLst>
              <a:ext uri="{FF2B5EF4-FFF2-40B4-BE49-F238E27FC236}">
                <a16:creationId xmlns:a16="http://schemas.microsoft.com/office/drawing/2014/main" id="{494FE75A-FA0B-8348-B5B3-45E0D49D9E94}"/>
              </a:ext>
            </a:extLst>
          </p:cNvPr>
          <p:cNvPicPr/>
          <p:nvPr/>
        </p:nvPicPr>
        <p:blipFill>
          <a:blip r:embed="rId3" cstate="email">
            <a:extLst>
              <a:ext uri="{28A0092B-C50C-407E-A947-70E740481C1C}">
                <a14:useLocalDpi xmlns:a14="http://schemas.microsoft.com/office/drawing/2010/main"/>
              </a:ext>
            </a:extLst>
          </a:blip>
          <a:stretch>
            <a:fillRect/>
          </a:stretch>
        </p:blipFill>
        <p:spPr>
          <a:xfrm>
            <a:off x="373626" y="5453267"/>
            <a:ext cx="904875" cy="892175"/>
          </a:xfrm>
          <a:prstGeom prst="rect">
            <a:avLst/>
          </a:prstGeom>
        </p:spPr>
      </p:pic>
      <p:sp>
        <p:nvSpPr>
          <p:cNvPr id="15" name="TextBox 14">
            <a:extLst>
              <a:ext uri="{FF2B5EF4-FFF2-40B4-BE49-F238E27FC236}">
                <a16:creationId xmlns:a16="http://schemas.microsoft.com/office/drawing/2014/main" id="{D09F48DD-48E2-3A4C-B17A-B71A2854A012}"/>
              </a:ext>
            </a:extLst>
          </p:cNvPr>
          <p:cNvSpPr txBox="1"/>
          <p:nvPr/>
        </p:nvSpPr>
        <p:spPr>
          <a:xfrm>
            <a:off x="9740188" y="858282"/>
            <a:ext cx="120526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050"/>
                </a:solidFill>
                <a:effectLst/>
                <a:uLnTx/>
                <a:uFillTx/>
                <a:latin typeface="Calibri"/>
                <a:ea typeface="+mn-ea"/>
                <a:cs typeface="+mn-cs"/>
              </a:rPr>
              <a:t>Scan to watch our safe sleep video</a:t>
            </a:r>
          </a:p>
        </p:txBody>
      </p:sp>
      <p:sp>
        <p:nvSpPr>
          <p:cNvPr id="16" name="TextBox 15">
            <a:extLst>
              <a:ext uri="{FF2B5EF4-FFF2-40B4-BE49-F238E27FC236}">
                <a16:creationId xmlns:a16="http://schemas.microsoft.com/office/drawing/2014/main" id="{DC244DA6-BC14-6046-A388-C59A04BED7A4}"/>
              </a:ext>
            </a:extLst>
          </p:cNvPr>
          <p:cNvSpPr txBox="1"/>
          <p:nvPr/>
        </p:nvSpPr>
        <p:spPr>
          <a:xfrm>
            <a:off x="1278501" y="5530022"/>
            <a:ext cx="120526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050"/>
                </a:solidFill>
                <a:effectLst/>
                <a:uLnTx/>
                <a:uFillTx/>
                <a:latin typeface="Calibri"/>
                <a:ea typeface="+mn-ea"/>
                <a:cs typeface="+mn-cs"/>
              </a:rPr>
              <a:t>Scan to watch our safe sleep video</a:t>
            </a:r>
          </a:p>
        </p:txBody>
      </p:sp>
      <p:sp>
        <p:nvSpPr>
          <p:cNvPr id="11" name="Rounded Rectangular Callout 10">
            <a:extLst>
              <a:ext uri="{FF2B5EF4-FFF2-40B4-BE49-F238E27FC236}">
                <a16:creationId xmlns:a16="http://schemas.microsoft.com/office/drawing/2014/main" id="{9003EC37-3592-E447-AE67-AEDFBAF9C349}"/>
              </a:ext>
            </a:extLst>
          </p:cNvPr>
          <p:cNvSpPr/>
          <p:nvPr/>
        </p:nvSpPr>
        <p:spPr>
          <a:xfrm>
            <a:off x="8604720" y="4399936"/>
            <a:ext cx="3537151" cy="1499418"/>
          </a:xfrm>
          <a:prstGeom prst="wedgeRoundRectCallou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It </a:t>
            </a:r>
            <a:r>
              <a:rPr kumimoji="0" lang="en-US" sz="14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kinda</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made me sad and cry a little bit , mainly because </a:t>
            </a: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 never knew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some of the things they were saying! And unfortunately my daughter sleeps with me! Now it has me a little scared and worried</a:t>
            </a:r>
            <a:endParaRPr kumimoji="0" lang="en-US" sz="14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73240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AE6DE4-2BF3-BC48-87CF-47D469F4BE32}"/>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09600" y="510169"/>
            <a:ext cx="10972800" cy="1143000"/>
          </a:xfrm>
        </p:spPr>
        <p:txBody>
          <a:bodyPr>
            <a:normAutofit/>
          </a:bodyPr>
          <a:lstStyle/>
          <a:p>
            <a:r>
              <a:rPr lang="en-US" sz="4000" b="1" dirty="0">
                <a:solidFill>
                  <a:schemeClr val="accent1"/>
                </a:solidFill>
                <a:latin typeface="+mn-lt"/>
              </a:rPr>
              <a:t>Sudden Unexpected Infant Death</a:t>
            </a:r>
            <a:endParaRPr lang="en-US" sz="4800" b="1" dirty="0">
              <a:latin typeface="+mn-lt"/>
            </a:endParaRPr>
          </a:p>
        </p:txBody>
      </p:sp>
      <p:sp>
        <p:nvSpPr>
          <p:cNvPr id="5" name="TextBox 4"/>
          <p:cNvSpPr txBox="1"/>
          <p:nvPr/>
        </p:nvSpPr>
        <p:spPr>
          <a:xfrm>
            <a:off x="2178910" y="3433327"/>
            <a:ext cx="1952779" cy="830997"/>
          </a:xfrm>
          <a:prstGeom prst="rect">
            <a:avLst/>
          </a:prstGeom>
          <a:noFill/>
        </p:spPr>
        <p:txBody>
          <a:bodyPr wrap="none" rtlCol="0">
            <a:spAutoFit/>
          </a:bodyPr>
          <a:lstStyle/>
          <a:p>
            <a:r>
              <a:rPr lang="en-US" sz="4800" dirty="0">
                <a:solidFill>
                  <a:schemeClr val="accent1"/>
                </a:solidFill>
              </a:rPr>
              <a:t>SUID</a:t>
            </a:r>
            <a:r>
              <a:rPr lang="en-US" sz="4800" dirty="0"/>
              <a:t>    </a:t>
            </a:r>
          </a:p>
        </p:txBody>
      </p:sp>
      <p:sp>
        <p:nvSpPr>
          <p:cNvPr id="7" name="TextBox 6"/>
          <p:cNvSpPr txBox="1"/>
          <p:nvPr/>
        </p:nvSpPr>
        <p:spPr>
          <a:xfrm>
            <a:off x="6067497" y="3330137"/>
            <a:ext cx="465192" cy="769441"/>
          </a:xfrm>
          <a:prstGeom prst="rect">
            <a:avLst/>
          </a:prstGeom>
          <a:noFill/>
        </p:spPr>
        <p:txBody>
          <a:bodyPr wrap="none" rtlCol="0">
            <a:spAutoFit/>
          </a:bodyPr>
          <a:lstStyle/>
          <a:p>
            <a:r>
              <a:rPr lang="en-US" sz="4400" dirty="0">
                <a:solidFill>
                  <a:schemeClr val="accent1"/>
                </a:solidFill>
              </a:rPr>
              <a:t>+</a:t>
            </a:r>
          </a:p>
        </p:txBody>
      </p:sp>
      <p:sp>
        <p:nvSpPr>
          <p:cNvPr id="8" name="TextBox 7"/>
          <p:cNvSpPr txBox="1"/>
          <p:nvPr/>
        </p:nvSpPr>
        <p:spPr>
          <a:xfrm>
            <a:off x="5383466" y="2578181"/>
            <a:ext cx="5658486" cy="707886"/>
          </a:xfrm>
          <a:prstGeom prst="rect">
            <a:avLst/>
          </a:prstGeom>
          <a:noFill/>
        </p:spPr>
        <p:txBody>
          <a:bodyPr wrap="square" rtlCol="0">
            <a:spAutoFit/>
          </a:bodyPr>
          <a:lstStyle/>
          <a:p>
            <a:r>
              <a:rPr lang="en-US" sz="4000" dirty="0">
                <a:solidFill>
                  <a:schemeClr val="accent1"/>
                </a:solidFill>
              </a:rPr>
              <a:t>Accidental Suffocation</a:t>
            </a:r>
          </a:p>
        </p:txBody>
      </p:sp>
      <p:sp>
        <p:nvSpPr>
          <p:cNvPr id="10" name="TextBox 9"/>
          <p:cNvSpPr txBox="1"/>
          <p:nvPr/>
        </p:nvSpPr>
        <p:spPr>
          <a:xfrm>
            <a:off x="5383466" y="4264324"/>
            <a:ext cx="4613582" cy="707886"/>
          </a:xfrm>
          <a:prstGeom prst="rect">
            <a:avLst/>
          </a:prstGeom>
          <a:noFill/>
        </p:spPr>
        <p:txBody>
          <a:bodyPr wrap="square" rtlCol="0">
            <a:spAutoFit/>
          </a:bodyPr>
          <a:lstStyle/>
          <a:p>
            <a:r>
              <a:rPr lang="en-US" sz="4000" dirty="0">
                <a:solidFill>
                  <a:schemeClr val="accent1"/>
                </a:solidFill>
              </a:rPr>
              <a:t>Unknown/SIDS</a:t>
            </a:r>
          </a:p>
        </p:txBody>
      </p:sp>
      <p:sp>
        <p:nvSpPr>
          <p:cNvPr id="11" name="Left Brace 10"/>
          <p:cNvSpPr/>
          <p:nvPr/>
        </p:nvSpPr>
        <p:spPr>
          <a:xfrm>
            <a:off x="4437862" y="1831473"/>
            <a:ext cx="1182676" cy="3984486"/>
          </a:xfrm>
          <a:prstGeom prst="leftBrace">
            <a:avLst/>
          </a:prstGeom>
          <a:ln w="508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94530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1B63FAF1-FF2D-F44C-B8CA-B9A175CA0C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68389" y="587739"/>
            <a:ext cx="5261682" cy="5561752"/>
          </a:xfrm>
          <a:prstGeom prst="rect">
            <a:avLst/>
          </a:prstGeom>
        </p:spPr>
      </p:pic>
      <p:sp>
        <p:nvSpPr>
          <p:cNvPr id="8" name="Rectangle 7">
            <a:extLst>
              <a:ext uri="{FF2B5EF4-FFF2-40B4-BE49-F238E27FC236}">
                <a16:creationId xmlns:a16="http://schemas.microsoft.com/office/drawing/2014/main" id="{6123B5B5-800E-1045-9042-0854396CCD49}"/>
              </a:ext>
            </a:extLst>
          </p:cNvPr>
          <p:cNvSpPr/>
          <p:nvPr/>
        </p:nvSpPr>
        <p:spPr>
          <a:xfrm>
            <a:off x="7964129" y="6030571"/>
            <a:ext cx="4227871"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FE3F5">
                    <a:lumMod val="50000"/>
                  </a:srgbClr>
                </a:solidFill>
                <a:effectLst/>
                <a:uLnTx/>
                <a:uFillTx/>
                <a:latin typeface="Calibri"/>
                <a:ea typeface="+mn-ea"/>
                <a:cs typeface="+mn-cs"/>
              </a:rPr>
              <a:t>CPASS CHICAGO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FE3F5">
                    <a:lumMod val="50000"/>
                  </a:srgbClr>
                </a:solidFill>
                <a:effectLst/>
                <a:uLnTx/>
                <a:uFillTx/>
                <a:latin typeface="Calibri"/>
                <a:ea typeface="+mn-ea"/>
                <a:cs typeface="+mn-cs"/>
              </a:rPr>
              <a:t>Reaching Cook County’s Most Impacted Communities</a:t>
            </a:r>
          </a:p>
        </p:txBody>
      </p:sp>
      <p:sp>
        <p:nvSpPr>
          <p:cNvPr id="7" name="Rectangle 6">
            <a:extLst>
              <a:ext uri="{FF2B5EF4-FFF2-40B4-BE49-F238E27FC236}">
                <a16:creationId xmlns:a16="http://schemas.microsoft.com/office/drawing/2014/main" id="{171891EE-E31B-4749-BA96-45FDB8412078}"/>
              </a:ext>
            </a:extLst>
          </p:cNvPr>
          <p:cNvSpPr/>
          <p:nvPr/>
        </p:nvSpPr>
        <p:spPr>
          <a:xfrm>
            <a:off x="9017021" y="838189"/>
            <a:ext cx="1132226" cy="1020108"/>
          </a:xfrm>
          <a:prstGeom prst="rect">
            <a:avLst/>
          </a:prstGeom>
          <a:solidFill>
            <a:schemeClr val="accent2">
              <a:lumMod val="20000"/>
              <a:lumOff val="80000"/>
            </a:schemeClr>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a:ea typeface="+mn-ea"/>
                <a:cs typeface="+mn-cs"/>
              </a:rPr>
              <a:t>CPASS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err="1">
                <a:ln>
                  <a:noFill/>
                </a:ln>
                <a:solidFill>
                  <a:prstClr val="black"/>
                </a:solidFill>
                <a:effectLst/>
                <a:uLnTx/>
                <a:uFillTx/>
                <a:latin typeface="Calibri"/>
                <a:ea typeface="+mn-ea"/>
                <a:cs typeface="+mn-cs"/>
              </a:rPr>
              <a:t>Cribette</a:t>
            </a:r>
            <a:r>
              <a:rPr kumimoji="0" lang="en-US" sz="1200" b="1" i="1" u="none" strike="noStrike" kern="1200" cap="none" spc="0" normalizeH="0" baseline="0" noProof="0" dirty="0">
                <a:ln>
                  <a:noFill/>
                </a:ln>
                <a:solidFill>
                  <a:prstClr val="black"/>
                </a:solidFill>
                <a:effectLst/>
                <a:uLnTx/>
                <a:uFillTx/>
                <a:latin typeface="Calibri"/>
                <a:ea typeface="+mn-ea"/>
                <a:cs typeface="+mn-cs"/>
              </a:rPr>
              <a:t> Distribution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a:ea typeface="+mn-ea"/>
                <a:cs typeface="+mn-cs"/>
              </a:rPr>
              <a:t>Outreach Events</a:t>
            </a:r>
          </a:p>
        </p:txBody>
      </p:sp>
      <p:sp>
        <p:nvSpPr>
          <p:cNvPr id="3" name="Oval 2">
            <a:extLst>
              <a:ext uri="{FF2B5EF4-FFF2-40B4-BE49-F238E27FC236}">
                <a16:creationId xmlns:a16="http://schemas.microsoft.com/office/drawing/2014/main" id="{B2E5FEAF-4F6D-4F45-BA72-4007A925812F}"/>
              </a:ext>
            </a:extLst>
          </p:cNvPr>
          <p:cNvSpPr/>
          <p:nvPr/>
        </p:nvSpPr>
        <p:spPr>
          <a:xfrm>
            <a:off x="9085006" y="1135626"/>
            <a:ext cx="73152" cy="73152"/>
          </a:xfrm>
          <a:prstGeom prst="ellipse">
            <a:avLst/>
          </a:prstGeom>
          <a:solidFill>
            <a:schemeClr val="accent3">
              <a:lumMod val="1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308AEA67-FB2E-6C48-9D44-2E60939010A1}"/>
              </a:ext>
            </a:extLst>
          </p:cNvPr>
          <p:cNvSpPr/>
          <p:nvPr/>
        </p:nvSpPr>
        <p:spPr>
          <a:xfrm>
            <a:off x="9075178" y="1494502"/>
            <a:ext cx="73152" cy="7315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E0AD4176-5F8B-CD42-BC23-C0FBBA918DA4}"/>
              </a:ext>
            </a:extLst>
          </p:cNvPr>
          <p:cNvSpPr txBox="1"/>
          <p:nvPr/>
        </p:nvSpPr>
        <p:spPr>
          <a:xfrm>
            <a:off x="10512809" y="597782"/>
            <a:ext cx="1496330" cy="6124754"/>
          </a:xfrm>
          <a:prstGeom prst="rect">
            <a:avLst/>
          </a:prstGeom>
          <a:noFill/>
        </p:spPr>
        <p:txBody>
          <a:bodyPr wrap="square" rtlCol="0">
            <a:spAutoFit/>
          </a:bodyPr>
          <a:lstStyle/>
          <a:p>
            <a:r>
              <a:rPr lang="en-US" sz="1400" b="1" i="1" dirty="0">
                <a:solidFill>
                  <a:schemeClr val="tx2"/>
                </a:solidFill>
              </a:rPr>
              <a:t>Community baby showers</a:t>
            </a:r>
          </a:p>
          <a:p>
            <a:endParaRPr lang="en-US" sz="1400" b="1" i="1" dirty="0">
              <a:solidFill>
                <a:schemeClr val="tx2"/>
              </a:solidFill>
            </a:endParaRPr>
          </a:p>
          <a:p>
            <a:r>
              <a:rPr lang="en-US" sz="1400" b="1" i="1" dirty="0">
                <a:solidFill>
                  <a:schemeClr val="tx2"/>
                </a:solidFill>
              </a:rPr>
              <a:t>Home Visiting and Doula</a:t>
            </a:r>
          </a:p>
          <a:p>
            <a:endParaRPr lang="en-US" sz="1400" b="1" i="1" dirty="0">
              <a:solidFill>
                <a:schemeClr val="tx2"/>
              </a:solidFill>
            </a:endParaRPr>
          </a:p>
          <a:p>
            <a:r>
              <a:rPr lang="en-US" sz="1400" b="1" i="1" dirty="0">
                <a:solidFill>
                  <a:schemeClr val="tx2"/>
                </a:solidFill>
              </a:rPr>
              <a:t>Senior Living Centers</a:t>
            </a:r>
          </a:p>
          <a:p>
            <a:endParaRPr lang="en-US" sz="1400" b="1" i="1" dirty="0">
              <a:solidFill>
                <a:schemeClr val="tx2"/>
              </a:solidFill>
            </a:endParaRPr>
          </a:p>
          <a:p>
            <a:r>
              <a:rPr lang="en-US" sz="1400" b="1" i="1" dirty="0">
                <a:solidFill>
                  <a:schemeClr val="tx2"/>
                </a:solidFill>
              </a:rPr>
              <a:t>Community resource fairs</a:t>
            </a:r>
          </a:p>
          <a:p>
            <a:endParaRPr lang="en-US" sz="1400" b="1" i="1" dirty="0">
              <a:solidFill>
                <a:schemeClr val="tx2"/>
              </a:solidFill>
            </a:endParaRPr>
          </a:p>
          <a:p>
            <a:r>
              <a:rPr lang="en-US" sz="1400" b="1" i="1" dirty="0">
                <a:solidFill>
                  <a:schemeClr val="tx2"/>
                </a:solidFill>
              </a:rPr>
              <a:t>Barbershops and Nail Salons</a:t>
            </a:r>
          </a:p>
          <a:p>
            <a:endParaRPr lang="en-US" sz="1400" b="1" i="1" dirty="0">
              <a:solidFill>
                <a:schemeClr val="tx2"/>
              </a:solidFill>
            </a:endParaRPr>
          </a:p>
          <a:p>
            <a:r>
              <a:rPr lang="en-US" sz="1400" b="1" i="1" dirty="0">
                <a:solidFill>
                  <a:schemeClr val="tx2"/>
                </a:solidFill>
              </a:rPr>
              <a:t>Churches</a:t>
            </a:r>
          </a:p>
          <a:p>
            <a:endParaRPr lang="en-US" sz="1400" b="1" i="1" dirty="0">
              <a:solidFill>
                <a:schemeClr val="tx2"/>
              </a:solidFill>
            </a:endParaRPr>
          </a:p>
          <a:p>
            <a:r>
              <a:rPr lang="en-US" sz="1400" b="1" i="1" dirty="0">
                <a:solidFill>
                  <a:schemeClr val="tx2"/>
                </a:solidFill>
              </a:rPr>
              <a:t>Community festivals</a:t>
            </a:r>
          </a:p>
          <a:p>
            <a:endParaRPr lang="en-US" sz="1400" b="1" i="1" dirty="0">
              <a:solidFill>
                <a:schemeClr val="tx2"/>
              </a:solidFill>
            </a:endParaRPr>
          </a:p>
          <a:p>
            <a:r>
              <a:rPr lang="en-US" sz="1400" b="1" i="1" dirty="0">
                <a:solidFill>
                  <a:schemeClr val="tx2"/>
                </a:solidFill>
              </a:rPr>
              <a:t>Back to school events</a:t>
            </a:r>
          </a:p>
          <a:p>
            <a:endParaRPr lang="en-US" sz="1400" b="1" i="1" dirty="0">
              <a:solidFill>
                <a:schemeClr val="tx2"/>
              </a:solidFill>
            </a:endParaRPr>
          </a:p>
          <a:p>
            <a:r>
              <a:rPr lang="en-US" sz="1400" b="1" i="1" dirty="0">
                <a:solidFill>
                  <a:schemeClr val="tx2"/>
                </a:solidFill>
              </a:rPr>
              <a:t>Community health fairs</a:t>
            </a:r>
          </a:p>
          <a:p>
            <a:endParaRPr lang="en-US" sz="1400" b="1" i="1" dirty="0">
              <a:solidFill>
                <a:schemeClr val="tx2"/>
              </a:solidFill>
            </a:endParaRPr>
          </a:p>
          <a:p>
            <a:endParaRPr lang="en-US" sz="1400" b="1" i="1" dirty="0">
              <a:solidFill>
                <a:schemeClr val="tx2"/>
              </a:solidFill>
            </a:endParaRPr>
          </a:p>
          <a:p>
            <a:endParaRPr lang="en-US" sz="1400" b="1" i="1" dirty="0">
              <a:solidFill>
                <a:schemeClr val="tx2"/>
              </a:solidFill>
            </a:endParaRPr>
          </a:p>
        </p:txBody>
      </p:sp>
      <p:pic>
        <p:nvPicPr>
          <p:cNvPr id="13" name="Picture 12" descr="A map with blue dots&#10;&#10;Description automatically generated with low confidence">
            <a:extLst>
              <a:ext uri="{FF2B5EF4-FFF2-40B4-BE49-F238E27FC236}">
                <a16:creationId xmlns:a16="http://schemas.microsoft.com/office/drawing/2014/main" id="{3FAE063B-7B62-034A-9989-9D3C203236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730" y="838189"/>
            <a:ext cx="4968921" cy="5311302"/>
          </a:xfrm>
          <a:prstGeom prst="rect">
            <a:avLst/>
          </a:prstGeom>
        </p:spPr>
      </p:pic>
      <p:sp>
        <p:nvSpPr>
          <p:cNvPr id="2" name="Rectangle 1">
            <a:extLst>
              <a:ext uri="{FF2B5EF4-FFF2-40B4-BE49-F238E27FC236}">
                <a16:creationId xmlns:a16="http://schemas.microsoft.com/office/drawing/2014/main" id="{F396B8EC-AA5C-3145-8BF2-2C9A762B6CBE}"/>
              </a:ext>
            </a:extLst>
          </p:cNvPr>
          <p:cNvSpPr/>
          <p:nvPr/>
        </p:nvSpPr>
        <p:spPr>
          <a:xfrm>
            <a:off x="375556" y="5131456"/>
            <a:ext cx="1386373" cy="752168"/>
          </a:xfrm>
          <a:prstGeom prst="rect">
            <a:avLst/>
          </a:prstGeom>
          <a:solidFill>
            <a:schemeClr val="accent2">
              <a:lumMod val="20000"/>
              <a:lumOff val="80000"/>
            </a:schemeClr>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a:ea typeface="+mn-ea"/>
                <a:cs typeface="+mn-cs"/>
              </a:rPr>
              <a:t>SUIDs of Cook County, 2019-2021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prstClr val="black"/>
                </a:solidFill>
                <a:latin typeface="Calibri"/>
              </a:rPr>
              <a:t>(144)</a:t>
            </a:r>
            <a:endParaRPr kumimoji="0" lang="en-US" sz="1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1920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098A03-90FE-4A4A-B595-54DC36B487EA}"/>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695EFB6E-F1BE-2C40-9580-AB0C4DFF3248}"/>
              </a:ext>
            </a:extLst>
          </p:cNvPr>
          <p:cNvSpPr txBox="1">
            <a:spLocks/>
          </p:cNvSpPr>
          <p:nvPr/>
        </p:nvSpPr>
        <p:spPr>
          <a:xfrm>
            <a:off x="613103" y="827430"/>
            <a:ext cx="10965793" cy="709443"/>
          </a:xfrm>
          <a:prstGeom prst="rect">
            <a:avLst/>
          </a:prstGeom>
        </p:spPr>
        <p:txBody>
          <a:bodyPr vert="horz" lIns="91440" tIns="45720" rIns="91440" bIns="45720" rtlCol="0" anchor="b">
            <a:normAutofit fontScale="92500"/>
          </a:bodyPr>
          <a:lstStyle>
            <a:lvl1pPr algn="ctr" defTabSz="609585" rtl="0" eaLnBrk="1" latinLnBrk="0" hangingPunct="1">
              <a:spcBef>
                <a:spcPct val="0"/>
              </a:spcBef>
              <a:buNone/>
              <a:defRPr sz="60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47F"/>
                </a:solidFill>
                <a:effectLst/>
                <a:uLnTx/>
                <a:uFillTx/>
                <a:latin typeface="Calibri"/>
                <a:ea typeface="+mj-ea"/>
                <a:cs typeface="+mj-cs"/>
              </a:rPr>
              <a:t>Building Awareness: 2019 Cook County SUID Report Dissemination</a:t>
            </a:r>
          </a:p>
        </p:txBody>
      </p:sp>
      <p:pic>
        <p:nvPicPr>
          <p:cNvPr id="6" name="Picture 5" descr="A picture containing text, sky, outdoor, sign&#10;&#10;Description automatically generated">
            <a:extLst>
              <a:ext uri="{FF2B5EF4-FFF2-40B4-BE49-F238E27FC236}">
                <a16:creationId xmlns:a16="http://schemas.microsoft.com/office/drawing/2014/main" id="{8E6377C1-1752-D84F-BE4A-282C71AFA4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1822" y="1707952"/>
            <a:ext cx="3340205" cy="4322618"/>
          </a:xfrm>
          <a:prstGeom prst="rect">
            <a:avLst/>
          </a:prstGeom>
          <a:ln>
            <a:solidFill>
              <a:srgbClr val="006831"/>
            </a:solidFill>
          </a:ln>
        </p:spPr>
      </p:pic>
      <p:graphicFrame>
        <p:nvGraphicFramePr>
          <p:cNvPr id="9" name="Diagram 8">
            <a:extLst>
              <a:ext uri="{FF2B5EF4-FFF2-40B4-BE49-F238E27FC236}">
                <a16:creationId xmlns:a16="http://schemas.microsoft.com/office/drawing/2014/main" id="{BAF45D45-5076-F747-98CC-172CA351F257}"/>
              </a:ext>
            </a:extLst>
          </p:cNvPr>
          <p:cNvGraphicFramePr/>
          <p:nvPr/>
        </p:nvGraphicFramePr>
        <p:xfrm>
          <a:off x="5272027" y="1523017"/>
          <a:ext cx="6003636" cy="44619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2978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098A03-90FE-4A4A-B595-54DC36B487EA}"/>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695EFB6E-F1BE-2C40-9580-AB0C4DFF3248}"/>
              </a:ext>
            </a:extLst>
          </p:cNvPr>
          <p:cNvSpPr txBox="1">
            <a:spLocks/>
          </p:cNvSpPr>
          <p:nvPr/>
        </p:nvSpPr>
        <p:spPr>
          <a:xfrm>
            <a:off x="613103" y="827430"/>
            <a:ext cx="10965793" cy="709443"/>
          </a:xfrm>
          <a:prstGeom prst="rect">
            <a:avLst/>
          </a:prstGeom>
        </p:spPr>
        <p:txBody>
          <a:bodyPr vert="horz" lIns="91440" tIns="45720" rIns="91440" bIns="45720" rtlCol="0" anchor="b">
            <a:normAutofit/>
          </a:bodyPr>
          <a:lstStyle>
            <a:lvl1pPr algn="ctr" defTabSz="609585" rtl="0" eaLnBrk="1" latinLnBrk="0" hangingPunct="1">
              <a:spcBef>
                <a:spcPct val="0"/>
              </a:spcBef>
              <a:buNone/>
              <a:defRPr sz="60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47F"/>
                </a:solidFill>
                <a:effectLst/>
                <a:uLnTx/>
                <a:uFillTx/>
                <a:latin typeface="Calibri"/>
                <a:ea typeface="+mj-ea"/>
                <a:cs typeface="+mj-cs"/>
              </a:rPr>
              <a:t>Building Awareness: Birth Hospital Data</a:t>
            </a:r>
          </a:p>
        </p:txBody>
      </p:sp>
      <p:pic>
        <p:nvPicPr>
          <p:cNvPr id="6" name="Picture 5" descr="A picture containing text, sky, outdoor, sign&#10;&#10;Description automatically generated">
            <a:extLst>
              <a:ext uri="{FF2B5EF4-FFF2-40B4-BE49-F238E27FC236}">
                <a16:creationId xmlns:a16="http://schemas.microsoft.com/office/drawing/2014/main" id="{8E6377C1-1752-D84F-BE4A-282C71AFA4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1822" y="1707952"/>
            <a:ext cx="3340205" cy="4322618"/>
          </a:xfrm>
          <a:prstGeom prst="rect">
            <a:avLst/>
          </a:prstGeom>
          <a:ln>
            <a:solidFill>
              <a:srgbClr val="006831"/>
            </a:solidFill>
          </a:ln>
        </p:spPr>
      </p:pic>
      <p:pic>
        <p:nvPicPr>
          <p:cNvPr id="7" name="Content Placeholder 4">
            <a:extLst>
              <a:ext uri="{FF2B5EF4-FFF2-40B4-BE49-F238E27FC236}">
                <a16:creationId xmlns:a16="http://schemas.microsoft.com/office/drawing/2014/main" id="{4DFE8A55-F515-CA4C-92A6-A84F4BEBC1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6394"/>
          <a:stretch/>
        </p:blipFill>
        <p:spPr>
          <a:xfrm>
            <a:off x="6919975" y="1536873"/>
            <a:ext cx="3740461" cy="4531085"/>
          </a:xfrm>
          <a:prstGeom prst="rect">
            <a:avLst/>
          </a:prstGeom>
        </p:spPr>
      </p:pic>
      <p:sp>
        <p:nvSpPr>
          <p:cNvPr id="8" name="TextBox 7">
            <a:extLst>
              <a:ext uri="{FF2B5EF4-FFF2-40B4-BE49-F238E27FC236}">
                <a16:creationId xmlns:a16="http://schemas.microsoft.com/office/drawing/2014/main" id="{E5574416-4CF0-9E45-8465-43D03355E89B}"/>
              </a:ext>
            </a:extLst>
          </p:cNvPr>
          <p:cNvSpPr txBox="1"/>
          <p:nvPr/>
        </p:nvSpPr>
        <p:spPr>
          <a:xfrm>
            <a:off x="9560174" y="3408677"/>
            <a:ext cx="325730" cy="307777"/>
          </a:xfrm>
          <a:prstGeom prst="rect">
            <a:avLst/>
          </a:prstGeom>
          <a:noFill/>
        </p:spPr>
        <p:txBody>
          <a:bodyPr wrap="square" rtlCol="0">
            <a:spAutoFit/>
          </a:bodyPr>
          <a:lstStyle/>
          <a:p>
            <a:r>
              <a:rPr lang="en-US" sz="1400" b="1" dirty="0"/>
              <a:t>X</a:t>
            </a:r>
            <a:endParaRPr lang="en-US" sz="1200" b="1" dirty="0"/>
          </a:p>
        </p:txBody>
      </p:sp>
      <p:sp>
        <p:nvSpPr>
          <p:cNvPr id="10" name="TextBox 9">
            <a:extLst>
              <a:ext uri="{FF2B5EF4-FFF2-40B4-BE49-F238E27FC236}">
                <a16:creationId xmlns:a16="http://schemas.microsoft.com/office/drawing/2014/main" id="{8301E38D-7393-5348-A10F-FBE9DF4017F7}"/>
              </a:ext>
            </a:extLst>
          </p:cNvPr>
          <p:cNvSpPr txBox="1"/>
          <p:nvPr/>
        </p:nvSpPr>
        <p:spPr>
          <a:xfrm>
            <a:off x="8990942" y="4253229"/>
            <a:ext cx="284052" cy="307777"/>
          </a:xfrm>
          <a:prstGeom prst="rect">
            <a:avLst/>
          </a:prstGeom>
          <a:noFill/>
        </p:spPr>
        <p:txBody>
          <a:bodyPr wrap="none" rtlCol="0">
            <a:spAutoFit/>
          </a:bodyPr>
          <a:lstStyle/>
          <a:p>
            <a:r>
              <a:rPr lang="en-US" sz="1400" b="1" dirty="0"/>
              <a:t>X</a:t>
            </a:r>
          </a:p>
        </p:txBody>
      </p:sp>
      <p:sp>
        <p:nvSpPr>
          <p:cNvPr id="11" name="TextBox 10">
            <a:extLst>
              <a:ext uri="{FF2B5EF4-FFF2-40B4-BE49-F238E27FC236}">
                <a16:creationId xmlns:a16="http://schemas.microsoft.com/office/drawing/2014/main" id="{9045A628-763E-2040-B0BA-4F2C7E76F5E9}"/>
              </a:ext>
            </a:extLst>
          </p:cNvPr>
          <p:cNvSpPr txBox="1"/>
          <p:nvPr/>
        </p:nvSpPr>
        <p:spPr>
          <a:xfrm>
            <a:off x="9867330" y="4370946"/>
            <a:ext cx="284052" cy="307777"/>
          </a:xfrm>
          <a:prstGeom prst="rect">
            <a:avLst/>
          </a:prstGeom>
          <a:noFill/>
        </p:spPr>
        <p:txBody>
          <a:bodyPr wrap="none" rtlCol="0">
            <a:spAutoFit/>
          </a:bodyPr>
          <a:lstStyle/>
          <a:p>
            <a:r>
              <a:rPr lang="en-US" sz="1400" b="1" dirty="0"/>
              <a:t>X</a:t>
            </a:r>
          </a:p>
        </p:txBody>
      </p:sp>
      <p:sp>
        <p:nvSpPr>
          <p:cNvPr id="12" name="TextBox 11">
            <a:extLst>
              <a:ext uri="{FF2B5EF4-FFF2-40B4-BE49-F238E27FC236}">
                <a16:creationId xmlns:a16="http://schemas.microsoft.com/office/drawing/2014/main" id="{1887F2D8-6A4D-4F43-A671-989662D789AD}"/>
              </a:ext>
            </a:extLst>
          </p:cNvPr>
          <p:cNvSpPr txBox="1"/>
          <p:nvPr/>
        </p:nvSpPr>
        <p:spPr>
          <a:xfrm>
            <a:off x="9472179" y="4144931"/>
            <a:ext cx="284052" cy="307777"/>
          </a:xfrm>
          <a:prstGeom prst="rect">
            <a:avLst/>
          </a:prstGeom>
          <a:noFill/>
        </p:spPr>
        <p:txBody>
          <a:bodyPr wrap="none" rtlCol="0">
            <a:spAutoFit/>
          </a:bodyPr>
          <a:lstStyle/>
          <a:p>
            <a:r>
              <a:rPr lang="en-US" sz="1400" b="1" dirty="0"/>
              <a:t>X</a:t>
            </a:r>
          </a:p>
        </p:txBody>
      </p:sp>
      <p:cxnSp>
        <p:nvCxnSpPr>
          <p:cNvPr id="13" name="Straight Arrow Connector 12">
            <a:extLst>
              <a:ext uri="{FF2B5EF4-FFF2-40B4-BE49-F238E27FC236}">
                <a16:creationId xmlns:a16="http://schemas.microsoft.com/office/drawing/2014/main" id="{C6E17482-FB04-0840-B493-273131718019}"/>
              </a:ext>
            </a:extLst>
          </p:cNvPr>
          <p:cNvCxnSpPr>
            <a:cxnSpLocks/>
          </p:cNvCxnSpPr>
          <p:nvPr/>
        </p:nvCxnSpPr>
        <p:spPr>
          <a:xfrm>
            <a:off x="5505530" y="3716454"/>
            <a:ext cx="141444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166D0D1-A748-3647-BD7D-E1A1AF930058}"/>
              </a:ext>
            </a:extLst>
          </p:cNvPr>
          <p:cNvSpPr txBox="1"/>
          <p:nvPr/>
        </p:nvSpPr>
        <p:spPr>
          <a:xfrm>
            <a:off x="6066718" y="3253070"/>
            <a:ext cx="292068"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3509386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23B5B5-800E-1045-9042-0854396CCD49}"/>
              </a:ext>
            </a:extLst>
          </p:cNvPr>
          <p:cNvSpPr/>
          <p:nvPr/>
        </p:nvSpPr>
        <p:spPr>
          <a:xfrm>
            <a:off x="7964129" y="6030571"/>
            <a:ext cx="4227871"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AFE3F5">
                  <a:lumMod val="50000"/>
                </a:srgbClr>
              </a:solidFill>
              <a:effectLst/>
              <a:uLnTx/>
              <a:uFillTx/>
              <a:latin typeface="Calibri"/>
              <a:ea typeface="+mn-ea"/>
              <a:cs typeface="+mn-cs"/>
            </a:endParaRPr>
          </a:p>
        </p:txBody>
      </p:sp>
      <p:pic>
        <p:nvPicPr>
          <p:cNvPr id="13" name="Picture 12" descr="A map with blue dots&#10;&#10;Description automatically generated with low confidence">
            <a:extLst>
              <a:ext uri="{FF2B5EF4-FFF2-40B4-BE49-F238E27FC236}">
                <a16:creationId xmlns:a16="http://schemas.microsoft.com/office/drawing/2014/main" id="{3FAE063B-7B62-034A-9989-9D3C20323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284" y="838189"/>
            <a:ext cx="4968921" cy="5311302"/>
          </a:xfrm>
          <a:prstGeom prst="rect">
            <a:avLst/>
          </a:prstGeom>
        </p:spPr>
      </p:pic>
      <p:sp>
        <p:nvSpPr>
          <p:cNvPr id="2" name="Rectangle 1">
            <a:extLst>
              <a:ext uri="{FF2B5EF4-FFF2-40B4-BE49-F238E27FC236}">
                <a16:creationId xmlns:a16="http://schemas.microsoft.com/office/drawing/2014/main" id="{F396B8EC-AA5C-3145-8BF2-2C9A762B6CBE}"/>
              </a:ext>
            </a:extLst>
          </p:cNvPr>
          <p:cNvSpPr/>
          <p:nvPr/>
        </p:nvSpPr>
        <p:spPr>
          <a:xfrm>
            <a:off x="1114110" y="5131456"/>
            <a:ext cx="1386373" cy="752168"/>
          </a:xfrm>
          <a:prstGeom prst="rect">
            <a:avLst/>
          </a:prstGeom>
          <a:solidFill>
            <a:schemeClr val="accent2">
              <a:lumMod val="20000"/>
              <a:lumOff val="80000"/>
            </a:schemeClr>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a:ea typeface="+mn-ea"/>
                <a:cs typeface="+mn-cs"/>
              </a:rPr>
              <a:t>SUIDs of Cook County, 2019-2021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prstClr val="black"/>
                </a:solidFill>
                <a:latin typeface="Calibri"/>
              </a:rPr>
              <a:t>(144)</a:t>
            </a:r>
            <a:endParaRPr kumimoji="0" lang="en-US" sz="12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C914ADC8-2B01-A547-B9D1-1EC2ECB0EB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5031" y="866137"/>
            <a:ext cx="4104186" cy="5311301"/>
          </a:xfrm>
          <a:prstGeom prst="rect">
            <a:avLst/>
          </a:prstGeom>
        </p:spPr>
      </p:pic>
    </p:spTree>
    <p:extLst>
      <p:ext uri="{BB962C8B-B14F-4D97-AF65-F5344CB8AC3E}">
        <p14:creationId xmlns:p14="http://schemas.microsoft.com/office/powerpoint/2010/main" val="3017164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098A03-90FE-4A4A-B595-54DC36B487EA}"/>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695EFB6E-F1BE-2C40-9580-AB0C4DFF3248}"/>
              </a:ext>
            </a:extLst>
          </p:cNvPr>
          <p:cNvSpPr txBox="1">
            <a:spLocks/>
          </p:cNvSpPr>
          <p:nvPr/>
        </p:nvSpPr>
        <p:spPr>
          <a:xfrm>
            <a:off x="613103" y="791698"/>
            <a:ext cx="10965793" cy="709443"/>
          </a:xfrm>
          <a:prstGeom prst="rect">
            <a:avLst/>
          </a:prstGeom>
        </p:spPr>
        <p:txBody>
          <a:bodyPr vert="horz" lIns="91440" tIns="45720" rIns="91440" bIns="45720" rtlCol="0" anchor="b">
            <a:normAutofit/>
          </a:bodyPr>
          <a:lstStyle>
            <a:lvl1pPr algn="ctr" defTabSz="609585" rtl="0" eaLnBrk="1" latinLnBrk="0" hangingPunct="1">
              <a:spcBef>
                <a:spcPct val="0"/>
              </a:spcBef>
              <a:buNone/>
              <a:defRPr sz="60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47F"/>
                </a:solidFill>
                <a:effectLst/>
                <a:uLnTx/>
                <a:uFillTx/>
                <a:latin typeface="Calibri"/>
                <a:ea typeface="+mj-ea"/>
                <a:cs typeface="+mj-cs"/>
              </a:rPr>
              <a:t>Closing the Loop: Getting the Data Back to Birth Hospitals</a:t>
            </a:r>
          </a:p>
        </p:txBody>
      </p:sp>
      <p:graphicFrame>
        <p:nvGraphicFramePr>
          <p:cNvPr id="7" name="Chart 6">
            <a:extLst>
              <a:ext uri="{FF2B5EF4-FFF2-40B4-BE49-F238E27FC236}">
                <a16:creationId xmlns:a16="http://schemas.microsoft.com/office/drawing/2014/main" id="{2905CAED-A4C1-C54B-8FC5-73CF19869F17}"/>
              </a:ext>
            </a:extLst>
          </p:cNvPr>
          <p:cNvGraphicFramePr>
            <a:graphicFrameLocks/>
          </p:cNvGraphicFramePr>
          <p:nvPr>
            <p:extLst>
              <p:ext uri="{D42A27DB-BD31-4B8C-83A1-F6EECF244321}">
                <p14:modId xmlns:p14="http://schemas.microsoft.com/office/powerpoint/2010/main" val="1477327086"/>
              </p:ext>
            </p:extLst>
          </p:nvPr>
        </p:nvGraphicFramePr>
        <p:xfrm>
          <a:off x="5482153" y="2148885"/>
          <a:ext cx="5583383" cy="3503769"/>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43E9B072-4C9D-8343-A90D-1111062FA4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1" y="1501141"/>
            <a:ext cx="3746505" cy="4848419"/>
          </a:xfrm>
          <a:prstGeom prst="rect">
            <a:avLst/>
          </a:prstGeom>
        </p:spPr>
      </p:pic>
      <p:cxnSp>
        <p:nvCxnSpPr>
          <p:cNvPr id="10" name="Straight Connector 9">
            <a:extLst>
              <a:ext uri="{FF2B5EF4-FFF2-40B4-BE49-F238E27FC236}">
                <a16:creationId xmlns:a16="http://schemas.microsoft.com/office/drawing/2014/main" id="{13AF5C48-F424-7E4C-B31A-7C7FF5B314ED}"/>
              </a:ext>
            </a:extLst>
          </p:cNvPr>
          <p:cNvCxnSpPr/>
          <p:nvPr/>
        </p:nvCxnSpPr>
        <p:spPr>
          <a:xfrm>
            <a:off x="4890652" y="5555675"/>
            <a:ext cx="461356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84EFA094-7E3D-7D4F-988B-B18BA5FCC42E}"/>
              </a:ext>
            </a:extLst>
          </p:cNvPr>
          <p:cNvCxnSpPr/>
          <p:nvPr/>
        </p:nvCxnSpPr>
        <p:spPr>
          <a:xfrm flipV="1">
            <a:off x="9490360" y="5153894"/>
            <a:ext cx="0" cy="40178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23925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098A03-90FE-4A4A-B595-54DC36B487EA}"/>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695EFB6E-F1BE-2C40-9580-AB0C4DFF3248}"/>
              </a:ext>
            </a:extLst>
          </p:cNvPr>
          <p:cNvSpPr txBox="1">
            <a:spLocks/>
          </p:cNvSpPr>
          <p:nvPr/>
        </p:nvSpPr>
        <p:spPr>
          <a:xfrm>
            <a:off x="613103" y="827430"/>
            <a:ext cx="10965793" cy="709443"/>
          </a:xfrm>
          <a:prstGeom prst="rect">
            <a:avLst/>
          </a:prstGeom>
        </p:spPr>
        <p:txBody>
          <a:bodyPr vert="horz" lIns="91440" tIns="45720" rIns="91440" bIns="45720" rtlCol="0" anchor="b">
            <a:normAutofit fontScale="70000" lnSpcReduction="20000"/>
          </a:bodyPr>
          <a:lstStyle>
            <a:lvl1pPr algn="ctr" defTabSz="609585" rtl="0" eaLnBrk="1" latinLnBrk="0" hangingPunct="1">
              <a:spcBef>
                <a:spcPct val="0"/>
              </a:spcBef>
              <a:buNone/>
              <a:defRPr sz="6000" kern="1200">
                <a:solidFill>
                  <a:schemeClr val="tx1"/>
                </a:solidFill>
                <a:latin typeface="+mj-lt"/>
                <a:ea typeface="+mj-ea"/>
                <a:cs typeface="+mj-cs"/>
              </a:defRPr>
            </a:lvl1pPr>
          </a:lstStyle>
          <a:p>
            <a:pPr marL="0" marR="0" lvl="0" indent="0" defTabSz="609585"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47F"/>
                </a:solidFill>
                <a:effectLst/>
                <a:uLnTx/>
                <a:uFillTx/>
                <a:latin typeface="Calibri"/>
                <a:ea typeface="+mj-ea"/>
                <a:cs typeface="+mj-cs"/>
              </a:rPr>
              <a:t>Removing Barriers: </a:t>
            </a:r>
          </a:p>
          <a:p>
            <a:pPr marL="0" marR="0" lvl="0" indent="0" defTabSz="609585"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47F"/>
                </a:solidFill>
                <a:effectLst/>
                <a:uLnTx/>
                <a:uFillTx/>
                <a:latin typeface="Calibri"/>
                <a:ea typeface="+mj-ea"/>
                <a:cs typeface="+mj-cs"/>
              </a:rPr>
              <a:t>Building a Birth Hospital Safe Sleep </a:t>
            </a:r>
            <a:r>
              <a:rPr kumimoji="0" lang="en-US" sz="3600" b="1" i="0" u="none" strike="noStrike" kern="1200" cap="none" spc="0" normalizeH="0" baseline="0" noProof="0" dirty="0" err="1">
                <a:ln>
                  <a:noFill/>
                </a:ln>
                <a:solidFill>
                  <a:srgbClr val="00247F"/>
                </a:solidFill>
                <a:effectLst/>
                <a:uLnTx/>
                <a:uFillTx/>
                <a:latin typeface="Calibri"/>
                <a:ea typeface="+mj-ea"/>
                <a:cs typeface="+mj-cs"/>
              </a:rPr>
              <a:t>Learnin</a:t>
            </a:r>
            <a:r>
              <a:rPr lang="en-US" sz="3600" b="1" dirty="0">
                <a:solidFill>
                  <a:srgbClr val="00247F"/>
                </a:solidFill>
                <a:latin typeface="Calibri"/>
              </a:rPr>
              <a:t>g Community</a:t>
            </a:r>
            <a:endParaRPr kumimoji="0" lang="en-US" sz="3600" b="1" i="0" u="none" strike="noStrike" kern="1200" cap="none" spc="0" normalizeH="0" baseline="0" noProof="0" dirty="0">
              <a:ln>
                <a:noFill/>
              </a:ln>
              <a:solidFill>
                <a:srgbClr val="00247F"/>
              </a:solidFill>
              <a:effectLst/>
              <a:uLnTx/>
              <a:uFillTx/>
              <a:latin typeface="Calibri"/>
              <a:ea typeface="+mj-ea"/>
              <a:cs typeface="+mj-cs"/>
            </a:endParaRPr>
          </a:p>
        </p:txBody>
      </p:sp>
      <p:pic>
        <p:nvPicPr>
          <p:cNvPr id="7" name="Content Placeholder 4">
            <a:extLst>
              <a:ext uri="{FF2B5EF4-FFF2-40B4-BE49-F238E27FC236}">
                <a16:creationId xmlns:a16="http://schemas.microsoft.com/office/drawing/2014/main" id="{4DFE8A55-F515-CA4C-92A6-A84F4BEBC1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394"/>
          <a:stretch/>
        </p:blipFill>
        <p:spPr>
          <a:xfrm>
            <a:off x="6919975" y="1536873"/>
            <a:ext cx="3740461" cy="4531085"/>
          </a:xfrm>
          <a:prstGeom prst="rect">
            <a:avLst/>
          </a:prstGeom>
        </p:spPr>
      </p:pic>
      <p:sp>
        <p:nvSpPr>
          <p:cNvPr id="8" name="TextBox 7">
            <a:extLst>
              <a:ext uri="{FF2B5EF4-FFF2-40B4-BE49-F238E27FC236}">
                <a16:creationId xmlns:a16="http://schemas.microsoft.com/office/drawing/2014/main" id="{E5574416-4CF0-9E45-8465-43D03355E89B}"/>
              </a:ext>
            </a:extLst>
          </p:cNvPr>
          <p:cNvSpPr txBox="1"/>
          <p:nvPr/>
        </p:nvSpPr>
        <p:spPr>
          <a:xfrm>
            <a:off x="9560174" y="3408677"/>
            <a:ext cx="325730" cy="307777"/>
          </a:xfrm>
          <a:prstGeom prst="rect">
            <a:avLst/>
          </a:prstGeom>
          <a:noFill/>
        </p:spPr>
        <p:txBody>
          <a:bodyPr wrap="square" rtlCol="0">
            <a:spAutoFit/>
          </a:bodyPr>
          <a:lstStyle/>
          <a:p>
            <a:r>
              <a:rPr lang="en-US" sz="1400" b="1" dirty="0"/>
              <a:t>X</a:t>
            </a:r>
            <a:endParaRPr lang="en-US" sz="1200" b="1" dirty="0"/>
          </a:p>
        </p:txBody>
      </p:sp>
      <p:sp>
        <p:nvSpPr>
          <p:cNvPr id="10" name="TextBox 9">
            <a:extLst>
              <a:ext uri="{FF2B5EF4-FFF2-40B4-BE49-F238E27FC236}">
                <a16:creationId xmlns:a16="http://schemas.microsoft.com/office/drawing/2014/main" id="{8301E38D-7393-5348-A10F-FBE9DF4017F7}"/>
              </a:ext>
            </a:extLst>
          </p:cNvPr>
          <p:cNvSpPr txBox="1"/>
          <p:nvPr/>
        </p:nvSpPr>
        <p:spPr>
          <a:xfrm>
            <a:off x="8990942" y="4253229"/>
            <a:ext cx="284052" cy="307777"/>
          </a:xfrm>
          <a:prstGeom prst="rect">
            <a:avLst/>
          </a:prstGeom>
          <a:noFill/>
        </p:spPr>
        <p:txBody>
          <a:bodyPr wrap="none" rtlCol="0">
            <a:spAutoFit/>
          </a:bodyPr>
          <a:lstStyle/>
          <a:p>
            <a:r>
              <a:rPr lang="en-US" sz="1400" b="1" dirty="0"/>
              <a:t>X</a:t>
            </a:r>
          </a:p>
        </p:txBody>
      </p:sp>
      <p:sp>
        <p:nvSpPr>
          <p:cNvPr id="11" name="TextBox 10">
            <a:extLst>
              <a:ext uri="{FF2B5EF4-FFF2-40B4-BE49-F238E27FC236}">
                <a16:creationId xmlns:a16="http://schemas.microsoft.com/office/drawing/2014/main" id="{9045A628-763E-2040-B0BA-4F2C7E76F5E9}"/>
              </a:ext>
            </a:extLst>
          </p:cNvPr>
          <p:cNvSpPr txBox="1"/>
          <p:nvPr/>
        </p:nvSpPr>
        <p:spPr>
          <a:xfrm>
            <a:off x="9867330" y="4370946"/>
            <a:ext cx="284052" cy="307777"/>
          </a:xfrm>
          <a:prstGeom prst="rect">
            <a:avLst/>
          </a:prstGeom>
          <a:noFill/>
        </p:spPr>
        <p:txBody>
          <a:bodyPr wrap="none" rtlCol="0">
            <a:spAutoFit/>
          </a:bodyPr>
          <a:lstStyle/>
          <a:p>
            <a:r>
              <a:rPr lang="en-US" sz="1400" b="1" dirty="0"/>
              <a:t>X</a:t>
            </a:r>
          </a:p>
        </p:txBody>
      </p:sp>
      <p:sp>
        <p:nvSpPr>
          <p:cNvPr id="12" name="TextBox 11">
            <a:extLst>
              <a:ext uri="{FF2B5EF4-FFF2-40B4-BE49-F238E27FC236}">
                <a16:creationId xmlns:a16="http://schemas.microsoft.com/office/drawing/2014/main" id="{1887F2D8-6A4D-4F43-A671-989662D789AD}"/>
              </a:ext>
            </a:extLst>
          </p:cNvPr>
          <p:cNvSpPr txBox="1"/>
          <p:nvPr/>
        </p:nvSpPr>
        <p:spPr>
          <a:xfrm>
            <a:off x="9472179" y="4144931"/>
            <a:ext cx="284052" cy="307777"/>
          </a:xfrm>
          <a:prstGeom prst="rect">
            <a:avLst/>
          </a:prstGeom>
          <a:noFill/>
        </p:spPr>
        <p:txBody>
          <a:bodyPr wrap="none" rtlCol="0">
            <a:spAutoFit/>
          </a:bodyPr>
          <a:lstStyle/>
          <a:p>
            <a:r>
              <a:rPr lang="en-US" sz="1400" b="1" dirty="0"/>
              <a:t>X</a:t>
            </a:r>
          </a:p>
        </p:txBody>
      </p:sp>
      <p:cxnSp>
        <p:nvCxnSpPr>
          <p:cNvPr id="13" name="Straight Arrow Connector 12">
            <a:extLst>
              <a:ext uri="{FF2B5EF4-FFF2-40B4-BE49-F238E27FC236}">
                <a16:creationId xmlns:a16="http://schemas.microsoft.com/office/drawing/2014/main" id="{C6E17482-FB04-0840-B493-273131718019}"/>
              </a:ext>
            </a:extLst>
          </p:cNvPr>
          <p:cNvCxnSpPr>
            <a:cxnSpLocks/>
          </p:cNvCxnSpPr>
          <p:nvPr/>
        </p:nvCxnSpPr>
        <p:spPr>
          <a:xfrm>
            <a:off x="5177269" y="3745328"/>
            <a:ext cx="141444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Picture 2" descr="A picture containing text, screenshot, font, line&#10;&#10;Description automatically generated">
            <a:extLst>
              <a:ext uri="{FF2B5EF4-FFF2-40B4-BE49-F238E27FC236}">
                <a16:creationId xmlns:a16="http://schemas.microsoft.com/office/drawing/2014/main" id="{28F941A9-CE13-3144-8E82-0E15C7668E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192" y="2047086"/>
            <a:ext cx="5321300" cy="2781300"/>
          </a:xfrm>
          <a:prstGeom prst="rect">
            <a:avLst/>
          </a:prstGeom>
        </p:spPr>
      </p:pic>
    </p:spTree>
    <p:extLst>
      <p:ext uri="{BB962C8B-B14F-4D97-AF65-F5344CB8AC3E}">
        <p14:creationId xmlns:p14="http://schemas.microsoft.com/office/powerpoint/2010/main" val="2508823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61CA-ED9F-E045-9F98-E2DE0B52C512}"/>
              </a:ext>
            </a:extLst>
          </p:cNvPr>
          <p:cNvSpPr>
            <a:spLocks noGrp="1"/>
          </p:cNvSpPr>
          <p:nvPr>
            <p:ph type="title"/>
          </p:nvPr>
        </p:nvSpPr>
        <p:spPr>
          <a:xfrm>
            <a:off x="609600" y="1123033"/>
            <a:ext cx="10972800" cy="646331"/>
          </a:xfrm>
        </p:spPr>
        <p:txBody>
          <a:bodyPr/>
          <a:lstStyle/>
          <a:p>
            <a:r>
              <a:rPr lang="en-US" sz="3600" dirty="0">
                <a:solidFill>
                  <a:schemeClr val="accent1"/>
                </a:solidFill>
                <a:latin typeface="+mn-lt"/>
              </a:rPr>
              <a:t>Modeling Safe Sleep in Birth Hospitals</a:t>
            </a:r>
          </a:p>
        </p:txBody>
      </p:sp>
      <p:sp>
        <p:nvSpPr>
          <p:cNvPr id="7" name="Rectangle 6">
            <a:extLst>
              <a:ext uri="{FF2B5EF4-FFF2-40B4-BE49-F238E27FC236}">
                <a16:creationId xmlns:a16="http://schemas.microsoft.com/office/drawing/2014/main" id="{51163CC2-D0F3-D747-9195-22F9220CD8C7}"/>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3A9B98AD-08DF-3C45-91E8-86CE9C8F5A8E}"/>
              </a:ext>
            </a:extLst>
          </p:cNvPr>
          <p:cNvSpPr txBox="1"/>
          <p:nvPr/>
        </p:nvSpPr>
        <p:spPr>
          <a:xfrm>
            <a:off x="8273845" y="6029537"/>
            <a:ext cx="3846786" cy="60016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dirty="0"/>
              <a:t>Colson ER, Joslin SC. Changing Nursery Practice Gets Inner-city Infants in the Supine Position for Sleep. </a:t>
            </a:r>
            <a:r>
              <a:rPr lang="en-US" sz="1100" i="1" dirty="0"/>
              <a:t>Arch </a:t>
            </a:r>
            <a:r>
              <a:rPr lang="en-US" sz="1100" i="1" dirty="0" err="1"/>
              <a:t>Pediatr</a:t>
            </a:r>
            <a:r>
              <a:rPr lang="en-US" sz="1100" i="1" dirty="0"/>
              <a:t> </a:t>
            </a:r>
            <a:r>
              <a:rPr lang="en-US" sz="1100" i="1" dirty="0" err="1"/>
              <a:t>Adolesc</a:t>
            </a:r>
            <a:r>
              <a:rPr lang="en-US" sz="1100" i="1" dirty="0"/>
              <a:t> Med.</a:t>
            </a:r>
            <a:r>
              <a:rPr lang="en-US" sz="1100" dirty="0"/>
              <a:t> 2002;156(7):717–720.</a:t>
            </a:r>
            <a:endParaRPr kumimoji="0" lang="en-US" sz="1067" b="0" i="0" u="none" strike="noStrike" kern="1200" cap="none" spc="0" normalizeH="0" baseline="0" noProof="0" dirty="0">
              <a:ln>
                <a:noFill/>
              </a:ln>
              <a:solidFill>
                <a:schemeClr val="tx1">
                  <a:lumMod val="50000"/>
                  <a:lumOff val="50000"/>
                </a:schemeClr>
              </a:solidFill>
              <a:effectLst/>
              <a:uLnTx/>
              <a:uFillTx/>
              <a:latin typeface="Calibri"/>
              <a:ea typeface="+mn-ea"/>
              <a:cs typeface="+mn-cs"/>
            </a:endParaRPr>
          </a:p>
        </p:txBody>
      </p:sp>
      <p:pic>
        <p:nvPicPr>
          <p:cNvPr id="8" name="New picture">
            <a:extLst>
              <a:ext uri="{FF2B5EF4-FFF2-40B4-BE49-F238E27FC236}">
                <a16:creationId xmlns:a16="http://schemas.microsoft.com/office/drawing/2014/main" id="{57912AE3-742F-AC43-98B9-3EB6B867FAE0}"/>
              </a:ext>
            </a:extLst>
          </p:cNvPr>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609600" y="2311571"/>
            <a:ext cx="10972800" cy="277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660388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61CA-ED9F-E045-9F98-E2DE0B52C512}"/>
              </a:ext>
            </a:extLst>
          </p:cNvPr>
          <p:cNvSpPr>
            <a:spLocks noGrp="1"/>
          </p:cNvSpPr>
          <p:nvPr>
            <p:ph type="title"/>
          </p:nvPr>
        </p:nvSpPr>
        <p:spPr>
          <a:xfrm>
            <a:off x="609600" y="952927"/>
            <a:ext cx="10972800" cy="646331"/>
          </a:xfrm>
        </p:spPr>
        <p:txBody>
          <a:bodyPr/>
          <a:lstStyle/>
          <a:p>
            <a:r>
              <a:rPr lang="en-US" sz="3600" dirty="0">
                <a:solidFill>
                  <a:schemeClr val="accent1"/>
                </a:solidFill>
                <a:latin typeface="+mn-lt"/>
              </a:rPr>
              <a:t>Our Hospital Safe Sleep Working Group</a:t>
            </a:r>
          </a:p>
        </p:txBody>
      </p:sp>
      <p:sp>
        <p:nvSpPr>
          <p:cNvPr id="7" name="Rectangle 6">
            <a:extLst>
              <a:ext uri="{FF2B5EF4-FFF2-40B4-BE49-F238E27FC236}">
                <a16:creationId xmlns:a16="http://schemas.microsoft.com/office/drawing/2014/main" id="{51163CC2-D0F3-D747-9195-22F9220CD8C7}"/>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910B6BE-E459-6B41-87E0-0B377A6E8714}"/>
              </a:ext>
            </a:extLst>
          </p:cNvPr>
          <p:cNvSpPr txBox="1"/>
          <p:nvPr/>
        </p:nvSpPr>
        <p:spPr>
          <a:xfrm>
            <a:off x="7218218" y="5263802"/>
            <a:ext cx="4973782" cy="1223412"/>
          </a:xfrm>
          <a:prstGeom prst="rect">
            <a:avLst/>
          </a:prstGeom>
          <a:noFill/>
        </p:spPr>
        <p:txBody>
          <a:bodyPr wrap="square" rtlCol="0">
            <a:spAutoFit/>
          </a:bodyPr>
          <a:lstStyle/>
          <a:p>
            <a:pPr algn="r"/>
            <a:r>
              <a:rPr lang="en-US" sz="1050" i="1" dirty="0">
                <a:solidFill>
                  <a:schemeClr val="tx1">
                    <a:lumMod val="50000"/>
                    <a:lumOff val="50000"/>
                  </a:schemeClr>
                </a:solidFill>
              </a:rPr>
              <a:t>Rush’s Hospital Safe Sleep Working Group are: </a:t>
            </a:r>
            <a:br>
              <a:rPr lang="en-US" sz="1050" i="1" dirty="0">
                <a:solidFill>
                  <a:schemeClr val="tx1">
                    <a:lumMod val="50000"/>
                    <a:lumOff val="50000"/>
                  </a:schemeClr>
                </a:solidFill>
              </a:rPr>
            </a:br>
            <a:r>
              <a:rPr lang="en-US" sz="1050" i="1" dirty="0">
                <a:solidFill>
                  <a:schemeClr val="tx1">
                    <a:lumMod val="50000"/>
                    <a:lumOff val="50000"/>
                  </a:schemeClr>
                </a:solidFill>
              </a:rPr>
              <a:t>Christie Lawrence and Gina Lowell (co-chairs);</a:t>
            </a:r>
          </a:p>
          <a:p>
            <a:pPr algn="r"/>
            <a:r>
              <a:rPr lang="en-US" sz="1050" i="1" dirty="0">
                <a:solidFill>
                  <a:schemeClr val="tx1">
                    <a:lumMod val="50000"/>
                    <a:lumOff val="50000"/>
                  </a:schemeClr>
                </a:solidFill>
              </a:rPr>
              <a:t>Ramona Hunter, Denise Banton, Antoinette Williams, Regina Piper, Carrie </a:t>
            </a:r>
            <a:r>
              <a:rPr lang="en-US" sz="1050" i="1" dirty="0" err="1">
                <a:solidFill>
                  <a:schemeClr val="tx1">
                    <a:lumMod val="50000"/>
                    <a:lumOff val="50000"/>
                  </a:schemeClr>
                </a:solidFill>
              </a:rPr>
              <a:t>Drazba</a:t>
            </a:r>
            <a:r>
              <a:rPr lang="en-US" sz="1050" i="1" dirty="0">
                <a:solidFill>
                  <a:schemeClr val="tx1">
                    <a:lumMod val="50000"/>
                    <a:lumOff val="50000"/>
                  </a:schemeClr>
                </a:solidFill>
              </a:rPr>
              <a:t>; Adelaide Caprio, Rebecca Weber, Jean Silvestri, Briana Stanley, Cassandra Pedersen; Kathy </a:t>
            </a:r>
            <a:r>
              <a:rPr lang="en-US" sz="1050" i="1" dirty="0" err="1">
                <a:solidFill>
                  <a:schemeClr val="tx1">
                    <a:lumMod val="50000"/>
                    <a:lumOff val="50000"/>
                  </a:schemeClr>
                </a:solidFill>
              </a:rPr>
              <a:t>Kosmala</a:t>
            </a:r>
            <a:r>
              <a:rPr lang="en-US" sz="1050" i="1" dirty="0">
                <a:solidFill>
                  <a:schemeClr val="tx1">
                    <a:lumMod val="50000"/>
                    <a:lumOff val="50000"/>
                  </a:schemeClr>
                </a:solidFill>
              </a:rPr>
              <a:t>, Michael Russell, Rachel Winter; </a:t>
            </a:r>
            <a:r>
              <a:rPr lang="en-US" sz="1050" i="1" dirty="0" err="1">
                <a:solidFill>
                  <a:schemeClr val="tx1">
                    <a:lumMod val="50000"/>
                    <a:lumOff val="50000"/>
                  </a:schemeClr>
                </a:solidFill>
              </a:rPr>
              <a:t>Rojin</a:t>
            </a:r>
            <a:r>
              <a:rPr lang="en-US" sz="1050" i="1" dirty="0">
                <a:solidFill>
                  <a:schemeClr val="tx1">
                    <a:lumMod val="50000"/>
                    <a:lumOff val="50000"/>
                  </a:schemeClr>
                </a:solidFill>
              </a:rPr>
              <a:t> </a:t>
            </a:r>
            <a:r>
              <a:rPr lang="en-US" sz="1050" i="1" dirty="0" err="1">
                <a:solidFill>
                  <a:schemeClr val="tx1">
                    <a:lumMod val="50000"/>
                    <a:lumOff val="50000"/>
                  </a:schemeClr>
                </a:solidFill>
              </a:rPr>
              <a:t>Ahadi</a:t>
            </a:r>
            <a:r>
              <a:rPr lang="en-US" sz="1050" i="1" dirty="0">
                <a:solidFill>
                  <a:schemeClr val="tx1">
                    <a:lumMod val="50000"/>
                    <a:lumOff val="50000"/>
                  </a:schemeClr>
                </a:solidFill>
              </a:rPr>
              <a:t>, Felicia Clark; Megan Hartnett, Elaina Bartoli, Amanda </a:t>
            </a:r>
            <a:r>
              <a:rPr lang="en-US" sz="1050" i="1" dirty="0" err="1">
                <a:solidFill>
                  <a:schemeClr val="tx1">
                    <a:lumMod val="50000"/>
                    <a:lumOff val="50000"/>
                  </a:schemeClr>
                </a:solidFill>
              </a:rPr>
              <a:t>Mawrence</a:t>
            </a:r>
            <a:r>
              <a:rPr lang="en-US" sz="1050" i="1" dirty="0">
                <a:solidFill>
                  <a:schemeClr val="tx1">
                    <a:lumMod val="50000"/>
                    <a:lumOff val="50000"/>
                  </a:schemeClr>
                </a:solidFill>
              </a:rPr>
              <a:t>, Jen Gideon; special thanks to our inpatient SW team and to </a:t>
            </a:r>
            <a:r>
              <a:rPr lang="en-US" sz="1050" i="1" dirty="0" err="1">
                <a:solidFill>
                  <a:schemeClr val="tx1">
                    <a:lumMod val="50000"/>
                    <a:lumOff val="50000"/>
                  </a:schemeClr>
                </a:solidFill>
              </a:rPr>
              <a:t>Markierra</a:t>
            </a:r>
            <a:r>
              <a:rPr lang="en-US" sz="1050" i="1" dirty="0">
                <a:solidFill>
                  <a:schemeClr val="tx1">
                    <a:lumMod val="50000"/>
                    <a:lumOff val="50000"/>
                  </a:schemeClr>
                </a:solidFill>
              </a:rPr>
              <a:t> White and </a:t>
            </a:r>
            <a:r>
              <a:rPr lang="en-US" sz="1050" i="1" dirty="0" err="1">
                <a:solidFill>
                  <a:schemeClr val="tx1">
                    <a:lumMod val="50000"/>
                    <a:lumOff val="50000"/>
                  </a:schemeClr>
                </a:solidFill>
              </a:rPr>
              <a:t>Kyran</a:t>
            </a:r>
            <a:r>
              <a:rPr lang="en-US" sz="1050" i="1" dirty="0">
                <a:solidFill>
                  <a:schemeClr val="tx1">
                    <a:lumMod val="50000"/>
                    <a:lumOff val="50000"/>
                  </a:schemeClr>
                </a:solidFill>
              </a:rPr>
              <a:t> Quinlan in Peds Primary Care for support!</a:t>
            </a:r>
          </a:p>
        </p:txBody>
      </p:sp>
      <p:sp>
        <p:nvSpPr>
          <p:cNvPr id="3" name="TextBox 2">
            <a:extLst>
              <a:ext uri="{FF2B5EF4-FFF2-40B4-BE49-F238E27FC236}">
                <a16:creationId xmlns:a16="http://schemas.microsoft.com/office/drawing/2014/main" id="{ABFC62AB-E5BB-644E-9B2F-8C0E0ADC0868}"/>
              </a:ext>
            </a:extLst>
          </p:cNvPr>
          <p:cNvSpPr txBox="1"/>
          <p:nvPr/>
        </p:nvSpPr>
        <p:spPr>
          <a:xfrm>
            <a:off x="6549045" y="2151727"/>
            <a:ext cx="5472546" cy="2554545"/>
          </a:xfrm>
          <a:prstGeom prst="rect">
            <a:avLst/>
          </a:prstGeom>
          <a:noFill/>
          <a:ln>
            <a:solidFill>
              <a:schemeClr val="accent3"/>
            </a:solidFill>
          </a:ln>
        </p:spPr>
        <p:txBody>
          <a:bodyPr wrap="square" rtlCol="0">
            <a:spAutoFit/>
          </a:bodyPr>
          <a:lstStyle/>
          <a:p>
            <a:r>
              <a:rPr lang="en-US" sz="1600" i="1" dirty="0">
                <a:solidFill>
                  <a:srgbClr val="002060"/>
                </a:solidFill>
              </a:rPr>
              <a:t>Takeaways:</a:t>
            </a:r>
          </a:p>
          <a:p>
            <a:pPr marL="285750" indent="-285750">
              <a:buFont typeface="Arial" panose="020B0604020202020204" pitchFamily="34" charset="0"/>
              <a:buChar char="•"/>
            </a:pPr>
            <a:r>
              <a:rPr lang="en-US" sz="1600" dirty="0">
                <a:solidFill>
                  <a:srgbClr val="002060"/>
                </a:solidFill>
              </a:rPr>
              <a:t>Start with baseline data – and be kind to yourselves</a:t>
            </a:r>
          </a:p>
          <a:p>
            <a:pPr marL="285750" indent="-285750">
              <a:buFont typeface="Arial" panose="020B0604020202020204" pitchFamily="34" charset="0"/>
              <a:buChar char="•"/>
            </a:pPr>
            <a:r>
              <a:rPr lang="en-US" sz="1600" dirty="0">
                <a:solidFill>
                  <a:srgbClr val="002060"/>
                </a:solidFill>
              </a:rPr>
              <a:t>Set a goal – like Cribs for Kids Certification</a:t>
            </a:r>
          </a:p>
          <a:p>
            <a:pPr marL="285750" indent="-285750">
              <a:buFont typeface="Arial" panose="020B0604020202020204" pitchFamily="34" charset="0"/>
              <a:buChar char="•"/>
            </a:pPr>
            <a:r>
              <a:rPr lang="en-US" sz="1600" dirty="0">
                <a:solidFill>
                  <a:srgbClr val="002060"/>
                </a:solidFill>
              </a:rPr>
              <a:t>Find 2 leaders who can commit to the long game</a:t>
            </a:r>
          </a:p>
          <a:p>
            <a:pPr marL="285750" indent="-285750">
              <a:buFont typeface="Arial" panose="020B0604020202020204" pitchFamily="34" charset="0"/>
              <a:buChar char="•"/>
            </a:pPr>
            <a:r>
              <a:rPr lang="en-US" sz="1600" dirty="0">
                <a:solidFill>
                  <a:srgbClr val="002060"/>
                </a:solidFill>
              </a:rPr>
              <a:t>Find your champions – no matter their day job</a:t>
            </a:r>
          </a:p>
          <a:p>
            <a:pPr marL="285750" indent="-285750">
              <a:buFont typeface="Arial" panose="020B0604020202020204" pitchFamily="34" charset="0"/>
              <a:buChar char="•"/>
            </a:pPr>
            <a:r>
              <a:rPr lang="en-US" sz="1600" dirty="0">
                <a:solidFill>
                  <a:srgbClr val="002060"/>
                </a:solidFill>
              </a:rPr>
              <a:t>Listen like you have all day</a:t>
            </a:r>
          </a:p>
          <a:p>
            <a:pPr marL="285750" indent="-285750">
              <a:buFont typeface="Arial" panose="020B0604020202020204" pitchFamily="34" charset="0"/>
              <a:buChar char="•"/>
            </a:pPr>
            <a:r>
              <a:rPr lang="en-US" sz="1600" dirty="0">
                <a:solidFill>
                  <a:srgbClr val="002060"/>
                </a:solidFill>
              </a:rPr>
              <a:t>Every setback is a chance to learn</a:t>
            </a:r>
          </a:p>
          <a:p>
            <a:pPr marL="285750" indent="-285750">
              <a:buFont typeface="Arial" panose="020B0604020202020204" pitchFamily="34" charset="0"/>
              <a:buChar char="•"/>
            </a:pPr>
            <a:r>
              <a:rPr lang="en-US" sz="1600" dirty="0">
                <a:solidFill>
                  <a:srgbClr val="002060"/>
                </a:solidFill>
              </a:rPr>
              <a:t>Celebrate wins – big or small</a:t>
            </a:r>
          </a:p>
          <a:p>
            <a:pPr marL="285750" indent="-285750">
              <a:buFont typeface="Arial" panose="020B0604020202020204" pitchFamily="34" charset="0"/>
              <a:buChar char="•"/>
            </a:pPr>
            <a:r>
              <a:rPr lang="en-US" sz="1600" dirty="0">
                <a:solidFill>
                  <a:srgbClr val="002060"/>
                </a:solidFill>
              </a:rPr>
              <a:t>Getting our own house in order opened opportunities for student projects and community engagement</a:t>
            </a:r>
          </a:p>
        </p:txBody>
      </p:sp>
      <p:graphicFrame>
        <p:nvGraphicFramePr>
          <p:cNvPr id="8" name="Diagram 7">
            <a:extLst>
              <a:ext uri="{FF2B5EF4-FFF2-40B4-BE49-F238E27FC236}">
                <a16:creationId xmlns:a16="http://schemas.microsoft.com/office/drawing/2014/main" id="{EF9E46DD-1A6A-5140-B5B1-85A9FCF9B9BD}"/>
              </a:ext>
            </a:extLst>
          </p:cNvPr>
          <p:cNvGraphicFramePr/>
          <p:nvPr>
            <p:extLst>
              <p:ext uri="{D42A27DB-BD31-4B8C-83A1-F6EECF244321}">
                <p14:modId xmlns:p14="http://schemas.microsoft.com/office/powerpoint/2010/main" val="1400393488"/>
              </p:ext>
            </p:extLst>
          </p:nvPr>
        </p:nvGraphicFramePr>
        <p:xfrm>
          <a:off x="170409" y="1900179"/>
          <a:ext cx="6044160" cy="4587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082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61CA-ED9F-E045-9F98-E2DE0B52C512}"/>
              </a:ext>
            </a:extLst>
          </p:cNvPr>
          <p:cNvSpPr>
            <a:spLocks noGrp="1"/>
          </p:cNvSpPr>
          <p:nvPr>
            <p:ph type="title"/>
          </p:nvPr>
        </p:nvSpPr>
        <p:spPr>
          <a:xfrm>
            <a:off x="412000" y="962854"/>
            <a:ext cx="10972800" cy="523220"/>
          </a:xfrm>
        </p:spPr>
        <p:txBody>
          <a:bodyPr/>
          <a:lstStyle/>
          <a:p>
            <a:r>
              <a:rPr lang="en-US" sz="2800" dirty="0">
                <a:solidFill>
                  <a:schemeClr val="accent1"/>
                </a:solidFill>
                <a:latin typeface="+mn-lt"/>
              </a:rPr>
              <a:t>“This is More than Just a Job”</a:t>
            </a:r>
          </a:p>
        </p:txBody>
      </p:sp>
      <p:sp>
        <p:nvSpPr>
          <p:cNvPr id="7" name="Rectangle 6">
            <a:extLst>
              <a:ext uri="{FF2B5EF4-FFF2-40B4-BE49-F238E27FC236}">
                <a16:creationId xmlns:a16="http://schemas.microsoft.com/office/drawing/2014/main" id="{51163CC2-D0F3-D747-9195-22F9220CD8C7}"/>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31">
            <a:extLst>
              <a:ext uri="{FF2B5EF4-FFF2-40B4-BE49-F238E27FC236}">
                <a16:creationId xmlns:a16="http://schemas.microsoft.com/office/drawing/2014/main" id="{A35D3092-A8EB-DF40-B2BF-2B841A01B0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52526" y="1909449"/>
            <a:ext cx="2039249" cy="152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2">
            <a:extLst>
              <a:ext uri="{FF2B5EF4-FFF2-40B4-BE49-F238E27FC236}">
                <a16:creationId xmlns:a16="http://schemas.microsoft.com/office/drawing/2014/main" id="{4C05EB62-9E8E-9D45-B162-EF028CE2A7C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0753" y="4529374"/>
            <a:ext cx="2752036" cy="185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3">
            <a:extLst>
              <a:ext uri="{FF2B5EF4-FFF2-40B4-BE49-F238E27FC236}">
                <a16:creationId xmlns:a16="http://schemas.microsoft.com/office/drawing/2014/main" id="{99D1669E-CE54-5F43-BA5E-F4E045B7CA7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03293" y="1500531"/>
            <a:ext cx="1814920" cy="136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4">
            <a:extLst>
              <a:ext uri="{FF2B5EF4-FFF2-40B4-BE49-F238E27FC236}">
                <a16:creationId xmlns:a16="http://schemas.microsoft.com/office/drawing/2014/main" id="{55A4B3C7-FCA6-5045-A58F-45051B1144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07495" y="2955895"/>
            <a:ext cx="1528657" cy="203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32">
            <a:extLst>
              <a:ext uri="{FF2B5EF4-FFF2-40B4-BE49-F238E27FC236}">
                <a16:creationId xmlns:a16="http://schemas.microsoft.com/office/drawing/2014/main" id="{1C71E340-313A-DF41-858E-04531C898E03}"/>
              </a:ext>
            </a:extLst>
          </p:cNvPr>
          <p:cNvSpPr txBox="1">
            <a:spLocks noChangeArrowheads="1"/>
          </p:cNvSpPr>
          <p:nvPr/>
        </p:nvSpPr>
        <p:spPr bwMode="auto">
          <a:xfrm>
            <a:off x="202380" y="5605919"/>
            <a:ext cx="24304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dirty="0">
                <a:latin typeface="Bradley Hand" pitchFamily="2" charset="77"/>
              </a:rPr>
              <a:t>Over 300 participants</a:t>
            </a:r>
          </a:p>
          <a:p>
            <a:r>
              <a:rPr lang="en-US" altLang="en-US" sz="1400" dirty="0">
                <a:latin typeface="Bradley Hand" pitchFamily="2" charset="77"/>
              </a:rPr>
              <a:t>111 survey respondents</a:t>
            </a:r>
          </a:p>
          <a:p>
            <a:r>
              <a:rPr lang="en-US" altLang="en-US" sz="1400" dirty="0">
                <a:latin typeface="Bradley Hand" pitchFamily="2" charset="77"/>
              </a:rPr>
              <a:t>80% learned something new!</a:t>
            </a:r>
          </a:p>
        </p:txBody>
      </p:sp>
      <p:sp>
        <p:nvSpPr>
          <p:cNvPr id="16" name="TextBox 33">
            <a:extLst>
              <a:ext uri="{FF2B5EF4-FFF2-40B4-BE49-F238E27FC236}">
                <a16:creationId xmlns:a16="http://schemas.microsoft.com/office/drawing/2014/main" id="{18BF257D-2917-9B45-91D6-1DAA8CAAEE6B}"/>
              </a:ext>
            </a:extLst>
          </p:cNvPr>
          <p:cNvSpPr txBox="1">
            <a:spLocks noChangeArrowheads="1"/>
          </p:cNvSpPr>
          <p:nvPr/>
        </p:nvSpPr>
        <p:spPr bwMode="auto">
          <a:xfrm>
            <a:off x="3411829" y="3537280"/>
            <a:ext cx="16097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dirty="0">
                <a:latin typeface="Bradley Hand" pitchFamily="2" charset="77"/>
              </a:rPr>
              <a:t>Nursing students</a:t>
            </a:r>
          </a:p>
          <a:p>
            <a:r>
              <a:rPr lang="en-US" altLang="en-US" sz="1400" dirty="0">
                <a:latin typeface="Bradley Hand" pitchFamily="2" charset="77"/>
              </a:rPr>
              <a:t>SIDS of Illinois</a:t>
            </a:r>
          </a:p>
          <a:p>
            <a:r>
              <a:rPr lang="en-US" altLang="en-US" sz="1400" dirty="0">
                <a:latin typeface="Bradley Hand" pitchFamily="2" charset="77"/>
              </a:rPr>
              <a:t>Kids In Danger</a:t>
            </a:r>
          </a:p>
          <a:p>
            <a:r>
              <a:rPr lang="en-US" altLang="en-US" sz="1400" dirty="0">
                <a:latin typeface="Bradley Hand" pitchFamily="2" charset="77"/>
              </a:rPr>
              <a:t>Teamwork!</a:t>
            </a:r>
          </a:p>
        </p:txBody>
      </p:sp>
      <p:pic>
        <p:nvPicPr>
          <p:cNvPr id="17" name="Picture 6">
            <a:extLst>
              <a:ext uri="{FF2B5EF4-FFF2-40B4-BE49-F238E27FC236}">
                <a16:creationId xmlns:a16="http://schemas.microsoft.com/office/drawing/2014/main" id="{4524291C-CBD5-3D4A-81C3-DE6AD4F8005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r="-2116"/>
          <a:stretch>
            <a:fillRect/>
          </a:stretch>
        </p:blipFill>
        <p:spPr bwMode="auto">
          <a:xfrm rot="5400000">
            <a:off x="254107" y="4140787"/>
            <a:ext cx="1704362" cy="99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61D1E292-4F1A-3E4C-8928-E8A8BD31C72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44558" y="2305442"/>
            <a:ext cx="1482191" cy="1111643"/>
          </a:xfrm>
          <a:prstGeom prst="rect">
            <a:avLst/>
          </a:prstGeom>
        </p:spPr>
      </p:pic>
      <p:sp>
        <p:nvSpPr>
          <p:cNvPr id="3" name="TextBox 2">
            <a:extLst>
              <a:ext uri="{FF2B5EF4-FFF2-40B4-BE49-F238E27FC236}">
                <a16:creationId xmlns:a16="http://schemas.microsoft.com/office/drawing/2014/main" id="{3AB3F5C7-541D-114A-B45D-511BF5F5C0AD}"/>
              </a:ext>
            </a:extLst>
          </p:cNvPr>
          <p:cNvSpPr txBox="1"/>
          <p:nvPr/>
        </p:nvSpPr>
        <p:spPr>
          <a:xfrm>
            <a:off x="8255482" y="2133472"/>
            <a:ext cx="3277692" cy="307777"/>
          </a:xfrm>
          <a:prstGeom prst="rect">
            <a:avLst/>
          </a:prstGeom>
          <a:noFill/>
        </p:spPr>
        <p:txBody>
          <a:bodyPr wrap="none" rtlCol="0">
            <a:spAutoFit/>
          </a:bodyPr>
          <a:lstStyle/>
          <a:p>
            <a:r>
              <a:rPr lang="en-US" sz="1400" dirty="0">
                <a:solidFill>
                  <a:schemeClr val="accent3">
                    <a:lumMod val="50000"/>
                  </a:schemeClr>
                </a:solidFill>
                <a:effectLst/>
                <a:ea typeface="Calibri" panose="020F0502020204030204" pitchFamily="34" charset="0"/>
                <a:cs typeface="Helvetica Neue" panose="02000503000000020004" pitchFamily="2" charset="0"/>
              </a:rPr>
              <a:t>“We can make real change and save lives.”</a:t>
            </a:r>
            <a:endParaRPr lang="en-US" sz="1400" dirty="0">
              <a:solidFill>
                <a:schemeClr val="accent3">
                  <a:lumMod val="50000"/>
                </a:schemeClr>
              </a:solidFill>
              <a:effectLs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3F985B37-02F8-8141-B658-0C95D2329611}"/>
              </a:ext>
            </a:extLst>
          </p:cNvPr>
          <p:cNvSpPr txBox="1"/>
          <p:nvPr/>
        </p:nvSpPr>
        <p:spPr>
          <a:xfrm>
            <a:off x="5722111" y="2467070"/>
            <a:ext cx="5060809" cy="307777"/>
          </a:xfrm>
          <a:prstGeom prst="rect">
            <a:avLst/>
          </a:prstGeom>
          <a:noFill/>
        </p:spPr>
        <p:txBody>
          <a:bodyPr wrap="none" rtlCol="0">
            <a:spAutoFit/>
          </a:bodyPr>
          <a:lstStyle/>
          <a:p>
            <a:pPr marL="0" marR="0">
              <a:spcBef>
                <a:spcPts val="0"/>
              </a:spcBef>
              <a:spcAft>
                <a:spcPts val="12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a:solidFill>
                  <a:schemeClr val="accent2">
                    <a:lumMod val="75000"/>
                  </a:schemeClr>
                </a:solidFill>
                <a:effectLst/>
                <a:ea typeface="Calibri" panose="020F0502020204030204" pitchFamily="34" charset="0"/>
                <a:cs typeface="Helvetica Neue" panose="02000503000000020004" pitchFamily="2" charset="0"/>
              </a:rPr>
              <a:t>“It means we are collectively working together to save our babies.”</a:t>
            </a:r>
            <a:endParaRPr lang="en-US" sz="1400" dirty="0">
              <a:solidFill>
                <a:schemeClr val="accent2">
                  <a:lumMod val="75000"/>
                </a:schemeClr>
              </a:solidFill>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B96CAE9-3A46-2F48-B771-19B3DC5AE879}"/>
              </a:ext>
            </a:extLst>
          </p:cNvPr>
          <p:cNvSpPr txBox="1"/>
          <p:nvPr/>
        </p:nvSpPr>
        <p:spPr>
          <a:xfrm>
            <a:off x="5635155" y="1694995"/>
            <a:ext cx="6345135" cy="369332"/>
          </a:xfrm>
          <a:prstGeom prst="rect">
            <a:avLst/>
          </a:prstGeom>
          <a:noFill/>
        </p:spPr>
        <p:txBody>
          <a:bodyPr wrap="none" rtlCol="0">
            <a:spAutoFit/>
          </a:bodyPr>
          <a:lstStyle/>
          <a:p>
            <a:r>
              <a:rPr lang="en-US" b="1" i="1" dirty="0">
                <a:solidFill>
                  <a:srgbClr val="002060"/>
                </a:solidFill>
              </a:rPr>
              <a:t>What does being on our Hospital Safe Sleep group mean to you?</a:t>
            </a:r>
          </a:p>
        </p:txBody>
      </p:sp>
      <p:sp>
        <p:nvSpPr>
          <p:cNvPr id="19" name="TextBox 18">
            <a:extLst>
              <a:ext uri="{FF2B5EF4-FFF2-40B4-BE49-F238E27FC236}">
                <a16:creationId xmlns:a16="http://schemas.microsoft.com/office/drawing/2014/main" id="{577CF67F-2E5C-4E46-A148-90A5E2BFA0BE}"/>
              </a:ext>
            </a:extLst>
          </p:cNvPr>
          <p:cNvSpPr txBox="1"/>
          <p:nvPr/>
        </p:nvSpPr>
        <p:spPr>
          <a:xfrm>
            <a:off x="7800883" y="2861263"/>
            <a:ext cx="4145311" cy="954107"/>
          </a:xfrm>
          <a:prstGeom prst="rect">
            <a:avLst/>
          </a:prstGeom>
          <a:noFill/>
        </p:spPr>
        <p:txBody>
          <a:bodyPr wrap="square" rtlCol="0">
            <a:spAutoFit/>
          </a:bodyPr>
          <a:lstStyle/>
          <a:p>
            <a:pPr marL="0" marR="0">
              <a:spcBef>
                <a:spcPts val="0"/>
              </a:spcBef>
              <a:spcAft>
                <a:spcPts val="12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a:solidFill>
                  <a:schemeClr val="accent3">
                    <a:lumMod val="25000"/>
                  </a:schemeClr>
                </a:solidFill>
                <a:effectLst/>
                <a:ea typeface="Calibri" panose="020F0502020204030204" pitchFamily="34" charset="0"/>
                <a:cs typeface="Helvetica Neue" panose="02000503000000020004" pitchFamily="2" charset="0"/>
              </a:rPr>
              <a:t>“We are working hard to streamline our message and unify our language so that what we are saying to families is consistently understood within our system. Breaking siloes "Saves Babies!””</a:t>
            </a:r>
            <a:endParaRPr lang="en-US" sz="1400" dirty="0">
              <a:solidFill>
                <a:schemeClr val="accent3">
                  <a:lumMod val="25000"/>
                </a:schemeClr>
              </a:solidFill>
              <a:effectLst/>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44F0F7B2-23BA-5744-908E-3E831D100F58}"/>
              </a:ext>
            </a:extLst>
          </p:cNvPr>
          <p:cNvSpPr txBox="1"/>
          <p:nvPr/>
        </p:nvSpPr>
        <p:spPr>
          <a:xfrm>
            <a:off x="7642736" y="4713654"/>
            <a:ext cx="4354810" cy="738664"/>
          </a:xfrm>
          <a:prstGeom prst="rect">
            <a:avLst/>
          </a:prstGeom>
          <a:noFill/>
        </p:spPr>
        <p:txBody>
          <a:bodyPr wrap="square">
            <a:spAutoFit/>
          </a:bodyPr>
          <a:lstStyle/>
          <a:p>
            <a:pPr marL="0" marR="0">
              <a:spcBef>
                <a:spcPts val="0"/>
              </a:spcBef>
              <a:spcAft>
                <a:spcPts val="12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a:solidFill>
                  <a:schemeClr val="accent2">
                    <a:lumMod val="75000"/>
                  </a:schemeClr>
                </a:solidFill>
                <a:effectLst/>
                <a:ea typeface="Calibri" panose="020F0502020204030204" pitchFamily="34" charset="0"/>
                <a:cs typeface="Helvetica Neue" panose="02000503000000020004" pitchFamily="2" charset="0"/>
              </a:rPr>
              <a:t>“A little bit of worry knowing what happens in the community and pride that we are fiercely working to help the community do what is best for their families.”</a:t>
            </a:r>
            <a:endParaRPr lang="en-US" sz="1400" dirty="0">
              <a:solidFill>
                <a:schemeClr val="accent2">
                  <a:lumMod val="75000"/>
                </a:schemeClr>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EBD6F3C-9E67-8049-AD9F-C828611B746B}"/>
              </a:ext>
            </a:extLst>
          </p:cNvPr>
          <p:cNvSpPr txBox="1"/>
          <p:nvPr/>
        </p:nvSpPr>
        <p:spPr>
          <a:xfrm>
            <a:off x="6252076" y="5525814"/>
            <a:ext cx="4979846" cy="738664"/>
          </a:xfrm>
          <a:prstGeom prst="rect">
            <a:avLst/>
          </a:prstGeom>
          <a:noFill/>
        </p:spPr>
        <p:txBody>
          <a:bodyPr wrap="square" rtlCol="0">
            <a:spAutoFit/>
          </a:bodyPr>
          <a:lstStyle/>
          <a:p>
            <a:r>
              <a:rPr lang="en-US" sz="1400" dirty="0">
                <a:solidFill>
                  <a:schemeClr val="accent3">
                    <a:lumMod val="25000"/>
                  </a:schemeClr>
                </a:solidFill>
                <a:ea typeface="Calibri" panose="020F0502020204030204" pitchFamily="34" charset="0"/>
                <a:cs typeface="Helvetica Neue" panose="02000503000000020004" pitchFamily="2" charset="0"/>
              </a:rPr>
              <a:t>“W</a:t>
            </a:r>
            <a:r>
              <a:rPr lang="en-US" sz="1400" dirty="0">
                <a:solidFill>
                  <a:schemeClr val="accent3">
                    <a:lumMod val="25000"/>
                  </a:schemeClr>
                </a:solidFill>
                <a:effectLst/>
                <a:ea typeface="Calibri" panose="020F0502020204030204" pitchFamily="34" charset="0"/>
                <a:cs typeface="Helvetica Neue" panose="02000503000000020004" pitchFamily="2" charset="0"/>
              </a:rPr>
              <a:t>anting to save lives - and providing our patients with education and resources to promote autonomy and equity (especially amongst underserved communities).” </a:t>
            </a:r>
            <a:endParaRPr lang="en-US" sz="1400" dirty="0">
              <a:solidFill>
                <a:schemeClr val="accent3">
                  <a:lumMod val="25000"/>
                </a:schemeClr>
              </a:solidFill>
              <a:effectLs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97A30B4-99DE-664D-978D-F42020B73F6A}"/>
              </a:ext>
            </a:extLst>
          </p:cNvPr>
          <p:cNvSpPr txBox="1"/>
          <p:nvPr/>
        </p:nvSpPr>
        <p:spPr>
          <a:xfrm>
            <a:off x="5898400" y="3901786"/>
            <a:ext cx="5662689" cy="738664"/>
          </a:xfrm>
          <a:prstGeom prst="rect">
            <a:avLst/>
          </a:prstGeom>
          <a:noFill/>
        </p:spPr>
        <p:txBody>
          <a:bodyPr wrap="square" rtlCol="0">
            <a:spAutoFit/>
          </a:bodyPr>
          <a:lstStyle/>
          <a:p>
            <a:r>
              <a:rPr lang="en-US" sz="1400" dirty="0">
                <a:solidFill>
                  <a:schemeClr val="accent3">
                    <a:lumMod val="50000"/>
                  </a:schemeClr>
                </a:solidFill>
                <a:effectLst/>
                <a:ea typeface="Calibri" panose="020F0502020204030204" pitchFamily="34" charset="0"/>
                <a:cs typeface="Helvetica Neue" panose="02000503000000020004" pitchFamily="2" charset="0"/>
              </a:rPr>
              <a:t>“This work group has been a consistent force in continually promoting safe sleep in our hospital, clinics and community.  It has not wavered and has built into our foundation the message of safe sleep.”  </a:t>
            </a:r>
            <a:endParaRPr lang="en-US" sz="1400" dirty="0">
              <a:solidFill>
                <a:schemeClr val="accent3">
                  <a:lumMod val="50000"/>
                </a:schemeClr>
              </a:solidFill>
              <a:effectLst/>
              <a:ea typeface="Calibri" panose="020F0502020204030204" pitchFamily="34"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3735E14C-8E10-B44E-8DB4-E170C9BF6FCB}"/>
              </a:ext>
            </a:extLst>
          </p:cNvPr>
          <p:cNvCxnSpPr/>
          <p:nvPr/>
        </p:nvCxnSpPr>
        <p:spPr>
          <a:xfrm>
            <a:off x="5671312" y="2048807"/>
            <a:ext cx="622408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F2C9916-D241-8B4B-B490-F1EE34DC1272}"/>
              </a:ext>
            </a:extLst>
          </p:cNvPr>
          <p:cNvSpPr txBox="1"/>
          <p:nvPr/>
        </p:nvSpPr>
        <p:spPr>
          <a:xfrm>
            <a:off x="134910" y="1169717"/>
            <a:ext cx="2488182" cy="338554"/>
          </a:xfrm>
          <a:prstGeom prst="rect">
            <a:avLst/>
          </a:prstGeom>
          <a:noFill/>
        </p:spPr>
        <p:txBody>
          <a:bodyPr wrap="none" rtlCol="0">
            <a:spAutoFit/>
          </a:bodyPr>
          <a:lstStyle/>
          <a:p>
            <a:r>
              <a:rPr lang="en-US" sz="1600" dirty="0">
                <a:latin typeface="Bradley Hand" pitchFamily="2" charset="77"/>
              </a:rPr>
              <a:t>2019 Safe Sleep Carnival</a:t>
            </a:r>
          </a:p>
        </p:txBody>
      </p:sp>
    </p:spTree>
    <p:extLst>
      <p:ext uri="{BB962C8B-B14F-4D97-AF65-F5344CB8AC3E}">
        <p14:creationId xmlns:p14="http://schemas.microsoft.com/office/powerpoint/2010/main" val="2685104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098A03-90FE-4A4A-B595-54DC36B487EA}"/>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4D155C7F-24B1-134A-9E32-8C9B982A4393}"/>
              </a:ext>
            </a:extLst>
          </p:cNvPr>
          <p:cNvSpPr/>
          <p:nvPr/>
        </p:nvSpPr>
        <p:spPr>
          <a:xfrm>
            <a:off x="3407104" y="5552733"/>
            <a:ext cx="8367044" cy="827355"/>
          </a:xfrm>
          <a:prstGeom prst="rect">
            <a:avLst/>
          </a:prstGeom>
          <a:solidFill>
            <a:srgbClr val="DDCFF3">
              <a:alpha val="40000"/>
            </a:srgbClr>
          </a:solidFill>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D34A66C-E995-2148-BCA5-04F9062FB67D}"/>
              </a:ext>
            </a:extLst>
          </p:cNvPr>
          <p:cNvSpPr/>
          <p:nvPr/>
        </p:nvSpPr>
        <p:spPr>
          <a:xfrm>
            <a:off x="2699707" y="3206524"/>
            <a:ext cx="9074441" cy="827355"/>
          </a:xfrm>
          <a:prstGeom prst="rect">
            <a:avLst/>
          </a:prstGeom>
          <a:solidFill>
            <a:schemeClr val="accent5">
              <a:lumMod val="60000"/>
              <a:lumOff val="40000"/>
              <a:alpha val="40000"/>
            </a:schemeClr>
          </a:solidFill>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EC4FF69-7095-7C40-9690-CBAD6672EEE4}"/>
              </a:ext>
            </a:extLst>
          </p:cNvPr>
          <p:cNvSpPr/>
          <p:nvPr/>
        </p:nvSpPr>
        <p:spPr>
          <a:xfrm>
            <a:off x="2211932" y="4332374"/>
            <a:ext cx="9562217" cy="827355"/>
          </a:xfrm>
          <a:prstGeom prst="rect">
            <a:avLst/>
          </a:prstGeom>
          <a:solidFill>
            <a:schemeClr val="accent3">
              <a:alpha val="40000"/>
            </a:schemeClr>
          </a:solidFill>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E7F4E02-17C9-1542-8E2A-D93ED2C2C64C}"/>
              </a:ext>
            </a:extLst>
          </p:cNvPr>
          <p:cNvSpPr/>
          <p:nvPr/>
        </p:nvSpPr>
        <p:spPr>
          <a:xfrm>
            <a:off x="3064203" y="1810082"/>
            <a:ext cx="8709947" cy="827355"/>
          </a:xfrm>
          <a:prstGeom prst="rect">
            <a:avLst/>
          </a:prstGeom>
          <a:solidFill>
            <a:schemeClr val="accent3">
              <a:alpha val="40191"/>
            </a:schemeClr>
          </a:solidFill>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95EFB6E-F1BE-2C40-9580-AB0C4DFF3248}"/>
              </a:ext>
            </a:extLst>
          </p:cNvPr>
          <p:cNvSpPr txBox="1">
            <a:spLocks/>
          </p:cNvSpPr>
          <p:nvPr/>
        </p:nvSpPr>
        <p:spPr>
          <a:xfrm>
            <a:off x="613103" y="827430"/>
            <a:ext cx="10965793" cy="709443"/>
          </a:xfrm>
          <a:prstGeom prst="rect">
            <a:avLst/>
          </a:prstGeom>
        </p:spPr>
        <p:txBody>
          <a:bodyPr vert="horz" lIns="91440" tIns="45720" rIns="91440" bIns="45720" rtlCol="0" anchor="b">
            <a:normAutofit/>
          </a:bodyPr>
          <a:lstStyle>
            <a:lvl1pPr algn="ctr" defTabSz="609585" rtl="0" eaLnBrk="1" latinLnBrk="0" hangingPunct="1">
              <a:spcBef>
                <a:spcPct val="0"/>
              </a:spcBef>
              <a:buNone/>
              <a:defRPr sz="60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47F"/>
                </a:solidFill>
                <a:effectLst/>
                <a:uLnTx/>
                <a:uFillTx/>
                <a:latin typeface="Calibri"/>
                <a:ea typeface="+mj-ea"/>
                <a:cs typeface="+mj-cs"/>
              </a:rPr>
              <a:t>Safe Sleep Allies</a:t>
            </a:r>
            <a:endParaRPr kumimoji="0" lang="en-US" sz="6000" b="0" i="0" u="none" strike="noStrike" kern="1200" cap="none" spc="0" normalizeH="0" baseline="0" noProof="0" dirty="0">
              <a:ln>
                <a:noFill/>
              </a:ln>
              <a:solidFill>
                <a:prstClr val="black"/>
              </a:solidFill>
              <a:effectLst/>
              <a:uLnTx/>
              <a:uFillTx/>
              <a:latin typeface="Cambria"/>
              <a:ea typeface="+mj-ea"/>
              <a:cs typeface="+mj-cs"/>
            </a:endParaRPr>
          </a:p>
        </p:txBody>
      </p:sp>
      <p:pic>
        <p:nvPicPr>
          <p:cNvPr id="3" name="Picture 2" descr="Icon&#10;&#10;Description automatically generated">
            <a:hlinkClick r:id="rId3"/>
            <a:extLst>
              <a:ext uri="{FF2B5EF4-FFF2-40B4-BE49-F238E27FC236}">
                <a16:creationId xmlns:a16="http://schemas.microsoft.com/office/drawing/2014/main" id="{63968C3C-0071-9749-A0D0-A2735B2E47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3103" y="4473722"/>
            <a:ext cx="1598829" cy="757845"/>
          </a:xfrm>
          <a:prstGeom prst="rect">
            <a:avLst/>
          </a:prstGeom>
        </p:spPr>
      </p:pic>
      <p:pic>
        <p:nvPicPr>
          <p:cNvPr id="9" name="Picture 8" descr="Logo&#10;&#10;Description automatically generated">
            <a:hlinkClick r:id="rId5"/>
            <a:extLst>
              <a:ext uri="{FF2B5EF4-FFF2-40B4-BE49-F238E27FC236}">
                <a16:creationId xmlns:a16="http://schemas.microsoft.com/office/drawing/2014/main" id="{FD049A1C-BD6A-014C-8014-9C877A8F30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3103" y="2970436"/>
            <a:ext cx="2260784" cy="1130392"/>
          </a:xfrm>
          <a:prstGeom prst="rect">
            <a:avLst/>
          </a:prstGeom>
        </p:spPr>
      </p:pic>
      <p:pic>
        <p:nvPicPr>
          <p:cNvPr id="11" name="Picture 10" descr="Logo&#10;&#10;Description automatically generated with medium confidence">
            <a:hlinkClick r:id="rId7"/>
            <a:extLst>
              <a:ext uri="{FF2B5EF4-FFF2-40B4-BE49-F238E27FC236}">
                <a16:creationId xmlns:a16="http://schemas.microsoft.com/office/drawing/2014/main" id="{B2906BC5-BC34-2E48-BE66-9278ECC4390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3103" y="1772042"/>
            <a:ext cx="2451100" cy="825500"/>
          </a:xfrm>
          <a:prstGeom prst="rect">
            <a:avLst/>
          </a:prstGeom>
        </p:spPr>
      </p:pic>
      <p:pic>
        <p:nvPicPr>
          <p:cNvPr id="15" name="Picture 14" descr="Graphical user interface&#10;&#10;Description automatically generated with low confidence">
            <a:hlinkClick r:id="rId9"/>
            <a:extLst>
              <a:ext uri="{FF2B5EF4-FFF2-40B4-BE49-F238E27FC236}">
                <a16:creationId xmlns:a16="http://schemas.microsoft.com/office/drawing/2014/main" id="{D62E9957-0673-8E43-867F-4DD779801953}"/>
              </a:ext>
            </a:extLst>
          </p:cNvPr>
          <p:cNvPicPr>
            <a:picLocks noChangeAspect="1"/>
          </p:cNvPicPr>
          <p:nvPr/>
        </p:nvPicPr>
        <p:blipFill>
          <a:blip r:embed="rId10"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13103" y="5604461"/>
            <a:ext cx="2794000" cy="723900"/>
          </a:xfrm>
          <a:prstGeom prst="rect">
            <a:avLst/>
          </a:prstGeom>
        </p:spPr>
      </p:pic>
      <p:sp>
        <p:nvSpPr>
          <p:cNvPr id="16" name="TextBox 15">
            <a:extLst>
              <a:ext uri="{FF2B5EF4-FFF2-40B4-BE49-F238E27FC236}">
                <a16:creationId xmlns:a16="http://schemas.microsoft.com/office/drawing/2014/main" id="{3C95FFBF-9679-3A45-80AA-E1B9F0DBBEE3}"/>
              </a:ext>
            </a:extLst>
          </p:cNvPr>
          <p:cNvSpPr txBox="1"/>
          <p:nvPr/>
        </p:nvSpPr>
        <p:spPr>
          <a:xfrm>
            <a:off x="3612630" y="1723127"/>
            <a:ext cx="5158720" cy="923330"/>
          </a:xfrm>
          <a:prstGeom prst="rect">
            <a:avLst/>
          </a:prstGeom>
          <a:noFill/>
        </p:spPr>
        <p:txBody>
          <a:bodyPr wrap="none" rtlCol="0">
            <a:spAutoFit/>
          </a:bodyPr>
          <a:lstStyle/>
          <a:p>
            <a:r>
              <a:rPr lang="en-US" b="1" i="1" dirty="0">
                <a:solidFill>
                  <a:schemeClr val="accent3">
                    <a:lumMod val="25000"/>
                  </a:schemeClr>
                </a:solidFill>
              </a:rPr>
              <a:t>Safe Sleep Education and Trainings for Professionals</a:t>
            </a:r>
          </a:p>
          <a:p>
            <a:r>
              <a:rPr lang="en-US" b="1" i="1" dirty="0">
                <a:solidFill>
                  <a:schemeClr val="accent3">
                    <a:lumMod val="25000"/>
                  </a:schemeClr>
                </a:solidFill>
              </a:rPr>
              <a:t>Bereavement Services</a:t>
            </a:r>
          </a:p>
          <a:p>
            <a:r>
              <a:rPr lang="en-US" b="1" i="1" dirty="0" err="1">
                <a:solidFill>
                  <a:schemeClr val="accent3">
                    <a:lumMod val="25000"/>
                  </a:schemeClr>
                </a:solidFill>
              </a:rPr>
              <a:t>Cribettes</a:t>
            </a:r>
            <a:r>
              <a:rPr lang="en-US" b="1" i="1" dirty="0">
                <a:solidFill>
                  <a:schemeClr val="accent3">
                    <a:lumMod val="25000"/>
                  </a:schemeClr>
                </a:solidFill>
              </a:rPr>
              <a:t> (some eligibility limitations)</a:t>
            </a:r>
          </a:p>
        </p:txBody>
      </p:sp>
      <p:pic>
        <p:nvPicPr>
          <p:cNvPr id="18" name="Picture 17">
            <a:extLst>
              <a:ext uri="{FF2B5EF4-FFF2-40B4-BE49-F238E27FC236}">
                <a16:creationId xmlns:a16="http://schemas.microsoft.com/office/drawing/2014/main" id="{5CB01962-566A-BC48-A4DF-45F0A424A70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55263" y="862356"/>
            <a:ext cx="1766455" cy="2286000"/>
          </a:xfrm>
          <a:prstGeom prst="rect">
            <a:avLst/>
          </a:prstGeom>
        </p:spPr>
      </p:pic>
      <p:sp>
        <p:nvSpPr>
          <p:cNvPr id="19" name="TextBox 18">
            <a:extLst>
              <a:ext uri="{FF2B5EF4-FFF2-40B4-BE49-F238E27FC236}">
                <a16:creationId xmlns:a16="http://schemas.microsoft.com/office/drawing/2014/main" id="{A99983D7-A36F-6B40-8A3E-38851549574A}"/>
              </a:ext>
            </a:extLst>
          </p:cNvPr>
          <p:cNvSpPr txBox="1"/>
          <p:nvPr/>
        </p:nvSpPr>
        <p:spPr>
          <a:xfrm>
            <a:off x="3089750" y="3158536"/>
            <a:ext cx="3329566" cy="923330"/>
          </a:xfrm>
          <a:prstGeom prst="rect">
            <a:avLst/>
          </a:prstGeom>
          <a:noFill/>
        </p:spPr>
        <p:txBody>
          <a:bodyPr wrap="none" rtlCol="0">
            <a:spAutoFit/>
          </a:bodyPr>
          <a:lstStyle/>
          <a:p>
            <a:r>
              <a:rPr lang="en-US" b="1" i="1" dirty="0">
                <a:solidFill>
                  <a:schemeClr val="accent3">
                    <a:lumMod val="25000"/>
                  </a:schemeClr>
                </a:solidFill>
              </a:rPr>
              <a:t>Safe Sleep Education for Families</a:t>
            </a:r>
          </a:p>
          <a:p>
            <a:r>
              <a:rPr lang="en-US" b="1" i="1" dirty="0">
                <a:solidFill>
                  <a:schemeClr val="accent3">
                    <a:lumMod val="25000"/>
                  </a:schemeClr>
                </a:solidFill>
              </a:rPr>
              <a:t>Provider and Family Resources</a:t>
            </a:r>
          </a:p>
          <a:p>
            <a:r>
              <a:rPr lang="en-US" b="1" i="1" dirty="0">
                <a:solidFill>
                  <a:schemeClr val="accent3">
                    <a:lumMod val="25000"/>
                  </a:schemeClr>
                </a:solidFill>
              </a:rPr>
              <a:t>Data Sources</a:t>
            </a:r>
          </a:p>
        </p:txBody>
      </p:sp>
      <p:pic>
        <p:nvPicPr>
          <p:cNvPr id="21" name="Picture 20">
            <a:extLst>
              <a:ext uri="{FF2B5EF4-FFF2-40B4-BE49-F238E27FC236}">
                <a16:creationId xmlns:a16="http://schemas.microsoft.com/office/drawing/2014/main" id="{130633BF-C680-D54A-B14C-D6CDDEDDBE6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88058" y="2815667"/>
            <a:ext cx="2260784" cy="1614846"/>
          </a:xfrm>
          <a:prstGeom prst="rect">
            <a:avLst/>
          </a:prstGeom>
        </p:spPr>
      </p:pic>
      <p:sp>
        <p:nvSpPr>
          <p:cNvPr id="22" name="TextBox 21">
            <a:extLst>
              <a:ext uri="{FF2B5EF4-FFF2-40B4-BE49-F238E27FC236}">
                <a16:creationId xmlns:a16="http://schemas.microsoft.com/office/drawing/2014/main" id="{A6980EBE-978F-604E-921D-C4C3760FF9AC}"/>
              </a:ext>
            </a:extLst>
          </p:cNvPr>
          <p:cNvSpPr txBox="1"/>
          <p:nvPr/>
        </p:nvSpPr>
        <p:spPr>
          <a:xfrm>
            <a:off x="2718223" y="4284386"/>
            <a:ext cx="5893793" cy="923330"/>
          </a:xfrm>
          <a:prstGeom prst="rect">
            <a:avLst/>
          </a:prstGeom>
          <a:noFill/>
        </p:spPr>
        <p:txBody>
          <a:bodyPr wrap="none" rtlCol="0">
            <a:spAutoFit/>
          </a:bodyPr>
          <a:lstStyle/>
          <a:p>
            <a:r>
              <a:rPr lang="en-US" b="1" i="1" dirty="0">
                <a:solidFill>
                  <a:schemeClr val="accent3">
                    <a:lumMod val="25000"/>
                  </a:schemeClr>
                </a:solidFill>
              </a:rPr>
              <a:t>Child Product Safety advocates</a:t>
            </a:r>
          </a:p>
          <a:p>
            <a:r>
              <a:rPr lang="en-US" b="1" i="1" dirty="0">
                <a:solidFill>
                  <a:schemeClr val="accent3">
                    <a:lumMod val="25000"/>
                  </a:schemeClr>
                </a:solidFill>
              </a:rPr>
              <a:t>Safe Sleep and Child Product Safety education and trainings</a:t>
            </a:r>
          </a:p>
          <a:p>
            <a:r>
              <a:rPr lang="en-US" b="1" i="1" dirty="0">
                <a:solidFill>
                  <a:schemeClr val="accent3">
                    <a:lumMod val="25000"/>
                  </a:schemeClr>
                </a:solidFill>
              </a:rPr>
              <a:t>Curated materials on request/KID Recall Digests</a:t>
            </a:r>
          </a:p>
        </p:txBody>
      </p:sp>
      <p:pic>
        <p:nvPicPr>
          <p:cNvPr id="24" name="Picture 23">
            <a:extLst>
              <a:ext uri="{FF2B5EF4-FFF2-40B4-BE49-F238E27FC236}">
                <a16:creationId xmlns:a16="http://schemas.microsoft.com/office/drawing/2014/main" id="{2D4A82DC-7C93-104A-9B85-E8B6413D058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226791" y="3740047"/>
            <a:ext cx="1766456" cy="2286001"/>
          </a:xfrm>
          <a:prstGeom prst="rect">
            <a:avLst/>
          </a:prstGeom>
          <a:ln>
            <a:solidFill>
              <a:schemeClr val="accent2"/>
            </a:solidFill>
          </a:ln>
        </p:spPr>
      </p:pic>
      <p:sp>
        <p:nvSpPr>
          <p:cNvPr id="29" name="TextBox 28">
            <a:extLst>
              <a:ext uri="{FF2B5EF4-FFF2-40B4-BE49-F238E27FC236}">
                <a16:creationId xmlns:a16="http://schemas.microsoft.com/office/drawing/2014/main" id="{F427133E-ADA5-BC43-9CAF-164E98D3755F}"/>
              </a:ext>
            </a:extLst>
          </p:cNvPr>
          <p:cNvSpPr txBox="1"/>
          <p:nvPr/>
        </p:nvSpPr>
        <p:spPr>
          <a:xfrm>
            <a:off x="3851561" y="5503875"/>
            <a:ext cx="3347904" cy="923330"/>
          </a:xfrm>
          <a:prstGeom prst="rect">
            <a:avLst/>
          </a:prstGeom>
          <a:noFill/>
        </p:spPr>
        <p:txBody>
          <a:bodyPr wrap="none" rtlCol="0">
            <a:spAutoFit/>
          </a:bodyPr>
          <a:lstStyle/>
          <a:p>
            <a:r>
              <a:rPr lang="en-US" b="1" i="1" dirty="0">
                <a:solidFill>
                  <a:schemeClr val="accent3">
                    <a:lumMod val="25000"/>
                  </a:schemeClr>
                </a:solidFill>
              </a:rPr>
              <a:t>Safe Sleep Ambassador Trainings</a:t>
            </a:r>
          </a:p>
          <a:p>
            <a:r>
              <a:rPr lang="en-US" b="1" i="1" dirty="0">
                <a:solidFill>
                  <a:schemeClr val="accent3">
                    <a:lumMod val="25000"/>
                  </a:schemeClr>
                </a:solidFill>
              </a:rPr>
              <a:t>Partner Locator for </a:t>
            </a:r>
            <a:r>
              <a:rPr lang="en-US" b="1" i="1" dirty="0" err="1">
                <a:solidFill>
                  <a:schemeClr val="accent3">
                    <a:lumMod val="25000"/>
                  </a:schemeClr>
                </a:solidFill>
              </a:rPr>
              <a:t>Cribettes</a:t>
            </a:r>
            <a:endParaRPr lang="en-US" b="1" i="1" dirty="0">
              <a:solidFill>
                <a:schemeClr val="accent3">
                  <a:lumMod val="25000"/>
                </a:schemeClr>
              </a:solidFill>
            </a:endParaRPr>
          </a:p>
          <a:p>
            <a:r>
              <a:rPr lang="en-US" b="1" i="1" dirty="0">
                <a:solidFill>
                  <a:schemeClr val="accent3">
                    <a:lumMod val="25000"/>
                  </a:schemeClr>
                </a:solidFill>
              </a:rPr>
              <a:t>Hospital Safe Sleep Certification</a:t>
            </a:r>
          </a:p>
        </p:txBody>
      </p:sp>
    </p:spTree>
    <p:extLst>
      <p:ext uri="{BB962C8B-B14F-4D97-AF65-F5344CB8AC3E}">
        <p14:creationId xmlns:p14="http://schemas.microsoft.com/office/powerpoint/2010/main" val="147893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DA00-8CE9-B040-B070-338E0B10B1F5}"/>
              </a:ext>
            </a:extLst>
          </p:cNvPr>
          <p:cNvSpPr>
            <a:spLocks noGrp="1"/>
          </p:cNvSpPr>
          <p:nvPr>
            <p:ph type="title"/>
          </p:nvPr>
        </p:nvSpPr>
        <p:spPr>
          <a:xfrm>
            <a:off x="609601" y="943006"/>
            <a:ext cx="10965793" cy="523220"/>
          </a:xfrm>
        </p:spPr>
        <p:txBody>
          <a:bodyPr/>
          <a:lstStyle/>
          <a:p>
            <a:r>
              <a:rPr lang="en-US" sz="2800" dirty="0">
                <a:solidFill>
                  <a:schemeClr val="accent1"/>
                </a:solidFill>
                <a:latin typeface="+mn-lt"/>
              </a:rPr>
              <a:t>SUID is a major contributor to Infant Mortality</a:t>
            </a:r>
          </a:p>
        </p:txBody>
      </p:sp>
      <p:sp>
        <p:nvSpPr>
          <p:cNvPr id="7" name="Rectangle 6">
            <a:extLst>
              <a:ext uri="{FF2B5EF4-FFF2-40B4-BE49-F238E27FC236}">
                <a16:creationId xmlns:a16="http://schemas.microsoft.com/office/drawing/2014/main" id="{AC6A04A8-5B5D-A147-93CE-36A48FE2639D}"/>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D2D1C9A-D62B-2647-AB03-F0A16395CC54}"/>
              </a:ext>
            </a:extLst>
          </p:cNvPr>
          <p:cNvSpPr txBox="1"/>
          <p:nvPr/>
        </p:nvSpPr>
        <p:spPr>
          <a:xfrm>
            <a:off x="9805995" y="5923627"/>
            <a:ext cx="178555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Infant Mortality, US, 2020</a:t>
            </a:r>
          </a:p>
        </p:txBody>
      </p:sp>
      <p:sp>
        <p:nvSpPr>
          <p:cNvPr id="12" name="TextBox 11">
            <a:extLst>
              <a:ext uri="{FF2B5EF4-FFF2-40B4-BE49-F238E27FC236}">
                <a16:creationId xmlns:a16="http://schemas.microsoft.com/office/drawing/2014/main" id="{EFA809DD-1E4E-D743-9C2F-1C049CB562F8}"/>
              </a:ext>
            </a:extLst>
          </p:cNvPr>
          <p:cNvSpPr txBox="1"/>
          <p:nvPr/>
        </p:nvSpPr>
        <p:spPr>
          <a:xfrm>
            <a:off x="742875" y="5841184"/>
            <a:ext cx="9386740" cy="584775"/>
          </a:xfrm>
          <a:prstGeom prst="rect">
            <a:avLst/>
          </a:prstGeom>
          <a:noFill/>
        </p:spPr>
        <p:txBody>
          <a:bodyPr wrap="square" rtlCol="0">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SUID is the leading threat to the lives of babies discharged from the hospital after birth – </a:t>
            </a:r>
          </a:p>
          <a:p>
            <a:pPr marL="0" marR="0" lvl="0" indent="0" defTabSz="609585" rtl="0" eaLnBrk="1" fontAlgn="auto" latinLnBrk="0" hangingPunct="1">
              <a:lnSpc>
                <a:spcPct val="100000"/>
              </a:lnSpc>
              <a:spcBef>
                <a:spcPts val="0"/>
              </a:spcBef>
              <a:spcAft>
                <a:spcPts val="0"/>
              </a:spcAft>
              <a:buClrTx/>
              <a:buSzTx/>
              <a:buFontTx/>
              <a:buNone/>
              <a:tabLst/>
              <a:defRPr/>
            </a:pPr>
            <a:r>
              <a:rPr lang="en-US" sz="1600" i="1" dirty="0">
                <a:solidFill>
                  <a:prstClr val="black">
                    <a:lumMod val="50000"/>
                    <a:lumOff val="50000"/>
                  </a:prstClr>
                </a:solidFill>
                <a:latin typeface="Calibri"/>
              </a:rPr>
              <a:t>babies </a:t>
            </a: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who were otherwise expected to live.</a:t>
            </a:r>
          </a:p>
        </p:txBody>
      </p:sp>
      <p:sp>
        <p:nvSpPr>
          <p:cNvPr id="6" name="TextBox 5">
            <a:extLst>
              <a:ext uri="{FF2B5EF4-FFF2-40B4-BE49-F238E27FC236}">
                <a16:creationId xmlns:a16="http://schemas.microsoft.com/office/drawing/2014/main" id="{7EF826FF-C1CE-7B44-BFC7-73628ECA2B04}"/>
              </a:ext>
            </a:extLst>
          </p:cNvPr>
          <p:cNvSpPr txBox="1"/>
          <p:nvPr/>
        </p:nvSpPr>
        <p:spPr>
          <a:xfrm>
            <a:off x="1607120" y="1819186"/>
            <a:ext cx="3829125" cy="307777"/>
          </a:xfrm>
          <a:prstGeom prst="rect">
            <a:avLst/>
          </a:prstGeom>
          <a:noFill/>
        </p:spPr>
        <p:txBody>
          <a:bodyPr wrap="none" rtlCol="0">
            <a:spAutoFit/>
          </a:bodyPr>
          <a:lstStyle/>
          <a:p>
            <a:r>
              <a:rPr lang="en-US" sz="1400" b="1" i="1" dirty="0"/>
              <a:t>Neonatal mortality </a:t>
            </a:r>
            <a:r>
              <a:rPr lang="en-US" sz="1400" i="1" dirty="0"/>
              <a:t>= Death in the 1</a:t>
            </a:r>
            <a:r>
              <a:rPr lang="en-US" sz="1400" i="1" baseline="30000" dirty="0"/>
              <a:t>st</a:t>
            </a:r>
            <a:r>
              <a:rPr lang="en-US" sz="1400" i="1" dirty="0"/>
              <a:t> month of life</a:t>
            </a:r>
          </a:p>
        </p:txBody>
      </p:sp>
      <p:sp>
        <p:nvSpPr>
          <p:cNvPr id="13" name="TextBox 12">
            <a:extLst>
              <a:ext uri="{FF2B5EF4-FFF2-40B4-BE49-F238E27FC236}">
                <a16:creationId xmlns:a16="http://schemas.microsoft.com/office/drawing/2014/main" id="{05C9FE85-6F23-B84C-AFA3-BCF0D11F3E7E}"/>
              </a:ext>
            </a:extLst>
          </p:cNvPr>
          <p:cNvSpPr txBox="1"/>
          <p:nvPr/>
        </p:nvSpPr>
        <p:spPr>
          <a:xfrm>
            <a:off x="6448994" y="1817289"/>
            <a:ext cx="4759893" cy="307777"/>
          </a:xfrm>
          <a:prstGeom prst="rect">
            <a:avLst/>
          </a:prstGeom>
          <a:noFill/>
        </p:spPr>
        <p:txBody>
          <a:bodyPr wrap="none" rtlCol="0">
            <a:spAutoFit/>
          </a:bodyPr>
          <a:lstStyle/>
          <a:p>
            <a:r>
              <a:rPr lang="en-US" sz="1400" b="1" i="1" dirty="0"/>
              <a:t>Post-neonatal mortality </a:t>
            </a:r>
            <a:r>
              <a:rPr lang="en-US" sz="1400" i="1" dirty="0"/>
              <a:t>= Death from 1-month to 1-year of life</a:t>
            </a:r>
          </a:p>
        </p:txBody>
      </p:sp>
      <p:sp>
        <p:nvSpPr>
          <p:cNvPr id="14" name="TextBox 13">
            <a:extLst>
              <a:ext uri="{FF2B5EF4-FFF2-40B4-BE49-F238E27FC236}">
                <a16:creationId xmlns:a16="http://schemas.microsoft.com/office/drawing/2014/main" id="{F223963E-4DEB-DC4F-BFD8-E072D82B0127}"/>
              </a:ext>
            </a:extLst>
          </p:cNvPr>
          <p:cNvSpPr txBox="1"/>
          <p:nvPr/>
        </p:nvSpPr>
        <p:spPr>
          <a:xfrm>
            <a:off x="4942495" y="1545114"/>
            <a:ext cx="1378583" cy="307777"/>
          </a:xfrm>
          <a:prstGeom prst="rect">
            <a:avLst/>
          </a:prstGeom>
          <a:noFill/>
        </p:spPr>
        <p:txBody>
          <a:bodyPr wrap="none" rtlCol="0">
            <a:spAutoFit/>
          </a:bodyPr>
          <a:lstStyle/>
          <a:p>
            <a:r>
              <a:rPr lang="en-US" sz="1400" b="1" i="1" dirty="0"/>
              <a:t>Infant Mortality</a:t>
            </a:r>
            <a:endParaRPr lang="en-US" sz="1400" i="1" dirty="0"/>
          </a:p>
        </p:txBody>
      </p:sp>
      <p:cxnSp>
        <p:nvCxnSpPr>
          <p:cNvPr id="16" name="Elbow Connector 15">
            <a:extLst>
              <a:ext uri="{FF2B5EF4-FFF2-40B4-BE49-F238E27FC236}">
                <a16:creationId xmlns:a16="http://schemas.microsoft.com/office/drawing/2014/main" id="{AF076843-461B-3942-BEB1-BADE08A8B7CD}"/>
              </a:ext>
            </a:extLst>
          </p:cNvPr>
          <p:cNvCxnSpPr>
            <a:cxnSpLocks/>
            <a:stCxn id="6" idx="1"/>
            <a:endCxn id="14" idx="1"/>
          </p:cNvCxnSpPr>
          <p:nvPr/>
        </p:nvCxnSpPr>
        <p:spPr>
          <a:xfrm rot="10800000" flipH="1">
            <a:off x="1607119" y="1699003"/>
            <a:ext cx="3335375" cy="274072"/>
          </a:xfrm>
          <a:prstGeom prst="bentConnector3">
            <a:avLst>
              <a:gd name="adj1" fmla="val -6854"/>
            </a:avLst>
          </a:prstGeom>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BBEF2008-75D6-864C-BE64-8C07BFF879AA}"/>
              </a:ext>
            </a:extLst>
          </p:cNvPr>
          <p:cNvCxnSpPr>
            <a:cxnSpLocks/>
            <a:stCxn id="14" idx="3"/>
            <a:endCxn id="13" idx="3"/>
          </p:cNvCxnSpPr>
          <p:nvPr/>
        </p:nvCxnSpPr>
        <p:spPr>
          <a:xfrm>
            <a:off x="6321078" y="1699003"/>
            <a:ext cx="4887809" cy="272175"/>
          </a:xfrm>
          <a:prstGeom prst="bentConnector3">
            <a:avLst>
              <a:gd name="adj1" fmla="val 104677"/>
            </a:avLst>
          </a:prstGeom>
        </p:spPr>
        <p:style>
          <a:lnRef idx="2">
            <a:schemeClr val="accent1"/>
          </a:lnRef>
          <a:fillRef idx="0">
            <a:schemeClr val="accent1"/>
          </a:fillRef>
          <a:effectRef idx="1">
            <a:schemeClr val="accent1"/>
          </a:effectRef>
          <a:fontRef idx="minor">
            <a:schemeClr val="tx1"/>
          </a:fontRef>
        </p:style>
      </p:cxn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09600" y="2571308"/>
            <a:ext cx="10972800" cy="3436234"/>
          </a:xfrm>
          <a:prstGeom prst="rect">
            <a:avLst/>
          </a:prstGeom>
        </p:spPr>
      </p:pic>
    </p:spTree>
    <p:extLst>
      <p:ext uri="{BB962C8B-B14F-4D97-AF65-F5344CB8AC3E}">
        <p14:creationId xmlns:p14="http://schemas.microsoft.com/office/powerpoint/2010/main" val="1438438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098A03-90FE-4A4A-B595-54DC36B487EA}"/>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4D155C7F-24B1-134A-9E32-8C9B982A4393}"/>
              </a:ext>
            </a:extLst>
          </p:cNvPr>
          <p:cNvSpPr/>
          <p:nvPr/>
        </p:nvSpPr>
        <p:spPr>
          <a:xfrm>
            <a:off x="2007793" y="5261783"/>
            <a:ext cx="8367044" cy="827355"/>
          </a:xfrm>
          <a:prstGeom prst="rect">
            <a:avLst/>
          </a:prstGeom>
          <a:solidFill>
            <a:srgbClr val="DDCFF3">
              <a:alpha val="40000"/>
            </a:srgbClr>
          </a:solidFill>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D34A66C-E995-2148-BCA5-04F9062FB67D}"/>
              </a:ext>
            </a:extLst>
          </p:cNvPr>
          <p:cNvSpPr/>
          <p:nvPr/>
        </p:nvSpPr>
        <p:spPr>
          <a:xfrm>
            <a:off x="2671997" y="3705290"/>
            <a:ext cx="9074441" cy="827355"/>
          </a:xfrm>
          <a:prstGeom prst="rect">
            <a:avLst/>
          </a:prstGeom>
          <a:solidFill>
            <a:schemeClr val="accent5">
              <a:lumMod val="60000"/>
              <a:lumOff val="40000"/>
              <a:alpha val="40000"/>
            </a:schemeClr>
          </a:solidFill>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E7F4E02-17C9-1542-8E2A-D93ED2C2C64C}"/>
              </a:ext>
            </a:extLst>
          </p:cNvPr>
          <p:cNvSpPr/>
          <p:nvPr/>
        </p:nvSpPr>
        <p:spPr>
          <a:xfrm>
            <a:off x="3064203" y="2114884"/>
            <a:ext cx="8709947" cy="827355"/>
          </a:xfrm>
          <a:prstGeom prst="rect">
            <a:avLst/>
          </a:prstGeom>
          <a:solidFill>
            <a:schemeClr val="accent3">
              <a:alpha val="40191"/>
            </a:schemeClr>
          </a:solidFill>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95EFB6E-F1BE-2C40-9580-AB0C4DFF3248}"/>
              </a:ext>
            </a:extLst>
          </p:cNvPr>
          <p:cNvSpPr txBox="1">
            <a:spLocks/>
          </p:cNvSpPr>
          <p:nvPr/>
        </p:nvSpPr>
        <p:spPr>
          <a:xfrm>
            <a:off x="613103" y="827430"/>
            <a:ext cx="10965793" cy="709443"/>
          </a:xfrm>
          <a:prstGeom prst="rect">
            <a:avLst/>
          </a:prstGeom>
        </p:spPr>
        <p:txBody>
          <a:bodyPr vert="horz" lIns="91440" tIns="45720" rIns="91440" bIns="45720" rtlCol="0" anchor="b">
            <a:normAutofit/>
          </a:bodyPr>
          <a:lstStyle>
            <a:lvl1pPr algn="ctr" defTabSz="609585" rtl="0" eaLnBrk="1" latinLnBrk="0" hangingPunct="1">
              <a:spcBef>
                <a:spcPct val="0"/>
              </a:spcBef>
              <a:buNone/>
              <a:defRPr sz="60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47F"/>
                </a:solidFill>
                <a:effectLst/>
                <a:uLnTx/>
                <a:uFillTx/>
                <a:latin typeface="Calibri"/>
                <a:ea typeface="+mj-ea"/>
                <a:cs typeface="+mj-cs"/>
              </a:rPr>
              <a:t>National Campaigns and Toolkits</a:t>
            </a:r>
            <a:endParaRPr kumimoji="0" lang="en-US" sz="6000" b="0" i="0" u="none" strike="noStrike" kern="1200" cap="none" spc="0" normalizeH="0" baseline="0" noProof="0" dirty="0">
              <a:ln>
                <a:noFill/>
              </a:ln>
              <a:solidFill>
                <a:prstClr val="black"/>
              </a:solidFill>
              <a:effectLst/>
              <a:uLnTx/>
              <a:uFillTx/>
              <a:latin typeface="Cambria"/>
              <a:ea typeface="+mj-ea"/>
              <a:cs typeface="+mj-cs"/>
            </a:endParaRPr>
          </a:p>
        </p:txBody>
      </p:sp>
      <p:sp>
        <p:nvSpPr>
          <p:cNvPr id="16" name="TextBox 15">
            <a:extLst>
              <a:ext uri="{FF2B5EF4-FFF2-40B4-BE49-F238E27FC236}">
                <a16:creationId xmlns:a16="http://schemas.microsoft.com/office/drawing/2014/main" id="{3C95FFBF-9679-3A45-80AA-E1B9F0DBBEE3}"/>
              </a:ext>
            </a:extLst>
          </p:cNvPr>
          <p:cNvSpPr txBox="1"/>
          <p:nvPr/>
        </p:nvSpPr>
        <p:spPr>
          <a:xfrm>
            <a:off x="3407104" y="2074273"/>
            <a:ext cx="3267241" cy="923330"/>
          </a:xfrm>
          <a:prstGeom prst="rect">
            <a:avLst/>
          </a:prstGeom>
          <a:noFill/>
        </p:spPr>
        <p:txBody>
          <a:bodyPr wrap="none" rtlCol="0">
            <a:spAutoFit/>
          </a:bodyPr>
          <a:lstStyle/>
          <a:p>
            <a:r>
              <a:rPr lang="en-US" b="1" i="1" dirty="0">
                <a:solidFill>
                  <a:schemeClr val="accent3">
                    <a:lumMod val="25000"/>
                  </a:schemeClr>
                </a:solidFill>
              </a:rPr>
              <a:t>Safe Sleep Toolkits</a:t>
            </a:r>
          </a:p>
          <a:p>
            <a:r>
              <a:rPr lang="en-US" b="1" i="1" dirty="0">
                <a:solidFill>
                  <a:schemeClr val="accent3">
                    <a:lumMod val="25000"/>
                  </a:schemeClr>
                </a:solidFill>
              </a:rPr>
              <a:t>Infographics, posters and videos</a:t>
            </a:r>
          </a:p>
          <a:p>
            <a:r>
              <a:rPr lang="en-US" b="1" i="1" dirty="0">
                <a:solidFill>
                  <a:schemeClr val="accent3">
                    <a:lumMod val="25000"/>
                  </a:schemeClr>
                </a:solidFill>
              </a:rPr>
              <a:t>Parent-informed messaging</a:t>
            </a:r>
          </a:p>
        </p:txBody>
      </p:sp>
      <p:sp>
        <p:nvSpPr>
          <p:cNvPr id="19" name="TextBox 18">
            <a:extLst>
              <a:ext uri="{FF2B5EF4-FFF2-40B4-BE49-F238E27FC236}">
                <a16:creationId xmlns:a16="http://schemas.microsoft.com/office/drawing/2014/main" id="{A99983D7-A36F-6B40-8A3E-38851549574A}"/>
              </a:ext>
            </a:extLst>
          </p:cNvPr>
          <p:cNvSpPr txBox="1"/>
          <p:nvPr/>
        </p:nvSpPr>
        <p:spPr>
          <a:xfrm>
            <a:off x="3036493" y="3821521"/>
            <a:ext cx="3000758" cy="646331"/>
          </a:xfrm>
          <a:prstGeom prst="rect">
            <a:avLst/>
          </a:prstGeom>
          <a:noFill/>
        </p:spPr>
        <p:txBody>
          <a:bodyPr wrap="none" rtlCol="0">
            <a:spAutoFit/>
          </a:bodyPr>
          <a:lstStyle/>
          <a:p>
            <a:r>
              <a:rPr lang="en-US" b="1" i="1" dirty="0">
                <a:solidFill>
                  <a:schemeClr val="accent3">
                    <a:lumMod val="25000"/>
                  </a:schemeClr>
                </a:solidFill>
              </a:rPr>
              <a:t>Parent Information Handouts</a:t>
            </a:r>
          </a:p>
          <a:p>
            <a:r>
              <a:rPr lang="en-US" b="1" i="1" dirty="0">
                <a:solidFill>
                  <a:schemeClr val="accent3">
                    <a:lumMod val="25000"/>
                  </a:schemeClr>
                </a:solidFill>
              </a:rPr>
              <a:t>Social Media Graphics</a:t>
            </a:r>
          </a:p>
        </p:txBody>
      </p:sp>
      <p:sp>
        <p:nvSpPr>
          <p:cNvPr id="29" name="TextBox 28">
            <a:extLst>
              <a:ext uri="{FF2B5EF4-FFF2-40B4-BE49-F238E27FC236}">
                <a16:creationId xmlns:a16="http://schemas.microsoft.com/office/drawing/2014/main" id="{F427133E-ADA5-BC43-9CAF-164E98D3755F}"/>
              </a:ext>
            </a:extLst>
          </p:cNvPr>
          <p:cNvSpPr txBox="1"/>
          <p:nvPr/>
        </p:nvSpPr>
        <p:spPr>
          <a:xfrm>
            <a:off x="2450912" y="5352294"/>
            <a:ext cx="4063035" cy="646331"/>
          </a:xfrm>
          <a:prstGeom prst="rect">
            <a:avLst/>
          </a:prstGeom>
          <a:noFill/>
        </p:spPr>
        <p:txBody>
          <a:bodyPr wrap="none" rtlCol="0">
            <a:spAutoFit/>
          </a:bodyPr>
          <a:lstStyle/>
          <a:p>
            <a:r>
              <a:rPr lang="en-US" b="1" i="1" dirty="0">
                <a:solidFill>
                  <a:schemeClr val="accent3">
                    <a:lumMod val="25000"/>
                  </a:schemeClr>
                </a:solidFill>
              </a:rPr>
              <a:t>Multi-language Safe Sleep Materials</a:t>
            </a:r>
          </a:p>
          <a:p>
            <a:r>
              <a:rPr lang="en-US" b="1" i="1" dirty="0">
                <a:solidFill>
                  <a:schemeClr val="accent3">
                    <a:lumMod val="25000"/>
                  </a:schemeClr>
                </a:solidFill>
              </a:rPr>
              <a:t>SIDS Awareness Month Toolkit (October)</a:t>
            </a:r>
          </a:p>
        </p:txBody>
      </p:sp>
      <p:pic>
        <p:nvPicPr>
          <p:cNvPr id="6" name="Picture 5" descr="Text, letter&#10;&#10;Description automatically generated">
            <a:hlinkClick r:id="rId3"/>
            <a:extLst>
              <a:ext uri="{FF2B5EF4-FFF2-40B4-BE49-F238E27FC236}">
                <a16:creationId xmlns:a16="http://schemas.microsoft.com/office/drawing/2014/main" id="{BAD04938-EE00-DB48-AE9B-BDA3A68FF3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307" y="1835368"/>
            <a:ext cx="2663896" cy="1401140"/>
          </a:xfrm>
          <a:prstGeom prst="rect">
            <a:avLst/>
          </a:prstGeom>
        </p:spPr>
      </p:pic>
      <p:pic>
        <p:nvPicPr>
          <p:cNvPr id="12" name="Picture 11">
            <a:extLst>
              <a:ext uri="{FF2B5EF4-FFF2-40B4-BE49-F238E27FC236}">
                <a16:creationId xmlns:a16="http://schemas.microsoft.com/office/drawing/2014/main" id="{5FE4F15D-EDDA-E147-940D-8F61329E4F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0434" y="1827991"/>
            <a:ext cx="2802280" cy="1401140"/>
          </a:xfrm>
          <a:prstGeom prst="rect">
            <a:avLst/>
          </a:prstGeom>
        </p:spPr>
      </p:pic>
      <p:pic>
        <p:nvPicPr>
          <p:cNvPr id="14" name="Picture 13">
            <a:extLst>
              <a:ext uri="{FF2B5EF4-FFF2-40B4-BE49-F238E27FC236}">
                <a16:creationId xmlns:a16="http://schemas.microsoft.com/office/drawing/2014/main" id="{D56CB956-0F4C-4E4F-92E9-058B45B98A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68075" y="1433473"/>
            <a:ext cx="1586163" cy="2114884"/>
          </a:xfrm>
          <a:prstGeom prst="rect">
            <a:avLst/>
          </a:prstGeom>
        </p:spPr>
      </p:pic>
      <p:pic>
        <p:nvPicPr>
          <p:cNvPr id="20" name="Picture 19" descr="Text&#10;&#10;Description automatically generated with medium confidence">
            <a:hlinkClick r:id="rId7"/>
            <a:extLst>
              <a:ext uri="{FF2B5EF4-FFF2-40B4-BE49-F238E27FC236}">
                <a16:creationId xmlns:a16="http://schemas.microsoft.com/office/drawing/2014/main" id="{0883FF24-5F3B-C34A-BD7A-093F32A4C25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194" y="3798228"/>
            <a:ext cx="2837051" cy="682114"/>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9BE7F4C6-96C0-7B46-93E9-9995EC2195D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127897" y="3617916"/>
            <a:ext cx="1911932" cy="1003764"/>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BD7562DE-1463-5A45-B03B-F8FC45F01F7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71574" y="3620201"/>
            <a:ext cx="1911932" cy="1003764"/>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9BA8209C-7680-1D46-B956-B4C1C4FAFA1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15251" y="3634243"/>
            <a:ext cx="1911932" cy="1003764"/>
          </a:xfrm>
          <a:prstGeom prst="rect">
            <a:avLst/>
          </a:prstGeom>
        </p:spPr>
      </p:pic>
      <p:pic>
        <p:nvPicPr>
          <p:cNvPr id="38" name="Picture 37">
            <a:extLst>
              <a:ext uri="{FF2B5EF4-FFF2-40B4-BE49-F238E27FC236}">
                <a16:creationId xmlns:a16="http://schemas.microsoft.com/office/drawing/2014/main" id="{D59F0540-3E3F-3A44-BB68-102543C7482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260383" y="4747686"/>
            <a:ext cx="1388577" cy="1796982"/>
          </a:xfrm>
          <a:prstGeom prst="rect">
            <a:avLst/>
          </a:prstGeom>
        </p:spPr>
      </p:pic>
      <p:pic>
        <p:nvPicPr>
          <p:cNvPr id="40" name="Picture 39">
            <a:extLst>
              <a:ext uri="{FF2B5EF4-FFF2-40B4-BE49-F238E27FC236}">
                <a16:creationId xmlns:a16="http://schemas.microsoft.com/office/drawing/2014/main" id="{7CDC0F70-4332-3144-AA70-C504005315A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66867" y="4747686"/>
            <a:ext cx="1388577" cy="1796982"/>
          </a:xfrm>
          <a:prstGeom prst="rect">
            <a:avLst/>
          </a:prstGeom>
        </p:spPr>
      </p:pic>
      <p:pic>
        <p:nvPicPr>
          <p:cNvPr id="42" name="Graphic 41">
            <a:hlinkClick r:id="rId14"/>
            <a:extLst>
              <a:ext uri="{FF2B5EF4-FFF2-40B4-BE49-F238E27FC236}">
                <a16:creationId xmlns:a16="http://schemas.microsoft.com/office/drawing/2014/main" id="{F0231C21-48AC-A14D-8097-68BF0DB596C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94893" y="5129197"/>
            <a:ext cx="1612900" cy="762000"/>
          </a:xfrm>
          <a:prstGeom prst="rect">
            <a:avLst/>
          </a:prstGeom>
        </p:spPr>
      </p:pic>
      <p:pic>
        <p:nvPicPr>
          <p:cNvPr id="44" name="Graphic 43">
            <a:extLst>
              <a:ext uri="{FF2B5EF4-FFF2-40B4-BE49-F238E27FC236}">
                <a16:creationId xmlns:a16="http://schemas.microsoft.com/office/drawing/2014/main" id="{860A4233-C39F-FF45-BB32-8838CD51A96A}"/>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33997" y="6004292"/>
            <a:ext cx="2667000" cy="381000"/>
          </a:xfrm>
          <a:prstGeom prst="rect">
            <a:avLst/>
          </a:prstGeom>
        </p:spPr>
      </p:pic>
    </p:spTree>
    <p:extLst>
      <p:ext uri="{BB962C8B-B14F-4D97-AF65-F5344CB8AC3E}">
        <p14:creationId xmlns:p14="http://schemas.microsoft.com/office/powerpoint/2010/main" val="3823342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DA00-8CE9-B040-B070-338E0B10B1F5}"/>
              </a:ext>
            </a:extLst>
          </p:cNvPr>
          <p:cNvSpPr>
            <a:spLocks noGrp="1"/>
          </p:cNvSpPr>
          <p:nvPr>
            <p:ph type="title"/>
          </p:nvPr>
        </p:nvSpPr>
        <p:spPr>
          <a:xfrm>
            <a:off x="613103" y="831994"/>
            <a:ext cx="10965793" cy="830997"/>
          </a:xfrm>
        </p:spPr>
        <p:txBody>
          <a:bodyPr/>
          <a:lstStyle/>
          <a:p>
            <a:r>
              <a:rPr lang="en-US" dirty="0">
                <a:solidFill>
                  <a:schemeClr val="accent1"/>
                </a:solidFill>
                <a:latin typeface="+mn-lt"/>
              </a:rPr>
              <a:t>Contact Us!</a:t>
            </a:r>
          </a:p>
        </p:txBody>
      </p:sp>
      <p:sp>
        <p:nvSpPr>
          <p:cNvPr id="16" name="Rectangle 15">
            <a:extLst>
              <a:ext uri="{FF2B5EF4-FFF2-40B4-BE49-F238E27FC236}">
                <a16:creationId xmlns:a16="http://schemas.microsoft.com/office/drawing/2014/main" id="{479B4EF6-A8AC-2049-BBDA-7B7CF1DA549B}"/>
              </a:ext>
            </a:extLst>
          </p:cNvPr>
          <p:cNvSpPr/>
          <p:nvPr/>
        </p:nvSpPr>
        <p:spPr>
          <a:xfrm>
            <a:off x="5953784" y="1839455"/>
            <a:ext cx="5992409" cy="20277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3600" b="0" i="0" u="none" strike="noStrike" kern="1400" cap="none" spc="0" normalizeH="0" baseline="0" noProof="0" dirty="0">
                <a:ln>
                  <a:noFill/>
                </a:ln>
                <a:solidFill>
                  <a:srgbClr val="FFFFFF"/>
                </a:solidFill>
                <a:effectLst/>
                <a:uLnTx/>
                <a:uFillTx/>
                <a:latin typeface="Calibri"/>
                <a:ea typeface="Meiryo" panose="020B0604030504040204" pitchFamily="34" charset="-128"/>
                <a:cs typeface="Times New Roman" panose="02020603050405020304" pitchFamily="18" charset="0"/>
              </a:rPr>
              <a:t>CPASS CHICAGO SLEEPS SAFE!</a:t>
            </a:r>
          </a:p>
          <a:p>
            <a:pPr marL="0" marR="0" lvl="0" indent="0" algn="ctr" defTabSz="914400" rtl="0" eaLnBrk="1" fontAlgn="auto" latinLnBrk="0" hangingPunct="1">
              <a:lnSpc>
                <a:spcPct val="120000"/>
              </a:lnSpc>
              <a:spcBef>
                <a:spcPts val="120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Helvetica" pitchFamily="2" charset="0"/>
                <a:ea typeface="Meiryo" panose="020B0604030504040204" pitchFamily="34" charset="-128"/>
                <a:cs typeface="Calibri" panose="020F0502020204030204" pitchFamily="34" charset="0"/>
              </a:rPr>
              <a:t>COMMUNITY PARTNERSHIP APPROACHES FOR SAFE SLEEP</a:t>
            </a:r>
            <a:endParaRPr kumimoji="0" lang="en-US" sz="1000" b="0" i="0" u="none" strike="noStrike" kern="1200" cap="none" spc="0" normalizeH="0" baseline="0" noProof="0" dirty="0">
              <a:ln>
                <a:noFill/>
              </a:ln>
              <a:solidFill>
                <a:srgbClr val="FFFFFF"/>
              </a:solidFill>
              <a:effectLst/>
              <a:uLnTx/>
              <a:uFillTx/>
              <a:latin typeface="Calisto MT" panose="02040603050505030304" pitchFamily="18" charset="77"/>
              <a:ea typeface="Meiryo" panose="020B0604030504040204" pitchFamily="34" charset="-128"/>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sto MT" panose="02040603050505030304" pitchFamily="18" charset="77"/>
                <a:ea typeface="Meiryo" panose="020B0604030504040204" pitchFamily="34" charset="-128"/>
                <a:cs typeface="Times New Roman" panose="02020603050405020304" pitchFamily="18" charset="0"/>
              </a:rPr>
              <a:t> </a:t>
            </a:r>
          </a:p>
        </p:txBody>
      </p:sp>
      <p:pic>
        <p:nvPicPr>
          <p:cNvPr id="17" name="Picture 16">
            <a:extLst>
              <a:ext uri="{FF2B5EF4-FFF2-40B4-BE49-F238E27FC236}">
                <a16:creationId xmlns:a16="http://schemas.microsoft.com/office/drawing/2014/main" id="{F8DF7F33-178C-5944-9D0E-1E4D4F742ECB}"/>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rot="1359109">
            <a:off x="10337265" y="3183762"/>
            <a:ext cx="1549503" cy="618945"/>
          </a:xfrm>
          <a:prstGeom prst="rect">
            <a:avLst/>
          </a:prstGeom>
          <a:ln w="381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7C001548-0C40-0745-A693-8B8CD9D18FCB}"/>
              </a:ext>
            </a:extLst>
          </p:cNvPr>
          <p:cNvPicPr/>
          <p:nvPr/>
        </p:nvPicPr>
        <p:blipFill>
          <a:blip r:embed="rId4" cstate="email">
            <a:extLst>
              <a:ext uri="{28A0092B-C50C-407E-A947-70E740481C1C}">
                <a14:useLocalDpi xmlns:a14="http://schemas.microsoft.com/office/drawing/2010/main"/>
              </a:ext>
            </a:extLst>
          </a:blip>
          <a:stretch>
            <a:fillRect/>
          </a:stretch>
        </p:blipFill>
        <p:spPr>
          <a:xfrm>
            <a:off x="8719577" y="3015843"/>
            <a:ext cx="1558263" cy="678299"/>
          </a:xfrm>
          <a:prstGeom prst="rect">
            <a:avLst/>
          </a:prstGeom>
          <a:ln w="38100">
            <a:solidFill>
              <a:schemeClr val="bg1"/>
            </a:solidFill>
          </a:ln>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5DF33435-5792-0E43-93C4-C28B373B681D}"/>
              </a:ext>
            </a:extLst>
          </p:cNvPr>
          <p:cNvPicPr/>
          <p:nvPr/>
        </p:nvPicPr>
        <p:blipFill>
          <a:blip r:embed="rId5" cstate="email">
            <a:extLst>
              <a:ext uri="{28A0092B-C50C-407E-A947-70E740481C1C}">
                <a14:useLocalDpi xmlns:a14="http://schemas.microsoft.com/office/drawing/2010/main"/>
              </a:ext>
            </a:extLst>
          </a:blip>
          <a:stretch>
            <a:fillRect/>
          </a:stretch>
        </p:blipFill>
        <p:spPr>
          <a:xfrm rot="628893">
            <a:off x="7076176" y="3136541"/>
            <a:ext cx="1628344" cy="582835"/>
          </a:xfrm>
          <a:prstGeom prst="rect">
            <a:avLst/>
          </a:prstGeom>
          <a:ln w="38100">
            <a:solidFill>
              <a:schemeClr val="bg1"/>
            </a:solidFill>
          </a:ln>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49570991-1401-E74C-B72E-615DD7A8A360}"/>
              </a:ext>
            </a:extLst>
          </p:cNvPr>
          <p:cNvPicPr/>
          <p:nvPr/>
        </p:nvPicPr>
        <p:blipFill>
          <a:blip r:embed="rId6" cstate="email">
            <a:extLst>
              <a:ext uri="{28A0092B-C50C-407E-A947-70E740481C1C}">
                <a14:useLocalDpi xmlns:a14="http://schemas.microsoft.com/office/drawing/2010/main"/>
              </a:ext>
            </a:extLst>
          </a:blip>
          <a:stretch>
            <a:fillRect/>
          </a:stretch>
        </p:blipFill>
        <p:spPr bwMode="auto">
          <a:xfrm rot="21253759">
            <a:off x="5912769" y="2932103"/>
            <a:ext cx="1040903" cy="845781"/>
          </a:xfrm>
          <a:prstGeom prst="rect">
            <a:avLst/>
          </a:prstGeom>
          <a:ln w="381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E2BD7B08-0A61-2C48-9C17-69450F7013A0}"/>
              </a:ext>
            </a:extLst>
          </p:cNvPr>
          <p:cNvSpPr txBox="1"/>
          <p:nvPr/>
        </p:nvSpPr>
        <p:spPr>
          <a:xfrm>
            <a:off x="5953784" y="4381741"/>
            <a:ext cx="4774640" cy="1200329"/>
          </a:xfrm>
          <a:prstGeom prst="rect">
            <a:avLst/>
          </a:prstGeom>
          <a:noFill/>
        </p:spPr>
        <p:txBody>
          <a:bodyPr wrap="none" rtlCol="0">
            <a:spAutoFit/>
          </a:bodyPr>
          <a:lstStyle/>
          <a:p>
            <a:r>
              <a:rPr lang="en-US" sz="1800" b="1" dirty="0">
                <a:solidFill>
                  <a:schemeClr val="accent1"/>
                </a:solidFill>
                <a:latin typeface="+mn-lt"/>
              </a:rPr>
              <a:t>Felicia Clark: </a:t>
            </a:r>
            <a:r>
              <a:rPr lang="en-US" sz="1800" b="1" dirty="0">
                <a:solidFill>
                  <a:schemeClr val="accent1"/>
                </a:solidFill>
                <a:hlinkClick r:id="rId7"/>
              </a:rPr>
              <a:t>feliciaclark798@yahoo.com</a:t>
            </a:r>
            <a:endParaRPr lang="en-US" sz="1800" b="1" dirty="0">
              <a:solidFill>
                <a:schemeClr val="accent1"/>
              </a:solidFill>
              <a:latin typeface="+mn-lt"/>
            </a:endParaRPr>
          </a:p>
          <a:p>
            <a:r>
              <a:rPr lang="en-US" b="1" dirty="0">
                <a:solidFill>
                  <a:schemeClr val="accent1"/>
                </a:solidFill>
              </a:rPr>
              <a:t>Christie Lawrence: </a:t>
            </a:r>
            <a:r>
              <a:rPr lang="en-US" b="1" dirty="0">
                <a:solidFill>
                  <a:schemeClr val="accent1"/>
                </a:solidFill>
                <a:hlinkClick r:id="rId8"/>
              </a:rPr>
              <a:t>christie_lawrence@rush.edu</a:t>
            </a:r>
            <a:r>
              <a:rPr lang="en-US" b="1" dirty="0">
                <a:solidFill>
                  <a:schemeClr val="accent1"/>
                </a:solidFill>
              </a:rPr>
              <a:t> </a:t>
            </a:r>
            <a:endParaRPr lang="en-US" sz="1800" b="1" dirty="0">
              <a:solidFill>
                <a:schemeClr val="accent1"/>
              </a:solidFill>
              <a:latin typeface="+mn-lt"/>
            </a:endParaRPr>
          </a:p>
          <a:p>
            <a:r>
              <a:rPr lang="en-US" sz="1800" b="1" dirty="0">
                <a:solidFill>
                  <a:schemeClr val="accent1"/>
                </a:solidFill>
                <a:latin typeface="+mn-lt"/>
              </a:rPr>
              <a:t>Gina Lowell: </a:t>
            </a:r>
            <a:r>
              <a:rPr lang="en-US" sz="1800" b="1" dirty="0">
                <a:solidFill>
                  <a:schemeClr val="accent1"/>
                </a:solidFill>
                <a:latin typeface="+mn-lt"/>
                <a:hlinkClick r:id="rId9"/>
              </a:rPr>
              <a:t>gina_lowell@rush.edu</a:t>
            </a:r>
            <a:endParaRPr lang="en-US" sz="1800" b="1" dirty="0">
              <a:solidFill>
                <a:schemeClr val="accent1"/>
              </a:solidFill>
              <a:latin typeface="+mn-lt"/>
            </a:endParaRPr>
          </a:p>
          <a:p>
            <a:r>
              <a:rPr lang="en-US" b="1" dirty="0" err="1">
                <a:solidFill>
                  <a:schemeClr val="accent1"/>
                </a:solidFill>
              </a:rPr>
              <a:t>Kyran</a:t>
            </a:r>
            <a:r>
              <a:rPr lang="en-US" b="1" dirty="0">
                <a:solidFill>
                  <a:schemeClr val="accent1"/>
                </a:solidFill>
              </a:rPr>
              <a:t> Quinlan: </a:t>
            </a:r>
            <a:r>
              <a:rPr lang="en-US" b="1" dirty="0">
                <a:solidFill>
                  <a:schemeClr val="accent1"/>
                </a:solidFill>
                <a:hlinkClick r:id="rId10"/>
              </a:rPr>
              <a:t>kyran_quinlan@rush.edu</a:t>
            </a:r>
            <a:endParaRPr lang="en-US" b="1" dirty="0">
              <a:solidFill>
                <a:schemeClr val="accent1"/>
              </a:solidFill>
            </a:endParaRPr>
          </a:p>
        </p:txBody>
      </p:sp>
      <p:sp>
        <p:nvSpPr>
          <p:cNvPr id="11" name="Rectangle 10">
            <a:extLst>
              <a:ext uri="{FF2B5EF4-FFF2-40B4-BE49-F238E27FC236}">
                <a16:creationId xmlns:a16="http://schemas.microsoft.com/office/drawing/2014/main" id="{86A75037-D9B2-D346-B7C3-768401CE41B2}"/>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descr="A picture containing text, sky, outdoor, sign&#10;&#10;Description automatically generated">
            <a:extLst>
              <a:ext uri="{FF2B5EF4-FFF2-40B4-BE49-F238E27FC236}">
                <a16:creationId xmlns:a16="http://schemas.microsoft.com/office/drawing/2014/main" id="{DC9054A7-FEDD-9244-8045-10ECA856780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63576" y="1734795"/>
            <a:ext cx="3235063" cy="4186551"/>
          </a:xfrm>
          <a:prstGeom prst="rect">
            <a:avLst/>
          </a:prstGeom>
          <a:ln>
            <a:solidFill>
              <a:srgbClr val="006831"/>
            </a:solidFill>
          </a:ln>
        </p:spPr>
      </p:pic>
      <p:sp>
        <p:nvSpPr>
          <p:cNvPr id="12" name="Rectangle 11">
            <a:extLst>
              <a:ext uri="{FF2B5EF4-FFF2-40B4-BE49-F238E27FC236}">
                <a16:creationId xmlns:a16="http://schemas.microsoft.com/office/drawing/2014/main" id="{6172648C-C1FA-A244-89E8-6E6D94AF9953}"/>
              </a:ext>
            </a:extLst>
          </p:cNvPr>
          <p:cNvSpPr/>
          <p:nvPr/>
        </p:nvSpPr>
        <p:spPr>
          <a:xfrm>
            <a:off x="7964129" y="6030571"/>
            <a:ext cx="4227871"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FE3F5">
                    <a:lumMod val="50000"/>
                  </a:srgbClr>
                </a:solidFill>
                <a:effectLst/>
                <a:uLnTx/>
                <a:uFillTx/>
                <a:latin typeface="Calibri"/>
                <a:ea typeface="+mn-ea"/>
                <a:cs typeface="+mn-cs"/>
              </a:rPr>
              <a:t>THANK YOU!</a:t>
            </a:r>
          </a:p>
        </p:txBody>
      </p:sp>
    </p:spTree>
    <p:extLst>
      <p:ext uri="{BB962C8B-B14F-4D97-AF65-F5344CB8AC3E}">
        <p14:creationId xmlns:p14="http://schemas.microsoft.com/office/powerpoint/2010/main" val="3412110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DA00-8CE9-B040-B070-338E0B10B1F5}"/>
              </a:ext>
            </a:extLst>
          </p:cNvPr>
          <p:cNvSpPr>
            <a:spLocks noGrp="1"/>
          </p:cNvSpPr>
          <p:nvPr>
            <p:ph type="title"/>
          </p:nvPr>
        </p:nvSpPr>
        <p:spPr>
          <a:xfrm>
            <a:off x="609601" y="727563"/>
            <a:ext cx="10965793" cy="954107"/>
          </a:xfrm>
        </p:spPr>
        <p:txBody>
          <a:bodyPr/>
          <a:lstStyle/>
          <a:p>
            <a:r>
              <a:rPr lang="en-US" sz="2800" dirty="0">
                <a:solidFill>
                  <a:schemeClr val="accent1"/>
                </a:solidFill>
                <a:latin typeface="+mn-lt"/>
              </a:rPr>
              <a:t>Infant mortality is the 3</a:t>
            </a:r>
            <a:r>
              <a:rPr lang="en-US" sz="2800" baseline="30000" dirty="0">
                <a:solidFill>
                  <a:schemeClr val="accent1"/>
                </a:solidFill>
                <a:latin typeface="+mn-lt"/>
              </a:rPr>
              <a:t>rd</a:t>
            </a:r>
            <a:r>
              <a:rPr lang="en-US" sz="2800" dirty="0">
                <a:solidFill>
                  <a:schemeClr val="accent1"/>
                </a:solidFill>
                <a:latin typeface="+mn-lt"/>
              </a:rPr>
              <a:t> leading driver of the </a:t>
            </a:r>
            <a:br>
              <a:rPr lang="en-US" sz="2800" dirty="0">
                <a:solidFill>
                  <a:schemeClr val="accent1"/>
                </a:solidFill>
                <a:latin typeface="+mn-lt"/>
              </a:rPr>
            </a:br>
            <a:r>
              <a:rPr lang="en-US" sz="2800" dirty="0">
                <a:solidFill>
                  <a:schemeClr val="accent1"/>
                </a:solidFill>
                <a:latin typeface="+mn-lt"/>
              </a:rPr>
              <a:t>life expectancy gap in Chicago</a:t>
            </a:r>
          </a:p>
        </p:txBody>
      </p:sp>
      <p:pic>
        <p:nvPicPr>
          <p:cNvPr id="10" name="Content Placeholder 9" descr="A picture containing diagram&#10;&#10;Description automatically generated">
            <a:extLst>
              <a:ext uri="{FF2B5EF4-FFF2-40B4-BE49-F238E27FC236}">
                <a16:creationId xmlns:a16="http://schemas.microsoft.com/office/drawing/2014/main" id="{3909626C-85F0-0D46-A52C-64A09F62B4C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850466" y="1857841"/>
            <a:ext cx="5187383" cy="4185393"/>
          </a:xfrm>
        </p:spPr>
      </p:pic>
      <p:pic>
        <p:nvPicPr>
          <p:cNvPr id="11" name="Picture 10">
            <a:extLst>
              <a:ext uri="{FF2B5EF4-FFF2-40B4-BE49-F238E27FC236}">
                <a16:creationId xmlns:a16="http://schemas.microsoft.com/office/drawing/2014/main" id="{BC0E7CE6-484A-D545-A66E-1C88FBBEB9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471" y="2145891"/>
            <a:ext cx="6096000" cy="3429000"/>
          </a:xfrm>
          <a:prstGeom prst="rect">
            <a:avLst/>
          </a:prstGeom>
        </p:spPr>
      </p:pic>
      <p:sp>
        <p:nvSpPr>
          <p:cNvPr id="7" name="Rectangle 6">
            <a:extLst>
              <a:ext uri="{FF2B5EF4-FFF2-40B4-BE49-F238E27FC236}">
                <a16:creationId xmlns:a16="http://schemas.microsoft.com/office/drawing/2014/main" id="{AC6A04A8-5B5D-A147-93CE-36A48FE2639D}"/>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D2D1C9A-D62B-2647-AB03-F0A16395CC54}"/>
              </a:ext>
            </a:extLst>
          </p:cNvPr>
          <p:cNvSpPr txBox="1"/>
          <p:nvPr/>
        </p:nvSpPr>
        <p:spPr>
          <a:xfrm>
            <a:off x="8257691" y="6043234"/>
            <a:ext cx="3317703"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Data source and figure from Healthy Chicago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Closing Our Life Expectancy Gap, 2022</a:t>
            </a:r>
          </a:p>
        </p:txBody>
      </p:sp>
    </p:spTree>
    <p:extLst>
      <p:ext uri="{BB962C8B-B14F-4D97-AF65-F5344CB8AC3E}">
        <p14:creationId xmlns:p14="http://schemas.microsoft.com/office/powerpoint/2010/main" val="3498162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5EC48-0C57-C941-841C-5A0235EA2292}"/>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E1BD68A-5A95-724B-9317-727924211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3082" y="903569"/>
            <a:ext cx="8065579" cy="5481723"/>
          </a:xfrm>
          <a:prstGeom prst="rect">
            <a:avLst/>
          </a:prstGeom>
        </p:spPr>
      </p:pic>
      <p:sp>
        <p:nvSpPr>
          <p:cNvPr id="10" name="Title 1">
            <a:extLst>
              <a:ext uri="{FF2B5EF4-FFF2-40B4-BE49-F238E27FC236}">
                <a16:creationId xmlns:a16="http://schemas.microsoft.com/office/drawing/2014/main" id="{DFEF149C-89F3-DA43-A08B-06B6DBE86DD4}"/>
              </a:ext>
            </a:extLst>
          </p:cNvPr>
          <p:cNvSpPr>
            <a:spLocks noGrp="1"/>
          </p:cNvSpPr>
          <p:nvPr>
            <p:ph type="title"/>
          </p:nvPr>
        </p:nvSpPr>
        <p:spPr>
          <a:xfrm>
            <a:off x="613103" y="529660"/>
            <a:ext cx="10965793" cy="954107"/>
          </a:xfrm>
        </p:spPr>
        <p:txBody>
          <a:bodyPr>
            <a:normAutofit/>
          </a:bodyPr>
          <a:lstStyle/>
          <a:p>
            <a:r>
              <a:rPr lang="en-US" sz="3200" b="1" dirty="0">
                <a:solidFill>
                  <a:schemeClr val="accent1"/>
                </a:solidFill>
                <a:latin typeface="+mn-lt"/>
              </a:rPr>
              <a:t>Media Reporting of SUID</a:t>
            </a:r>
          </a:p>
        </p:txBody>
      </p:sp>
      <p:sp>
        <p:nvSpPr>
          <p:cNvPr id="8" name="TextBox 7">
            <a:extLst>
              <a:ext uri="{FF2B5EF4-FFF2-40B4-BE49-F238E27FC236}">
                <a16:creationId xmlns:a16="http://schemas.microsoft.com/office/drawing/2014/main" id="{3E04C4E1-1381-F24F-B79A-5F17FA75A3D3}"/>
              </a:ext>
            </a:extLst>
          </p:cNvPr>
          <p:cNvSpPr txBox="1"/>
          <p:nvPr/>
        </p:nvSpPr>
        <p:spPr>
          <a:xfrm>
            <a:off x="9048661" y="6030571"/>
            <a:ext cx="3143339" cy="769441"/>
          </a:xfrm>
          <a:prstGeom prst="rect">
            <a:avLst/>
          </a:prstGeom>
          <a:noFill/>
        </p:spPr>
        <p:txBody>
          <a:bodyPr wrap="square" rtlCol="0">
            <a:spAutoFit/>
          </a:bodyPr>
          <a:lstStyle/>
          <a:p>
            <a:r>
              <a:rPr lang="en-US" sz="1100" dirty="0" err="1">
                <a:solidFill>
                  <a:schemeClr val="tx1">
                    <a:lumMod val="50000"/>
                    <a:lumOff val="50000"/>
                  </a:schemeClr>
                </a:solidFill>
              </a:rPr>
              <a:t>Roehler</a:t>
            </a:r>
            <a:r>
              <a:rPr lang="en-US" sz="1100" dirty="0">
                <a:solidFill>
                  <a:schemeClr val="tx1">
                    <a:lumMod val="50000"/>
                    <a:lumOff val="50000"/>
                  </a:schemeClr>
                </a:solidFill>
              </a:rPr>
              <a:t> DR, Lowell GS, Silvestri JM, Eason EA, Quinlan KP. Differential Media Reporting of Unintentional Child Deaths in Chicago, 2011-2015. Am J Public Health. 2018 Oct;108(10):1318-1319.</a:t>
            </a:r>
          </a:p>
        </p:txBody>
      </p:sp>
    </p:spTree>
    <p:extLst>
      <p:ext uri="{BB962C8B-B14F-4D97-AF65-F5344CB8AC3E}">
        <p14:creationId xmlns:p14="http://schemas.microsoft.com/office/powerpoint/2010/main" val="2936700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20C606-781D-324B-8EB5-00ECBDB6C202}"/>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213" y="1052393"/>
            <a:ext cx="8811969" cy="497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9E43D7E8-12CC-054D-BB49-91EDF633F8FB}"/>
              </a:ext>
            </a:extLst>
          </p:cNvPr>
          <p:cNvSpPr/>
          <p:nvPr/>
        </p:nvSpPr>
        <p:spPr>
          <a:xfrm>
            <a:off x="1343882" y="1637391"/>
            <a:ext cx="3716735" cy="1455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B9E14A7-7144-FE4D-8C2B-A2FFB339B40D}"/>
              </a:ext>
            </a:extLst>
          </p:cNvPr>
          <p:cNvSpPr txBox="1"/>
          <p:nvPr/>
        </p:nvSpPr>
        <p:spPr>
          <a:xfrm>
            <a:off x="8394960" y="6139849"/>
            <a:ext cx="3672349" cy="600164"/>
          </a:xfrm>
          <a:prstGeom prst="rect">
            <a:avLst/>
          </a:prstGeom>
          <a:noFill/>
        </p:spPr>
        <p:txBody>
          <a:bodyPr wrap="square">
            <a:spAutoFit/>
          </a:bodyPr>
          <a:lstStyle/>
          <a:p>
            <a:r>
              <a:rPr lang="en-US" sz="1100" dirty="0" err="1">
                <a:solidFill>
                  <a:schemeClr val="tx1">
                    <a:lumMod val="50000"/>
                    <a:lumOff val="50000"/>
                  </a:schemeClr>
                </a:solidFill>
              </a:rPr>
              <a:t>Roehler</a:t>
            </a:r>
            <a:r>
              <a:rPr lang="en-US" sz="1100" dirty="0">
                <a:solidFill>
                  <a:schemeClr val="tx1">
                    <a:lumMod val="50000"/>
                    <a:lumOff val="50000"/>
                  </a:schemeClr>
                </a:solidFill>
              </a:rPr>
              <a:t> DR, Batra EK, Quinlan KP. Comparing the Risk of Sudden Unexpected Infant Death to Common Causes of Childhood Injury Death. J </a:t>
            </a:r>
            <a:r>
              <a:rPr lang="en-US" sz="1100" dirty="0" err="1">
                <a:solidFill>
                  <a:schemeClr val="tx1">
                    <a:lumMod val="50000"/>
                    <a:lumOff val="50000"/>
                  </a:schemeClr>
                </a:solidFill>
              </a:rPr>
              <a:t>Pediatr</a:t>
            </a:r>
            <a:r>
              <a:rPr lang="en-US" sz="1100" dirty="0">
                <a:solidFill>
                  <a:schemeClr val="tx1">
                    <a:lumMod val="50000"/>
                    <a:lumOff val="50000"/>
                  </a:schemeClr>
                </a:solidFill>
              </a:rPr>
              <a:t>. 2019 Sep;212:224-227.e5.</a:t>
            </a:r>
          </a:p>
        </p:txBody>
      </p:sp>
    </p:spTree>
    <p:extLst>
      <p:ext uri="{BB962C8B-B14F-4D97-AF65-F5344CB8AC3E}">
        <p14:creationId xmlns:p14="http://schemas.microsoft.com/office/powerpoint/2010/main" val="685438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20C606-781D-324B-8EB5-00ECBDB6C202}"/>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213" y="1052393"/>
            <a:ext cx="8811969" cy="497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05C79C34-AD31-CB46-84E2-A6C5268F1B05}"/>
              </a:ext>
            </a:extLst>
          </p:cNvPr>
          <p:cNvSpPr txBox="1"/>
          <p:nvPr/>
        </p:nvSpPr>
        <p:spPr>
          <a:xfrm>
            <a:off x="8394960" y="6139849"/>
            <a:ext cx="3672349" cy="600164"/>
          </a:xfrm>
          <a:prstGeom prst="rect">
            <a:avLst/>
          </a:prstGeom>
          <a:noFill/>
        </p:spPr>
        <p:txBody>
          <a:bodyPr wrap="square">
            <a:spAutoFit/>
          </a:bodyPr>
          <a:lstStyle/>
          <a:p>
            <a:r>
              <a:rPr lang="en-US" sz="1100" dirty="0" err="1">
                <a:solidFill>
                  <a:schemeClr val="tx1">
                    <a:lumMod val="50000"/>
                    <a:lumOff val="50000"/>
                  </a:schemeClr>
                </a:solidFill>
              </a:rPr>
              <a:t>Roehler</a:t>
            </a:r>
            <a:r>
              <a:rPr lang="en-US" sz="1100" dirty="0">
                <a:solidFill>
                  <a:schemeClr val="tx1">
                    <a:lumMod val="50000"/>
                    <a:lumOff val="50000"/>
                  </a:schemeClr>
                </a:solidFill>
              </a:rPr>
              <a:t> DR, Batra EK, Quinlan KP. Comparing the Risk of Sudden Unexpected Infant Death to Common Causes of Childhood Injury Death. J </a:t>
            </a:r>
            <a:r>
              <a:rPr lang="en-US" sz="1100" dirty="0" err="1">
                <a:solidFill>
                  <a:schemeClr val="tx1">
                    <a:lumMod val="50000"/>
                    <a:lumOff val="50000"/>
                  </a:schemeClr>
                </a:solidFill>
              </a:rPr>
              <a:t>Pediatr</a:t>
            </a:r>
            <a:r>
              <a:rPr lang="en-US" sz="1100" dirty="0">
                <a:solidFill>
                  <a:schemeClr val="tx1">
                    <a:lumMod val="50000"/>
                    <a:lumOff val="50000"/>
                  </a:schemeClr>
                </a:solidFill>
              </a:rPr>
              <a:t>. 2019 Sep;212:224-227.e5.</a:t>
            </a:r>
          </a:p>
        </p:txBody>
      </p:sp>
    </p:spTree>
    <p:extLst>
      <p:ext uri="{BB962C8B-B14F-4D97-AF65-F5344CB8AC3E}">
        <p14:creationId xmlns:p14="http://schemas.microsoft.com/office/powerpoint/2010/main" val="1321642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E88497-F9E1-4445-8B59-018FE3CA394D}"/>
              </a:ext>
            </a:extLst>
          </p:cNvPr>
          <p:cNvSpPr/>
          <p:nvPr/>
        </p:nvSpPr>
        <p:spPr>
          <a:xfrm>
            <a:off x="8273845" y="6030571"/>
            <a:ext cx="3672349" cy="709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85D096B2-13C3-4872-9610-89B17AEDE8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61830" y="1604415"/>
            <a:ext cx="9868339" cy="4878732"/>
          </a:xfrm>
          <a:prstGeom prst="rect">
            <a:avLst/>
          </a:prstGeom>
        </p:spPr>
      </p:pic>
      <p:sp>
        <p:nvSpPr>
          <p:cNvPr id="3" name="Rectangle 2">
            <a:extLst>
              <a:ext uri="{FF2B5EF4-FFF2-40B4-BE49-F238E27FC236}">
                <a16:creationId xmlns:a16="http://schemas.microsoft.com/office/drawing/2014/main" id="{798A7B8B-3A4A-43DD-ADC1-A98DC181166D}"/>
              </a:ext>
            </a:extLst>
          </p:cNvPr>
          <p:cNvSpPr/>
          <p:nvPr/>
        </p:nvSpPr>
        <p:spPr>
          <a:xfrm>
            <a:off x="9125339" y="6030571"/>
            <a:ext cx="2795830" cy="307777"/>
          </a:xfrm>
          <a:prstGeom prst="rect">
            <a:avLst/>
          </a:prstGeom>
        </p:spPr>
        <p:txBody>
          <a:bodyPr wrap="none">
            <a:spAutoFit/>
          </a:bodyPr>
          <a:lstStyle/>
          <a:p>
            <a:r>
              <a:rPr lang="en-US" sz="1400" dirty="0">
                <a:solidFill>
                  <a:schemeClr val="tx1">
                    <a:lumMod val="50000"/>
                    <a:lumOff val="50000"/>
                  </a:schemeClr>
                </a:solidFill>
              </a:rPr>
              <a:t>https://www.cdc.gov/sids/data.htm</a:t>
            </a:r>
          </a:p>
        </p:txBody>
      </p:sp>
      <p:sp>
        <p:nvSpPr>
          <p:cNvPr id="4" name="TextBox 3">
            <a:extLst>
              <a:ext uri="{FF2B5EF4-FFF2-40B4-BE49-F238E27FC236}">
                <a16:creationId xmlns:a16="http://schemas.microsoft.com/office/drawing/2014/main" id="{46A7C242-C218-4490-B6B5-30A196AF20FE}"/>
              </a:ext>
            </a:extLst>
          </p:cNvPr>
          <p:cNvSpPr txBox="1"/>
          <p:nvPr/>
        </p:nvSpPr>
        <p:spPr>
          <a:xfrm>
            <a:off x="6433882" y="3801487"/>
            <a:ext cx="653143" cy="369332"/>
          </a:xfrm>
          <a:prstGeom prst="rect">
            <a:avLst/>
          </a:prstGeom>
          <a:noFill/>
        </p:spPr>
        <p:txBody>
          <a:bodyPr wrap="square" rtlCol="0">
            <a:spAutoFit/>
          </a:bodyPr>
          <a:lstStyle/>
          <a:p>
            <a:r>
              <a:rPr lang="en-US" dirty="0"/>
              <a:t>SIDS</a:t>
            </a:r>
          </a:p>
        </p:txBody>
      </p:sp>
      <p:sp>
        <p:nvSpPr>
          <p:cNvPr id="5" name="TextBox 4">
            <a:extLst>
              <a:ext uri="{FF2B5EF4-FFF2-40B4-BE49-F238E27FC236}">
                <a16:creationId xmlns:a16="http://schemas.microsoft.com/office/drawing/2014/main" id="{430D4369-8D43-4B54-BFC3-93EBD2947D76}"/>
              </a:ext>
            </a:extLst>
          </p:cNvPr>
          <p:cNvSpPr txBox="1"/>
          <p:nvPr/>
        </p:nvSpPr>
        <p:spPr>
          <a:xfrm>
            <a:off x="8881066" y="2971966"/>
            <a:ext cx="1642188" cy="369332"/>
          </a:xfrm>
          <a:prstGeom prst="rect">
            <a:avLst/>
          </a:prstGeom>
          <a:noFill/>
        </p:spPr>
        <p:txBody>
          <a:bodyPr wrap="square" rtlCol="0">
            <a:spAutoFit/>
          </a:bodyPr>
          <a:lstStyle/>
          <a:p>
            <a:r>
              <a:rPr lang="en-US" dirty="0"/>
              <a:t>Combined SUID</a:t>
            </a:r>
          </a:p>
        </p:txBody>
      </p:sp>
      <p:sp>
        <p:nvSpPr>
          <p:cNvPr id="6" name="TextBox 5">
            <a:extLst>
              <a:ext uri="{FF2B5EF4-FFF2-40B4-BE49-F238E27FC236}">
                <a16:creationId xmlns:a16="http://schemas.microsoft.com/office/drawing/2014/main" id="{2CD38B21-92E3-43DF-8705-83F52A145E59}"/>
              </a:ext>
            </a:extLst>
          </p:cNvPr>
          <p:cNvSpPr txBox="1"/>
          <p:nvPr/>
        </p:nvSpPr>
        <p:spPr>
          <a:xfrm>
            <a:off x="3980497" y="4408792"/>
            <a:ext cx="1160106" cy="369332"/>
          </a:xfrm>
          <a:prstGeom prst="rect">
            <a:avLst/>
          </a:prstGeom>
          <a:noFill/>
        </p:spPr>
        <p:txBody>
          <a:bodyPr wrap="square" rtlCol="0">
            <a:spAutoFit/>
          </a:bodyPr>
          <a:lstStyle/>
          <a:p>
            <a:r>
              <a:rPr lang="en-US" dirty="0"/>
              <a:t>Unknown</a:t>
            </a:r>
          </a:p>
        </p:txBody>
      </p:sp>
      <p:sp>
        <p:nvSpPr>
          <p:cNvPr id="7" name="TextBox 6">
            <a:extLst>
              <a:ext uri="{FF2B5EF4-FFF2-40B4-BE49-F238E27FC236}">
                <a16:creationId xmlns:a16="http://schemas.microsoft.com/office/drawing/2014/main" id="{91D7698D-189B-41D6-B892-E2C72A6FE5FB}"/>
              </a:ext>
            </a:extLst>
          </p:cNvPr>
          <p:cNvSpPr txBox="1"/>
          <p:nvPr/>
        </p:nvSpPr>
        <p:spPr>
          <a:xfrm>
            <a:off x="9870111" y="4778124"/>
            <a:ext cx="653143" cy="369332"/>
          </a:xfrm>
          <a:prstGeom prst="rect">
            <a:avLst/>
          </a:prstGeom>
          <a:noFill/>
        </p:spPr>
        <p:txBody>
          <a:bodyPr wrap="square" rtlCol="0">
            <a:spAutoFit/>
          </a:bodyPr>
          <a:lstStyle/>
          <a:p>
            <a:r>
              <a:rPr lang="en-US" dirty="0"/>
              <a:t>ASSB</a:t>
            </a:r>
          </a:p>
        </p:txBody>
      </p:sp>
      <p:sp>
        <p:nvSpPr>
          <p:cNvPr id="8" name="TextBox 7">
            <a:extLst>
              <a:ext uri="{FF2B5EF4-FFF2-40B4-BE49-F238E27FC236}">
                <a16:creationId xmlns:a16="http://schemas.microsoft.com/office/drawing/2014/main" id="{962EDE49-CB4A-4197-86C6-7AA02A8F4771}"/>
              </a:ext>
            </a:extLst>
          </p:cNvPr>
          <p:cNvSpPr txBox="1"/>
          <p:nvPr/>
        </p:nvSpPr>
        <p:spPr>
          <a:xfrm>
            <a:off x="2640562" y="1535140"/>
            <a:ext cx="1723613" cy="369332"/>
          </a:xfrm>
          <a:prstGeom prst="rect">
            <a:avLst/>
          </a:prstGeom>
          <a:noFill/>
        </p:spPr>
        <p:txBody>
          <a:bodyPr wrap="square" rtlCol="0">
            <a:spAutoFit/>
          </a:bodyPr>
          <a:lstStyle/>
          <a:p>
            <a:r>
              <a:rPr lang="en-US" b="1" dirty="0"/>
              <a:t>Back to Sleep</a:t>
            </a:r>
          </a:p>
        </p:txBody>
      </p:sp>
      <p:cxnSp>
        <p:nvCxnSpPr>
          <p:cNvPr id="10" name="Straight Arrow Connector 9">
            <a:extLst>
              <a:ext uri="{FF2B5EF4-FFF2-40B4-BE49-F238E27FC236}">
                <a16:creationId xmlns:a16="http://schemas.microsoft.com/office/drawing/2014/main" id="{C74CF812-0006-494F-B0D5-91D790BFB353}"/>
              </a:ext>
            </a:extLst>
          </p:cNvPr>
          <p:cNvCxnSpPr>
            <a:cxnSpLocks/>
          </p:cNvCxnSpPr>
          <p:nvPr/>
        </p:nvCxnSpPr>
        <p:spPr>
          <a:xfrm>
            <a:off x="3307700" y="1904472"/>
            <a:ext cx="0" cy="464655"/>
          </a:xfrm>
          <a:prstGeom prst="straightConnector1">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itle 1">
            <a:extLst>
              <a:ext uri="{FF2B5EF4-FFF2-40B4-BE49-F238E27FC236}">
                <a16:creationId xmlns:a16="http://schemas.microsoft.com/office/drawing/2014/main" id="{31D15DC7-9568-604F-A556-5F3B59A0D7BA}"/>
              </a:ext>
            </a:extLst>
          </p:cNvPr>
          <p:cNvSpPr txBox="1">
            <a:spLocks/>
          </p:cNvSpPr>
          <p:nvPr/>
        </p:nvSpPr>
        <p:spPr>
          <a:xfrm>
            <a:off x="609600" y="886039"/>
            <a:ext cx="10972800" cy="584775"/>
          </a:xfrm>
          <a:prstGeom prst="rect">
            <a:avLst/>
          </a:prstGeom>
        </p:spPr>
        <p:txBody>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sz="2800" dirty="0">
                <a:solidFill>
                  <a:schemeClr val="accent1"/>
                </a:solidFill>
                <a:latin typeface="+mn-lt"/>
              </a:rPr>
              <a:t>Trends in Sudden Unexpected Infant Death by Cause, 1990-2018</a:t>
            </a:r>
          </a:p>
        </p:txBody>
      </p:sp>
    </p:spTree>
    <p:extLst>
      <p:ext uri="{BB962C8B-B14F-4D97-AF65-F5344CB8AC3E}">
        <p14:creationId xmlns:p14="http://schemas.microsoft.com/office/powerpoint/2010/main" val="15416546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AP_slides_final_widescreen">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TotalTime>
  <Words>4104</Words>
  <Application>Microsoft Macintosh PowerPoint</Application>
  <PresentationFormat>Widescreen</PresentationFormat>
  <Paragraphs>353</Paragraphs>
  <Slides>41</Slides>
  <Notes>23</Notes>
  <HiddenSlides>0</HiddenSlides>
  <MMClips>1</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41</vt:i4>
      </vt:variant>
    </vt:vector>
  </HeadingPairs>
  <TitlesOfParts>
    <vt:vector size="58" baseType="lpstr">
      <vt:lpstr>Arial</vt:lpstr>
      <vt:lpstr>Bradley Hand</vt:lpstr>
      <vt:lpstr>Calibri</vt:lpstr>
      <vt:lpstr>Calibri Light</vt:lpstr>
      <vt:lpstr>Calisto MT</vt:lpstr>
      <vt:lpstr>Cambria</vt:lpstr>
      <vt:lpstr>Georgia</vt:lpstr>
      <vt:lpstr>Helvetica</vt:lpstr>
      <vt:lpstr>Helvetica Neue Medium</vt:lpstr>
      <vt:lpstr>Lucida Grande</vt:lpstr>
      <vt:lpstr>Verdana</vt:lpstr>
      <vt:lpstr>Wingdings</vt:lpstr>
      <vt:lpstr>office theme</vt:lpstr>
      <vt:lpstr>3_Office Theme</vt:lpstr>
      <vt:lpstr>AAP_slides_final_widescreen</vt:lpstr>
      <vt:lpstr>1_Office Theme</vt:lpstr>
      <vt:lpstr>think-cell Slide</vt:lpstr>
      <vt:lpstr>Data Driven Approaches to SUID Prevention: from Surveillance to Safe Sleep </vt:lpstr>
      <vt:lpstr>Sudden Unexpected Infant Death (SUID)  SUID and Infant Mortality Risk Perception and Disparities The SUID Case Registry for Cook County and Turning Data to Action</vt:lpstr>
      <vt:lpstr>Sudden Unexpected Infant Death</vt:lpstr>
      <vt:lpstr>SUID is a major contributor to Infant Mortality</vt:lpstr>
      <vt:lpstr>Infant mortality is the 3rd leading driver of the  life expectancy gap in Chicago</vt:lpstr>
      <vt:lpstr>Media Reporting of SUID</vt:lpstr>
      <vt:lpstr>PowerPoint Presentation</vt:lpstr>
      <vt:lpstr>PowerPoint Presentation</vt:lpstr>
      <vt:lpstr>PowerPoint Presentation</vt:lpstr>
      <vt:lpstr>Childhood Injury Mortality Rates and Perceived Risk</vt:lpstr>
      <vt:lpstr>Race and Ethnic SUID Disparities are Magnified in Large Cities</vt:lpstr>
      <vt:lpstr>Risk Factors for SUID due to ASSB and Unknown/SIDS Strongly Overlap</vt:lpstr>
      <vt:lpstr>Voices of Child Health in Chicago - 2022 </vt:lpstr>
      <vt:lpstr>PowerPoint Presentation</vt:lpstr>
      <vt:lpstr>PowerPoint Presentation</vt:lpstr>
      <vt:lpstr>PowerPoint Presentation</vt:lpstr>
      <vt:lpstr>The Sleep Environment  </vt:lpstr>
      <vt:lpstr>2019 Cook County SUID</vt:lpstr>
      <vt:lpstr>   Sleep-Related Infant Deaths (45)  Unsafe Sleep Factors   </vt:lpstr>
      <vt:lpstr>   Sleep-Related Infant Deaths (45)  Demographics   </vt:lpstr>
      <vt:lpstr>   Sleep-Related Infant Deaths (45)  Demographics   </vt:lpstr>
      <vt:lpstr>   Sleep-Related Infant Deaths (45)  Risk Factors   </vt:lpstr>
      <vt:lpstr>Moving Forward</vt:lpstr>
      <vt:lpstr>PowerPoint Presentation</vt:lpstr>
      <vt:lpstr>Preventing SUID: Turning Data to Action with CPASS Chicago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Modeling Safe Sleep in Birth Hospitals</vt:lpstr>
      <vt:lpstr>Our Hospital Safe Sleep Working Group</vt:lpstr>
      <vt:lpstr>“This is More than Just a Job”</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Surenian, Aleena Lida</cp:lastModifiedBy>
  <cp:revision>23</cp:revision>
  <dcterms:created xsi:type="dcterms:W3CDTF">2023-05-23T15:29:32Z</dcterms:created>
  <dcterms:modified xsi:type="dcterms:W3CDTF">2023-05-25T13:09:28Z</dcterms:modified>
</cp:coreProperties>
</file>