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36600" indent="-279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474788" indent="-560388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212975" indent="-841375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951163" indent="-1122363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8">
          <p15:clr>
            <a:srgbClr val="A4A3A4"/>
          </p15:clr>
        </p15:guide>
        <p15:guide id="2" pos="1344">
          <p15:clr>
            <a:srgbClr val="A4A3A4"/>
          </p15:clr>
        </p15:guide>
        <p15:guide id="3" pos="30912">
          <p15:clr>
            <a:srgbClr val="A4A3A4"/>
          </p15:clr>
        </p15:guide>
        <p15:guide id="4" orient="horz" pos="10056">
          <p15:clr>
            <a:srgbClr val="A4A3A4"/>
          </p15:clr>
        </p15:guide>
        <p15:guide id="5" orient="horz" pos="14071">
          <p15:clr>
            <a:srgbClr val="A4A3A4"/>
          </p15:clr>
        </p15:guide>
        <p15:guide id="6" orient="horz" pos="1349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E8FD3E-DBE1-911B-42BB-476104B578AF}" name="Daniel L Weiss" initials="DW" userId="S::dlw2885@ads.northwestern.edu::9eb720c2-52d8-4896-8792-48826e9f92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>
      <p:ext uri="{19B8F6BF-5375-455C-9EA6-DF929625EA0E}">
        <p15:presenceInfo xmlns:p15="http://schemas.microsoft.com/office/powerpoint/2012/main" userId="S-1-5-21-2086500257-1188392490-3880406080-31514" providerId="AD"/>
      </p:ext>
    </p:extLst>
  </p:cmAuthor>
  <p:cmAuthor id="2" name="Weiss, Daniel" initials="WD" lastIdx="3" clrIdx="1">
    <p:extLst>
      <p:ext uri="{19B8F6BF-5375-455C-9EA6-DF929625EA0E}">
        <p15:presenceInfo xmlns:p15="http://schemas.microsoft.com/office/powerpoint/2012/main" userId="S-1-5-21-2123635653-1174594397-1724042279-156046" providerId="AD"/>
      </p:ext>
    </p:extLst>
  </p:cmAuthor>
  <p:cmAuthor id="3" name="Weiss, Daniel" initials="WD [2]" lastIdx="2" clrIdx="2">
    <p:extLst>
      <p:ext uri="{19B8F6BF-5375-455C-9EA6-DF929625EA0E}">
        <p15:presenceInfo xmlns:p15="http://schemas.microsoft.com/office/powerpoint/2012/main" userId="Weiss, 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B7478-1D0D-4EFE-9700-F28166B925D4}" v="16" dt="2022-04-01T13:21:50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79" autoAdjust="0"/>
  </p:normalViewPr>
  <p:slideViewPr>
    <p:cSldViewPr snapToGrid="0">
      <p:cViewPr>
        <p:scale>
          <a:sx n="20" d="100"/>
          <a:sy n="20" d="100"/>
        </p:scale>
        <p:origin x="600" y="-403"/>
      </p:cViewPr>
      <p:guideLst>
        <p:guide orient="horz" pos="20078"/>
        <p:guide pos="1344"/>
        <p:guide pos="30912"/>
        <p:guide orient="horz" pos="10056"/>
        <p:guide orient="horz" pos="14071"/>
        <p:guide orient="horz" pos="134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DC6270F-F403-714A-B538-E6C31C1292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445EC77-C17F-2348-9DEC-50E843B993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B6B2331-3465-314E-8B52-CB68CB7FCC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D43070F-0489-EA48-B23C-C98547940A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fld id="{3EAB5515-8815-4FEC-9706-47885B6A3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D7DCF5-29AE-3047-B765-BC2B38BA0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5F9BF-C48D-584D-91A5-0570013F92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07F7F9-BE1B-4FD1-84AE-ABE1963D3E6D}" type="datetimeFigureOut">
              <a:rPr lang="en-US"/>
              <a:pPr>
                <a:defRPr/>
              </a:pPr>
              <a:t>5/16/2022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E2D796-337F-B743-9BB3-38CC41FE2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162050"/>
            <a:ext cx="4879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AE55CE-F979-7C4B-8E28-397209B2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EB4C5-F3B9-A749-8226-4932E32B5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6574C-8AF3-374F-9C43-5077164D1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4FBEFB-CBBB-41CD-9F08-23A2D45DF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6600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788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1163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9604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6pPr>
    <a:lvl7pPr marL="4427525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7pPr>
    <a:lvl8pPr marL="516544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8pPr>
    <a:lvl9pPr marL="590336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Folders, coordinated discharge worksheet,</a:t>
            </a:r>
            <a:r>
              <a:rPr lang="en-US" altLang="en-US" baseline="0" dirty="0"/>
              <a:t> </a:t>
            </a: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988" y="10227129"/>
            <a:ext cx="43526428" cy="7053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72" y="18652672"/>
            <a:ext cx="35846456" cy="8414657"/>
          </a:xfrm>
        </p:spPr>
        <p:txBody>
          <a:bodyPr/>
          <a:lstStyle>
            <a:lvl1pPr marL="0" indent="0" algn="ctr">
              <a:buNone/>
              <a:defRPr/>
            </a:lvl1pPr>
            <a:lvl2pPr marL="711220" indent="0" algn="ctr">
              <a:buNone/>
              <a:defRPr/>
            </a:lvl2pPr>
            <a:lvl3pPr marL="1422441" indent="0" algn="ctr">
              <a:buNone/>
              <a:defRPr/>
            </a:lvl3pPr>
            <a:lvl4pPr marL="2133661" indent="0" algn="ctr">
              <a:buNone/>
              <a:defRPr/>
            </a:lvl4pPr>
            <a:lvl5pPr marL="2844881" indent="0" algn="ctr">
              <a:buNone/>
              <a:defRPr/>
            </a:lvl5pPr>
            <a:lvl6pPr marL="3556102" indent="0" algn="ctr">
              <a:buNone/>
              <a:defRPr/>
            </a:lvl6pPr>
            <a:lvl7pPr marL="4267322" indent="0" algn="ctr">
              <a:buNone/>
              <a:defRPr/>
            </a:lvl7pPr>
            <a:lvl8pPr marL="4978542" indent="0" algn="ctr">
              <a:buNone/>
              <a:defRPr/>
            </a:lvl8pPr>
            <a:lvl9pPr marL="56897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47D-4BC9-413E-9471-63CF1C7FC8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59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9B3C-C0AF-4DFC-870A-6CD25A13E9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36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043" y="2925538"/>
            <a:ext cx="10880372" cy="2633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2456" y="2925538"/>
            <a:ext cx="32406520" cy="2633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1028-4E33-4EF2-8EFD-D9BA1B7D5D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20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1BBA-A3A8-4B51-BD7C-320539562C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64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1153666"/>
            <a:ext cx="43526428" cy="6536871"/>
          </a:xfrm>
        </p:spPr>
        <p:txBody>
          <a:bodyPr anchor="t"/>
          <a:lstStyle>
            <a:lvl1pPr algn="l">
              <a:defRPr sz="62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3952766"/>
            <a:ext cx="43526428" cy="7200900"/>
          </a:xfrm>
        </p:spPr>
        <p:txBody>
          <a:bodyPr anchor="b"/>
          <a:lstStyle>
            <a:lvl1pPr marL="0" indent="0">
              <a:buNone/>
              <a:defRPr sz="3111"/>
            </a:lvl1pPr>
            <a:lvl2pPr marL="711220" indent="0">
              <a:buNone/>
              <a:defRPr sz="2800"/>
            </a:lvl2pPr>
            <a:lvl3pPr marL="1422441" indent="0">
              <a:buNone/>
              <a:defRPr sz="2489"/>
            </a:lvl3pPr>
            <a:lvl4pPr marL="2133661" indent="0">
              <a:buNone/>
              <a:defRPr sz="2178"/>
            </a:lvl4pPr>
            <a:lvl5pPr marL="2844881" indent="0">
              <a:buNone/>
              <a:defRPr sz="2178"/>
            </a:lvl5pPr>
            <a:lvl6pPr marL="3556102" indent="0">
              <a:buNone/>
              <a:defRPr sz="2178"/>
            </a:lvl6pPr>
            <a:lvl7pPr marL="4267322" indent="0">
              <a:buNone/>
              <a:defRPr sz="2178"/>
            </a:lvl7pPr>
            <a:lvl8pPr marL="4978542" indent="0">
              <a:buNone/>
              <a:defRPr sz="2178"/>
            </a:lvl8pPr>
            <a:lvl9pPr marL="5689763" indent="0">
              <a:buNone/>
              <a:defRPr sz="21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7658-567F-4AA5-BA9B-0C6FB54F04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58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456" y="9511395"/>
            <a:ext cx="2164221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21734" y="9511395"/>
            <a:ext cx="2164468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E20-B203-4BD4-984E-5ED4DD4BC4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32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6" y="1317171"/>
            <a:ext cx="46084772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815" y="7369629"/>
            <a:ext cx="22625050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815" y="10439400"/>
            <a:ext cx="22625050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128" y="7369629"/>
            <a:ext cx="22632459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128" y="10439400"/>
            <a:ext cx="22632459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92FF-6FEB-4B0A-A16F-45E566AEA8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87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1D79-DF39-4214-987D-90FCD8FC61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68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90C7-5AEE-4CED-B4CE-7FF6F1301C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32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5" y="1311729"/>
            <a:ext cx="16846550" cy="5576208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787" y="1311729"/>
            <a:ext cx="28625800" cy="28093308"/>
          </a:xfrm>
        </p:spPr>
        <p:txBody>
          <a:bodyPr/>
          <a:lstStyle>
            <a:lvl1pPr>
              <a:defRPr sz="4978"/>
            </a:lvl1pPr>
            <a:lvl2pPr>
              <a:defRPr sz="4356"/>
            </a:lvl2pPr>
            <a:lvl3pPr>
              <a:defRPr sz="3733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815" y="6887937"/>
            <a:ext cx="16846550" cy="22517100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4E8-DF9F-42B7-B4FC-345577A4DD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1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823" y="23042336"/>
            <a:ext cx="30724828" cy="2721429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823" y="2941866"/>
            <a:ext cx="30724828" cy="19749406"/>
          </a:xfrm>
        </p:spPr>
        <p:txBody>
          <a:bodyPr/>
          <a:lstStyle>
            <a:lvl1pPr marL="0" indent="0">
              <a:buNone/>
              <a:defRPr sz="4978"/>
            </a:lvl1pPr>
            <a:lvl2pPr marL="711220" indent="0">
              <a:buNone/>
              <a:defRPr sz="4356"/>
            </a:lvl2pPr>
            <a:lvl3pPr marL="1422441" indent="0">
              <a:buNone/>
              <a:defRPr sz="3733"/>
            </a:lvl3pPr>
            <a:lvl4pPr marL="2133661" indent="0">
              <a:buNone/>
              <a:defRPr sz="3111"/>
            </a:lvl4pPr>
            <a:lvl5pPr marL="2844881" indent="0">
              <a:buNone/>
              <a:defRPr sz="3111"/>
            </a:lvl5pPr>
            <a:lvl6pPr marL="3556102" indent="0">
              <a:buNone/>
              <a:defRPr sz="3111"/>
            </a:lvl6pPr>
            <a:lvl7pPr marL="4267322" indent="0">
              <a:buNone/>
              <a:defRPr sz="3111"/>
            </a:lvl7pPr>
            <a:lvl8pPr marL="4978542" indent="0">
              <a:buNone/>
              <a:defRPr sz="3111"/>
            </a:lvl8pPr>
            <a:lvl9pPr marL="5689763" indent="0">
              <a:buNone/>
              <a:defRPr sz="3111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823" y="25763765"/>
            <a:ext cx="30724828" cy="3861706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7CC-320A-4DD5-A573-40B2FE798B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67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0" y="2925763"/>
            <a:ext cx="4352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9510713"/>
            <a:ext cx="43524488" cy="197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0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3901834" eaLnBrk="1" hangingPunct="1">
              <a:defRPr sz="591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63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3901834" eaLnBrk="1" hangingPunct="1">
              <a:defRPr sz="591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3901834" eaLnBrk="1" hangingPunct="1">
              <a:defRPr sz="5911"/>
            </a:lvl1pPr>
          </a:lstStyle>
          <a:p>
            <a:pPr>
              <a:defRPr/>
            </a:pPr>
            <a:fld id="{6A4EF965-0E43-4C32-AFEB-07C3E2CF26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2pPr>
      <a:lvl3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3pPr>
      <a:lvl4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4pPr>
      <a:lvl5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5pPr>
      <a:lvl6pPr marL="711220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6pPr>
      <a:lvl7pPr marL="142244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7pPr>
      <a:lvl8pPr marL="213366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8pPr>
      <a:lvl9pPr marL="284488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9pPr>
    </p:titleStyle>
    <p:bodyStyle>
      <a:lvl1pPr marL="1460500" indent="-1460500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3600">
          <a:solidFill>
            <a:schemeClr val="tx1"/>
          </a:solidFill>
          <a:latin typeface="+mn-lt"/>
          <a:ea typeface="+mn-ea"/>
          <a:cs typeface="+mn-cs"/>
        </a:defRPr>
      </a:lvl1pPr>
      <a:lvl2pPr marL="3170238" indent="-1219200" algn="l" defTabSz="3900488" rtl="0" eaLnBrk="0" fontAlgn="base" hangingPunct="0">
        <a:spcBef>
          <a:spcPct val="20000"/>
        </a:spcBef>
        <a:spcAft>
          <a:spcPct val="0"/>
        </a:spcAft>
        <a:buChar char="–"/>
        <a:defRPr sz="11900">
          <a:solidFill>
            <a:schemeClr val="tx1"/>
          </a:solidFill>
          <a:latin typeface="+mn-lt"/>
        </a:defRPr>
      </a:lvl2pPr>
      <a:lvl3pPr marL="4876800" indent="-974725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0200">
          <a:solidFill>
            <a:schemeClr val="tx1"/>
          </a:solidFill>
          <a:latin typeface="+mn-lt"/>
        </a:defRPr>
      </a:lvl3pPr>
      <a:lvl4pPr marL="6827838" indent="-974725" algn="l" defTabSz="3900488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78875" indent="-974725" algn="l" defTabSz="3900488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49034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6pPr>
      <a:lvl7pPr marL="1020156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7pPr>
      <a:lvl8pPr marL="1091278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8pPr>
      <a:lvl9pPr marL="1162400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2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244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6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88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0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732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854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9763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94E6E2DA-B4C6-4C95-AE61-2B1F08615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39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091989" y="680465"/>
            <a:ext cx="28932876" cy="154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11300"/>
              </a:lnSpc>
              <a:spcBef>
                <a:spcPct val="0"/>
              </a:spcBef>
              <a:buFontTx/>
              <a:buNone/>
            </a:pPr>
            <a:r>
              <a:rPr lang="en-US" altLang="en-US" sz="125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Perinatal Network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3" name="TextBox 85"/>
          <p:cNvSpPr txBox="1">
            <a:spLocks noChangeArrowheads="1"/>
          </p:cNvSpPr>
          <p:nvPr/>
        </p:nvSpPr>
        <p:spPr bwMode="auto">
          <a:xfrm>
            <a:off x="18038422" y="5946077"/>
            <a:ext cx="15839583" cy="379488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7200" i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Promoting Vaginal Birth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7200" i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7200" i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7200" i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7200" i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7200" i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7200" i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7200" i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7200" i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7200" i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7200" i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72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Birth Equity</a:t>
            </a:r>
            <a:endParaRPr lang="en-US" altLang="en-US" sz="66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1CBF83-D4A3-43E7-8ECD-976B2C3302F6}"/>
              </a:ext>
            </a:extLst>
          </p:cNvPr>
          <p:cNvSpPr txBox="1"/>
          <p:nvPr/>
        </p:nvSpPr>
        <p:spPr>
          <a:xfrm>
            <a:off x="34524555" y="5845946"/>
            <a:ext cx="15685291" cy="2446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222222"/>
                </a:solidFill>
                <a:latin typeface="Calibri" panose="020F0502020204030204" pitchFamily="34" charset="0"/>
              </a:rPr>
              <a:t>BASIC</a:t>
            </a:r>
            <a:endParaRPr lang="en-US" sz="7200" b="1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endParaRPr lang="en-US" sz="7200" i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endParaRPr lang="en-US" sz="7200" b="0" i="1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endParaRPr lang="en-US" sz="7200" i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endParaRPr lang="en-US" sz="7200" b="0" i="1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endParaRPr lang="en-US" sz="7200" i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endParaRPr lang="en-US" sz="7200" b="0" i="1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endParaRPr lang="en-US" sz="7200" i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endParaRPr lang="en-US" sz="7200" b="0" i="1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endParaRPr lang="en-US" sz="7200" i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endParaRPr lang="en-US" sz="7200" b="0" i="1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0285D6-C4E7-4662-B7D0-CFAFE3391E9D}"/>
              </a:ext>
            </a:extLst>
          </p:cNvPr>
          <p:cNvSpPr txBox="1"/>
          <p:nvPr/>
        </p:nvSpPr>
        <p:spPr>
          <a:xfrm>
            <a:off x="34360677" y="22731483"/>
            <a:ext cx="16114636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Northwestern Administrative Perinatal Center</a:t>
            </a:r>
          </a:p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Administrator – Daniell Ashford, DNP, MBA</a:t>
            </a:r>
          </a:p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OB Educator – Myra Sabini BSN, RNC-OB</a:t>
            </a:r>
          </a:p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Neo Educator – Keri Benbrook, BSN, RNC-NIC</a:t>
            </a:r>
          </a:p>
        </p:txBody>
      </p:sp>
      <p:sp>
        <p:nvSpPr>
          <p:cNvPr id="18" name="TextBox 85"/>
          <p:cNvSpPr txBox="1">
            <a:spLocks noChangeArrowheads="1"/>
          </p:cNvSpPr>
          <p:nvPr/>
        </p:nvSpPr>
        <p:spPr bwMode="auto">
          <a:xfrm>
            <a:off x="587375" y="5737860"/>
            <a:ext cx="16094472" cy="390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Northwestern Perinatal Network is comprised of 18 hospitals throughout metropolitan Chicago and northern, northwestern, and western suburban collar counties in Cook, DuPage, Kane, and Lake Counties covering a 50-mile radius of the Northwestern Administrative Perinatal Center.</a:t>
            </a:r>
            <a:endParaRPr lang="en-US" sz="6000" i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000" b="0" i="1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b="1" dirty="0">
                <a:solidFill>
                  <a:srgbClr val="222222"/>
                </a:solidFill>
                <a:latin typeface="Calibri" panose="020F0502020204030204" pitchFamily="34" charset="0"/>
              </a:rPr>
              <a:t>Level III Hospitals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i="1" dirty="0">
                <a:solidFill>
                  <a:srgbClr val="222222"/>
                </a:solidFill>
                <a:latin typeface="Calibri" panose="020F0502020204030204" pitchFamily="34" charset="0"/>
              </a:rPr>
              <a:t>Northwestern Memorial Hospital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i="1" dirty="0">
                <a:solidFill>
                  <a:srgbClr val="222222"/>
                </a:solidFill>
                <a:latin typeface="Calibri" panose="020F0502020204030204" pitchFamily="34" charset="0"/>
              </a:rPr>
              <a:t>NorthShore Evanston Hospital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i="1" dirty="0">
                <a:solidFill>
                  <a:srgbClr val="222222"/>
                </a:solidFill>
                <a:latin typeface="Calibri" panose="020F0502020204030204" pitchFamily="34" charset="0"/>
              </a:rPr>
              <a:t>Lurie Children’s Hospital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i="1" dirty="0">
                <a:solidFill>
                  <a:srgbClr val="222222"/>
                </a:solidFill>
                <a:latin typeface="Calibri" panose="020F0502020204030204" pitchFamily="34" charset="0"/>
              </a:rPr>
              <a:t>Northwestern Central DuPage Hospital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i="1" dirty="0">
                <a:solidFill>
                  <a:srgbClr val="222222"/>
                </a:solidFill>
                <a:latin typeface="Calibri" panose="020F0502020204030204" pitchFamily="34" charset="0"/>
              </a:rPr>
              <a:t>Northwest Community Hospital of NorthShore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b="1" dirty="0">
                <a:solidFill>
                  <a:srgbClr val="222222"/>
                </a:solidFill>
                <a:latin typeface="Calibri" panose="020F0502020204030204" pitchFamily="34" charset="0"/>
              </a:rPr>
              <a:t>Level IIe Hospitals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i="1" dirty="0">
                <a:solidFill>
                  <a:srgbClr val="222222"/>
                </a:solidFill>
                <a:latin typeface="Calibri" panose="020F0502020204030204" pitchFamily="34" charset="0"/>
              </a:rPr>
              <a:t>Advocate Condell Hospital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i="1" dirty="0">
                <a:solidFill>
                  <a:srgbClr val="222222"/>
                </a:solidFill>
                <a:latin typeface="Calibri" panose="020F0502020204030204" pitchFamily="34" charset="0"/>
              </a:rPr>
              <a:t>Advocate Good Shepherd Hospital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i="1" dirty="0">
                <a:solidFill>
                  <a:srgbClr val="222222"/>
                </a:solidFill>
                <a:latin typeface="Calibri" panose="020F0502020204030204" pitchFamily="34" charset="0"/>
              </a:rPr>
              <a:t>Northwestern Lake Forest Hospital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i="1" dirty="0">
                <a:solidFill>
                  <a:srgbClr val="222222"/>
                </a:solidFill>
                <a:latin typeface="Calibri" panose="020F0502020204030204" pitchFamily="34" charset="0"/>
              </a:rPr>
              <a:t>Northwestern Delnor Hospital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b="1" dirty="0">
                <a:solidFill>
                  <a:srgbClr val="222222"/>
                </a:solidFill>
                <a:latin typeface="Calibri" panose="020F0502020204030204" pitchFamily="34" charset="0"/>
              </a:rPr>
              <a:t>Level II Hospitals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i="1" dirty="0">
                <a:solidFill>
                  <a:srgbClr val="222222"/>
                </a:solidFill>
                <a:latin typeface="Calibri" panose="020F0502020204030204" pitchFamily="34" charset="0"/>
              </a:rPr>
              <a:t>NorthShore Highland Park Hospital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i="1" dirty="0">
                <a:solidFill>
                  <a:srgbClr val="222222"/>
                </a:solidFill>
                <a:latin typeface="Calibri" panose="020F0502020204030204" pitchFamily="34" charset="0"/>
              </a:rPr>
              <a:t>Swedish Hospital of NorthShore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i="1" dirty="0">
                <a:solidFill>
                  <a:srgbClr val="222222"/>
                </a:solidFill>
                <a:latin typeface="Calibri" panose="020F0502020204030204" pitchFamily="34" charset="0"/>
              </a:rPr>
              <a:t>Vista Medical Center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i="1" dirty="0">
                <a:solidFill>
                  <a:srgbClr val="222222"/>
                </a:solidFill>
                <a:latin typeface="Calibri" panose="020F0502020204030204" pitchFamily="34" charset="0"/>
              </a:rPr>
              <a:t>West Suburban Medical Center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b="0" i="1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b="0" i="1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b="0" i="1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b="0" i="1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b="0" i="1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b="0" i="1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b="0" i="1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6ECC1-3723-4EC5-9CC0-17CFB3EBD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89" y="28300680"/>
            <a:ext cx="15595746" cy="4152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32EF12-5754-49CE-8E7E-2A7E81DE2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10744199" cy="425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8D518B-3DE6-4E9C-B0E5-8C821DB65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52107" y="21658481"/>
            <a:ext cx="16338309" cy="10978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2D09DC-38F4-421B-AAC2-02EEBD2D0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3505" y="8412480"/>
            <a:ext cx="16509843" cy="1005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8E11FD-F3F0-4F3D-BB35-95EF97BA18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1086" y="7891385"/>
            <a:ext cx="16114636" cy="137670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366</TotalTime>
  <Words>144</Words>
  <Application>Microsoft Office PowerPoint</Application>
  <PresentationFormat>Custom</PresentationFormat>
  <Paragraphs>99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Century Gothic</vt:lpstr>
      <vt:lpstr>Times New Roman</vt:lpstr>
      <vt:lpstr>GG Bridge</vt:lpstr>
      <vt:lpstr>PowerPoint Presentation</vt:lpstr>
    </vt:vector>
  </TitlesOfParts>
  <Company>SFVAMC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Ashford, Daniell</cp:lastModifiedBy>
  <cp:revision>14</cp:revision>
  <cp:lastPrinted>2002-09-26T20:21:33Z</cp:lastPrinted>
  <dcterms:created xsi:type="dcterms:W3CDTF">2002-04-02T23:37:14Z</dcterms:created>
  <dcterms:modified xsi:type="dcterms:W3CDTF">2022-05-16T23:49:51Z</dcterms:modified>
</cp:coreProperties>
</file>