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
  </p:notesMasterIdLst>
  <p:handoutMasterIdLst>
    <p:handoutMasterId r:id="rId6"/>
  </p:handoutMasterIdLst>
  <p:sldIdLst>
    <p:sldId id="257" r:id="rId2"/>
    <p:sldId id="258" r:id="rId3"/>
    <p:sldId id="259" r:id="rId4"/>
  </p:sldIdLst>
  <p:sldSz cx="51206400" cy="32918400"/>
  <p:notesSz cx="7010400" cy="9296400"/>
  <p:defaultTextStyle>
    <a:defPPr>
      <a:defRPr lang="en-US"/>
    </a:defPPr>
    <a:lvl1pPr algn="l" rtl="0" eaLnBrk="0" fontAlgn="base" hangingPunct="0">
      <a:spcBef>
        <a:spcPct val="0"/>
      </a:spcBef>
      <a:spcAft>
        <a:spcPct val="0"/>
      </a:spcAft>
      <a:defRPr sz="3800" kern="1200">
        <a:solidFill>
          <a:schemeClr val="tx1"/>
        </a:solidFill>
        <a:latin typeface="Times New Roman" panose="02020603050405020304" pitchFamily="18" charset="0"/>
        <a:ea typeface="+mn-ea"/>
        <a:cs typeface="+mn-cs"/>
      </a:defRPr>
    </a:lvl1pPr>
    <a:lvl2pPr marL="736600" indent="-279400" algn="l" rtl="0" eaLnBrk="0" fontAlgn="base" hangingPunct="0">
      <a:spcBef>
        <a:spcPct val="0"/>
      </a:spcBef>
      <a:spcAft>
        <a:spcPct val="0"/>
      </a:spcAft>
      <a:defRPr sz="3800" kern="1200">
        <a:solidFill>
          <a:schemeClr val="tx1"/>
        </a:solidFill>
        <a:latin typeface="Times New Roman" panose="02020603050405020304" pitchFamily="18" charset="0"/>
        <a:ea typeface="+mn-ea"/>
        <a:cs typeface="+mn-cs"/>
      </a:defRPr>
    </a:lvl2pPr>
    <a:lvl3pPr marL="1474788" indent="-560388" algn="l" rtl="0" eaLnBrk="0" fontAlgn="base" hangingPunct="0">
      <a:spcBef>
        <a:spcPct val="0"/>
      </a:spcBef>
      <a:spcAft>
        <a:spcPct val="0"/>
      </a:spcAft>
      <a:defRPr sz="3800" kern="1200">
        <a:solidFill>
          <a:schemeClr val="tx1"/>
        </a:solidFill>
        <a:latin typeface="Times New Roman" panose="02020603050405020304" pitchFamily="18" charset="0"/>
        <a:ea typeface="+mn-ea"/>
        <a:cs typeface="+mn-cs"/>
      </a:defRPr>
    </a:lvl3pPr>
    <a:lvl4pPr marL="2212975" indent="-841375" algn="l" rtl="0" eaLnBrk="0" fontAlgn="base" hangingPunct="0">
      <a:spcBef>
        <a:spcPct val="0"/>
      </a:spcBef>
      <a:spcAft>
        <a:spcPct val="0"/>
      </a:spcAft>
      <a:defRPr sz="3800" kern="1200">
        <a:solidFill>
          <a:schemeClr val="tx1"/>
        </a:solidFill>
        <a:latin typeface="Times New Roman" panose="02020603050405020304" pitchFamily="18" charset="0"/>
        <a:ea typeface="+mn-ea"/>
        <a:cs typeface="+mn-cs"/>
      </a:defRPr>
    </a:lvl4pPr>
    <a:lvl5pPr marL="2951163" indent="-1122363" algn="l" rtl="0" eaLnBrk="0" fontAlgn="base" hangingPunct="0">
      <a:spcBef>
        <a:spcPct val="0"/>
      </a:spcBef>
      <a:spcAft>
        <a:spcPct val="0"/>
      </a:spcAft>
      <a:defRPr sz="3800" kern="1200">
        <a:solidFill>
          <a:schemeClr val="tx1"/>
        </a:solidFill>
        <a:latin typeface="Times New Roman" panose="02020603050405020304" pitchFamily="18" charset="0"/>
        <a:ea typeface="+mn-ea"/>
        <a:cs typeface="+mn-cs"/>
      </a:defRPr>
    </a:lvl5pPr>
    <a:lvl6pPr marL="2286000" algn="l" defTabSz="914400" rtl="0" eaLnBrk="1" latinLnBrk="0" hangingPunct="1">
      <a:defRPr sz="3800" kern="1200">
        <a:solidFill>
          <a:schemeClr val="tx1"/>
        </a:solidFill>
        <a:latin typeface="Times New Roman" panose="02020603050405020304" pitchFamily="18" charset="0"/>
        <a:ea typeface="+mn-ea"/>
        <a:cs typeface="+mn-cs"/>
      </a:defRPr>
    </a:lvl6pPr>
    <a:lvl7pPr marL="2743200" algn="l" defTabSz="914400" rtl="0" eaLnBrk="1" latinLnBrk="0" hangingPunct="1">
      <a:defRPr sz="3800" kern="1200">
        <a:solidFill>
          <a:schemeClr val="tx1"/>
        </a:solidFill>
        <a:latin typeface="Times New Roman" panose="02020603050405020304" pitchFamily="18" charset="0"/>
        <a:ea typeface="+mn-ea"/>
        <a:cs typeface="+mn-cs"/>
      </a:defRPr>
    </a:lvl7pPr>
    <a:lvl8pPr marL="3200400" algn="l" defTabSz="914400" rtl="0" eaLnBrk="1" latinLnBrk="0" hangingPunct="1">
      <a:defRPr sz="3800" kern="1200">
        <a:solidFill>
          <a:schemeClr val="tx1"/>
        </a:solidFill>
        <a:latin typeface="Times New Roman" panose="02020603050405020304" pitchFamily="18" charset="0"/>
        <a:ea typeface="+mn-ea"/>
        <a:cs typeface="+mn-cs"/>
      </a:defRPr>
    </a:lvl8pPr>
    <a:lvl9pPr marL="3657600" algn="l" defTabSz="914400" rtl="0" eaLnBrk="1" latinLnBrk="0" hangingPunct="1">
      <a:defRPr sz="3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0078">
          <p15:clr>
            <a:srgbClr val="A4A3A4"/>
          </p15:clr>
        </p15:guide>
        <p15:guide id="2" pos="1344">
          <p15:clr>
            <a:srgbClr val="A4A3A4"/>
          </p15:clr>
        </p15:guide>
        <p15:guide id="3" pos="30912">
          <p15:clr>
            <a:srgbClr val="A4A3A4"/>
          </p15:clr>
        </p15:guide>
        <p15:guide id="4" orient="horz" pos="10056">
          <p15:clr>
            <a:srgbClr val="A4A3A4"/>
          </p15:clr>
        </p15:guide>
        <p15:guide id="5" orient="horz" pos="14071">
          <p15:clr>
            <a:srgbClr val="A4A3A4"/>
          </p15:clr>
        </p15:guide>
        <p15:guide id="6" orient="horz" pos="13495">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E8FD3E-DBE1-911B-42BB-476104B578AF}" name="Daniel L Weiss" initials="DW" userId="S::dlw2885@ads.northwestern.edu::9eb720c2-52d8-4896-8792-48826e9f92f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ricia Ann Lee King" initials="PALK" lastIdx="3" clrIdx="0">
    <p:extLst>
      <p:ext uri="{19B8F6BF-5375-455C-9EA6-DF929625EA0E}">
        <p15:presenceInfo xmlns:p15="http://schemas.microsoft.com/office/powerpoint/2012/main" userId="S-1-5-21-2086500257-1188392490-3880406080-31514" providerId="AD"/>
      </p:ext>
    </p:extLst>
  </p:cmAuthor>
  <p:cmAuthor id="2" name="Weiss, Daniel" initials="WD" lastIdx="3" clrIdx="1">
    <p:extLst>
      <p:ext uri="{19B8F6BF-5375-455C-9EA6-DF929625EA0E}">
        <p15:presenceInfo xmlns:p15="http://schemas.microsoft.com/office/powerpoint/2012/main" userId="S-1-5-21-2123635653-1174594397-1724042279-156046" providerId="AD"/>
      </p:ext>
    </p:extLst>
  </p:cmAuthor>
  <p:cmAuthor id="3" name="Weiss, Daniel" initials="WD [2]" lastIdx="2" clrIdx="2">
    <p:extLst>
      <p:ext uri="{19B8F6BF-5375-455C-9EA6-DF929625EA0E}">
        <p15:presenceInfo xmlns:p15="http://schemas.microsoft.com/office/powerpoint/2012/main" userId="Weiss, Dani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2FE"/>
    <a:srgbClr val="C6E0FC"/>
    <a:srgbClr val="800000"/>
    <a:srgbClr val="660033"/>
    <a:srgbClr val="D1E4F5"/>
    <a:srgbClr val="FEF0EA"/>
    <a:srgbClr val="FDE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B7478-1D0D-4EFE-9700-F28166B925D4}" v="16" dt="2022-04-01T13:21:50.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37" autoAdjust="0"/>
  </p:normalViewPr>
  <p:slideViewPr>
    <p:cSldViewPr snapToGrid="0">
      <p:cViewPr>
        <p:scale>
          <a:sx n="35" d="100"/>
          <a:sy n="35" d="100"/>
        </p:scale>
        <p:origin x="-4326" y="78"/>
      </p:cViewPr>
      <p:guideLst>
        <p:guide orient="horz" pos="20078"/>
        <p:guide pos="1344"/>
        <p:guide pos="30912"/>
        <p:guide orient="horz" pos="10056"/>
        <p:guide orient="horz" pos="14071"/>
        <p:guide orient="horz" pos="13495"/>
      </p:guideLst>
    </p:cSldViewPr>
  </p:slideViewPr>
  <p:notesTextViewPr>
    <p:cViewPr>
      <p:scale>
        <a:sx n="1" d="1"/>
        <a:sy n="1" d="1"/>
      </p:scale>
      <p:origin x="0" y="0"/>
    </p:cViewPr>
  </p:notesTextViewPr>
  <p:sorterViewPr>
    <p:cViewPr>
      <p:scale>
        <a:sx n="71" d="100"/>
        <a:sy n="7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5" Type="http://schemas.microsoft.com/office/2016/11/relationships/changesInfo" Target="changesInfos/changesInfo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e Brooks" userId="46097eb5263442e5" providerId="LiveId" clId="{0AAB7478-1D0D-4EFE-9700-F28166B925D4}"/>
    <pc:docChg chg="undo redo custSel addSld delSld modSld">
      <pc:chgData name="Jodie Brooks" userId="46097eb5263442e5" providerId="LiveId" clId="{0AAB7478-1D0D-4EFE-9700-F28166B925D4}" dt="2022-04-01T13:21:57.887" v="246" actId="14100"/>
      <pc:docMkLst>
        <pc:docMk/>
      </pc:docMkLst>
      <pc:sldChg chg="addSp delSp modSp mod">
        <pc:chgData name="Jodie Brooks" userId="46097eb5263442e5" providerId="LiveId" clId="{0AAB7478-1D0D-4EFE-9700-F28166B925D4}" dt="2022-04-01T12:57:32.186" v="240" actId="20577"/>
        <pc:sldMkLst>
          <pc:docMk/>
          <pc:sldMk cId="0" sldId="256"/>
        </pc:sldMkLst>
        <pc:spChg chg="mod">
          <ac:chgData name="Jodie Brooks" userId="46097eb5263442e5" providerId="LiveId" clId="{0AAB7478-1D0D-4EFE-9700-F28166B925D4}" dt="2022-03-31T20:10:59.171" v="98" actId="6549"/>
          <ac:spMkLst>
            <pc:docMk/>
            <pc:sldMk cId="0" sldId="256"/>
            <ac:spMk id="2" creationId="{6F1CBF83-D4A3-43E7-8ECD-976B2C3302F6}"/>
          </ac:spMkLst>
        </pc:spChg>
        <pc:spChg chg="add mod">
          <ac:chgData name="Jodie Brooks" userId="46097eb5263442e5" providerId="LiveId" clId="{0AAB7478-1D0D-4EFE-9700-F28166B925D4}" dt="2022-03-31T20:20:21.972" v="179" actId="571"/>
          <ac:spMkLst>
            <pc:docMk/>
            <pc:sldMk cId="0" sldId="256"/>
            <ac:spMk id="10" creationId="{B370F06B-A68F-4E1A-ADE2-AFA4B12CCD75}"/>
          </ac:spMkLst>
        </pc:spChg>
        <pc:spChg chg="mod">
          <ac:chgData name="Jodie Brooks" userId="46097eb5263442e5" providerId="LiveId" clId="{0AAB7478-1D0D-4EFE-9700-F28166B925D4}" dt="2022-04-01T12:57:32.186" v="240" actId="20577"/>
          <ac:spMkLst>
            <pc:docMk/>
            <pc:sldMk cId="0" sldId="256"/>
            <ac:spMk id="18" creationId="{00000000-0000-0000-0000-000000000000}"/>
          </ac:spMkLst>
        </pc:spChg>
        <pc:spChg chg="del">
          <ac:chgData name="Jodie Brooks" userId="46097eb5263442e5" providerId="LiveId" clId="{0AAB7478-1D0D-4EFE-9700-F28166B925D4}" dt="2022-03-31T20:10:32.413" v="46" actId="478"/>
          <ac:spMkLst>
            <pc:docMk/>
            <pc:sldMk cId="0" sldId="256"/>
            <ac:spMk id="19" creationId="{4E7C912A-A7E0-4FA9-A4EF-5C00F1AC794C}"/>
          </ac:spMkLst>
        </pc:spChg>
        <pc:spChg chg="mod">
          <ac:chgData name="Jodie Brooks" userId="46097eb5263442e5" providerId="LiveId" clId="{0AAB7478-1D0D-4EFE-9700-F28166B925D4}" dt="2022-03-31T20:18:37.708" v="145" actId="1076"/>
          <ac:spMkLst>
            <pc:docMk/>
            <pc:sldMk cId="0" sldId="256"/>
            <ac:spMk id="33" creationId="{00000000-0000-0000-0000-000000000000}"/>
          </ac:spMkLst>
        </pc:spChg>
        <pc:spChg chg="mod">
          <ac:chgData name="Jodie Brooks" userId="46097eb5263442e5" providerId="LiveId" clId="{0AAB7478-1D0D-4EFE-9700-F28166B925D4}" dt="2022-03-31T20:11:01.857" v="99" actId="20577"/>
          <ac:spMkLst>
            <pc:docMk/>
            <pc:sldMk cId="0" sldId="256"/>
            <ac:spMk id="43" creationId="{00000000-0000-0000-0000-000000000000}"/>
          </ac:spMkLst>
        </pc:spChg>
        <pc:spChg chg="mod">
          <ac:chgData name="Jodie Brooks" userId="46097eb5263442e5" providerId="LiveId" clId="{0AAB7478-1D0D-4EFE-9700-F28166B925D4}" dt="2022-03-31T20:22:57.074" v="203" actId="6549"/>
          <ac:spMkLst>
            <pc:docMk/>
            <pc:sldMk cId="0" sldId="256"/>
            <ac:spMk id="4106" creationId="{00000000-0000-0000-0000-000000000000}"/>
          </ac:spMkLst>
        </pc:spChg>
        <pc:spChg chg="del">
          <ac:chgData name="Jodie Brooks" userId="46097eb5263442e5" providerId="LiveId" clId="{0AAB7478-1D0D-4EFE-9700-F28166B925D4}" dt="2022-03-31T20:10:04.121" v="8" actId="478"/>
          <ac:spMkLst>
            <pc:docMk/>
            <pc:sldMk cId="0" sldId="256"/>
            <ac:spMk id="4113" creationId="{00000000-0000-0000-0000-000000000000}"/>
          </ac:spMkLst>
        </pc:spChg>
        <pc:picChg chg="add del mod ord">
          <ac:chgData name="Jodie Brooks" userId="46097eb5263442e5" providerId="LiveId" clId="{0AAB7478-1D0D-4EFE-9700-F28166B925D4}" dt="2022-03-31T20:22:18.366" v="195" actId="478"/>
          <ac:picMkLst>
            <pc:docMk/>
            <pc:sldMk cId="0" sldId="256"/>
            <ac:picMk id="4" creationId="{E8443A3A-8DCF-451E-BA56-84C8ECC1A651}"/>
          </ac:picMkLst>
        </pc:picChg>
        <pc:picChg chg="add mod ord">
          <ac:chgData name="Jodie Brooks" userId="46097eb5263442e5" providerId="LiveId" clId="{0AAB7478-1D0D-4EFE-9700-F28166B925D4}" dt="2022-03-31T20:22:36.479" v="199" actId="167"/>
          <ac:picMkLst>
            <pc:docMk/>
            <pc:sldMk cId="0" sldId="256"/>
            <ac:picMk id="5" creationId="{94E6E2DA-B4C6-4C95-AE61-2B1F086154EE}"/>
          </ac:picMkLst>
        </pc:picChg>
        <pc:picChg chg="del">
          <ac:chgData name="Jodie Brooks" userId="46097eb5263442e5" providerId="LiveId" clId="{0AAB7478-1D0D-4EFE-9700-F28166B925D4}" dt="2022-03-31T20:09:13.029" v="0" actId="478"/>
          <ac:picMkLst>
            <pc:docMk/>
            <pc:sldMk cId="0" sldId="256"/>
            <ac:picMk id="8" creationId="{A6AC46BA-6ABA-4985-8587-657D75B10627}"/>
          </ac:picMkLst>
        </pc:picChg>
      </pc:sldChg>
      <pc:sldChg chg="del">
        <pc:chgData name="Jodie Brooks" userId="46097eb5263442e5" providerId="LiveId" clId="{0AAB7478-1D0D-4EFE-9700-F28166B925D4}" dt="2022-03-31T20:09:36.785" v="4" actId="47"/>
        <pc:sldMkLst>
          <pc:docMk/>
          <pc:sldMk cId="702036258" sldId="257"/>
        </pc:sldMkLst>
      </pc:sldChg>
      <pc:sldChg chg="addSp modSp new mod">
        <pc:chgData name="Jodie Brooks" userId="46097eb5263442e5" providerId="LiveId" clId="{0AAB7478-1D0D-4EFE-9700-F28166B925D4}" dt="2022-04-01T13:21:57.887" v="246" actId="14100"/>
        <pc:sldMkLst>
          <pc:docMk/>
          <pc:sldMk cId="2911175292" sldId="257"/>
        </pc:sldMkLst>
        <pc:spChg chg="add mod">
          <ac:chgData name="Jodie Brooks" userId="46097eb5263442e5" providerId="LiveId" clId="{0AAB7478-1D0D-4EFE-9700-F28166B925D4}" dt="2022-04-01T13:21:57.887" v="246" actId="14100"/>
          <ac:spMkLst>
            <pc:docMk/>
            <pc:sldMk cId="2911175292" sldId="257"/>
            <ac:spMk id="4" creationId="{2AC056EC-C606-4C36-981E-59F227A16F89}"/>
          </ac:spMkLst>
        </pc:spChg>
        <pc:picChg chg="add mod">
          <ac:chgData name="Jodie Brooks" userId="46097eb5263442e5" providerId="LiveId" clId="{0AAB7478-1D0D-4EFE-9700-F28166B925D4}" dt="2022-04-01T13:21:43.077" v="243" actId="27614"/>
          <ac:picMkLst>
            <pc:docMk/>
            <pc:sldMk cId="2911175292" sldId="257"/>
            <ac:picMk id="3" creationId="{E6EBFFEF-6178-45E6-AB1B-80E505B04A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DC6270F-F403-714A-B538-E6C31C129282}"/>
              </a:ext>
            </a:extLst>
          </p:cNvPr>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68" tIns="46583" rIns="93168" bIns="46583" numCol="1" anchor="t" anchorCtr="0" compatLnSpc="1">
            <a:prstTxWarp prst="textNoShape">
              <a:avLst/>
            </a:prstTxWarp>
          </a:bodyPr>
          <a:lstStyle>
            <a:lvl1pPr defTabSz="932073" eaLnBrk="1" hangingPunct="1">
              <a:defRPr sz="1200"/>
            </a:lvl1pPr>
          </a:lstStyle>
          <a:p>
            <a:pPr>
              <a:defRPr/>
            </a:pPr>
            <a:endParaRPr lang="en-US" dirty="0"/>
          </a:p>
        </p:txBody>
      </p:sp>
      <p:sp>
        <p:nvSpPr>
          <p:cNvPr id="14339" name="Rectangle 3">
            <a:extLst>
              <a:ext uri="{FF2B5EF4-FFF2-40B4-BE49-F238E27FC236}">
                <a16:creationId xmlns:a16="http://schemas.microsoft.com/office/drawing/2014/main" id="{9445EC77-C17F-2348-9DEC-50E843B993E0}"/>
              </a:ext>
            </a:extLst>
          </p:cNvPr>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3168" tIns="46583" rIns="93168" bIns="46583" numCol="1" anchor="t" anchorCtr="0" compatLnSpc="1">
            <a:prstTxWarp prst="textNoShape">
              <a:avLst/>
            </a:prstTxWarp>
          </a:bodyPr>
          <a:lstStyle>
            <a:lvl1pPr algn="r" defTabSz="932073" eaLnBrk="1" hangingPunct="1">
              <a:defRPr sz="1200"/>
            </a:lvl1pPr>
          </a:lstStyle>
          <a:p>
            <a:pPr>
              <a:defRPr/>
            </a:pPr>
            <a:endParaRPr lang="en-US" dirty="0"/>
          </a:p>
        </p:txBody>
      </p:sp>
      <p:sp>
        <p:nvSpPr>
          <p:cNvPr id="14340" name="Rectangle 4">
            <a:extLst>
              <a:ext uri="{FF2B5EF4-FFF2-40B4-BE49-F238E27FC236}">
                <a16:creationId xmlns:a16="http://schemas.microsoft.com/office/drawing/2014/main" id="{3B6B2331-3465-314E-8B52-CB68CB7FCCB5}"/>
              </a:ext>
            </a:extLst>
          </p:cNvPr>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3168" tIns="46583" rIns="93168" bIns="46583" numCol="1" anchor="b" anchorCtr="0" compatLnSpc="1">
            <a:prstTxWarp prst="textNoShape">
              <a:avLst/>
            </a:prstTxWarp>
          </a:bodyPr>
          <a:lstStyle>
            <a:lvl1pPr defTabSz="932073" eaLnBrk="1" hangingPunct="1">
              <a:defRPr sz="1200"/>
            </a:lvl1pPr>
          </a:lstStyle>
          <a:p>
            <a:pPr>
              <a:defRPr/>
            </a:pPr>
            <a:endParaRPr lang="en-US" dirty="0"/>
          </a:p>
        </p:txBody>
      </p:sp>
      <p:sp>
        <p:nvSpPr>
          <p:cNvPr id="14341" name="Rectangle 5">
            <a:extLst>
              <a:ext uri="{FF2B5EF4-FFF2-40B4-BE49-F238E27FC236}">
                <a16:creationId xmlns:a16="http://schemas.microsoft.com/office/drawing/2014/main" id="{2D43070F-0489-EA48-B23C-C98547940A5D}"/>
              </a:ext>
            </a:extLst>
          </p:cNvPr>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3168" tIns="46583" rIns="93168" bIns="46583" numCol="1" anchor="b" anchorCtr="0" compatLnSpc="1">
            <a:prstTxWarp prst="textNoShape">
              <a:avLst/>
            </a:prstTxWarp>
          </a:bodyPr>
          <a:lstStyle>
            <a:lvl1pPr algn="r" defTabSz="932073" eaLnBrk="1" hangingPunct="1">
              <a:defRPr sz="1200"/>
            </a:lvl1pPr>
          </a:lstStyle>
          <a:p>
            <a:pPr>
              <a:defRPr/>
            </a:pPr>
            <a:fld id="{3EAB5515-8815-4FEC-9706-47885B6A364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D7DCF5-29AE-3047-B765-BC2B38BA087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51A5F9BF-C48D-584D-91A5-0570013F92CB}"/>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eaLnBrk="1" hangingPunct="1">
              <a:defRPr sz="1200"/>
            </a:lvl1pPr>
          </a:lstStyle>
          <a:p>
            <a:pPr>
              <a:defRPr/>
            </a:pPr>
            <a:fld id="{1E07F7F9-BE1B-4FD1-84AE-ABE1963D3E6D}" type="datetimeFigureOut">
              <a:rPr lang="en-US"/>
              <a:pPr>
                <a:defRPr/>
              </a:pPr>
              <a:t>4/29/2022</a:t>
            </a:fld>
            <a:endParaRPr lang="en-US" dirty="0"/>
          </a:p>
        </p:txBody>
      </p:sp>
      <p:sp>
        <p:nvSpPr>
          <p:cNvPr id="4" name="Slide Image Placeholder 3">
            <a:extLst>
              <a:ext uri="{FF2B5EF4-FFF2-40B4-BE49-F238E27FC236}">
                <a16:creationId xmlns:a16="http://schemas.microsoft.com/office/drawing/2014/main" id="{D2E2D796-337F-B743-9BB3-38CC41FE25B1}"/>
              </a:ext>
            </a:extLst>
          </p:cNvPr>
          <p:cNvSpPr>
            <a:spLocks noGrp="1" noRot="1" noChangeAspect="1"/>
          </p:cNvSpPr>
          <p:nvPr>
            <p:ph type="sldImg" idx="2"/>
          </p:nvPr>
        </p:nvSpPr>
        <p:spPr>
          <a:xfrm>
            <a:off x="1065213" y="1162050"/>
            <a:ext cx="48799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DAE55CE-F979-7C4B-8E28-397209B2CD31}"/>
              </a:ext>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67EB4C5-F3B9-A749-8226-4932E32B5C24}"/>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a:extLst>
              <a:ext uri="{FF2B5EF4-FFF2-40B4-BE49-F238E27FC236}">
                <a16:creationId xmlns:a16="http://schemas.microsoft.com/office/drawing/2014/main" id="{6406574C-8AF3-374F-9C43-5077164D11D3}"/>
              </a:ext>
            </a:extLst>
          </p:cNvPr>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eaLnBrk="1" hangingPunct="1">
              <a:defRPr sz="1200"/>
            </a:lvl1pPr>
          </a:lstStyle>
          <a:p>
            <a:pPr>
              <a:defRPr/>
            </a:pPr>
            <a:fld id="{154FBEFB-CBBB-41CD-9F08-23A2D45DFB9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1474788" rtl="0" eaLnBrk="0" fontAlgn="base" hangingPunct="0">
      <a:spcBef>
        <a:spcPct val="30000"/>
      </a:spcBef>
      <a:spcAft>
        <a:spcPct val="0"/>
      </a:spcAft>
      <a:defRPr sz="1900" kern="1200">
        <a:solidFill>
          <a:schemeClr val="tx1"/>
        </a:solidFill>
        <a:latin typeface="+mn-lt"/>
        <a:ea typeface="+mn-ea"/>
        <a:cs typeface="+mn-cs"/>
      </a:defRPr>
    </a:lvl1pPr>
    <a:lvl2pPr marL="736600" algn="l" defTabSz="1474788" rtl="0" eaLnBrk="0" fontAlgn="base" hangingPunct="0">
      <a:spcBef>
        <a:spcPct val="30000"/>
      </a:spcBef>
      <a:spcAft>
        <a:spcPct val="0"/>
      </a:spcAft>
      <a:defRPr sz="1900" kern="1200">
        <a:solidFill>
          <a:schemeClr val="tx1"/>
        </a:solidFill>
        <a:latin typeface="+mn-lt"/>
        <a:ea typeface="+mn-ea"/>
        <a:cs typeface="+mn-cs"/>
      </a:defRPr>
    </a:lvl2pPr>
    <a:lvl3pPr marL="1474788" algn="l" defTabSz="1474788" rtl="0" eaLnBrk="0" fontAlgn="base" hangingPunct="0">
      <a:spcBef>
        <a:spcPct val="30000"/>
      </a:spcBef>
      <a:spcAft>
        <a:spcPct val="0"/>
      </a:spcAft>
      <a:defRPr sz="1900" kern="1200">
        <a:solidFill>
          <a:schemeClr val="tx1"/>
        </a:solidFill>
        <a:latin typeface="+mn-lt"/>
        <a:ea typeface="+mn-ea"/>
        <a:cs typeface="+mn-cs"/>
      </a:defRPr>
    </a:lvl3pPr>
    <a:lvl4pPr marL="2212975" algn="l" defTabSz="1474788" rtl="0" eaLnBrk="0" fontAlgn="base" hangingPunct="0">
      <a:spcBef>
        <a:spcPct val="30000"/>
      </a:spcBef>
      <a:spcAft>
        <a:spcPct val="0"/>
      </a:spcAft>
      <a:defRPr sz="1900" kern="1200">
        <a:solidFill>
          <a:schemeClr val="tx1"/>
        </a:solidFill>
        <a:latin typeface="+mn-lt"/>
        <a:ea typeface="+mn-ea"/>
        <a:cs typeface="+mn-cs"/>
      </a:defRPr>
    </a:lvl4pPr>
    <a:lvl5pPr marL="2951163" algn="l" defTabSz="1474788" rtl="0" eaLnBrk="0" fontAlgn="base" hangingPunct="0">
      <a:spcBef>
        <a:spcPct val="30000"/>
      </a:spcBef>
      <a:spcAft>
        <a:spcPct val="0"/>
      </a:spcAft>
      <a:defRPr sz="1900" kern="1200">
        <a:solidFill>
          <a:schemeClr val="tx1"/>
        </a:solidFill>
        <a:latin typeface="+mn-lt"/>
        <a:ea typeface="+mn-ea"/>
        <a:cs typeface="+mn-cs"/>
      </a:defRPr>
    </a:lvl5pPr>
    <a:lvl6pPr marL="3689604" algn="l" defTabSz="1475842" rtl="0" eaLnBrk="1" latinLnBrk="0" hangingPunct="1">
      <a:defRPr sz="1937" kern="1200">
        <a:solidFill>
          <a:schemeClr val="tx1"/>
        </a:solidFill>
        <a:latin typeface="+mn-lt"/>
        <a:ea typeface="+mn-ea"/>
        <a:cs typeface="+mn-cs"/>
      </a:defRPr>
    </a:lvl6pPr>
    <a:lvl7pPr marL="4427525" algn="l" defTabSz="1475842" rtl="0" eaLnBrk="1" latinLnBrk="0" hangingPunct="1">
      <a:defRPr sz="1937" kern="1200">
        <a:solidFill>
          <a:schemeClr val="tx1"/>
        </a:solidFill>
        <a:latin typeface="+mn-lt"/>
        <a:ea typeface="+mn-ea"/>
        <a:cs typeface="+mn-cs"/>
      </a:defRPr>
    </a:lvl7pPr>
    <a:lvl8pPr marL="5165446" algn="l" defTabSz="1475842" rtl="0" eaLnBrk="1" latinLnBrk="0" hangingPunct="1">
      <a:defRPr sz="1937" kern="1200">
        <a:solidFill>
          <a:schemeClr val="tx1"/>
        </a:solidFill>
        <a:latin typeface="+mn-lt"/>
        <a:ea typeface="+mn-ea"/>
        <a:cs typeface="+mn-cs"/>
      </a:defRPr>
    </a:lvl8pPr>
    <a:lvl9pPr marL="5903366" algn="l" defTabSz="1475842" rtl="0" eaLnBrk="1" latinLnBrk="0" hangingPunct="1">
      <a:defRPr sz="19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4FBEFB-CBBB-41CD-9F08-23A2D45DFB9F}" type="slidenum">
              <a:rPr lang="en-US" smtClean="0"/>
              <a:pPr>
                <a:defRPr/>
              </a:pPr>
              <a:t>1</a:t>
            </a:fld>
            <a:endParaRPr lang="en-US" dirty="0"/>
          </a:p>
        </p:txBody>
      </p:sp>
    </p:spTree>
    <p:extLst>
      <p:ext uri="{BB962C8B-B14F-4D97-AF65-F5344CB8AC3E}">
        <p14:creationId xmlns:p14="http://schemas.microsoft.com/office/powerpoint/2010/main" val="15824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4FBEFB-CBBB-41CD-9F08-23A2D45DFB9F}" type="slidenum">
              <a:rPr lang="en-US" smtClean="0"/>
              <a:pPr>
                <a:defRPr/>
              </a:pPr>
              <a:t>2</a:t>
            </a:fld>
            <a:endParaRPr lang="en-US" dirty="0"/>
          </a:p>
        </p:txBody>
      </p:sp>
    </p:spTree>
    <p:extLst>
      <p:ext uri="{BB962C8B-B14F-4D97-AF65-F5344CB8AC3E}">
        <p14:creationId xmlns:p14="http://schemas.microsoft.com/office/powerpoint/2010/main" val="221630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4FBEFB-CBBB-41CD-9F08-23A2D45DFB9F}" type="slidenum">
              <a:rPr lang="en-US" smtClean="0"/>
              <a:pPr>
                <a:defRPr/>
              </a:pPr>
              <a:t>3</a:t>
            </a:fld>
            <a:endParaRPr lang="en-US" dirty="0"/>
          </a:p>
        </p:txBody>
      </p:sp>
    </p:spTree>
    <p:extLst>
      <p:ext uri="{BB962C8B-B14F-4D97-AF65-F5344CB8AC3E}">
        <p14:creationId xmlns:p14="http://schemas.microsoft.com/office/powerpoint/2010/main" val="2008980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39988" y="10227129"/>
            <a:ext cx="43526428" cy="7053943"/>
          </a:xfrm>
        </p:spPr>
        <p:txBody>
          <a:bodyPr/>
          <a:lstStyle/>
          <a:p>
            <a:r>
              <a:rPr lang="en-US"/>
              <a:t>Click to edit Master title style</a:t>
            </a:r>
          </a:p>
        </p:txBody>
      </p:sp>
      <p:sp>
        <p:nvSpPr>
          <p:cNvPr id="3" name="Subtitle 2"/>
          <p:cNvSpPr>
            <a:spLocks noGrp="1"/>
          </p:cNvSpPr>
          <p:nvPr>
            <p:ph type="subTitle" idx="1"/>
          </p:nvPr>
        </p:nvSpPr>
        <p:spPr>
          <a:xfrm>
            <a:off x="7679972" y="18652672"/>
            <a:ext cx="35846456" cy="8414657"/>
          </a:xfrm>
        </p:spPr>
        <p:txBody>
          <a:bodyPr/>
          <a:lstStyle>
            <a:lvl1pPr marL="0" indent="0" algn="ctr">
              <a:buNone/>
              <a:defRPr/>
            </a:lvl1pPr>
            <a:lvl2pPr marL="711220" indent="0" algn="ctr">
              <a:buNone/>
              <a:defRPr/>
            </a:lvl2pPr>
            <a:lvl3pPr marL="1422441" indent="0" algn="ctr">
              <a:buNone/>
              <a:defRPr/>
            </a:lvl3pPr>
            <a:lvl4pPr marL="2133661" indent="0" algn="ctr">
              <a:buNone/>
              <a:defRPr/>
            </a:lvl4pPr>
            <a:lvl5pPr marL="2844881" indent="0" algn="ctr">
              <a:buNone/>
              <a:defRPr/>
            </a:lvl5pPr>
            <a:lvl6pPr marL="3556102" indent="0" algn="ctr">
              <a:buNone/>
              <a:defRPr/>
            </a:lvl6pPr>
            <a:lvl7pPr marL="4267322" indent="0" algn="ctr">
              <a:buNone/>
              <a:defRPr/>
            </a:lvl7pPr>
            <a:lvl8pPr marL="4978542" indent="0" algn="ctr">
              <a:buNone/>
              <a:defRPr/>
            </a:lvl8pPr>
            <a:lvl9pPr marL="5689763"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92A3547D-4BC9-413E-9471-63CF1C7FC8C3}" type="slidenum">
              <a:rPr lang="en-US" altLang="en-US"/>
              <a:pPr>
                <a:defRPr/>
              </a:pPr>
              <a:t>‹#›</a:t>
            </a:fld>
            <a:endParaRPr lang="en-US" altLang="en-US" dirty="0"/>
          </a:p>
        </p:txBody>
      </p:sp>
    </p:spTree>
    <p:extLst>
      <p:ext uri="{BB962C8B-B14F-4D97-AF65-F5344CB8AC3E}">
        <p14:creationId xmlns:p14="http://schemas.microsoft.com/office/powerpoint/2010/main" val="343593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D3299B3C-C0AF-4DFC-870A-6CD25A13E9B8}" type="slidenum">
              <a:rPr lang="en-US" altLang="en-US"/>
              <a:pPr>
                <a:defRPr/>
              </a:pPr>
              <a:t>‹#›</a:t>
            </a:fld>
            <a:endParaRPr lang="en-US" altLang="en-US" dirty="0"/>
          </a:p>
        </p:txBody>
      </p:sp>
    </p:spTree>
    <p:extLst>
      <p:ext uri="{BB962C8B-B14F-4D97-AF65-F5344CB8AC3E}">
        <p14:creationId xmlns:p14="http://schemas.microsoft.com/office/powerpoint/2010/main" val="913684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6043" y="2925538"/>
            <a:ext cx="10880372" cy="26335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42456" y="2925538"/>
            <a:ext cx="32406520" cy="26335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45E51028-4E33-4EF2-8EFD-D9BA1B7D5DCF}" type="slidenum">
              <a:rPr lang="en-US" altLang="en-US"/>
              <a:pPr>
                <a:defRPr/>
              </a:pPr>
              <a:t>‹#›</a:t>
            </a:fld>
            <a:endParaRPr lang="en-US" altLang="en-US" dirty="0"/>
          </a:p>
        </p:txBody>
      </p:sp>
    </p:spTree>
    <p:extLst>
      <p:ext uri="{BB962C8B-B14F-4D97-AF65-F5344CB8AC3E}">
        <p14:creationId xmlns:p14="http://schemas.microsoft.com/office/powerpoint/2010/main" val="542039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B4401BBA-A3A8-4B51-BD7C-320539562C4F}" type="slidenum">
              <a:rPr lang="en-US" altLang="en-US"/>
              <a:pPr>
                <a:defRPr/>
              </a:pPr>
              <a:t>‹#›</a:t>
            </a:fld>
            <a:endParaRPr lang="en-US" altLang="en-US" dirty="0"/>
          </a:p>
        </p:txBody>
      </p:sp>
    </p:spTree>
    <p:extLst>
      <p:ext uri="{BB962C8B-B14F-4D97-AF65-F5344CB8AC3E}">
        <p14:creationId xmlns:p14="http://schemas.microsoft.com/office/powerpoint/2010/main" val="2336416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153666"/>
            <a:ext cx="43526428" cy="6536871"/>
          </a:xfrm>
        </p:spPr>
        <p:txBody>
          <a:bodyPr anchor="t"/>
          <a:lstStyle>
            <a:lvl1pPr algn="l">
              <a:defRPr sz="6222" b="1" cap="all"/>
            </a:lvl1pPr>
          </a:lstStyle>
          <a:p>
            <a:r>
              <a:rPr lang="en-US"/>
              <a:t>Click to edit Master title style</a:t>
            </a:r>
          </a:p>
        </p:txBody>
      </p:sp>
      <p:sp>
        <p:nvSpPr>
          <p:cNvPr id="3" name="Text Placeholder 2"/>
          <p:cNvSpPr>
            <a:spLocks noGrp="1"/>
          </p:cNvSpPr>
          <p:nvPr>
            <p:ph type="body" idx="1"/>
          </p:nvPr>
        </p:nvSpPr>
        <p:spPr>
          <a:xfrm>
            <a:off x="4044951" y="13952766"/>
            <a:ext cx="43526428" cy="7200900"/>
          </a:xfrm>
        </p:spPr>
        <p:txBody>
          <a:bodyPr anchor="b"/>
          <a:lstStyle>
            <a:lvl1pPr marL="0" indent="0">
              <a:buNone/>
              <a:defRPr sz="3111"/>
            </a:lvl1pPr>
            <a:lvl2pPr marL="711220" indent="0">
              <a:buNone/>
              <a:defRPr sz="2800"/>
            </a:lvl2pPr>
            <a:lvl3pPr marL="1422441" indent="0">
              <a:buNone/>
              <a:defRPr sz="2489"/>
            </a:lvl3pPr>
            <a:lvl4pPr marL="2133661" indent="0">
              <a:buNone/>
              <a:defRPr sz="2178"/>
            </a:lvl4pPr>
            <a:lvl5pPr marL="2844881" indent="0">
              <a:buNone/>
              <a:defRPr sz="2178"/>
            </a:lvl5pPr>
            <a:lvl6pPr marL="3556102" indent="0">
              <a:buNone/>
              <a:defRPr sz="2178"/>
            </a:lvl6pPr>
            <a:lvl7pPr marL="4267322" indent="0">
              <a:buNone/>
              <a:defRPr sz="2178"/>
            </a:lvl7pPr>
            <a:lvl8pPr marL="4978542" indent="0">
              <a:buNone/>
              <a:defRPr sz="2178"/>
            </a:lvl8pPr>
            <a:lvl9pPr marL="5689763" indent="0">
              <a:buNone/>
              <a:defRPr sz="2178"/>
            </a:lvl9pPr>
          </a:lstStyle>
          <a:p>
            <a:pPr lvl="0"/>
            <a:r>
              <a:rPr lang="en-US"/>
              <a:t>Click to edit Master text styles</a:t>
            </a:r>
          </a:p>
        </p:txBody>
      </p:sp>
      <p:sp>
        <p:nvSpPr>
          <p:cNvPr id="4"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E08D7658-567F-4AA5-BA9B-0C6FB54F0494}" type="slidenum">
              <a:rPr lang="en-US" altLang="en-US"/>
              <a:pPr>
                <a:defRPr/>
              </a:pPr>
              <a:t>‹#›</a:t>
            </a:fld>
            <a:endParaRPr lang="en-US" altLang="en-US" dirty="0"/>
          </a:p>
        </p:txBody>
      </p:sp>
    </p:spTree>
    <p:extLst>
      <p:ext uri="{BB962C8B-B14F-4D97-AF65-F5344CB8AC3E}">
        <p14:creationId xmlns:p14="http://schemas.microsoft.com/office/powerpoint/2010/main" val="4235885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2456" y="9511395"/>
            <a:ext cx="21642211" cy="19749406"/>
          </a:xfrm>
        </p:spPr>
        <p:txBody>
          <a:bodyPr/>
          <a:lstStyle>
            <a:lvl1pPr>
              <a:defRPr sz="4356"/>
            </a:lvl1pPr>
            <a:lvl2pPr>
              <a:defRPr sz="3733"/>
            </a:lvl2pPr>
            <a:lvl3pPr>
              <a:defRPr sz="3111"/>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721734" y="9511395"/>
            <a:ext cx="21644681" cy="19749406"/>
          </a:xfrm>
        </p:spPr>
        <p:txBody>
          <a:bodyPr/>
          <a:lstStyle>
            <a:lvl1pPr>
              <a:defRPr sz="4356"/>
            </a:lvl1pPr>
            <a:lvl2pPr>
              <a:defRPr sz="3733"/>
            </a:lvl2pPr>
            <a:lvl3pPr>
              <a:defRPr sz="3111"/>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4A579E20-B203-4BD4-984E-5ED4DD4BC483}" type="slidenum">
              <a:rPr lang="en-US" altLang="en-US"/>
              <a:pPr>
                <a:defRPr/>
              </a:pPr>
              <a:t>‹#›</a:t>
            </a:fld>
            <a:endParaRPr lang="en-US" altLang="en-US" dirty="0"/>
          </a:p>
        </p:txBody>
      </p:sp>
    </p:spTree>
    <p:extLst>
      <p:ext uri="{BB962C8B-B14F-4D97-AF65-F5344CB8AC3E}">
        <p14:creationId xmlns:p14="http://schemas.microsoft.com/office/powerpoint/2010/main" val="3753220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816" y="1317171"/>
            <a:ext cx="46084772"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815" y="7369629"/>
            <a:ext cx="22625050" cy="3069771"/>
          </a:xfrm>
        </p:spPr>
        <p:txBody>
          <a:bodyPr anchor="b"/>
          <a:lstStyle>
            <a:lvl1pPr marL="0" indent="0">
              <a:buNone/>
              <a:defRPr sz="3733" b="1"/>
            </a:lvl1pPr>
            <a:lvl2pPr marL="711220" indent="0">
              <a:buNone/>
              <a:defRPr sz="3111" b="1"/>
            </a:lvl2pPr>
            <a:lvl3pPr marL="1422441" indent="0">
              <a:buNone/>
              <a:defRPr sz="2800" b="1"/>
            </a:lvl3pPr>
            <a:lvl4pPr marL="2133661" indent="0">
              <a:buNone/>
              <a:defRPr sz="2489" b="1"/>
            </a:lvl4pPr>
            <a:lvl5pPr marL="2844881" indent="0">
              <a:buNone/>
              <a:defRPr sz="2489" b="1"/>
            </a:lvl5pPr>
            <a:lvl6pPr marL="3556102" indent="0">
              <a:buNone/>
              <a:defRPr sz="2489" b="1"/>
            </a:lvl6pPr>
            <a:lvl7pPr marL="4267322" indent="0">
              <a:buNone/>
              <a:defRPr sz="2489" b="1"/>
            </a:lvl7pPr>
            <a:lvl8pPr marL="4978542" indent="0">
              <a:buNone/>
              <a:defRPr sz="2489" b="1"/>
            </a:lvl8pPr>
            <a:lvl9pPr marL="5689763" indent="0">
              <a:buNone/>
              <a:defRPr sz="2489" b="1"/>
            </a:lvl9pPr>
          </a:lstStyle>
          <a:p>
            <a:pPr lvl="0"/>
            <a:r>
              <a:rPr lang="en-US"/>
              <a:t>Click to edit Master text styles</a:t>
            </a:r>
          </a:p>
        </p:txBody>
      </p:sp>
      <p:sp>
        <p:nvSpPr>
          <p:cNvPr id="4" name="Content Placeholder 3"/>
          <p:cNvSpPr>
            <a:spLocks noGrp="1"/>
          </p:cNvSpPr>
          <p:nvPr>
            <p:ph sz="half" idx="2"/>
          </p:nvPr>
        </p:nvSpPr>
        <p:spPr>
          <a:xfrm>
            <a:off x="2560815" y="10439400"/>
            <a:ext cx="22625050" cy="18965637"/>
          </a:xfrm>
        </p:spPr>
        <p:txBody>
          <a:bodyPr/>
          <a:lstStyle>
            <a:lvl1pPr>
              <a:defRPr sz="3733"/>
            </a:lvl1pPr>
            <a:lvl2pPr>
              <a:defRPr sz="3111"/>
            </a:lvl2pPr>
            <a:lvl3pPr>
              <a:defRPr sz="2800"/>
            </a:lvl3pPr>
            <a:lvl4pPr>
              <a:defRPr sz="2489"/>
            </a:lvl4pPr>
            <a:lvl5pPr>
              <a:defRPr sz="2489"/>
            </a:lvl5pPr>
            <a:lvl6pPr>
              <a:defRPr sz="2489"/>
            </a:lvl6pPr>
            <a:lvl7pPr>
              <a:defRPr sz="2489"/>
            </a:lvl7pPr>
            <a:lvl8pPr>
              <a:defRPr sz="2489"/>
            </a:lvl8pPr>
            <a:lvl9pPr>
              <a:defRPr sz="24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3128" y="7369629"/>
            <a:ext cx="22632459" cy="3069771"/>
          </a:xfrm>
        </p:spPr>
        <p:txBody>
          <a:bodyPr anchor="b"/>
          <a:lstStyle>
            <a:lvl1pPr marL="0" indent="0">
              <a:buNone/>
              <a:defRPr sz="3733" b="1"/>
            </a:lvl1pPr>
            <a:lvl2pPr marL="711220" indent="0">
              <a:buNone/>
              <a:defRPr sz="3111" b="1"/>
            </a:lvl2pPr>
            <a:lvl3pPr marL="1422441" indent="0">
              <a:buNone/>
              <a:defRPr sz="2800" b="1"/>
            </a:lvl3pPr>
            <a:lvl4pPr marL="2133661" indent="0">
              <a:buNone/>
              <a:defRPr sz="2489" b="1"/>
            </a:lvl4pPr>
            <a:lvl5pPr marL="2844881" indent="0">
              <a:buNone/>
              <a:defRPr sz="2489" b="1"/>
            </a:lvl5pPr>
            <a:lvl6pPr marL="3556102" indent="0">
              <a:buNone/>
              <a:defRPr sz="2489" b="1"/>
            </a:lvl6pPr>
            <a:lvl7pPr marL="4267322" indent="0">
              <a:buNone/>
              <a:defRPr sz="2489" b="1"/>
            </a:lvl7pPr>
            <a:lvl8pPr marL="4978542" indent="0">
              <a:buNone/>
              <a:defRPr sz="2489" b="1"/>
            </a:lvl8pPr>
            <a:lvl9pPr marL="5689763" indent="0">
              <a:buNone/>
              <a:defRPr sz="2489" b="1"/>
            </a:lvl9pPr>
          </a:lstStyle>
          <a:p>
            <a:pPr lvl="0"/>
            <a:r>
              <a:rPr lang="en-US"/>
              <a:t>Click to edit Master text styles</a:t>
            </a:r>
          </a:p>
        </p:txBody>
      </p:sp>
      <p:sp>
        <p:nvSpPr>
          <p:cNvPr id="6" name="Content Placeholder 5"/>
          <p:cNvSpPr>
            <a:spLocks noGrp="1"/>
          </p:cNvSpPr>
          <p:nvPr>
            <p:ph sz="quarter" idx="4"/>
          </p:nvPr>
        </p:nvSpPr>
        <p:spPr>
          <a:xfrm>
            <a:off x="26013128" y="10439400"/>
            <a:ext cx="22632459" cy="18965637"/>
          </a:xfrm>
        </p:spPr>
        <p:txBody>
          <a:bodyPr/>
          <a:lstStyle>
            <a:lvl1pPr>
              <a:defRPr sz="3733"/>
            </a:lvl1pPr>
            <a:lvl2pPr>
              <a:defRPr sz="3111"/>
            </a:lvl2pPr>
            <a:lvl3pPr>
              <a:defRPr sz="2800"/>
            </a:lvl3pPr>
            <a:lvl4pPr>
              <a:defRPr sz="2489"/>
            </a:lvl4pPr>
            <a:lvl5pPr>
              <a:defRPr sz="2489"/>
            </a:lvl5pPr>
            <a:lvl6pPr>
              <a:defRPr sz="2489"/>
            </a:lvl6pPr>
            <a:lvl7pPr>
              <a:defRPr sz="2489"/>
            </a:lvl7pPr>
            <a:lvl8pPr>
              <a:defRPr sz="2489"/>
            </a:lvl8pPr>
            <a:lvl9pPr>
              <a:defRPr sz="24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343192FF-6FEB-4B0A-A16F-45E566AEA8CC}" type="slidenum">
              <a:rPr lang="en-US" altLang="en-US"/>
              <a:pPr>
                <a:defRPr/>
              </a:pPr>
              <a:t>‹#›</a:t>
            </a:fld>
            <a:endParaRPr lang="en-US" altLang="en-US" dirty="0"/>
          </a:p>
        </p:txBody>
      </p:sp>
    </p:spTree>
    <p:extLst>
      <p:ext uri="{BB962C8B-B14F-4D97-AF65-F5344CB8AC3E}">
        <p14:creationId xmlns:p14="http://schemas.microsoft.com/office/powerpoint/2010/main" val="94873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28981D79-DF39-4214-987D-90FCD8FC6113}" type="slidenum">
              <a:rPr lang="en-US" altLang="en-US"/>
              <a:pPr>
                <a:defRPr/>
              </a:pPr>
              <a:t>‹#›</a:t>
            </a:fld>
            <a:endParaRPr lang="en-US" altLang="en-US" dirty="0"/>
          </a:p>
        </p:txBody>
      </p:sp>
    </p:spTree>
    <p:extLst>
      <p:ext uri="{BB962C8B-B14F-4D97-AF65-F5344CB8AC3E}">
        <p14:creationId xmlns:p14="http://schemas.microsoft.com/office/powerpoint/2010/main" val="2216851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9CC490C7-5AEE-4CED-B4CE-7FF6F1301C27}" type="slidenum">
              <a:rPr lang="en-US" altLang="en-US"/>
              <a:pPr>
                <a:defRPr/>
              </a:pPr>
              <a:t>‹#›</a:t>
            </a:fld>
            <a:endParaRPr lang="en-US" altLang="en-US" dirty="0"/>
          </a:p>
        </p:txBody>
      </p:sp>
    </p:spTree>
    <p:extLst>
      <p:ext uri="{BB962C8B-B14F-4D97-AF65-F5344CB8AC3E}">
        <p14:creationId xmlns:p14="http://schemas.microsoft.com/office/powerpoint/2010/main" val="424321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815" y="1311729"/>
            <a:ext cx="16846550" cy="5576208"/>
          </a:xfrm>
        </p:spPr>
        <p:txBody>
          <a:bodyPr anchor="b"/>
          <a:lstStyle>
            <a:lvl1pPr algn="l">
              <a:defRPr sz="3111" b="1"/>
            </a:lvl1pPr>
          </a:lstStyle>
          <a:p>
            <a:r>
              <a:rPr lang="en-US"/>
              <a:t>Click to edit Master title style</a:t>
            </a:r>
          </a:p>
        </p:txBody>
      </p:sp>
      <p:sp>
        <p:nvSpPr>
          <p:cNvPr id="3" name="Content Placeholder 2"/>
          <p:cNvSpPr>
            <a:spLocks noGrp="1"/>
          </p:cNvSpPr>
          <p:nvPr>
            <p:ph idx="1"/>
          </p:nvPr>
        </p:nvSpPr>
        <p:spPr>
          <a:xfrm>
            <a:off x="20019787" y="1311729"/>
            <a:ext cx="28625800" cy="28093308"/>
          </a:xfrm>
        </p:spPr>
        <p:txBody>
          <a:bodyPr/>
          <a:lstStyle>
            <a:lvl1pPr>
              <a:defRPr sz="4978"/>
            </a:lvl1pPr>
            <a:lvl2pPr>
              <a:defRPr sz="4356"/>
            </a:lvl2pPr>
            <a:lvl3pPr>
              <a:defRPr sz="3733"/>
            </a:lvl3pPr>
            <a:lvl4pPr>
              <a:defRPr sz="3111"/>
            </a:lvl4pPr>
            <a:lvl5pPr>
              <a:defRPr sz="3111"/>
            </a:lvl5pPr>
            <a:lvl6pPr>
              <a:defRPr sz="3111"/>
            </a:lvl6pPr>
            <a:lvl7pPr>
              <a:defRPr sz="3111"/>
            </a:lvl7pPr>
            <a:lvl8pPr>
              <a:defRPr sz="3111"/>
            </a:lvl8pPr>
            <a:lvl9pPr>
              <a:defRPr sz="31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815" y="6887937"/>
            <a:ext cx="16846550" cy="22517100"/>
          </a:xfrm>
        </p:spPr>
        <p:txBody>
          <a:bodyPr/>
          <a:lstStyle>
            <a:lvl1pPr marL="0" indent="0">
              <a:buNone/>
              <a:defRPr sz="2178"/>
            </a:lvl1pPr>
            <a:lvl2pPr marL="711220" indent="0">
              <a:buNone/>
              <a:defRPr sz="1867"/>
            </a:lvl2pPr>
            <a:lvl3pPr marL="1422441" indent="0">
              <a:buNone/>
              <a:defRPr sz="1556"/>
            </a:lvl3pPr>
            <a:lvl4pPr marL="2133661" indent="0">
              <a:buNone/>
              <a:defRPr sz="1400"/>
            </a:lvl4pPr>
            <a:lvl5pPr marL="2844881" indent="0">
              <a:buNone/>
              <a:defRPr sz="1400"/>
            </a:lvl5pPr>
            <a:lvl6pPr marL="3556102" indent="0">
              <a:buNone/>
              <a:defRPr sz="1400"/>
            </a:lvl6pPr>
            <a:lvl7pPr marL="4267322" indent="0">
              <a:buNone/>
              <a:defRPr sz="1400"/>
            </a:lvl7pPr>
            <a:lvl8pPr marL="4978542" indent="0">
              <a:buNone/>
              <a:defRPr sz="1400"/>
            </a:lvl8pPr>
            <a:lvl9pPr marL="5689763" indent="0">
              <a:buNone/>
              <a:defRPr sz="1400"/>
            </a:lvl9pPr>
          </a:lstStyle>
          <a:p>
            <a:pPr lvl="0"/>
            <a:r>
              <a:rPr lang="en-US"/>
              <a:t>Click to edit Master text styles</a:t>
            </a:r>
          </a:p>
        </p:txBody>
      </p:sp>
      <p:sp>
        <p:nvSpPr>
          <p:cNvPr id="5"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5B22C4E8-DF9F-42B7-B4FC-345577A4DDF6}" type="slidenum">
              <a:rPr lang="en-US" altLang="en-US"/>
              <a:pPr>
                <a:defRPr/>
              </a:pPr>
              <a:t>‹#›</a:t>
            </a:fld>
            <a:endParaRPr lang="en-US" altLang="en-US" dirty="0"/>
          </a:p>
        </p:txBody>
      </p:sp>
    </p:spTree>
    <p:extLst>
      <p:ext uri="{BB962C8B-B14F-4D97-AF65-F5344CB8AC3E}">
        <p14:creationId xmlns:p14="http://schemas.microsoft.com/office/powerpoint/2010/main" val="2518197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5823" y="23042336"/>
            <a:ext cx="30724828" cy="2721429"/>
          </a:xfrm>
        </p:spPr>
        <p:txBody>
          <a:bodyPr anchor="b"/>
          <a:lstStyle>
            <a:lvl1pPr algn="l">
              <a:defRPr sz="3111" b="1"/>
            </a:lvl1pPr>
          </a:lstStyle>
          <a:p>
            <a:r>
              <a:rPr lang="en-US"/>
              <a:t>Click to edit Master title style</a:t>
            </a:r>
          </a:p>
        </p:txBody>
      </p:sp>
      <p:sp>
        <p:nvSpPr>
          <p:cNvPr id="3" name="Picture Placeholder 2"/>
          <p:cNvSpPr>
            <a:spLocks noGrp="1"/>
          </p:cNvSpPr>
          <p:nvPr>
            <p:ph type="pic" idx="1"/>
          </p:nvPr>
        </p:nvSpPr>
        <p:spPr>
          <a:xfrm>
            <a:off x="10035823" y="2941866"/>
            <a:ext cx="30724828" cy="19749406"/>
          </a:xfrm>
        </p:spPr>
        <p:txBody>
          <a:bodyPr/>
          <a:lstStyle>
            <a:lvl1pPr marL="0" indent="0">
              <a:buNone/>
              <a:defRPr sz="4978"/>
            </a:lvl1pPr>
            <a:lvl2pPr marL="711220" indent="0">
              <a:buNone/>
              <a:defRPr sz="4356"/>
            </a:lvl2pPr>
            <a:lvl3pPr marL="1422441" indent="0">
              <a:buNone/>
              <a:defRPr sz="3733"/>
            </a:lvl3pPr>
            <a:lvl4pPr marL="2133661" indent="0">
              <a:buNone/>
              <a:defRPr sz="3111"/>
            </a:lvl4pPr>
            <a:lvl5pPr marL="2844881" indent="0">
              <a:buNone/>
              <a:defRPr sz="3111"/>
            </a:lvl5pPr>
            <a:lvl6pPr marL="3556102" indent="0">
              <a:buNone/>
              <a:defRPr sz="3111"/>
            </a:lvl6pPr>
            <a:lvl7pPr marL="4267322" indent="0">
              <a:buNone/>
              <a:defRPr sz="3111"/>
            </a:lvl7pPr>
            <a:lvl8pPr marL="4978542" indent="0">
              <a:buNone/>
              <a:defRPr sz="3111"/>
            </a:lvl8pPr>
            <a:lvl9pPr marL="5689763" indent="0">
              <a:buNone/>
              <a:defRPr sz="3111"/>
            </a:lvl9pPr>
          </a:lstStyle>
          <a:p>
            <a:pPr lvl="0"/>
            <a:endParaRPr lang="en-US" noProof="0" dirty="0"/>
          </a:p>
        </p:txBody>
      </p:sp>
      <p:sp>
        <p:nvSpPr>
          <p:cNvPr id="4" name="Text Placeholder 3"/>
          <p:cNvSpPr>
            <a:spLocks noGrp="1"/>
          </p:cNvSpPr>
          <p:nvPr>
            <p:ph type="body" sz="half" idx="2"/>
          </p:nvPr>
        </p:nvSpPr>
        <p:spPr>
          <a:xfrm>
            <a:off x="10035823" y="25763765"/>
            <a:ext cx="30724828" cy="3861706"/>
          </a:xfrm>
        </p:spPr>
        <p:txBody>
          <a:bodyPr/>
          <a:lstStyle>
            <a:lvl1pPr marL="0" indent="0">
              <a:buNone/>
              <a:defRPr sz="2178"/>
            </a:lvl1pPr>
            <a:lvl2pPr marL="711220" indent="0">
              <a:buNone/>
              <a:defRPr sz="1867"/>
            </a:lvl2pPr>
            <a:lvl3pPr marL="1422441" indent="0">
              <a:buNone/>
              <a:defRPr sz="1556"/>
            </a:lvl3pPr>
            <a:lvl4pPr marL="2133661" indent="0">
              <a:buNone/>
              <a:defRPr sz="1400"/>
            </a:lvl4pPr>
            <a:lvl5pPr marL="2844881" indent="0">
              <a:buNone/>
              <a:defRPr sz="1400"/>
            </a:lvl5pPr>
            <a:lvl6pPr marL="3556102" indent="0">
              <a:buNone/>
              <a:defRPr sz="1400"/>
            </a:lvl6pPr>
            <a:lvl7pPr marL="4267322" indent="0">
              <a:buNone/>
              <a:defRPr sz="1400"/>
            </a:lvl7pPr>
            <a:lvl8pPr marL="4978542" indent="0">
              <a:buNone/>
              <a:defRPr sz="1400"/>
            </a:lvl8pPr>
            <a:lvl9pPr marL="5689763" indent="0">
              <a:buNone/>
              <a:defRPr sz="1400"/>
            </a:lvl9pPr>
          </a:lstStyle>
          <a:p>
            <a:pPr lvl="0"/>
            <a:r>
              <a:rPr lang="en-US"/>
              <a:t>Click to edit Master text styles</a:t>
            </a:r>
          </a:p>
        </p:txBody>
      </p:sp>
      <p:sp>
        <p:nvSpPr>
          <p:cNvPr id="5" name="Rectangle 4">
            <a:extLst>
              <a:ext uri="{FF2B5EF4-FFF2-40B4-BE49-F238E27FC236}">
                <a16:creationId xmlns:a16="http://schemas.microsoft.com/office/drawing/2014/main" id="{0BA9C50E-4780-9F4B-8BB5-E04B5A14CE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id="{2B20AB7F-132B-2D47-9F39-2FFEE94B858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15D6A7F7-D091-1C45-9B0A-8078D1845ED0}"/>
              </a:ext>
            </a:extLst>
          </p:cNvPr>
          <p:cNvSpPr>
            <a:spLocks noGrp="1" noChangeArrowheads="1"/>
          </p:cNvSpPr>
          <p:nvPr>
            <p:ph type="sldNum" sz="quarter" idx="12"/>
          </p:nvPr>
        </p:nvSpPr>
        <p:spPr>
          <a:ln/>
        </p:spPr>
        <p:txBody>
          <a:bodyPr/>
          <a:lstStyle>
            <a:lvl1pPr>
              <a:defRPr/>
            </a:lvl1pPr>
          </a:lstStyle>
          <a:p>
            <a:pPr>
              <a:defRPr/>
            </a:pPr>
            <a:fld id="{1BB3D7CC-320A-4DD5-A573-40B2FE798B90}" type="slidenum">
              <a:rPr lang="en-US" altLang="en-US"/>
              <a:pPr>
                <a:defRPr/>
              </a:pPr>
              <a:t>‹#›</a:t>
            </a:fld>
            <a:endParaRPr lang="en-US" altLang="en-US" dirty="0"/>
          </a:p>
        </p:txBody>
      </p:sp>
    </p:spTree>
    <p:extLst>
      <p:ext uri="{BB962C8B-B14F-4D97-AF65-F5344CB8AC3E}">
        <p14:creationId xmlns:p14="http://schemas.microsoft.com/office/powerpoint/2010/main" val="179679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0" y="2925763"/>
            <a:ext cx="4352448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50802" tIns="125401" rIns="250802" bIns="125401"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841750" y="9510713"/>
            <a:ext cx="43524488" cy="1975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50802" tIns="125401" rIns="250802" bIns="12540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316" name="Rectangle 4">
            <a:extLst>
              <a:ext uri="{FF2B5EF4-FFF2-40B4-BE49-F238E27FC236}">
                <a16:creationId xmlns:a16="http://schemas.microsoft.com/office/drawing/2014/main" id="{0BA9C50E-4780-9F4B-8BB5-E04B5A14CE58}"/>
              </a:ext>
            </a:extLst>
          </p:cNvPr>
          <p:cNvSpPr>
            <a:spLocks noGrp="1" noChangeArrowheads="1"/>
          </p:cNvSpPr>
          <p:nvPr>
            <p:ph type="dt" sz="half" idx="2"/>
          </p:nvPr>
        </p:nvSpPr>
        <p:spPr bwMode="auto">
          <a:xfrm>
            <a:off x="3841750" y="29992638"/>
            <a:ext cx="10668000" cy="2193925"/>
          </a:xfrm>
          <a:prstGeom prst="rect">
            <a:avLst/>
          </a:prstGeom>
          <a:noFill/>
          <a:ln w="9525">
            <a:noFill/>
            <a:miter lim="800000"/>
            <a:headEnd/>
            <a:tailEnd/>
          </a:ln>
          <a:effectLst/>
        </p:spPr>
        <p:txBody>
          <a:bodyPr vert="horz" wrap="square" lIns="250802" tIns="125401" rIns="250802" bIns="125401" numCol="1" anchor="t" anchorCtr="0" compatLnSpc="1">
            <a:prstTxWarp prst="textNoShape">
              <a:avLst/>
            </a:prstTxWarp>
          </a:bodyPr>
          <a:lstStyle>
            <a:lvl1pPr defTabSz="3901834" eaLnBrk="1" hangingPunct="1">
              <a:defRPr sz="5911"/>
            </a:lvl1pPr>
          </a:lstStyle>
          <a:p>
            <a:pPr>
              <a:defRPr/>
            </a:pPr>
            <a:endParaRPr lang="en-US" altLang="en-US" dirty="0"/>
          </a:p>
        </p:txBody>
      </p:sp>
      <p:sp>
        <p:nvSpPr>
          <p:cNvPr id="13317" name="Rectangle 5">
            <a:extLst>
              <a:ext uri="{FF2B5EF4-FFF2-40B4-BE49-F238E27FC236}">
                <a16:creationId xmlns:a16="http://schemas.microsoft.com/office/drawing/2014/main" id="{2B20AB7F-132B-2D47-9F39-2FFEE94B8582}"/>
              </a:ext>
            </a:extLst>
          </p:cNvPr>
          <p:cNvSpPr>
            <a:spLocks noGrp="1" noChangeArrowheads="1"/>
          </p:cNvSpPr>
          <p:nvPr>
            <p:ph type="ftr" sz="quarter" idx="3"/>
          </p:nvPr>
        </p:nvSpPr>
        <p:spPr bwMode="auto">
          <a:xfrm>
            <a:off x="17495838" y="29992638"/>
            <a:ext cx="16216312" cy="2193925"/>
          </a:xfrm>
          <a:prstGeom prst="rect">
            <a:avLst/>
          </a:prstGeom>
          <a:noFill/>
          <a:ln w="9525">
            <a:noFill/>
            <a:miter lim="800000"/>
            <a:headEnd/>
            <a:tailEnd/>
          </a:ln>
          <a:effectLst/>
        </p:spPr>
        <p:txBody>
          <a:bodyPr vert="horz" wrap="square" lIns="250802" tIns="125401" rIns="250802" bIns="125401" numCol="1" anchor="t" anchorCtr="0" compatLnSpc="1">
            <a:prstTxWarp prst="textNoShape">
              <a:avLst/>
            </a:prstTxWarp>
          </a:bodyPr>
          <a:lstStyle>
            <a:lvl1pPr algn="ctr" defTabSz="3901834" eaLnBrk="1" hangingPunct="1">
              <a:defRPr sz="5911"/>
            </a:lvl1pPr>
          </a:lstStyle>
          <a:p>
            <a:pPr>
              <a:defRPr/>
            </a:pPr>
            <a:endParaRPr lang="en-US" altLang="en-US" dirty="0"/>
          </a:p>
        </p:txBody>
      </p:sp>
      <p:sp>
        <p:nvSpPr>
          <p:cNvPr id="13318" name="Rectangle 6">
            <a:extLst>
              <a:ext uri="{FF2B5EF4-FFF2-40B4-BE49-F238E27FC236}">
                <a16:creationId xmlns:a16="http://schemas.microsoft.com/office/drawing/2014/main" id="{15D6A7F7-D091-1C45-9B0A-8078D1845ED0}"/>
              </a:ext>
            </a:extLst>
          </p:cNvPr>
          <p:cNvSpPr>
            <a:spLocks noGrp="1" noChangeArrowheads="1"/>
          </p:cNvSpPr>
          <p:nvPr>
            <p:ph type="sldNum" sz="quarter" idx="4"/>
          </p:nvPr>
        </p:nvSpPr>
        <p:spPr bwMode="auto">
          <a:xfrm>
            <a:off x="36698238" y="29992638"/>
            <a:ext cx="10668000" cy="2193925"/>
          </a:xfrm>
          <a:prstGeom prst="rect">
            <a:avLst/>
          </a:prstGeom>
          <a:noFill/>
          <a:ln w="9525">
            <a:noFill/>
            <a:miter lim="800000"/>
            <a:headEnd/>
            <a:tailEnd/>
          </a:ln>
          <a:effectLst/>
        </p:spPr>
        <p:txBody>
          <a:bodyPr vert="horz" wrap="square" lIns="250802" tIns="125401" rIns="250802" bIns="125401" numCol="1" anchor="t" anchorCtr="0" compatLnSpc="1">
            <a:prstTxWarp prst="textNoShape">
              <a:avLst/>
            </a:prstTxWarp>
          </a:bodyPr>
          <a:lstStyle>
            <a:lvl1pPr algn="r" defTabSz="3901834" eaLnBrk="1" hangingPunct="1">
              <a:defRPr sz="5911"/>
            </a:lvl1pPr>
          </a:lstStyle>
          <a:p>
            <a:pPr>
              <a:defRPr/>
            </a:pPr>
            <a:fld id="{6A4EF965-0E43-4C32-AFEB-07C3E2CF262F}"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3900488" rtl="0" eaLnBrk="0" fontAlgn="base" hangingPunct="0">
        <a:spcBef>
          <a:spcPct val="0"/>
        </a:spcBef>
        <a:spcAft>
          <a:spcPct val="0"/>
        </a:spcAft>
        <a:defRPr sz="18800">
          <a:solidFill>
            <a:schemeClr val="tx2"/>
          </a:solidFill>
          <a:latin typeface="+mj-lt"/>
          <a:ea typeface="+mj-ea"/>
          <a:cs typeface="+mj-cs"/>
        </a:defRPr>
      </a:lvl1pPr>
      <a:lvl2pPr algn="ctr" defTabSz="3900488" rtl="0" eaLnBrk="0" fontAlgn="base" hangingPunct="0">
        <a:spcBef>
          <a:spcPct val="0"/>
        </a:spcBef>
        <a:spcAft>
          <a:spcPct val="0"/>
        </a:spcAft>
        <a:defRPr sz="18800">
          <a:solidFill>
            <a:schemeClr val="tx2"/>
          </a:solidFill>
          <a:latin typeface="Times New Roman" pitchFamily="18" charset="0"/>
        </a:defRPr>
      </a:lvl2pPr>
      <a:lvl3pPr algn="ctr" defTabSz="3900488" rtl="0" eaLnBrk="0" fontAlgn="base" hangingPunct="0">
        <a:spcBef>
          <a:spcPct val="0"/>
        </a:spcBef>
        <a:spcAft>
          <a:spcPct val="0"/>
        </a:spcAft>
        <a:defRPr sz="18800">
          <a:solidFill>
            <a:schemeClr val="tx2"/>
          </a:solidFill>
          <a:latin typeface="Times New Roman" pitchFamily="18" charset="0"/>
        </a:defRPr>
      </a:lvl3pPr>
      <a:lvl4pPr algn="ctr" defTabSz="3900488" rtl="0" eaLnBrk="0" fontAlgn="base" hangingPunct="0">
        <a:spcBef>
          <a:spcPct val="0"/>
        </a:spcBef>
        <a:spcAft>
          <a:spcPct val="0"/>
        </a:spcAft>
        <a:defRPr sz="18800">
          <a:solidFill>
            <a:schemeClr val="tx2"/>
          </a:solidFill>
          <a:latin typeface="Times New Roman" pitchFamily="18" charset="0"/>
        </a:defRPr>
      </a:lvl4pPr>
      <a:lvl5pPr algn="ctr" defTabSz="3900488" rtl="0" eaLnBrk="0" fontAlgn="base" hangingPunct="0">
        <a:spcBef>
          <a:spcPct val="0"/>
        </a:spcBef>
        <a:spcAft>
          <a:spcPct val="0"/>
        </a:spcAft>
        <a:defRPr sz="18800">
          <a:solidFill>
            <a:schemeClr val="tx2"/>
          </a:solidFill>
          <a:latin typeface="Times New Roman" pitchFamily="18" charset="0"/>
        </a:defRPr>
      </a:lvl5pPr>
      <a:lvl6pPr marL="711220" algn="ctr" defTabSz="3901834" rtl="0" fontAlgn="base">
        <a:spcBef>
          <a:spcPct val="0"/>
        </a:spcBef>
        <a:spcAft>
          <a:spcPct val="0"/>
        </a:spcAft>
        <a:defRPr sz="18823">
          <a:solidFill>
            <a:schemeClr val="tx2"/>
          </a:solidFill>
          <a:latin typeface="Times New Roman" pitchFamily="18" charset="0"/>
        </a:defRPr>
      </a:lvl6pPr>
      <a:lvl7pPr marL="1422441" algn="ctr" defTabSz="3901834" rtl="0" fontAlgn="base">
        <a:spcBef>
          <a:spcPct val="0"/>
        </a:spcBef>
        <a:spcAft>
          <a:spcPct val="0"/>
        </a:spcAft>
        <a:defRPr sz="18823">
          <a:solidFill>
            <a:schemeClr val="tx2"/>
          </a:solidFill>
          <a:latin typeface="Times New Roman" pitchFamily="18" charset="0"/>
        </a:defRPr>
      </a:lvl7pPr>
      <a:lvl8pPr marL="2133661" algn="ctr" defTabSz="3901834" rtl="0" fontAlgn="base">
        <a:spcBef>
          <a:spcPct val="0"/>
        </a:spcBef>
        <a:spcAft>
          <a:spcPct val="0"/>
        </a:spcAft>
        <a:defRPr sz="18823">
          <a:solidFill>
            <a:schemeClr val="tx2"/>
          </a:solidFill>
          <a:latin typeface="Times New Roman" pitchFamily="18" charset="0"/>
        </a:defRPr>
      </a:lvl8pPr>
      <a:lvl9pPr marL="2844881" algn="ctr" defTabSz="3901834" rtl="0" fontAlgn="base">
        <a:spcBef>
          <a:spcPct val="0"/>
        </a:spcBef>
        <a:spcAft>
          <a:spcPct val="0"/>
        </a:spcAft>
        <a:defRPr sz="18823">
          <a:solidFill>
            <a:schemeClr val="tx2"/>
          </a:solidFill>
          <a:latin typeface="Times New Roman" pitchFamily="18" charset="0"/>
        </a:defRPr>
      </a:lvl9pPr>
    </p:titleStyle>
    <p:bodyStyle>
      <a:lvl1pPr marL="1460500" indent="-1460500" algn="l" defTabSz="3900488" rtl="0" eaLnBrk="0" fontAlgn="base" hangingPunct="0">
        <a:spcBef>
          <a:spcPct val="20000"/>
        </a:spcBef>
        <a:spcAft>
          <a:spcPct val="0"/>
        </a:spcAft>
        <a:buChar char="•"/>
        <a:defRPr sz="13600">
          <a:solidFill>
            <a:schemeClr val="tx1"/>
          </a:solidFill>
          <a:latin typeface="+mn-lt"/>
          <a:ea typeface="+mn-ea"/>
          <a:cs typeface="+mn-cs"/>
        </a:defRPr>
      </a:lvl1pPr>
      <a:lvl2pPr marL="3170238" indent="-1219200" algn="l" defTabSz="3900488" rtl="0" eaLnBrk="0" fontAlgn="base" hangingPunct="0">
        <a:spcBef>
          <a:spcPct val="20000"/>
        </a:spcBef>
        <a:spcAft>
          <a:spcPct val="0"/>
        </a:spcAft>
        <a:buChar char="–"/>
        <a:defRPr sz="11900">
          <a:solidFill>
            <a:schemeClr val="tx1"/>
          </a:solidFill>
          <a:latin typeface="+mn-lt"/>
        </a:defRPr>
      </a:lvl2pPr>
      <a:lvl3pPr marL="4876800" indent="-974725" algn="l" defTabSz="3900488" rtl="0" eaLnBrk="0" fontAlgn="base" hangingPunct="0">
        <a:spcBef>
          <a:spcPct val="20000"/>
        </a:spcBef>
        <a:spcAft>
          <a:spcPct val="0"/>
        </a:spcAft>
        <a:buChar char="•"/>
        <a:defRPr sz="10200">
          <a:solidFill>
            <a:schemeClr val="tx1"/>
          </a:solidFill>
          <a:latin typeface="+mn-lt"/>
        </a:defRPr>
      </a:lvl3pPr>
      <a:lvl4pPr marL="6827838" indent="-974725" algn="l" defTabSz="3900488" rtl="0" eaLnBrk="0" fontAlgn="base" hangingPunct="0">
        <a:spcBef>
          <a:spcPct val="20000"/>
        </a:spcBef>
        <a:spcAft>
          <a:spcPct val="0"/>
        </a:spcAft>
        <a:buChar char="–"/>
        <a:defRPr sz="8500">
          <a:solidFill>
            <a:schemeClr val="tx1"/>
          </a:solidFill>
          <a:latin typeface="+mn-lt"/>
        </a:defRPr>
      </a:lvl4pPr>
      <a:lvl5pPr marL="8778875" indent="-974725" algn="l" defTabSz="3900488" rtl="0" eaLnBrk="0" fontAlgn="base" hangingPunct="0">
        <a:spcBef>
          <a:spcPct val="20000"/>
        </a:spcBef>
        <a:spcAft>
          <a:spcPct val="0"/>
        </a:spcAft>
        <a:buChar char="»"/>
        <a:defRPr sz="8500">
          <a:solidFill>
            <a:schemeClr val="tx1"/>
          </a:solidFill>
          <a:latin typeface="+mn-lt"/>
        </a:defRPr>
      </a:lvl5pPr>
      <a:lvl6pPr marL="9490347" indent="-975459" algn="l" defTabSz="3901834" rtl="0" fontAlgn="base">
        <a:spcBef>
          <a:spcPct val="20000"/>
        </a:spcBef>
        <a:spcAft>
          <a:spcPct val="0"/>
        </a:spcAft>
        <a:buChar char="»"/>
        <a:defRPr sz="8556">
          <a:solidFill>
            <a:schemeClr val="tx1"/>
          </a:solidFill>
          <a:latin typeface="+mn-lt"/>
        </a:defRPr>
      </a:lvl6pPr>
      <a:lvl7pPr marL="10201567" indent="-975459" algn="l" defTabSz="3901834" rtl="0" fontAlgn="base">
        <a:spcBef>
          <a:spcPct val="20000"/>
        </a:spcBef>
        <a:spcAft>
          <a:spcPct val="0"/>
        </a:spcAft>
        <a:buChar char="»"/>
        <a:defRPr sz="8556">
          <a:solidFill>
            <a:schemeClr val="tx1"/>
          </a:solidFill>
          <a:latin typeface="+mn-lt"/>
        </a:defRPr>
      </a:lvl7pPr>
      <a:lvl8pPr marL="10912788" indent="-975459" algn="l" defTabSz="3901834" rtl="0" fontAlgn="base">
        <a:spcBef>
          <a:spcPct val="20000"/>
        </a:spcBef>
        <a:spcAft>
          <a:spcPct val="0"/>
        </a:spcAft>
        <a:buChar char="»"/>
        <a:defRPr sz="8556">
          <a:solidFill>
            <a:schemeClr val="tx1"/>
          </a:solidFill>
          <a:latin typeface="+mn-lt"/>
        </a:defRPr>
      </a:lvl8pPr>
      <a:lvl9pPr marL="11624008" indent="-975459" algn="l" defTabSz="3901834" rtl="0" fontAlgn="base">
        <a:spcBef>
          <a:spcPct val="20000"/>
        </a:spcBef>
        <a:spcAft>
          <a:spcPct val="0"/>
        </a:spcAft>
        <a:buChar char="»"/>
        <a:defRPr sz="8556">
          <a:solidFill>
            <a:schemeClr val="tx1"/>
          </a:solidFill>
          <a:latin typeface="+mn-lt"/>
        </a:defRPr>
      </a:lvl9pPr>
    </p:bodyStyle>
    <p:otherStyle>
      <a:defPPr>
        <a:defRPr lang="en-US"/>
      </a:defPPr>
      <a:lvl1pPr marL="0" algn="l" defTabSz="1422441" rtl="0" eaLnBrk="1" latinLnBrk="0" hangingPunct="1">
        <a:defRPr sz="2800" kern="1200">
          <a:solidFill>
            <a:schemeClr val="tx1"/>
          </a:solidFill>
          <a:latin typeface="+mn-lt"/>
          <a:ea typeface="+mn-ea"/>
          <a:cs typeface="+mn-cs"/>
        </a:defRPr>
      </a:lvl1pPr>
      <a:lvl2pPr marL="711220" algn="l" defTabSz="1422441" rtl="0" eaLnBrk="1" latinLnBrk="0" hangingPunct="1">
        <a:defRPr sz="2800" kern="1200">
          <a:solidFill>
            <a:schemeClr val="tx1"/>
          </a:solidFill>
          <a:latin typeface="+mn-lt"/>
          <a:ea typeface="+mn-ea"/>
          <a:cs typeface="+mn-cs"/>
        </a:defRPr>
      </a:lvl2pPr>
      <a:lvl3pPr marL="1422441" algn="l" defTabSz="1422441" rtl="0" eaLnBrk="1" latinLnBrk="0" hangingPunct="1">
        <a:defRPr sz="2800" kern="1200">
          <a:solidFill>
            <a:schemeClr val="tx1"/>
          </a:solidFill>
          <a:latin typeface="+mn-lt"/>
          <a:ea typeface="+mn-ea"/>
          <a:cs typeface="+mn-cs"/>
        </a:defRPr>
      </a:lvl3pPr>
      <a:lvl4pPr marL="2133661" algn="l" defTabSz="1422441" rtl="0" eaLnBrk="1" latinLnBrk="0" hangingPunct="1">
        <a:defRPr sz="2800" kern="1200">
          <a:solidFill>
            <a:schemeClr val="tx1"/>
          </a:solidFill>
          <a:latin typeface="+mn-lt"/>
          <a:ea typeface="+mn-ea"/>
          <a:cs typeface="+mn-cs"/>
        </a:defRPr>
      </a:lvl4pPr>
      <a:lvl5pPr marL="2844881" algn="l" defTabSz="1422441" rtl="0" eaLnBrk="1" latinLnBrk="0" hangingPunct="1">
        <a:defRPr sz="2800" kern="1200">
          <a:solidFill>
            <a:schemeClr val="tx1"/>
          </a:solidFill>
          <a:latin typeface="+mn-lt"/>
          <a:ea typeface="+mn-ea"/>
          <a:cs typeface="+mn-cs"/>
        </a:defRPr>
      </a:lvl5pPr>
      <a:lvl6pPr marL="3556102" algn="l" defTabSz="1422441" rtl="0" eaLnBrk="1" latinLnBrk="0" hangingPunct="1">
        <a:defRPr sz="2800" kern="1200">
          <a:solidFill>
            <a:schemeClr val="tx1"/>
          </a:solidFill>
          <a:latin typeface="+mn-lt"/>
          <a:ea typeface="+mn-ea"/>
          <a:cs typeface="+mn-cs"/>
        </a:defRPr>
      </a:lvl6pPr>
      <a:lvl7pPr marL="4267322" algn="l" defTabSz="1422441" rtl="0" eaLnBrk="1" latinLnBrk="0" hangingPunct="1">
        <a:defRPr sz="2800" kern="1200">
          <a:solidFill>
            <a:schemeClr val="tx1"/>
          </a:solidFill>
          <a:latin typeface="+mn-lt"/>
          <a:ea typeface="+mn-ea"/>
          <a:cs typeface="+mn-cs"/>
        </a:defRPr>
      </a:lvl7pPr>
      <a:lvl8pPr marL="4978542" algn="l" defTabSz="1422441" rtl="0" eaLnBrk="1" latinLnBrk="0" hangingPunct="1">
        <a:defRPr sz="2800" kern="1200">
          <a:solidFill>
            <a:schemeClr val="tx1"/>
          </a:solidFill>
          <a:latin typeface="+mn-lt"/>
          <a:ea typeface="+mn-ea"/>
          <a:cs typeface="+mn-cs"/>
        </a:defRPr>
      </a:lvl8pPr>
      <a:lvl9pPr marL="5689763" algn="l" defTabSz="1422441"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hyperlink" Target="mailto:lfestle@lumc.edu" TargetMode="External"/><Relationship Id="rId3" Type="http://schemas.openxmlformats.org/officeDocument/2006/relationships/image" Target="../media/image1.jpg"/><Relationship Id="rId7" Type="http://schemas.openxmlformats.org/officeDocument/2006/relationships/image" Target="../media/image15.jp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jpg"/><Relationship Id="rId4" Type="http://schemas.openxmlformats.org/officeDocument/2006/relationships/image" Target="../media/image12.jpg"/><Relationship Id="rId9" Type="http://schemas.openxmlformats.org/officeDocument/2006/relationships/hyperlink" Target="mailto:Stephanie.Loiacono@luh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B89B282-BD31-48AF-94CC-C3E0942C7A7F}"/>
              </a:ext>
            </a:extLst>
          </p:cNvPr>
          <p:cNvSpPr/>
          <p:nvPr/>
        </p:nvSpPr>
        <p:spPr>
          <a:xfrm>
            <a:off x="0" y="0"/>
            <a:ext cx="51206400" cy="374711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en-US" sz="4800" b="1" dirty="0">
              <a:solidFill>
                <a:schemeClr val="bg1"/>
              </a:solidFill>
              <a:latin typeface="Arial" panose="020B0604020202020204" pitchFamily="34" charset="0"/>
              <a:cs typeface="Arial" panose="020B0604020202020204" pitchFamily="34" charset="0"/>
            </a:endParaRPr>
          </a:p>
        </p:txBody>
      </p:sp>
      <p:sp>
        <p:nvSpPr>
          <p:cNvPr id="6" name="Text Box 3"/>
          <p:cNvSpPr txBox="1">
            <a:spLocks noChangeArrowheads="1"/>
          </p:cNvSpPr>
          <p:nvPr/>
        </p:nvSpPr>
        <p:spPr bwMode="auto">
          <a:xfrm>
            <a:off x="8266700" y="22432"/>
            <a:ext cx="34423350" cy="3730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Char char="•"/>
              <a:defRPr sz="13600">
                <a:solidFill>
                  <a:schemeClr val="tx1"/>
                </a:solidFill>
                <a:latin typeface="Times New Roman" panose="02020603050405020304" pitchFamily="18" charset="0"/>
              </a:defRPr>
            </a:lvl1pPr>
            <a:lvl2pPr marL="457200" indent="-1219200">
              <a:spcBef>
                <a:spcPct val="20000"/>
              </a:spcBef>
              <a:buChar char="–"/>
              <a:defRPr sz="11900">
                <a:solidFill>
                  <a:schemeClr val="tx1"/>
                </a:solidFill>
                <a:latin typeface="Times New Roman" panose="02020603050405020304" pitchFamily="18" charset="0"/>
              </a:defRPr>
            </a:lvl2pPr>
            <a:lvl3pPr marL="914400" indent="-974725">
              <a:spcBef>
                <a:spcPct val="20000"/>
              </a:spcBef>
              <a:buChar char="•"/>
              <a:defRPr sz="10200">
                <a:solidFill>
                  <a:schemeClr val="tx1"/>
                </a:solidFill>
                <a:latin typeface="Times New Roman" panose="02020603050405020304" pitchFamily="18" charset="0"/>
              </a:defRPr>
            </a:lvl3pPr>
            <a:lvl4pPr marL="1371600" indent="-974725">
              <a:spcBef>
                <a:spcPct val="20000"/>
              </a:spcBef>
              <a:buChar char="–"/>
              <a:defRPr sz="8500">
                <a:solidFill>
                  <a:schemeClr val="tx1"/>
                </a:solidFill>
                <a:latin typeface="Times New Roman" panose="02020603050405020304" pitchFamily="18" charset="0"/>
              </a:defRPr>
            </a:lvl4pPr>
            <a:lvl5pPr marL="1828800" indent="-974725">
              <a:spcBef>
                <a:spcPct val="20000"/>
              </a:spcBef>
              <a:buChar char="»"/>
              <a:defRPr sz="8500">
                <a:solidFill>
                  <a:schemeClr val="tx1"/>
                </a:solidFill>
                <a:latin typeface="Times New Roman" panose="02020603050405020304" pitchFamily="18" charset="0"/>
              </a:defRPr>
            </a:lvl5pPr>
            <a:lvl6pPr indent="-974725" eaLnBrk="0" fontAlgn="base" hangingPunct="0">
              <a:spcBef>
                <a:spcPct val="20000"/>
              </a:spcBef>
              <a:spcAft>
                <a:spcPct val="0"/>
              </a:spcAft>
              <a:buChar char="»"/>
              <a:defRPr sz="8500">
                <a:solidFill>
                  <a:schemeClr val="tx1"/>
                </a:solidFill>
                <a:latin typeface="Times New Roman" panose="02020603050405020304" pitchFamily="18" charset="0"/>
              </a:defRPr>
            </a:lvl6pPr>
            <a:lvl7pPr indent="-974725" eaLnBrk="0" fontAlgn="base" hangingPunct="0">
              <a:spcBef>
                <a:spcPct val="20000"/>
              </a:spcBef>
              <a:spcAft>
                <a:spcPct val="0"/>
              </a:spcAft>
              <a:buChar char="»"/>
              <a:defRPr sz="8500">
                <a:solidFill>
                  <a:schemeClr val="tx1"/>
                </a:solidFill>
                <a:latin typeface="Times New Roman" panose="02020603050405020304" pitchFamily="18" charset="0"/>
              </a:defRPr>
            </a:lvl7pPr>
            <a:lvl8pPr indent="-974725" eaLnBrk="0" fontAlgn="base" hangingPunct="0">
              <a:spcBef>
                <a:spcPct val="20000"/>
              </a:spcBef>
              <a:spcAft>
                <a:spcPct val="0"/>
              </a:spcAft>
              <a:buChar char="»"/>
              <a:defRPr sz="8500">
                <a:solidFill>
                  <a:schemeClr val="tx1"/>
                </a:solidFill>
                <a:latin typeface="Times New Roman" panose="02020603050405020304" pitchFamily="18" charset="0"/>
              </a:defRPr>
            </a:lvl8pPr>
            <a:lvl9pPr indent="-974725" eaLnBrk="0" fontAlgn="base" hangingPunct="0">
              <a:spcBef>
                <a:spcPct val="20000"/>
              </a:spcBef>
              <a:spcAft>
                <a:spcPct val="0"/>
              </a:spcAft>
              <a:buChar char="»"/>
              <a:defRPr sz="8500">
                <a:solidFill>
                  <a:schemeClr val="tx1"/>
                </a:solidFill>
                <a:latin typeface="Times New Roman" panose="02020603050405020304" pitchFamily="18" charset="0"/>
              </a:defRPr>
            </a:lvl9pPr>
          </a:lstStyle>
          <a:p>
            <a:pPr algn="ctr" defTabSz="5637197">
              <a:buNone/>
              <a:defRPr/>
            </a:pPr>
            <a:r>
              <a:rPr lang="en-US" sz="5400" b="1" dirty="0">
                <a:solidFill>
                  <a:schemeClr val="bg1"/>
                </a:solidFill>
                <a:latin typeface="Arial" panose="020B0604020202020204" pitchFamily="34" charset="0"/>
                <a:cs typeface="Arial" panose="020B0604020202020204" pitchFamily="34" charset="0"/>
              </a:rPr>
              <a:t>Implementing Standardized Education to Identify and Reduce Nurse Stigma and Bias </a:t>
            </a:r>
          </a:p>
          <a:p>
            <a:pPr algn="ctr" defTabSz="5637197">
              <a:buNone/>
              <a:defRPr/>
            </a:pPr>
            <a:r>
              <a:rPr lang="en-US" sz="5400" b="1" dirty="0">
                <a:solidFill>
                  <a:schemeClr val="bg1"/>
                </a:solidFill>
                <a:latin typeface="Arial" panose="020B0604020202020204" pitchFamily="34" charset="0"/>
                <a:cs typeface="Arial" panose="020B0604020202020204" pitchFamily="34" charset="0"/>
              </a:rPr>
              <a:t>Toward Mothers with Substance Use Disorder (SUD</a:t>
            </a:r>
            <a:r>
              <a:rPr lang="en-US" sz="5400" b="1" dirty="0" smtClean="0">
                <a:solidFill>
                  <a:schemeClr val="bg1"/>
                </a:solidFill>
                <a:latin typeface="Arial" panose="020B0604020202020204" pitchFamily="34" charset="0"/>
                <a:cs typeface="Arial" panose="020B0604020202020204" pitchFamily="34" charset="0"/>
              </a:rPr>
              <a:t>) and Improve Birth Equity</a:t>
            </a:r>
            <a:endParaRPr lang="en-US" sz="5400" b="1" dirty="0">
              <a:solidFill>
                <a:schemeClr val="bg1"/>
              </a:solidFill>
              <a:latin typeface="Arial" panose="020B0604020202020204" pitchFamily="34" charset="0"/>
              <a:cs typeface="Arial" panose="020B0604020202020204" pitchFamily="34" charset="0"/>
            </a:endParaRPr>
          </a:p>
          <a:p>
            <a:pPr algn="ctr" defTabSz="5637197">
              <a:buNone/>
              <a:defRPr/>
            </a:pPr>
            <a:r>
              <a:rPr lang="en-US" altLang="en-US" sz="4400" b="1" u="sng" dirty="0">
                <a:solidFill>
                  <a:schemeClr val="bg1"/>
                </a:solidFill>
                <a:latin typeface="Arial" panose="020B0604020202020204" pitchFamily="34" charset="0"/>
                <a:cs typeface="Arial" panose="020B0604020202020204" pitchFamily="34" charset="0"/>
              </a:rPr>
              <a:t>Roma Allen, DNP, MSN ed., RNC- OB</a:t>
            </a:r>
            <a:r>
              <a:rPr lang="en-US" altLang="en-US" sz="4400" b="1" dirty="0">
                <a:solidFill>
                  <a:schemeClr val="bg1"/>
                </a:solidFill>
                <a:latin typeface="Arial" panose="020B0604020202020204" pitchFamily="34" charset="0"/>
                <a:cs typeface="Arial" panose="020B0604020202020204" pitchFamily="34" charset="0"/>
              </a:rPr>
              <a:t>, Lisa Festle, MSN, RNC-NIC, APRN/CNS</a:t>
            </a:r>
          </a:p>
          <a:p>
            <a:pPr algn="ctr">
              <a:buNone/>
              <a:defRPr/>
            </a:pPr>
            <a:r>
              <a:rPr lang="en-US" altLang="en-US" sz="5400" b="1" dirty="0" smtClean="0">
                <a:solidFill>
                  <a:schemeClr val="bg1"/>
                </a:solidFill>
                <a:latin typeface="Arial" panose="020B0604020202020204" pitchFamily="34" charset="0"/>
                <a:cs typeface="Arial" panose="020B0604020202020204" pitchFamily="34" charset="0"/>
              </a:rPr>
              <a:t>Administrative </a:t>
            </a:r>
            <a:r>
              <a:rPr lang="en-US" altLang="en-US" sz="5400" b="1" dirty="0">
                <a:solidFill>
                  <a:schemeClr val="bg1"/>
                </a:solidFill>
                <a:latin typeface="Arial" panose="020B0604020202020204" pitchFamily="34" charset="0"/>
                <a:cs typeface="Arial" panose="020B0604020202020204" pitchFamily="34" charset="0"/>
              </a:rPr>
              <a:t>Perinatal Center (APC), Loyola University Medical Center (</a:t>
            </a:r>
            <a:r>
              <a:rPr lang="en-US" altLang="en-US" sz="5400" b="1" dirty="0" smtClean="0">
                <a:solidFill>
                  <a:schemeClr val="bg1"/>
                </a:solidFill>
                <a:latin typeface="Arial" panose="020B0604020202020204" pitchFamily="34" charset="0"/>
                <a:cs typeface="Arial" panose="020B0604020202020204" pitchFamily="34" charset="0"/>
              </a:rPr>
              <a:t>LUMC)</a:t>
            </a:r>
            <a:endParaRPr lang="en-US" altLang="en-US" sz="5400" b="1" dirty="0">
              <a:solidFill>
                <a:schemeClr val="bg1"/>
              </a:solidFill>
              <a:latin typeface="Century Gothic" panose="020B0502020202020204" pitchFamily="34" charset="0"/>
              <a:ea typeface="Calibri" panose="020F0502020204030204" pitchFamily="34" charset="0"/>
              <a:cs typeface="Calibri" panose="020F0502020204030204" pitchFamily="34" charset="0"/>
            </a:endParaRPr>
          </a:p>
        </p:txBody>
      </p:sp>
      <p:pic>
        <p:nvPicPr>
          <p:cNvPr id="7" name="Picture Placeholder 4" descr="Photo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777467" y="540385"/>
            <a:ext cx="4836591" cy="2583821"/>
          </a:xfrm>
          <a:prstGeom prst="rect">
            <a:avLst/>
          </a:prstGeom>
        </p:spPr>
      </p:pic>
      <p:sp>
        <p:nvSpPr>
          <p:cNvPr id="8" name="TextBox 7"/>
          <p:cNvSpPr txBox="1"/>
          <p:nvPr/>
        </p:nvSpPr>
        <p:spPr>
          <a:xfrm>
            <a:off x="43043476" y="124136"/>
            <a:ext cx="6934199" cy="3416320"/>
          </a:xfrm>
          <a:prstGeom prst="rect">
            <a:avLst/>
          </a:prstGeom>
          <a:noFill/>
        </p:spPr>
        <p:txBody>
          <a:bodyPr wrap="square" rtlCol="0">
            <a:spAutoFit/>
          </a:bodyPr>
          <a:lstStyle/>
          <a:p>
            <a:r>
              <a:rPr lang="en-US" sz="9600" b="1" dirty="0" smtClean="0">
                <a:solidFill>
                  <a:srgbClr val="FF9933"/>
                </a:solidFill>
                <a:latin typeface="Calibri" panose="020F0502020204030204" pitchFamily="34" charset="0"/>
                <a:ea typeface="Tahoma" panose="020B0604030504040204" pitchFamily="34" charset="0"/>
                <a:cs typeface="Calibri" panose="020F0502020204030204" pitchFamily="34" charset="0"/>
              </a:rPr>
              <a:t>ILPQC</a:t>
            </a:r>
            <a:r>
              <a:rPr lang="en-US" sz="9600" dirty="0" smtClean="0">
                <a:solidFill>
                  <a:srgbClr val="FF9933"/>
                </a:solidFill>
                <a:latin typeface="Calibri" panose="020F0502020204030204" pitchFamily="34" charset="0"/>
                <a:ea typeface="Tahoma" panose="020B0604030504040204" pitchFamily="34" charset="0"/>
                <a:cs typeface="Calibri" panose="020F0502020204030204" pitchFamily="34" charset="0"/>
              </a:rPr>
              <a:t> </a:t>
            </a:r>
            <a:r>
              <a:rPr lang="en-US" sz="8000" b="1" dirty="0" smtClean="0">
                <a:solidFill>
                  <a:schemeClr val="bg1"/>
                </a:solidFill>
                <a:latin typeface="Calibri" panose="020F0502020204030204" pitchFamily="34" charset="0"/>
                <a:ea typeface="Tahoma" panose="020B0604030504040204" pitchFamily="34" charset="0"/>
                <a:cs typeface="Calibri" panose="020F0502020204030204" pitchFamily="34" charset="0"/>
              </a:rPr>
              <a:t>2022 </a:t>
            </a:r>
          </a:p>
          <a:p>
            <a:r>
              <a:rPr lang="en-US" sz="6000" b="1" dirty="0" smtClean="0">
                <a:solidFill>
                  <a:schemeClr val="bg1"/>
                </a:solidFill>
                <a:latin typeface="Calibri" panose="020F0502020204030204" pitchFamily="34" charset="0"/>
                <a:ea typeface="Tahoma" panose="020B0604030504040204" pitchFamily="34" charset="0"/>
                <a:cs typeface="Calibri" panose="020F0502020204030204" pitchFamily="34" charset="0"/>
              </a:rPr>
              <a:t>Perinatal Network Storyboard</a:t>
            </a:r>
            <a:endParaRPr lang="en-US" sz="6000" b="1" dirty="0">
              <a:solidFill>
                <a:schemeClr val="bg1"/>
              </a:solidFill>
              <a:latin typeface="Calibri" panose="020F0502020204030204" pitchFamily="34" charset="0"/>
              <a:ea typeface="Tahoma" panose="020B0604030504040204" pitchFamily="34" charset="0"/>
              <a:cs typeface="Calibri" panose="020F0502020204030204" pitchFamily="34" charset="0"/>
            </a:endParaRPr>
          </a:p>
        </p:txBody>
      </p:sp>
      <p:sp>
        <p:nvSpPr>
          <p:cNvPr id="9" name="TextBox 8"/>
          <p:cNvSpPr txBox="1"/>
          <p:nvPr/>
        </p:nvSpPr>
        <p:spPr>
          <a:xfrm>
            <a:off x="584154" y="3842546"/>
            <a:ext cx="17164078"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LUMC Perinatal Network Overview </a:t>
            </a:r>
            <a:endParaRPr lang="en-US" sz="4800" b="1" dirty="0">
              <a:solidFill>
                <a:schemeClr val="bg1"/>
              </a:solidFill>
              <a:latin typeface="Arial" panose="020B0604020202020204" pitchFamily="34" charset="0"/>
              <a:cs typeface="Arial" panose="020B0604020202020204" pitchFamily="34" charset="0"/>
            </a:endParaRPr>
          </a:p>
        </p:txBody>
      </p:sp>
      <p:sp>
        <p:nvSpPr>
          <p:cNvPr id="20" name="TextBox 19"/>
          <p:cNvSpPr txBox="1"/>
          <p:nvPr/>
        </p:nvSpPr>
        <p:spPr>
          <a:xfrm>
            <a:off x="443833" y="22243476"/>
            <a:ext cx="17192046"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Implementation </a:t>
            </a:r>
            <a:endParaRPr lang="en-US" sz="4800" b="1" dirty="0">
              <a:solidFill>
                <a:schemeClr val="bg1"/>
              </a:solidFill>
              <a:latin typeface="Arial" panose="020B0604020202020204" pitchFamily="34" charset="0"/>
              <a:cs typeface="Arial" panose="020B0604020202020204" pitchFamily="34" charset="0"/>
            </a:endParaRPr>
          </a:p>
        </p:txBody>
      </p:sp>
      <p:sp>
        <p:nvSpPr>
          <p:cNvPr id="22" name="TextBox 21"/>
          <p:cNvSpPr txBox="1"/>
          <p:nvPr/>
        </p:nvSpPr>
        <p:spPr>
          <a:xfrm>
            <a:off x="18121125" y="3834731"/>
            <a:ext cx="16185871" cy="854915"/>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Post Implementation Survey </a:t>
            </a:r>
            <a:endParaRPr lang="en-US" sz="4800" b="1" dirty="0">
              <a:solidFill>
                <a:schemeClr val="bg1"/>
              </a:solidFill>
              <a:latin typeface="Arial" panose="020B0604020202020204" pitchFamily="34" charset="0"/>
              <a:cs typeface="Arial" panose="020B0604020202020204" pitchFamily="34" charset="0"/>
            </a:endParaRPr>
          </a:p>
        </p:txBody>
      </p:sp>
      <p:sp>
        <p:nvSpPr>
          <p:cNvPr id="26" name="TextBox 25"/>
          <p:cNvSpPr txBox="1"/>
          <p:nvPr/>
        </p:nvSpPr>
        <p:spPr>
          <a:xfrm>
            <a:off x="443833" y="12186320"/>
            <a:ext cx="17214677" cy="834751"/>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Project AIM </a:t>
            </a:r>
            <a:endParaRPr lang="en-US" sz="4800" b="1" dirty="0">
              <a:solidFill>
                <a:schemeClr val="bg1"/>
              </a:solidFill>
              <a:latin typeface="Arial" panose="020B0604020202020204" pitchFamily="34" charset="0"/>
              <a:cs typeface="Arial" panose="020B0604020202020204" pitchFamily="34" charset="0"/>
            </a:endParaRPr>
          </a:p>
        </p:txBody>
      </p:sp>
      <p:sp>
        <p:nvSpPr>
          <p:cNvPr id="28" name="Rectangle 10"/>
          <p:cNvSpPr>
            <a:spLocks noChangeArrowheads="1"/>
          </p:cNvSpPr>
          <p:nvPr/>
        </p:nvSpPr>
        <p:spPr bwMode="auto">
          <a:xfrm>
            <a:off x="18121125" y="27650740"/>
            <a:ext cx="16164355" cy="830997"/>
          </a:xfrm>
          <a:prstGeom prst="rect">
            <a:avLst/>
          </a:prstGeom>
          <a:solidFill>
            <a:schemeClr val="accent2">
              <a:lumMod val="50000"/>
            </a:schemeClr>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smtClean="0">
                <a:solidFill>
                  <a:schemeClr val="bg1"/>
                </a:solidFill>
              </a:rPr>
              <a:t>Challenges</a:t>
            </a:r>
            <a:endParaRPr lang="en-US" altLang="en-US" sz="1800" b="1" dirty="0">
              <a:solidFill>
                <a:schemeClr val="bg1"/>
              </a:solidFill>
            </a:endParaRPr>
          </a:p>
        </p:txBody>
      </p:sp>
      <p:sp>
        <p:nvSpPr>
          <p:cNvPr id="30" name="Rectangle 10"/>
          <p:cNvSpPr>
            <a:spLocks noChangeArrowheads="1"/>
          </p:cNvSpPr>
          <p:nvPr/>
        </p:nvSpPr>
        <p:spPr bwMode="auto">
          <a:xfrm>
            <a:off x="35000620" y="27244133"/>
            <a:ext cx="15824031" cy="830997"/>
          </a:xfrm>
          <a:prstGeom prst="rect">
            <a:avLst/>
          </a:prstGeom>
          <a:solidFill>
            <a:schemeClr val="accent2">
              <a:lumMod val="50000"/>
            </a:schemeClr>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smtClean="0">
                <a:solidFill>
                  <a:schemeClr val="bg1"/>
                </a:solidFill>
              </a:rPr>
              <a:t>Acknowledgement</a:t>
            </a:r>
            <a:endParaRPr lang="en-US" altLang="en-US" sz="1800" b="1" dirty="0">
              <a:solidFill>
                <a:schemeClr val="bg1"/>
              </a:solidFill>
            </a:endParaRPr>
          </a:p>
        </p:txBody>
      </p:sp>
      <p:sp>
        <p:nvSpPr>
          <p:cNvPr id="3" name="TextBox 2"/>
          <p:cNvSpPr txBox="1"/>
          <p:nvPr/>
        </p:nvSpPr>
        <p:spPr>
          <a:xfrm>
            <a:off x="573687" y="6810947"/>
            <a:ext cx="17084823" cy="2400657"/>
          </a:xfrm>
          <a:prstGeom prst="rect">
            <a:avLst/>
          </a:prstGeom>
          <a:solidFill>
            <a:schemeClr val="accent5">
              <a:lumMod val="40000"/>
              <a:lumOff val="60000"/>
            </a:schemeClr>
          </a:solidFill>
          <a:ln>
            <a:solidFill>
              <a:schemeClr val="accent5">
                <a:lumMod val="20000"/>
                <a:lumOff val="80000"/>
              </a:schemeClr>
            </a:solidFill>
          </a:ln>
        </p:spPr>
        <p:txBody>
          <a:bodyPr wrap="square" rtlCol="0">
            <a:spAutoFit/>
          </a:bodyPr>
          <a:lstStyle/>
          <a:p>
            <a:pPr algn="ctr"/>
            <a:r>
              <a:rPr lang="en-US" sz="3000" b="1" dirty="0" smtClean="0">
                <a:latin typeface="Arial" panose="020B0604020202020204" pitchFamily="34" charset="0"/>
                <a:cs typeface="Arial" panose="020B0604020202020204" pitchFamily="34" charset="0"/>
              </a:rPr>
              <a:t>The LUMC Perinatal Network</a:t>
            </a:r>
          </a:p>
          <a:p>
            <a:r>
              <a:rPr lang="en-US" sz="3000" dirty="0" smtClean="0">
                <a:latin typeface="Arial" panose="020B0604020202020204" pitchFamily="34" charset="0"/>
                <a:cs typeface="Arial" panose="020B0604020202020204" pitchFamily="34" charset="0"/>
              </a:rPr>
              <a:t>Loyola University Medical Center          Ascension St. Alexius             Ascension Alexian Brothers </a:t>
            </a:r>
          </a:p>
          <a:p>
            <a:r>
              <a:rPr lang="en-US" sz="3000" dirty="0" smtClean="0">
                <a:latin typeface="Arial" panose="020B0604020202020204" pitchFamily="34" charset="0"/>
                <a:cs typeface="Arial" panose="020B0604020202020204" pitchFamily="34" charset="0"/>
              </a:rPr>
              <a:t>Ascension Resurrection                        Morris Hospital 		      MacNeal Hospital </a:t>
            </a:r>
          </a:p>
          <a:p>
            <a:r>
              <a:rPr lang="en-US" sz="3000" i="1" u="sng" dirty="0" smtClean="0">
                <a:latin typeface="Arial" panose="020B0604020202020204" pitchFamily="34" charset="0"/>
                <a:cs typeface="Arial" panose="020B0604020202020204" pitchFamily="34" charset="0"/>
              </a:rPr>
              <a:t>Non-Birthing Hospitals:</a:t>
            </a:r>
          </a:p>
          <a:p>
            <a:r>
              <a:rPr lang="en-US" sz="3000" dirty="0" smtClean="0">
                <a:latin typeface="Arial" panose="020B0604020202020204" pitchFamily="34" charset="0"/>
                <a:cs typeface="Arial" panose="020B0604020202020204" pitchFamily="34" charset="0"/>
              </a:rPr>
              <a:t>Community First Hospital		          Loretto Hospital                      Gottlieb Hospital </a:t>
            </a:r>
            <a:endParaRPr lang="en-US" sz="3000" dirty="0">
              <a:latin typeface="Arial" panose="020B0604020202020204" pitchFamily="34" charset="0"/>
              <a:cs typeface="Arial" panose="020B0604020202020204" pitchFamily="34" charset="0"/>
            </a:endParaRPr>
          </a:p>
        </p:txBody>
      </p:sp>
      <p:sp>
        <p:nvSpPr>
          <p:cNvPr id="4" name="TextBox 3"/>
          <p:cNvSpPr txBox="1"/>
          <p:nvPr/>
        </p:nvSpPr>
        <p:spPr>
          <a:xfrm>
            <a:off x="530826" y="4721344"/>
            <a:ext cx="17471423" cy="3046988"/>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The Loyola University Medical Campus is located in Maywood, a western suburb approximately 13 miles from the Chicago loop. LUMC </a:t>
            </a:r>
            <a:r>
              <a:rPr lang="en-US" sz="3200" dirty="0">
                <a:latin typeface="Arial" panose="020B0604020202020204" pitchFamily="34" charset="0"/>
                <a:cs typeface="Arial" panose="020B0604020202020204" pitchFamily="34" charset="0"/>
              </a:rPr>
              <a:t>receives </a:t>
            </a:r>
            <a:r>
              <a:rPr lang="en-US" sz="3200" dirty="0" smtClean="0">
                <a:latin typeface="Arial" panose="020B0604020202020204" pitchFamily="34" charset="0"/>
                <a:cs typeface="Arial" panose="020B0604020202020204" pitchFamily="34" charset="0"/>
              </a:rPr>
              <a:t>consults, referrals, and transports from its network </a:t>
            </a:r>
            <a:r>
              <a:rPr lang="en-US" sz="3200" dirty="0">
                <a:latin typeface="Arial" panose="020B0604020202020204" pitchFamily="34" charset="0"/>
                <a:cs typeface="Arial" panose="020B0604020202020204" pitchFamily="34" charset="0"/>
              </a:rPr>
              <a:t>hospitals and </a:t>
            </a:r>
            <a:r>
              <a:rPr lang="en-US" sz="3200" dirty="0" smtClean="0">
                <a:latin typeface="Arial" panose="020B0604020202020204" pitchFamily="34" charset="0"/>
                <a:cs typeface="Arial" panose="020B0604020202020204" pitchFamily="34" charset="0"/>
              </a:rPr>
              <a:t>throughout </a:t>
            </a:r>
            <a:r>
              <a:rPr lang="en-US" sz="3200" dirty="0">
                <a:latin typeface="Arial" panose="020B0604020202020204" pitchFamily="34" charset="0"/>
                <a:cs typeface="Arial" panose="020B0604020202020204" pitchFamily="34" charset="0"/>
              </a:rPr>
              <a:t>Cook, Will and DuPage counties. The LUMC Perinatal Network has more than 10,000 births annually.</a:t>
            </a: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graphicFrame>
        <p:nvGraphicFramePr>
          <p:cNvPr id="39" name="Table 38"/>
          <p:cNvGraphicFramePr>
            <a:graphicFrameLocks noGrp="1"/>
          </p:cNvGraphicFramePr>
          <p:nvPr>
            <p:extLst>
              <p:ext uri="{D42A27DB-BD31-4B8C-83A1-F6EECF244321}">
                <p14:modId xmlns:p14="http://schemas.microsoft.com/office/powerpoint/2010/main" val="567795392"/>
              </p:ext>
            </p:extLst>
          </p:nvPr>
        </p:nvGraphicFramePr>
        <p:xfrm>
          <a:off x="1090936" y="23092473"/>
          <a:ext cx="15991817" cy="9296400"/>
        </p:xfrm>
        <a:graphic>
          <a:graphicData uri="http://schemas.openxmlformats.org/drawingml/2006/table">
            <a:tbl>
              <a:tblPr firstRow="1" bandRow="1">
                <a:tableStyleId>{5C22544A-7EE6-4342-B048-85BDC9FD1C3A}</a:tableStyleId>
              </a:tblPr>
              <a:tblGrid>
                <a:gridCol w="1769238">
                  <a:extLst>
                    <a:ext uri="{9D8B030D-6E8A-4147-A177-3AD203B41FA5}">
                      <a16:colId xmlns:a16="http://schemas.microsoft.com/office/drawing/2014/main" val="4049254441"/>
                    </a:ext>
                  </a:extLst>
                </a:gridCol>
                <a:gridCol w="14222579">
                  <a:extLst>
                    <a:ext uri="{9D8B030D-6E8A-4147-A177-3AD203B41FA5}">
                      <a16:colId xmlns:a16="http://schemas.microsoft.com/office/drawing/2014/main" val="3209823527"/>
                    </a:ext>
                  </a:extLst>
                </a:gridCol>
              </a:tblGrid>
              <a:tr h="454178">
                <a:tc>
                  <a:txBody>
                    <a:bodyPr/>
                    <a:lstStyle/>
                    <a:p>
                      <a:r>
                        <a:rPr lang="en-US" sz="2400" dirty="0" smtClean="0">
                          <a:latin typeface="Arial" panose="020B0604020202020204" pitchFamily="34" charset="0"/>
                          <a:cs typeface="Arial" panose="020B0604020202020204" pitchFamily="34" charset="0"/>
                        </a:rPr>
                        <a:t>Date</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Step</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47043763"/>
                  </a:ext>
                </a:extLst>
              </a:tr>
              <a:tr h="423897">
                <a:tc>
                  <a:txBody>
                    <a:bodyPr/>
                    <a:lstStyle/>
                    <a:p>
                      <a:r>
                        <a:rPr lang="en-US" sz="2200" dirty="0" smtClean="0">
                          <a:latin typeface="Arial" panose="020B0604020202020204" pitchFamily="34" charset="0"/>
                          <a:cs typeface="Arial" panose="020B0604020202020204" pitchFamily="34" charset="0"/>
                        </a:rPr>
                        <a:t>1/2019</a:t>
                      </a:r>
                      <a:endParaRPr lang="en-US" sz="2200" dirty="0">
                        <a:latin typeface="Arial" panose="020B0604020202020204" pitchFamily="34" charset="0"/>
                        <a:cs typeface="Arial" panose="020B0604020202020204" pitchFamily="34" charset="0"/>
                      </a:endParaRPr>
                    </a:p>
                  </a:txBody>
                  <a:tcPr/>
                </a:tc>
                <a:tc>
                  <a:txBody>
                    <a:bodyPr/>
                    <a:lstStyle/>
                    <a:p>
                      <a:r>
                        <a:rPr lang="en-US" sz="2200" dirty="0" smtClean="0">
                          <a:latin typeface="Arial" panose="020B0604020202020204" pitchFamily="34" charset="0"/>
                          <a:cs typeface="Arial" panose="020B0604020202020204" pitchFamily="34" charset="0"/>
                        </a:rPr>
                        <a:t>Obtain</a:t>
                      </a:r>
                      <a:r>
                        <a:rPr lang="en-US" sz="2200" baseline="0" dirty="0" smtClean="0">
                          <a:latin typeface="Arial" panose="020B0604020202020204" pitchFamily="34" charset="0"/>
                          <a:cs typeface="Arial" panose="020B0604020202020204" pitchFamily="34" charset="0"/>
                        </a:rPr>
                        <a:t> baseline perception survey and evaluate opportunity for improvement </a:t>
                      </a:r>
                      <a:endParaRPr lang="en-US"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5493654"/>
                  </a:ext>
                </a:extLst>
              </a:tr>
              <a:tr h="1682928">
                <a:tc>
                  <a:txBody>
                    <a:bodyPr/>
                    <a:lstStyle/>
                    <a:p>
                      <a:r>
                        <a:rPr lang="en-US" sz="2200" dirty="0" smtClean="0">
                          <a:latin typeface="Arial" panose="020B0604020202020204" pitchFamily="34" charset="0"/>
                          <a:cs typeface="Arial" panose="020B0604020202020204" pitchFamily="34" charset="0"/>
                        </a:rPr>
                        <a:t>5/2019</a:t>
                      </a:r>
                      <a:endParaRPr lang="en-US" sz="2200" dirty="0">
                        <a:latin typeface="Arial" panose="020B0604020202020204" pitchFamily="34" charset="0"/>
                        <a:cs typeface="Arial" panose="020B0604020202020204" pitchFamily="34" charset="0"/>
                      </a:endParaRPr>
                    </a:p>
                  </a:txBody>
                  <a:tcPr/>
                </a:tc>
                <a:tc>
                  <a:txBody>
                    <a:bodyPr/>
                    <a:lstStyle/>
                    <a:p>
                      <a:pPr>
                        <a:lnSpc>
                          <a:spcPct val="100000"/>
                        </a:lnSpc>
                      </a:pPr>
                      <a:r>
                        <a:rPr lang="en-US" sz="2200" dirty="0" smtClean="0">
                          <a:latin typeface="Arial" panose="020B0604020202020204" pitchFamily="34" charset="0"/>
                          <a:ea typeface="Calibri" panose="020F0502020204030204" pitchFamily="34" charset="0"/>
                          <a:cs typeface="Arial" panose="020B0604020202020204" pitchFamily="34" charset="0"/>
                        </a:rPr>
                        <a:t>Initiate the project with an informative session for</a:t>
                      </a:r>
                      <a:r>
                        <a:rPr lang="en-US" sz="2200" baseline="0" dirty="0" smtClean="0">
                          <a:latin typeface="Arial" panose="020B0604020202020204" pitchFamily="34" charset="0"/>
                          <a:ea typeface="Calibri" panose="020F0502020204030204" pitchFamily="34" charset="0"/>
                          <a:cs typeface="Arial" panose="020B0604020202020204" pitchFamily="34" charset="0"/>
                        </a:rPr>
                        <a:t> network hospital nurses </a:t>
                      </a:r>
                      <a:r>
                        <a:rPr lang="en-US" sz="2200" dirty="0" smtClean="0">
                          <a:latin typeface="Arial" panose="020B0604020202020204" pitchFamily="34" charset="0"/>
                          <a:ea typeface="Calibri" panose="020F0502020204030204" pitchFamily="34" charset="0"/>
                          <a:cs typeface="Arial" panose="020B0604020202020204" pitchFamily="34" charset="0"/>
                        </a:rPr>
                        <a:t>titled, </a:t>
                      </a:r>
                      <a:r>
                        <a:rPr lang="en-US" sz="2200" i="1" dirty="0" smtClean="0">
                          <a:latin typeface="Arial" panose="020B0604020202020204" pitchFamily="34" charset="0"/>
                          <a:ea typeface="Times New Roman" panose="02020603050405020304" pitchFamily="18" charset="0"/>
                          <a:cs typeface="Arial" panose="020B0604020202020204" pitchFamily="34" charset="0"/>
                        </a:rPr>
                        <a:t>It Starts with Us: Decreasing Stigma Related to Substance Use Disorder</a:t>
                      </a:r>
                      <a:endParaRPr lang="en-US" sz="2200" i="1" dirty="0" smtClean="0">
                        <a:latin typeface="Arial" panose="020B0604020202020204" pitchFamily="34" charset="0"/>
                        <a:ea typeface="Calibri" panose="020F0502020204030204" pitchFamily="34" charset="0"/>
                        <a:cs typeface="Arial" panose="020B0604020202020204" pitchFamily="34" charset="0"/>
                      </a:endParaRPr>
                    </a:p>
                    <a:p>
                      <a:pPr marL="285750" indent="-285750">
                        <a:lnSpc>
                          <a:spcPct val="100000"/>
                        </a:lnSpc>
                        <a:buFont typeface="Arial" panose="020B0604020202020204" pitchFamily="34" charset="0"/>
                        <a:buChar char="•"/>
                      </a:pPr>
                      <a:r>
                        <a:rPr lang="en-US" sz="2200" dirty="0" smtClean="0">
                          <a:latin typeface="Arial" panose="020B0604020202020204" pitchFamily="34" charset="0"/>
                          <a:ea typeface="Times New Roman" panose="02020603050405020304" pitchFamily="18" charset="0"/>
                          <a:cs typeface="Arial" panose="020B0604020202020204" pitchFamily="34" charset="0"/>
                        </a:rPr>
                        <a:t>Presentation: </a:t>
                      </a:r>
                      <a:r>
                        <a:rPr lang="en-US" sz="2200" i="1" dirty="0" smtClean="0">
                          <a:latin typeface="Arial" panose="020B0604020202020204" pitchFamily="34" charset="0"/>
                          <a:ea typeface="Times New Roman" panose="02020603050405020304" pitchFamily="18" charset="0"/>
                          <a:cs typeface="Arial" panose="020B0604020202020204" pitchFamily="34" charset="0"/>
                        </a:rPr>
                        <a:t>Stigma and Bias Experienced by Women with SUD</a:t>
                      </a:r>
                    </a:p>
                    <a:p>
                      <a:pPr marL="285750" indent="-285750">
                        <a:lnSpc>
                          <a:spcPct val="100000"/>
                        </a:lnSpc>
                        <a:buFont typeface="Arial" panose="020B0604020202020204" pitchFamily="34" charset="0"/>
                        <a:buChar char="•"/>
                      </a:pPr>
                      <a:r>
                        <a:rPr lang="en-US" sz="2200" dirty="0" smtClean="0">
                          <a:latin typeface="Arial" panose="020B0604020202020204" pitchFamily="34" charset="0"/>
                          <a:ea typeface="Times New Roman" panose="02020603050405020304" pitchFamily="18" charset="0"/>
                          <a:cs typeface="Arial" panose="020B0604020202020204" pitchFamily="34" charset="0"/>
                        </a:rPr>
                        <a:t>Keynote Speaker, Testimony: Woman with SUD;</a:t>
                      </a:r>
                      <a:r>
                        <a:rPr lang="en-US" sz="2200" baseline="0" dirty="0" smtClean="0">
                          <a:latin typeface="Arial" panose="020B0604020202020204" pitchFamily="34" charset="0"/>
                          <a:ea typeface="Times New Roman" panose="02020603050405020304" pitchFamily="18" charset="0"/>
                          <a:cs typeface="Arial" panose="020B0604020202020204" pitchFamily="34" charset="0"/>
                        </a:rPr>
                        <a:t> treatment in the </a:t>
                      </a:r>
                      <a:r>
                        <a:rPr lang="en-US" sz="2200" dirty="0" smtClean="0">
                          <a:latin typeface="Arial" panose="020B0604020202020204" pitchFamily="34" charset="0"/>
                          <a:ea typeface="Times New Roman" panose="02020603050405020304" pitchFamily="18" charset="0"/>
                          <a:cs typeface="Arial" panose="020B0604020202020204" pitchFamily="34" charset="0"/>
                        </a:rPr>
                        <a:t>healthcare system and beyond</a:t>
                      </a:r>
                    </a:p>
                    <a:p>
                      <a:pPr marL="285750" indent="-285750">
                        <a:lnSpc>
                          <a:spcPct val="100000"/>
                        </a:lnSpc>
                        <a:buFont typeface="Arial" panose="020B0604020202020204" pitchFamily="34" charset="0"/>
                        <a:buChar char="•"/>
                      </a:pPr>
                      <a:r>
                        <a:rPr lang="en-US" sz="2200" dirty="0" smtClean="0">
                          <a:latin typeface="Arial" panose="020B0604020202020204" pitchFamily="34" charset="0"/>
                          <a:ea typeface="Times New Roman" panose="02020603050405020304" pitchFamily="18" charset="0"/>
                          <a:cs typeface="Arial" panose="020B0604020202020204" pitchFamily="34" charset="0"/>
                        </a:rPr>
                        <a:t>Group discussion</a:t>
                      </a:r>
                      <a:endParaRPr lang="en-US"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7122793"/>
                  </a:ext>
                </a:extLst>
              </a:tr>
              <a:tr h="1044576">
                <a:tc>
                  <a:txBody>
                    <a:bodyPr/>
                    <a:lstStyle/>
                    <a:p>
                      <a:r>
                        <a:rPr lang="en-US" sz="2200" dirty="0" smtClean="0">
                          <a:latin typeface="Arial" panose="020B0604020202020204" pitchFamily="34" charset="0"/>
                          <a:cs typeface="Arial" panose="020B0604020202020204" pitchFamily="34" charset="0"/>
                        </a:rPr>
                        <a:t>6/2019</a:t>
                      </a:r>
                      <a:endParaRPr lang="en-US" sz="2200" dirty="0">
                        <a:latin typeface="Arial" panose="020B0604020202020204" pitchFamily="34" charset="0"/>
                        <a:cs typeface="Arial" panose="020B0604020202020204" pitchFamily="34" charset="0"/>
                      </a:endParaRPr>
                    </a:p>
                  </a:txBody>
                  <a:tcPr/>
                </a:tc>
                <a:tc>
                  <a:txBody>
                    <a:bodyPr/>
                    <a:lstStyle/>
                    <a:p>
                      <a:r>
                        <a:rPr lang="en-US" sz="2200" dirty="0" smtClean="0">
                          <a:latin typeface="Arial" panose="020B0604020202020204" pitchFamily="34" charset="0"/>
                          <a:ea typeface="Calibri" panose="020F0502020204030204" pitchFamily="34" charset="0"/>
                          <a:cs typeface="Arial" panose="020B0604020202020204" pitchFamily="34" charset="0"/>
                        </a:rPr>
                        <a:t>Each hospital has a designated champion (that</a:t>
                      </a:r>
                      <a:r>
                        <a:rPr lang="en-US" sz="2200" baseline="0" dirty="0" smtClean="0">
                          <a:latin typeface="Arial" panose="020B0604020202020204" pitchFamily="34" charset="0"/>
                          <a:ea typeface="Calibri" panose="020F0502020204030204" pitchFamily="34" charset="0"/>
                          <a:cs typeface="Arial" panose="020B0604020202020204" pitchFamily="34" charset="0"/>
                        </a:rPr>
                        <a:t> will encourage staff participation and endorse and model program concepts by applying to their practice); a</a:t>
                      </a:r>
                      <a:r>
                        <a:rPr lang="en-US" sz="2200" dirty="0" smtClean="0">
                          <a:latin typeface="Arial" panose="020B0604020202020204" pitchFamily="34" charset="0"/>
                          <a:ea typeface="Calibri" panose="020F0502020204030204" pitchFamily="34" charset="0"/>
                          <a:cs typeface="Arial" panose="020B0604020202020204" pitchFamily="34" charset="0"/>
                        </a:rPr>
                        <a:t> minimum of five core team members will</a:t>
                      </a:r>
                      <a:r>
                        <a:rPr lang="en-US" sz="2200" baseline="0" dirty="0" smtClean="0">
                          <a:latin typeface="Arial" panose="020B0604020202020204" pitchFamily="34" charset="0"/>
                          <a:ea typeface="Calibri" panose="020F0502020204030204" pitchFamily="34" charset="0"/>
                          <a:cs typeface="Arial" panose="020B0604020202020204" pitchFamily="34" charset="0"/>
                        </a:rPr>
                        <a:t> be assigned to complete all (18) learning modules. </a:t>
                      </a:r>
                      <a:endParaRPr lang="en-US"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4004343"/>
                  </a:ext>
                </a:extLst>
              </a:tr>
              <a:tr h="1682928">
                <a:tc>
                  <a:txBody>
                    <a:bodyPr/>
                    <a:lstStyle/>
                    <a:p>
                      <a:r>
                        <a:rPr lang="en-US" sz="2200" dirty="0" smtClean="0">
                          <a:latin typeface="Arial" panose="020B0604020202020204" pitchFamily="34" charset="0"/>
                          <a:cs typeface="Arial" panose="020B0604020202020204" pitchFamily="34" charset="0"/>
                        </a:rPr>
                        <a:t>7/2019</a:t>
                      </a:r>
                    </a:p>
                    <a:p>
                      <a:r>
                        <a:rPr lang="en-US" sz="2200" dirty="0" smtClean="0">
                          <a:latin typeface="Arial" panose="020B0604020202020204" pitchFamily="34" charset="0"/>
                          <a:cs typeface="Arial" panose="020B0604020202020204" pitchFamily="34" charset="0"/>
                        </a:rPr>
                        <a:t>Thru </a:t>
                      </a:r>
                    </a:p>
                    <a:p>
                      <a:r>
                        <a:rPr lang="en-US" sz="2200" dirty="0" smtClean="0">
                          <a:latin typeface="Arial" panose="020B0604020202020204" pitchFamily="34" charset="0"/>
                          <a:cs typeface="Arial" panose="020B0604020202020204" pitchFamily="34" charset="0"/>
                        </a:rPr>
                        <a:t>11/2021</a:t>
                      </a:r>
                      <a:endParaRPr lang="en-US" sz="2200" dirty="0">
                        <a:latin typeface="Arial" panose="020B0604020202020204" pitchFamily="34" charset="0"/>
                        <a:cs typeface="Arial" panose="020B0604020202020204" pitchFamily="34" charset="0"/>
                      </a:endParaRPr>
                    </a:p>
                  </a:txBody>
                  <a:tcPr/>
                </a:tc>
                <a:tc>
                  <a:txBody>
                    <a:bodyPr/>
                    <a:lstStyle/>
                    <a:p>
                      <a:r>
                        <a:rPr lang="en-US" sz="2200" dirty="0" smtClean="0">
                          <a:latin typeface="Arial" panose="020B0604020202020204" pitchFamily="34" charset="0"/>
                          <a:cs typeface="Arial" panose="020B0604020202020204" pitchFamily="34" charset="0"/>
                        </a:rPr>
                        <a:t>*VON education modules assigned to all champion</a:t>
                      </a:r>
                      <a:r>
                        <a:rPr lang="en-US" sz="2200" baseline="0" dirty="0" smtClean="0">
                          <a:latin typeface="Arial" panose="020B0604020202020204" pitchFamily="34" charset="0"/>
                          <a:cs typeface="Arial" panose="020B0604020202020204" pitchFamily="34" charset="0"/>
                        </a:rPr>
                        <a:t> and core team members</a:t>
                      </a:r>
                    </a:p>
                    <a:p>
                      <a:pPr marL="0" indent="0">
                        <a:buFont typeface="Arial" panose="020B0604020202020204" pitchFamily="34" charset="0"/>
                        <a:buNone/>
                      </a:pPr>
                      <a:r>
                        <a:rPr lang="en-US" sz="2200" baseline="0" dirty="0" smtClean="0">
                          <a:latin typeface="Arial" panose="020B0604020202020204" pitchFamily="34" charset="0"/>
                          <a:cs typeface="Arial" panose="020B0604020202020204" pitchFamily="34" charset="0"/>
                        </a:rPr>
                        <a:t>Feedback obtained from champions and core team members:</a:t>
                      </a:r>
                    </a:p>
                    <a:p>
                      <a:pPr marL="342900" indent="-342900">
                        <a:buFont typeface="Arial" panose="020B0604020202020204" pitchFamily="34" charset="0"/>
                        <a:buChar char="•"/>
                      </a:pPr>
                      <a:r>
                        <a:rPr lang="en-US" sz="2200" baseline="0" dirty="0" smtClean="0">
                          <a:latin typeface="Arial" panose="020B0604020202020204" pitchFamily="34" charset="0"/>
                          <a:cs typeface="Arial" panose="020B0604020202020204" pitchFamily="34" charset="0"/>
                        </a:rPr>
                        <a:t>Ease of access and use of online training program</a:t>
                      </a:r>
                    </a:p>
                    <a:p>
                      <a:pPr marL="342900" indent="-342900">
                        <a:buFont typeface="Arial" panose="020B0604020202020204" pitchFamily="34" charset="0"/>
                        <a:buChar char="•"/>
                      </a:pPr>
                      <a:r>
                        <a:rPr lang="en-US" sz="2200" baseline="0" dirty="0" smtClean="0">
                          <a:latin typeface="Arial" panose="020B0604020202020204" pitchFamily="34" charset="0"/>
                          <a:cs typeface="Arial" panose="020B0604020202020204" pitchFamily="34" charset="0"/>
                        </a:rPr>
                        <a:t>Evaluation and applicability of new knowledge  to practice</a:t>
                      </a:r>
                    </a:p>
                    <a:p>
                      <a:pPr marL="342900" indent="-342900">
                        <a:buFont typeface="Arial" panose="020B0604020202020204" pitchFamily="34" charset="0"/>
                        <a:buChar char="•"/>
                      </a:pPr>
                      <a:r>
                        <a:rPr lang="en-US" sz="2200" baseline="0" dirty="0" smtClean="0">
                          <a:latin typeface="Arial" panose="020B0604020202020204" pitchFamily="34" charset="0"/>
                          <a:cs typeface="Arial" panose="020B0604020202020204" pitchFamily="34" charset="0"/>
                        </a:rPr>
                        <a:t>Selection of eight essential modules for all nurses to complete when assigned</a:t>
                      </a:r>
                      <a:endParaRPr lang="en-US"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31291441"/>
                  </a:ext>
                </a:extLst>
              </a:tr>
              <a:tr h="3754530">
                <a:tc>
                  <a:txBody>
                    <a:bodyPr/>
                    <a:lstStyle/>
                    <a:p>
                      <a:r>
                        <a:rPr lang="en-US" sz="2200" dirty="0" smtClean="0">
                          <a:latin typeface="Arial" panose="020B0604020202020204" pitchFamily="34" charset="0"/>
                          <a:cs typeface="Arial" panose="020B0604020202020204" pitchFamily="34" charset="0"/>
                        </a:rPr>
                        <a:t>8/2019 thru 8/2021</a:t>
                      </a:r>
                      <a:endParaRPr lang="en-US" sz="2200" dirty="0">
                        <a:latin typeface="Arial" panose="020B0604020202020204" pitchFamily="34" charset="0"/>
                        <a:cs typeface="Arial" panose="020B0604020202020204" pitchFamily="34" charset="0"/>
                      </a:endParaRPr>
                    </a:p>
                  </a:txBody>
                  <a:tcPr/>
                </a:tc>
                <a:tc>
                  <a:txBody>
                    <a:bodyPr/>
                    <a:lstStyle/>
                    <a:p>
                      <a:pPr>
                        <a:lnSpc>
                          <a:spcPct val="100000"/>
                        </a:lnSpc>
                      </a:pPr>
                      <a:r>
                        <a:rPr lang="en-US" sz="2200" dirty="0" smtClean="0">
                          <a:latin typeface="Arial" panose="020B0604020202020204" pitchFamily="34" charset="0"/>
                          <a:ea typeface="Times New Roman" panose="02020603050405020304" pitchFamily="18" charset="0"/>
                          <a:cs typeface="Arial" panose="020B0604020202020204" pitchFamily="34" charset="0"/>
                        </a:rPr>
                        <a:t>Eight education modules assigned</a:t>
                      </a:r>
                      <a:r>
                        <a:rPr lang="en-US" sz="2200" baseline="0" dirty="0" smtClean="0">
                          <a:latin typeface="Arial" panose="020B0604020202020204" pitchFamily="34" charset="0"/>
                          <a:ea typeface="Times New Roman" panose="02020603050405020304" pitchFamily="18" charset="0"/>
                          <a:cs typeface="Arial" panose="020B0604020202020204" pitchFamily="34" charset="0"/>
                        </a:rPr>
                        <a:t> to all network nurses</a:t>
                      </a:r>
                    </a:p>
                    <a:p>
                      <a:pPr>
                        <a:lnSpc>
                          <a:spcPct val="100000"/>
                        </a:lnSpc>
                      </a:pPr>
                      <a:r>
                        <a:rPr lang="en-US" sz="2200" baseline="0" dirty="0" smtClean="0">
                          <a:latin typeface="Arial" panose="020B0604020202020204" pitchFamily="34" charset="0"/>
                          <a:ea typeface="Times New Roman" panose="02020603050405020304" pitchFamily="18" charset="0"/>
                          <a:cs typeface="Arial" panose="020B0604020202020204" pitchFamily="34" charset="0"/>
                        </a:rPr>
                        <a:t>Pre- and post-surveys to measure nurse attitude toward maternal patients with SUD </a:t>
                      </a:r>
                    </a:p>
                    <a:p>
                      <a:pPr>
                        <a:lnSpc>
                          <a:spcPct val="100000"/>
                        </a:lnSpc>
                      </a:pPr>
                      <a:r>
                        <a:rPr lang="en-US" sz="2200" dirty="0" smtClean="0">
                          <a:latin typeface="Arial" panose="020B0604020202020204" pitchFamily="34" charset="0"/>
                          <a:ea typeface="Times New Roman" panose="02020603050405020304" pitchFamily="18" charset="0"/>
                          <a:cs typeface="Arial" panose="020B0604020202020204" pitchFamily="34" charset="0"/>
                        </a:rPr>
                        <a:t>Steps to work on in conjunction with staff completing VON education modules:</a:t>
                      </a:r>
                      <a:endParaRPr lang="en-US" sz="2200" dirty="0" smtClean="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0000"/>
                        </a:lnSpc>
                        <a:spcBef>
                          <a:spcPts val="0"/>
                        </a:spcBef>
                        <a:spcAft>
                          <a:spcPts val="0"/>
                        </a:spcAft>
                        <a:buFont typeface="+mj-lt"/>
                        <a:buAutoNum type="arabicPeriod"/>
                      </a:pPr>
                      <a:r>
                        <a:rPr lang="en-US" sz="2200" dirty="0" smtClean="0">
                          <a:latin typeface="Arial" panose="020B0604020202020204" pitchFamily="34" charset="0"/>
                          <a:ea typeface="Times New Roman" panose="02020603050405020304" pitchFamily="18" charset="0"/>
                          <a:cs typeface="Arial" panose="020B0604020202020204" pitchFamily="34" charset="0"/>
                        </a:rPr>
                        <a:t>Pledge to use the correct language with each other and when speaking to patients</a:t>
                      </a:r>
                      <a:endParaRPr lang="en-US" sz="2200" dirty="0" smtClean="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0000"/>
                        </a:lnSpc>
                        <a:spcBef>
                          <a:spcPts val="0"/>
                        </a:spcBef>
                        <a:spcAft>
                          <a:spcPts val="0"/>
                        </a:spcAft>
                        <a:buFont typeface="+mj-lt"/>
                        <a:buAutoNum type="arabicPeriod"/>
                      </a:pPr>
                      <a:r>
                        <a:rPr lang="en-US" sz="2200" dirty="0" smtClean="0">
                          <a:latin typeface="Arial" panose="020B0604020202020204" pitchFamily="34" charset="0"/>
                          <a:ea typeface="Times New Roman" panose="02020603050405020304" pitchFamily="18" charset="0"/>
                          <a:cs typeface="Arial" panose="020B0604020202020204" pitchFamily="34" charset="0"/>
                        </a:rPr>
                        <a:t>Evaluate written material for correct terminology</a:t>
                      </a:r>
                      <a:endParaRPr lang="en-US" sz="2200" dirty="0" smtClean="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0000"/>
                        </a:lnSpc>
                        <a:spcBef>
                          <a:spcPts val="0"/>
                        </a:spcBef>
                        <a:spcAft>
                          <a:spcPts val="0"/>
                        </a:spcAft>
                        <a:buFont typeface="+mj-lt"/>
                        <a:buAutoNum type="arabicPeriod"/>
                      </a:pPr>
                      <a:r>
                        <a:rPr lang="en-US" sz="2200" dirty="0" smtClean="0">
                          <a:latin typeface="Arial" panose="020B0604020202020204" pitchFamily="34" charset="0"/>
                          <a:ea typeface="Times New Roman" panose="02020603050405020304" pitchFamily="18" charset="0"/>
                          <a:cs typeface="Arial" panose="020B0604020202020204" pitchFamily="34" charset="0"/>
                        </a:rPr>
                        <a:t>Implement prenatal and intrapartum SUD universal screening</a:t>
                      </a:r>
                      <a:endParaRPr lang="en-US" sz="2200" dirty="0" smtClean="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0000"/>
                        </a:lnSpc>
                        <a:spcBef>
                          <a:spcPts val="0"/>
                        </a:spcBef>
                        <a:spcAft>
                          <a:spcPts val="0"/>
                        </a:spcAft>
                        <a:buFont typeface="+mj-lt"/>
                        <a:buAutoNum type="arabicPeriod"/>
                      </a:pPr>
                      <a:r>
                        <a:rPr lang="en-US" sz="2200" dirty="0" smtClean="0">
                          <a:latin typeface="Arial" panose="020B0604020202020204" pitchFamily="34" charset="0"/>
                          <a:ea typeface="Times New Roman" panose="02020603050405020304" pitchFamily="18" charset="0"/>
                          <a:cs typeface="Arial" panose="020B0604020202020204" pitchFamily="34" charset="0"/>
                        </a:rPr>
                        <a:t>Create/Revise standards that address the unique needs of women with SUD</a:t>
                      </a:r>
                      <a:endParaRPr lang="en-US" sz="2200" dirty="0" smtClean="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0000"/>
                        </a:lnSpc>
                        <a:spcBef>
                          <a:spcPts val="0"/>
                        </a:spcBef>
                        <a:spcAft>
                          <a:spcPts val="0"/>
                        </a:spcAft>
                        <a:buFont typeface="+mj-lt"/>
                        <a:buAutoNum type="arabicPeriod"/>
                      </a:pPr>
                      <a:r>
                        <a:rPr lang="en-US" sz="2200" dirty="0" smtClean="0">
                          <a:latin typeface="Arial" panose="020B0604020202020204" pitchFamily="34" charset="0"/>
                          <a:ea typeface="Times New Roman" panose="02020603050405020304" pitchFamily="18" charset="0"/>
                          <a:cs typeface="Arial" panose="020B0604020202020204" pitchFamily="34" charset="0"/>
                        </a:rPr>
                        <a:t>Create collaborative care plan with mother</a:t>
                      </a:r>
                    </a:p>
                    <a:p>
                      <a:pPr marL="0" marR="0" lvl="0" indent="0" algn="l" defTabSz="2926080" rtl="0" eaLnBrk="1" fontAlgn="auto" latinLnBrk="0" hangingPunct="1">
                        <a:lnSpc>
                          <a:spcPct val="100000"/>
                        </a:lnSpc>
                        <a:spcBef>
                          <a:spcPts val="0"/>
                        </a:spcBef>
                        <a:spcAft>
                          <a:spcPts val="0"/>
                        </a:spcAft>
                        <a:buClrTx/>
                        <a:buSzTx/>
                        <a:buFont typeface="+mj-lt"/>
                        <a:buNone/>
                        <a:tabLst/>
                        <a:defRPr/>
                      </a:pPr>
                      <a:r>
                        <a:rPr lang="en-US" sz="2200" dirty="0" smtClean="0">
                          <a:latin typeface="Arial" panose="020B0604020202020204" pitchFamily="34" charset="0"/>
                          <a:cs typeface="Arial" panose="020B0604020202020204" pitchFamily="34" charset="0"/>
                        </a:rPr>
                        <a:t>During quarterly APC facilitated network hospital meetings, an open forum was used to discuss challenges with the education program, staff buy-in, and lessons learned.</a:t>
                      </a:r>
                    </a:p>
                    <a:p>
                      <a:pPr marL="0" marR="0" lvl="0" indent="0" algn="l" defTabSz="2926080" rtl="0" eaLnBrk="1" fontAlgn="auto" latinLnBrk="0" hangingPunct="1">
                        <a:lnSpc>
                          <a:spcPct val="100000"/>
                        </a:lnSpc>
                        <a:spcBef>
                          <a:spcPts val="0"/>
                        </a:spcBef>
                        <a:spcAft>
                          <a:spcPts val="0"/>
                        </a:spcAft>
                        <a:buClrTx/>
                        <a:buSzTx/>
                        <a:buFont typeface="+mj-lt"/>
                        <a:buNone/>
                        <a:tabLst/>
                        <a:defRPr/>
                      </a:pPr>
                      <a:r>
                        <a:rPr lang="en-US" sz="2200" dirty="0" smtClean="0">
                          <a:latin typeface="Arial" panose="020B0604020202020204" pitchFamily="34" charset="0"/>
                          <a:cs typeface="Arial" panose="020B0604020202020204" pitchFamily="34" charset="0"/>
                        </a:rPr>
                        <a:t>Education modules were available for two years for enrollment and as resource materials </a:t>
                      </a:r>
                      <a:endParaRPr lang="en-US"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28999106"/>
                  </a:ext>
                </a:extLst>
              </a:tr>
            </a:tbl>
          </a:graphicData>
        </a:graphic>
      </p:graphicFrame>
      <p:pic>
        <p:nvPicPr>
          <p:cNvPr id="45" name="Picture 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4590" y="17507170"/>
            <a:ext cx="7104994" cy="4550855"/>
          </a:xfrm>
          <a:prstGeom prst="rect">
            <a:avLst/>
          </a:prstGeom>
          <a:ln>
            <a:solidFill>
              <a:schemeClr val="tx1"/>
            </a:solidFill>
          </a:ln>
        </p:spPr>
      </p:pic>
      <p:sp>
        <p:nvSpPr>
          <p:cNvPr id="46" name="TextBox 45"/>
          <p:cNvSpPr txBox="1"/>
          <p:nvPr/>
        </p:nvSpPr>
        <p:spPr>
          <a:xfrm>
            <a:off x="443833" y="16554381"/>
            <a:ext cx="17192046" cy="826321"/>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Baseline Survey Results  </a:t>
            </a:r>
            <a:endParaRPr lang="en-US" sz="4800" b="1" dirty="0">
              <a:solidFill>
                <a:schemeClr val="bg1"/>
              </a:solidFill>
              <a:latin typeface="Arial" panose="020B0604020202020204" pitchFamily="34" charset="0"/>
              <a:cs typeface="Arial" panose="020B0604020202020204" pitchFamily="34" charset="0"/>
            </a:endParaRPr>
          </a:p>
        </p:txBody>
      </p:sp>
      <p:sp>
        <p:nvSpPr>
          <p:cNvPr id="47" name="Rectangle 46"/>
          <p:cNvSpPr/>
          <p:nvPr/>
        </p:nvSpPr>
        <p:spPr>
          <a:xfrm>
            <a:off x="924096" y="17472987"/>
            <a:ext cx="8307887" cy="4678204"/>
          </a:xfrm>
          <a:prstGeom prst="rect">
            <a:avLst/>
          </a:prstGeom>
          <a:solidFill>
            <a:schemeClr val="accent2">
              <a:lumMod val="20000"/>
              <a:lumOff val="80000"/>
            </a:schemeClr>
          </a:solidFill>
        </p:spPr>
        <p:txBody>
          <a:bodyPr wrap="square">
            <a:spAutoFit/>
          </a:bodyPr>
          <a:lstStyle/>
          <a:p>
            <a:pPr>
              <a:spcAft>
                <a:spcPts val="1200"/>
              </a:spcAft>
            </a:pPr>
            <a:r>
              <a:rPr lang="en-US" sz="3200" dirty="0" smtClean="0">
                <a:latin typeface="Arial" panose="020B0604020202020204" pitchFamily="34" charset="0"/>
                <a:ea typeface="Times New Roman" panose="02020603050405020304" pitchFamily="18" charset="0"/>
                <a:cs typeface="Times New Roman" panose="02020603050405020304" pitchFamily="18" charset="0"/>
              </a:rPr>
              <a:t>227 nurses from five birthing hospitals voluntarily participated in an anonymous survey to measure their perceptions and attitudes toward mothers with SUD and caring for infants with NAS.  </a:t>
            </a:r>
          </a:p>
          <a:p>
            <a:r>
              <a:rPr lang="en-US" sz="3200" dirty="0" smtClean="0">
                <a:latin typeface="Arial" panose="020B0604020202020204" pitchFamily="34" charset="0"/>
                <a:ea typeface="Times New Roman" panose="02020603050405020304" pitchFamily="18" charset="0"/>
                <a:cs typeface="Times New Roman" panose="02020603050405020304" pitchFamily="18" charset="0"/>
              </a:rPr>
              <a:t>Three statements from overarching themes of the literature review were selected as survey questions to determine opportunities for change.</a:t>
            </a:r>
            <a:endParaRPr lang="en-US" sz="3200" dirty="0"/>
          </a:p>
        </p:txBody>
      </p:sp>
      <p:sp>
        <p:nvSpPr>
          <p:cNvPr id="48" name="Rectangle 47"/>
          <p:cNvSpPr/>
          <p:nvPr/>
        </p:nvSpPr>
        <p:spPr>
          <a:xfrm>
            <a:off x="18045110" y="4755943"/>
            <a:ext cx="16275595" cy="3780907"/>
          </a:xfrm>
          <a:prstGeom prst="rect">
            <a:avLst/>
          </a:prstGeom>
        </p:spPr>
        <p:txBody>
          <a:bodyPr wrap="square">
            <a:spAutoFit/>
          </a:bodyPr>
          <a:lstStyle/>
          <a:p>
            <a:pPr marL="571500" marR="0" indent="-342900">
              <a:lnSpc>
                <a:spcPct val="107000"/>
              </a:lnSpc>
              <a:spcBef>
                <a:spcPts val="0"/>
              </a:spcBef>
              <a:spcAft>
                <a:spcPts val="0"/>
              </a:spcAft>
              <a:buFont typeface="Wingdings" panose="05000000000000000000" pitchFamily="2" charset="2"/>
              <a:buChar char="v"/>
            </a:pPr>
            <a:r>
              <a:rPr lang="en-US" sz="3200" dirty="0" smtClean="0">
                <a:latin typeface="Arial" panose="020B0604020202020204" pitchFamily="34" charset="0"/>
                <a:ea typeface="Times New Roman" panose="02020603050405020304" pitchFamily="18" charset="0"/>
                <a:cs typeface="Times New Roman" panose="02020603050405020304" pitchFamily="18" charset="0"/>
              </a:rPr>
              <a:t>214 nurses from the perinatal network participated in the training modules</a:t>
            </a:r>
          </a:p>
          <a:p>
            <a:pPr marL="571500" marR="0" indent="-342900">
              <a:lnSpc>
                <a:spcPct val="107000"/>
              </a:lnSpc>
              <a:spcBef>
                <a:spcPts val="0"/>
              </a:spcBef>
              <a:spcAft>
                <a:spcPts val="0"/>
              </a:spcAft>
              <a:buFont typeface="Wingdings" panose="05000000000000000000" pitchFamily="2" charset="2"/>
              <a:buChar char="v"/>
            </a:pPr>
            <a:r>
              <a:rPr lang="en-US" sz="3200" dirty="0" smtClean="0">
                <a:latin typeface="Arial" panose="020B0604020202020204" pitchFamily="34" charset="0"/>
                <a:ea typeface="Times New Roman" panose="02020603050405020304" pitchFamily="18" charset="0"/>
                <a:cs typeface="Times New Roman" panose="02020603050405020304" pitchFamily="18" charset="0"/>
              </a:rPr>
              <a:t>Nurses that completed the pre-education provider perception survey repeated the survey immediately following program completion </a:t>
            </a:r>
          </a:p>
          <a:p>
            <a:pPr marL="571500" marR="0" indent="-342900">
              <a:lnSpc>
                <a:spcPct val="107000"/>
              </a:lnSpc>
              <a:spcBef>
                <a:spcPts val="0"/>
              </a:spcBef>
              <a:spcAft>
                <a:spcPts val="0"/>
              </a:spcAft>
              <a:buFont typeface="Wingdings" panose="05000000000000000000" pitchFamily="2" charset="2"/>
              <a:buChar char="v"/>
            </a:pPr>
            <a:r>
              <a:rPr lang="en-US" sz="3200" dirty="0" smtClean="0">
                <a:latin typeface="Arial" panose="020B0604020202020204" pitchFamily="34" charset="0"/>
                <a:ea typeface="Times New Roman" panose="02020603050405020304" pitchFamily="18" charset="0"/>
                <a:cs typeface="Times New Roman" panose="02020603050405020304" pitchFamily="18" charset="0"/>
              </a:rPr>
              <a:t>One year later, those nurses were invited to participate in the same survey</a:t>
            </a:r>
          </a:p>
          <a:p>
            <a:pPr marL="571500" marR="0" indent="-342900">
              <a:lnSpc>
                <a:spcPct val="107000"/>
              </a:lnSpc>
              <a:spcBef>
                <a:spcPts val="0"/>
              </a:spcBef>
              <a:spcAft>
                <a:spcPts val="0"/>
              </a:spcAft>
              <a:buFont typeface="Wingdings" panose="05000000000000000000" pitchFamily="2" charset="2"/>
              <a:buChar char="v"/>
            </a:pPr>
            <a:r>
              <a:rPr lang="en-US" sz="3200" dirty="0" smtClean="0">
                <a:latin typeface="Arial" panose="020B0604020202020204" pitchFamily="34" charset="0"/>
                <a:ea typeface="Times New Roman" panose="02020603050405020304" pitchFamily="18" charset="0"/>
                <a:cs typeface="Times New Roman" panose="02020603050405020304" pitchFamily="18" charset="0"/>
              </a:rPr>
              <a:t>69 (32%) completed the one year survey, providing a comparison of </a:t>
            </a:r>
            <a:r>
              <a:rPr lang="en-US" sz="3200" dirty="0">
                <a:latin typeface="Arial" panose="020B0604020202020204" pitchFamily="34" charset="0"/>
                <a:ea typeface="Times New Roman" panose="02020603050405020304" pitchFamily="18" charset="0"/>
                <a:cs typeface="Times New Roman" panose="02020603050405020304" pitchFamily="18" charset="0"/>
              </a:rPr>
              <a:t>pre-education, immediate post-education, </a:t>
            </a:r>
            <a:r>
              <a:rPr lang="en-US" sz="3200" dirty="0" smtClean="0">
                <a:latin typeface="Arial" panose="020B0604020202020204" pitchFamily="34" charset="0"/>
                <a:ea typeface="Times New Roman" panose="02020603050405020304" pitchFamily="18" charset="0"/>
                <a:cs typeface="Times New Roman" panose="02020603050405020304" pitchFamily="18" charset="0"/>
              </a:rPr>
              <a:t>and one year post-education to measure sustained changes in nurse attitude</a:t>
            </a:r>
            <a:endParaRPr lang="en-US" sz="3200" b="1" u="sng" dirty="0">
              <a:solidFill>
                <a:srgbClr val="C00000"/>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27" name="Picture 26"/>
          <p:cNvPicPr/>
          <p:nvPr/>
        </p:nvPicPr>
        <p:blipFill>
          <a:blip r:embed="rId5">
            <a:extLst>
              <a:ext uri="{28A0092B-C50C-407E-A947-70E740481C1C}">
                <a14:useLocalDpi xmlns:a14="http://schemas.microsoft.com/office/drawing/2010/main" val="0"/>
              </a:ext>
            </a:extLst>
          </a:blip>
          <a:stretch>
            <a:fillRect/>
          </a:stretch>
        </p:blipFill>
        <p:spPr>
          <a:xfrm>
            <a:off x="19622194" y="8545310"/>
            <a:ext cx="13545583" cy="4341329"/>
          </a:xfrm>
          <a:prstGeom prst="rect">
            <a:avLst/>
          </a:prstGeom>
          <a:solidFill>
            <a:schemeClr val="lt1"/>
          </a:solidFill>
          <a:ln>
            <a:solidFill>
              <a:schemeClr val="tx1"/>
            </a:solidFill>
          </a:ln>
        </p:spPr>
      </p:pic>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622190" y="13253159"/>
            <a:ext cx="13545583" cy="4442168"/>
          </a:xfrm>
          <a:prstGeom prst="rect">
            <a:avLst/>
          </a:prstGeom>
          <a:ln>
            <a:solidFill>
              <a:schemeClr val="tx1"/>
            </a:solidFill>
          </a:ln>
        </p:spPr>
      </p:pic>
      <p:pic>
        <p:nvPicPr>
          <p:cNvPr id="32" name="Picture 3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622190" y="18069837"/>
            <a:ext cx="13545583" cy="4412637"/>
          </a:xfrm>
          <a:prstGeom prst="rect">
            <a:avLst/>
          </a:prstGeom>
          <a:ln>
            <a:solidFill>
              <a:schemeClr val="tx1"/>
            </a:solidFill>
          </a:ln>
        </p:spPr>
      </p:pic>
      <p:sp>
        <p:nvSpPr>
          <p:cNvPr id="33" name="6-Point Star 32"/>
          <p:cNvSpPr/>
          <p:nvPr/>
        </p:nvSpPr>
        <p:spPr>
          <a:xfrm rot="20768611">
            <a:off x="31929882" y="8303420"/>
            <a:ext cx="1402949" cy="1622989"/>
          </a:xfrm>
          <a:prstGeom prst="star6">
            <a:avLst/>
          </a:prstGeom>
          <a:solidFill>
            <a:srgbClr val="F1F4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Arial" panose="020B0604020202020204" pitchFamily="34" charset="0"/>
                <a:cs typeface="Arial" panose="020B0604020202020204" pitchFamily="34" charset="0"/>
              </a:rPr>
              <a:t>Sustained Change </a:t>
            </a:r>
            <a:endParaRPr lang="en-US" sz="1200" b="1" dirty="0">
              <a:solidFill>
                <a:schemeClr val="tx1"/>
              </a:solidFill>
              <a:latin typeface="Arial" panose="020B0604020202020204" pitchFamily="34" charset="0"/>
              <a:cs typeface="Arial" panose="020B0604020202020204" pitchFamily="34" charset="0"/>
            </a:endParaRPr>
          </a:p>
        </p:txBody>
      </p:sp>
      <p:sp>
        <p:nvSpPr>
          <p:cNvPr id="35" name="6-Point Star 34"/>
          <p:cNvSpPr/>
          <p:nvPr/>
        </p:nvSpPr>
        <p:spPr>
          <a:xfrm rot="20768611">
            <a:off x="31966112" y="12983320"/>
            <a:ext cx="1402949" cy="1622989"/>
          </a:xfrm>
          <a:prstGeom prst="star6">
            <a:avLst/>
          </a:prstGeom>
          <a:solidFill>
            <a:srgbClr val="F1F4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Arial" panose="020B0604020202020204" pitchFamily="34" charset="0"/>
                <a:cs typeface="Arial" panose="020B0604020202020204" pitchFamily="34" charset="0"/>
              </a:rPr>
              <a:t>Improved over 1yr.</a:t>
            </a:r>
            <a:endParaRPr lang="en-US" sz="1200" b="1" dirty="0">
              <a:solidFill>
                <a:schemeClr val="tx1"/>
              </a:solidFill>
              <a:latin typeface="Arial" panose="020B0604020202020204" pitchFamily="34" charset="0"/>
              <a:cs typeface="Arial" panose="020B0604020202020204" pitchFamily="34" charset="0"/>
            </a:endParaRPr>
          </a:p>
        </p:txBody>
      </p:sp>
      <p:sp>
        <p:nvSpPr>
          <p:cNvPr id="38" name="6-Point Star 37"/>
          <p:cNvSpPr/>
          <p:nvPr/>
        </p:nvSpPr>
        <p:spPr>
          <a:xfrm rot="20701341">
            <a:off x="31978073" y="17827508"/>
            <a:ext cx="1402949" cy="1622989"/>
          </a:xfrm>
          <a:prstGeom prst="star6">
            <a:avLst/>
          </a:prstGeom>
          <a:solidFill>
            <a:srgbClr val="F1F4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Arial" panose="020B0604020202020204" pitchFamily="34" charset="0"/>
                <a:cs typeface="Arial" panose="020B0604020202020204" pitchFamily="34" charset="0"/>
              </a:rPr>
              <a:t>Sustained Change </a:t>
            </a:r>
            <a:endParaRPr lang="en-US" sz="1200" b="1" dirty="0">
              <a:solidFill>
                <a:schemeClr val="tx1"/>
              </a:solidFill>
              <a:latin typeface="Arial" panose="020B0604020202020204" pitchFamily="34" charset="0"/>
              <a:cs typeface="Arial" panose="020B0604020202020204" pitchFamily="34" charset="0"/>
            </a:endParaRPr>
          </a:p>
        </p:txBody>
      </p:sp>
      <p:sp>
        <p:nvSpPr>
          <p:cNvPr id="41" name="Rectangle 40"/>
          <p:cNvSpPr/>
          <p:nvPr/>
        </p:nvSpPr>
        <p:spPr>
          <a:xfrm>
            <a:off x="18134832" y="23576066"/>
            <a:ext cx="16185873" cy="4031873"/>
          </a:xfrm>
          <a:prstGeom prst="rect">
            <a:avLst/>
          </a:prstGeom>
          <a:solidFill>
            <a:schemeClr val="accent2">
              <a:lumMod val="20000"/>
              <a:lumOff val="80000"/>
            </a:schemeClr>
          </a:solidFill>
        </p:spPr>
        <p:txBody>
          <a:bodyPr wrap="square">
            <a:spAutoFit/>
          </a:bodyPr>
          <a:lstStyle/>
          <a:p>
            <a:pPr marL="571500" marR="0" indent="-342900">
              <a:spcBef>
                <a:spcPts val="0"/>
              </a:spcBef>
              <a:spcAft>
                <a:spcPts val="0"/>
              </a:spcAft>
              <a:buFont typeface="Wingdings" panose="05000000000000000000" pitchFamily="2" charset="2"/>
              <a:buChar char="v"/>
            </a:pPr>
            <a:r>
              <a:rPr lang="en-US" sz="3200" dirty="0" smtClean="0">
                <a:latin typeface="Arial" panose="020B0604020202020204" pitchFamily="34" charset="0"/>
                <a:ea typeface="Times New Roman" panose="02020603050405020304" pitchFamily="18" charset="0"/>
                <a:cs typeface="Times New Roman" panose="02020603050405020304" pitchFamily="18" charset="0"/>
              </a:rPr>
              <a:t>Results </a:t>
            </a:r>
            <a:r>
              <a:rPr lang="en-US" sz="3200" dirty="0">
                <a:latin typeface="Arial" panose="020B0604020202020204" pitchFamily="34" charset="0"/>
                <a:ea typeface="Times New Roman" panose="02020603050405020304" pitchFamily="18" charset="0"/>
                <a:cs typeface="Times New Roman" panose="02020603050405020304" pitchFamily="18" charset="0"/>
              </a:rPr>
              <a:t>indicate </a:t>
            </a:r>
            <a:r>
              <a:rPr lang="en-US" sz="3200" dirty="0" smtClean="0">
                <a:latin typeface="Arial" panose="020B0604020202020204" pitchFamily="34" charset="0"/>
                <a:ea typeface="Times New Roman" panose="02020603050405020304" pitchFamily="18" charset="0"/>
                <a:cs typeface="Times New Roman" panose="02020603050405020304" pitchFamily="18" charset="0"/>
              </a:rPr>
              <a:t>participation in a bias training program has </a:t>
            </a:r>
            <a:r>
              <a:rPr lang="en-US" sz="3200" dirty="0">
                <a:latin typeface="Arial" panose="020B0604020202020204" pitchFamily="34" charset="0"/>
                <a:ea typeface="Times New Roman" panose="02020603050405020304" pitchFamily="18" charset="0"/>
                <a:cs typeface="Times New Roman" panose="02020603050405020304" pitchFamily="18" charset="0"/>
              </a:rPr>
              <a:t>an immediate </a:t>
            </a:r>
            <a:r>
              <a:rPr lang="en-US" sz="3200" dirty="0" smtClean="0">
                <a:latin typeface="Arial" panose="020B0604020202020204" pitchFamily="34" charset="0"/>
                <a:ea typeface="Times New Roman" panose="02020603050405020304" pitchFamily="18" charset="0"/>
                <a:cs typeface="Times New Roman" panose="02020603050405020304" pitchFamily="18" charset="0"/>
              </a:rPr>
              <a:t>and lasting effect </a:t>
            </a:r>
            <a:r>
              <a:rPr lang="en-US" sz="3200" dirty="0">
                <a:latin typeface="Arial" panose="020B0604020202020204" pitchFamily="34" charset="0"/>
                <a:ea typeface="Times New Roman" panose="02020603050405020304" pitchFamily="18" charset="0"/>
                <a:cs typeface="Times New Roman" panose="02020603050405020304" pitchFamily="18" charset="0"/>
              </a:rPr>
              <a:t>on </a:t>
            </a:r>
            <a:r>
              <a:rPr lang="en-US" sz="3200" dirty="0" smtClean="0">
                <a:latin typeface="Arial" panose="020B0604020202020204" pitchFamily="34" charset="0"/>
                <a:ea typeface="Times New Roman" panose="02020603050405020304" pitchFamily="18" charset="0"/>
                <a:cs typeface="Times New Roman" panose="02020603050405020304" pitchFamily="18" charset="0"/>
              </a:rPr>
              <a:t>nurses’ perceptions </a:t>
            </a:r>
            <a:r>
              <a:rPr lang="en-US" sz="3200" dirty="0">
                <a:latin typeface="Arial" panose="020B0604020202020204" pitchFamily="34" charset="0"/>
                <a:ea typeface="Times New Roman" panose="02020603050405020304" pitchFamily="18" charset="0"/>
                <a:cs typeface="Times New Roman" panose="02020603050405020304" pitchFamily="18" charset="0"/>
              </a:rPr>
              <a:t>and </a:t>
            </a:r>
            <a:r>
              <a:rPr lang="en-US" sz="3200" dirty="0" smtClean="0">
                <a:latin typeface="Arial" panose="020B0604020202020204" pitchFamily="34" charset="0"/>
                <a:ea typeface="Times New Roman" panose="02020603050405020304" pitchFamily="18" charset="0"/>
                <a:cs typeface="Times New Roman" panose="02020603050405020304" pitchFamily="18" charset="0"/>
              </a:rPr>
              <a:t>attitudes of maternal SUD and caring for infants with NAS, evidenced by pre-, post-, and one year post- education survey.</a:t>
            </a:r>
          </a:p>
          <a:p>
            <a:pPr marL="571500" marR="0" indent="-342900">
              <a:spcBef>
                <a:spcPts val="0"/>
              </a:spcBef>
              <a:spcAft>
                <a:spcPts val="0"/>
              </a:spcAft>
              <a:buFont typeface="Wingdings" panose="05000000000000000000" pitchFamily="2" charset="2"/>
              <a:buChar char="v"/>
            </a:pPr>
            <a:r>
              <a:rPr lang="en-US" sz="3200" dirty="0" smtClean="0">
                <a:latin typeface="Arial" panose="020B0604020202020204" pitchFamily="34" charset="0"/>
                <a:ea typeface="Times New Roman" panose="02020603050405020304" pitchFamily="18" charset="0"/>
                <a:cs typeface="Times New Roman" panose="02020603050405020304" pitchFamily="18" charset="0"/>
              </a:rPr>
              <a:t>The implementation plan included action steps that were initiated by network hospitals that could have contributed to positive survey responses.</a:t>
            </a:r>
          </a:p>
          <a:p>
            <a:pPr marL="571500" marR="0" indent="-342900">
              <a:spcBef>
                <a:spcPts val="0"/>
              </a:spcBef>
              <a:spcAft>
                <a:spcPts val="0"/>
              </a:spcAft>
              <a:buFont typeface="Wingdings" panose="05000000000000000000" pitchFamily="2" charset="2"/>
              <a:buChar char="v"/>
            </a:pPr>
            <a:r>
              <a:rPr lang="en-US" sz="3200" dirty="0" smtClean="0">
                <a:latin typeface="Arial" panose="020B0604020202020204" pitchFamily="34" charset="0"/>
                <a:ea typeface="Times New Roman" panose="02020603050405020304" pitchFamily="18" charset="0"/>
                <a:cs typeface="Times New Roman" panose="02020603050405020304" pitchFamily="18" charset="0"/>
              </a:rPr>
              <a:t>Sustaining positive change and decreasing bias and stigma requires ongoing education, reinforcement of training, and organization accountability to culture change by supporting destigmatizing practice.</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Rectangle 10"/>
          <p:cNvSpPr>
            <a:spLocks noChangeArrowheads="1"/>
          </p:cNvSpPr>
          <p:nvPr/>
        </p:nvSpPr>
        <p:spPr bwMode="auto">
          <a:xfrm>
            <a:off x="18140732" y="22730650"/>
            <a:ext cx="16166264" cy="830997"/>
          </a:xfrm>
          <a:prstGeom prst="rect">
            <a:avLst/>
          </a:prstGeom>
          <a:solidFill>
            <a:schemeClr val="accent2">
              <a:lumMod val="50000"/>
            </a:schemeClr>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smtClean="0">
                <a:solidFill>
                  <a:schemeClr val="bg1"/>
                </a:solidFill>
              </a:rPr>
              <a:t>Outcomes</a:t>
            </a:r>
            <a:endParaRPr lang="en-US" altLang="en-US" sz="1800" b="1" dirty="0">
              <a:solidFill>
                <a:schemeClr val="bg1"/>
              </a:solidFill>
            </a:endParaRPr>
          </a:p>
        </p:txBody>
      </p:sp>
      <p:sp>
        <p:nvSpPr>
          <p:cNvPr id="43" name="Rectangle 42"/>
          <p:cNvSpPr/>
          <p:nvPr/>
        </p:nvSpPr>
        <p:spPr>
          <a:xfrm>
            <a:off x="18045110" y="28728172"/>
            <a:ext cx="16125617" cy="3539430"/>
          </a:xfrm>
          <a:prstGeom prst="rect">
            <a:avLst/>
          </a:prstGeom>
        </p:spPr>
        <p:txBody>
          <a:bodyPr wrap="square">
            <a:spAutoFit/>
          </a:bodyPr>
          <a:lstStyle/>
          <a:p>
            <a:pPr marL="571500" marR="0" indent="-342900">
              <a:spcBef>
                <a:spcPts val="0"/>
              </a:spcBef>
              <a:spcAft>
                <a:spcPts val="0"/>
              </a:spcAft>
              <a:buFont typeface="Wingdings" panose="05000000000000000000" pitchFamily="2" charset="2"/>
              <a:buChar char="Ø"/>
            </a:pPr>
            <a:r>
              <a:rPr lang="en-US" sz="3200" dirty="0">
                <a:latin typeface="Arial" panose="020B0604020202020204" pitchFamily="34" charset="0"/>
                <a:ea typeface="Calibri" panose="020F0502020204030204" pitchFamily="34" charset="0"/>
                <a:cs typeface="Arial" panose="020B0604020202020204" pitchFamily="34" charset="0"/>
              </a:rPr>
              <a:t>Inclusion criteria limited to nurses that have continued employment one-year post education resulting in loss of participants and need to educate new </a:t>
            </a:r>
            <a:r>
              <a:rPr lang="en-US" sz="3200" dirty="0" smtClean="0">
                <a:latin typeface="Arial" panose="020B0604020202020204" pitchFamily="34" charset="0"/>
                <a:ea typeface="Calibri" panose="020F0502020204030204" pitchFamily="34" charset="0"/>
                <a:cs typeface="Arial" panose="020B0604020202020204" pitchFamily="34" charset="0"/>
              </a:rPr>
              <a:t>hires</a:t>
            </a:r>
          </a:p>
          <a:p>
            <a:pPr marL="571500" indent="-342900">
              <a:buFont typeface="Wingdings" panose="05000000000000000000" pitchFamily="2" charset="2"/>
              <a:buChar char="Ø"/>
            </a:pPr>
            <a:r>
              <a:rPr lang="en-US" sz="3200" dirty="0">
                <a:latin typeface="Arial" panose="020B0604020202020204" pitchFamily="34" charset="0"/>
                <a:ea typeface="Times New Roman" panose="02020603050405020304" pitchFamily="18" charset="0"/>
                <a:cs typeface="Times New Roman" panose="02020603050405020304" pitchFamily="18" charset="0"/>
              </a:rPr>
              <a:t>Not all nurses completed the pre and post perception survey and were then excluded  from the one year survey because sustained change would be unmeasurable </a:t>
            </a:r>
          </a:p>
          <a:p>
            <a:pPr marL="571500" marR="0" indent="-342900">
              <a:spcBef>
                <a:spcPts val="0"/>
              </a:spcBef>
              <a:spcAft>
                <a:spcPts val="0"/>
              </a:spcAft>
              <a:buFont typeface="Wingdings" panose="05000000000000000000" pitchFamily="2" charset="2"/>
              <a:buChar char="Ø"/>
            </a:pPr>
            <a:r>
              <a:rPr lang="en-US" sz="3200" dirty="0" smtClean="0">
                <a:latin typeface="Arial" panose="020B0604020202020204" pitchFamily="34" charset="0"/>
                <a:ea typeface="Calibri" panose="020F0502020204030204" pitchFamily="34" charset="0"/>
                <a:cs typeface="Arial" panose="020B0604020202020204" pitchFamily="34" charset="0"/>
              </a:rPr>
              <a:t>Education </a:t>
            </a:r>
            <a:r>
              <a:rPr lang="en-US" sz="3200" dirty="0">
                <a:latin typeface="Arial" panose="020B0604020202020204" pitchFamily="34" charset="0"/>
                <a:ea typeface="Calibri" panose="020F0502020204030204" pitchFamily="34" charset="0"/>
                <a:cs typeface="Arial" panose="020B0604020202020204" pitchFamily="34" charset="0"/>
              </a:rPr>
              <a:t>was limited to </a:t>
            </a:r>
            <a:r>
              <a:rPr lang="en-US" sz="3200" dirty="0" smtClean="0">
                <a:latin typeface="Arial" panose="020B0604020202020204" pitchFamily="34" charset="0"/>
                <a:ea typeface="Calibri" panose="020F0502020204030204" pitchFamily="34" charset="0"/>
                <a:cs typeface="Arial" panose="020B0604020202020204" pitchFamily="34" charset="0"/>
              </a:rPr>
              <a:t>nursing, </a:t>
            </a:r>
            <a:r>
              <a:rPr lang="en-US" sz="3200" dirty="0">
                <a:latin typeface="Arial" panose="020B0604020202020204" pitchFamily="34" charset="0"/>
                <a:ea typeface="Calibri" panose="020F0502020204030204" pitchFamily="34" charset="0"/>
                <a:cs typeface="Arial" panose="020B0604020202020204" pitchFamily="34" charset="0"/>
              </a:rPr>
              <a:t>creating an opportunity to strengthen a changing </a:t>
            </a:r>
            <a:endParaRPr lang="en-US" sz="3200" dirty="0" smtClean="0">
              <a:latin typeface="Arial" panose="020B0604020202020204" pitchFamily="34" charset="0"/>
              <a:ea typeface="Calibri" panose="020F0502020204030204" pitchFamily="34" charset="0"/>
              <a:cs typeface="Arial" panose="020B0604020202020204" pitchFamily="34" charset="0"/>
            </a:endParaRPr>
          </a:p>
          <a:p>
            <a:pPr marL="228600" marR="0">
              <a:spcBef>
                <a:spcPts val="0"/>
              </a:spcBef>
              <a:spcAft>
                <a:spcPts val="0"/>
              </a:spcAft>
            </a:pPr>
            <a:r>
              <a:rPr lang="en-US" sz="3200" dirty="0">
                <a:latin typeface="Arial" panose="020B0604020202020204" pitchFamily="34" charset="0"/>
                <a:ea typeface="Calibri" panose="020F0502020204030204" pitchFamily="34" charset="0"/>
                <a:cs typeface="Arial" panose="020B0604020202020204" pitchFamily="34" charset="0"/>
              </a:rPr>
              <a:t> </a:t>
            </a:r>
            <a:r>
              <a:rPr lang="en-US" sz="3200" dirty="0" smtClean="0">
                <a:latin typeface="Arial" panose="020B0604020202020204" pitchFamily="34" charset="0"/>
                <a:ea typeface="Calibri" panose="020F0502020204030204" pitchFamily="34" charset="0"/>
                <a:cs typeface="Arial" panose="020B0604020202020204" pitchFamily="34" charset="0"/>
              </a:rPr>
              <a:t>  </a:t>
            </a:r>
            <a:r>
              <a:rPr lang="en-US" sz="3200" dirty="0" smtClean="0">
                <a:latin typeface="Arial" panose="020B0604020202020204" pitchFamily="34" charset="0"/>
                <a:ea typeface="Calibri" panose="020F0502020204030204" pitchFamily="34" charset="0"/>
                <a:cs typeface="Arial" panose="020B0604020202020204" pitchFamily="34" charset="0"/>
              </a:rPr>
              <a:t>culture </a:t>
            </a:r>
            <a:r>
              <a:rPr lang="en-US" sz="3200" dirty="0">
                <a:latin typeface="Arial" panose="020B0604020202020204" pitchFamily="34" charset="0"/>
                <a:ea typeface="Calibri" panose="020F0502020204030204" pitchFamily="34" charset="0"/>
                <a:cs typeface="Arial" panose="020B0604020202020204" pitchFamily="34" charset="0"/>
              </a:rPr>
              <a:t>by all healthcare providers participating in bias training</a:t>
            </a:r>
            <a:endParaRPr lang="en-US" sz="3200" dirty="0" smtClean="0">
              <a:latin typeface="Arial" panose="020B0604020202020204" pitchFamily="34" charset="0"/>
              <a:ea typeface="Times New Roman" panose="02020603050405020304" pitchFamily="18" charset="0"/>
              <a:cs typeface="Arial" panose="020B0604020202020204" pitchFamily="34" charset="0"/>
            </a:endParaRPr>
          </a:p>
          <a:p>
            <a:pPr marL="571500" marR="0" indent="-342900">
              <a:spcBef>
                <a:spcPts val="0"/>
              </a:spcBef>
              <a:spcAft>
                <a:spcPts val="0"/>
              </a:spcAft>
              <a:buFont typeface="Wingdings" panose="05000000000000000000" pitchFamily="2" charset="2"/>
              <a:buChar char="Ø"/>
            </a:pPr>
            <a:r>
              <a:rPr lang="en-US" sz="3200" dirty="0" smtClean="0">
                <a:latin typeface="Arial" panose="020B0604020202020204" pitchFamily="34" charset="0"/>
                <a:ea typeface="Times New Roman" panose="02020603050405020304" pitchFamily="18" charset="0"/>
                <a:cs typeface="Times New Roman" panose="02020603050405020304" pitchFamily="18" charset="0"/>
              </a:rPr>
              <a:t>The standardized education was available for a limited time</a:t>
            </a:r>
          </a:p>
        </p:txBody>
      </p:sp>
      <p:sp>
        <p:nvSpPr>
          <p:cNvPr id="49" name="Rectangle 10"/>
          <p:cNvSpPr>
            <a:spLocks noChangeArrowheads="1"/>
          </p:cNvSpPr>
          <p:nvPr/>
        </p:nvSpPr>
        <p:spPr bwMode="auto">
          <a:xfrm>
            <a:off x="34679889" y="3842546"/>
            <a:ext cx="15856760" cy="830997"/>
          </a:xfrm>
          <a:prstGeom prst="rect">
            <a:avLst/>
          </a:prstGeom>
          <a:solidFill>
            <a:schemeClr val="accent2">
              <a:lumMod val="50000"/>
            </a:schemeClr>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smtClean="0">
                <a:solidFill>
                  <a:schemeClr val="bg1"/>
                </a:solidFill>
              </a:rPr>
              <a:t>ILPQC Birth Equity </a:t>
            </a:r>
            <a:endParaRPr lang="en-US" altLang="en-US" sz="1800" b="1" dirty="0">
              <a:solidFill>
                <a:schemeClr val="bg1"/>
              </a:solidFill>
            </a:endParaRPr>
          </a:p>
        </p:txBody>
      </p:sp>
      <p:sp>
        <p:nvSpPr>
          <p:cNvPr id="50" name="TextBox 49"/>
          <p:cNvSpPr txBox="1"/>
          <p:nvPr/>
        </p:nvSpPr>
        <p:spPr>
          <a:xfrm>
            <a:off x="34906570" y="15228681"/>
            <a:ext cx="15693199" cy="6001643"/>
          </a:xfrm>
          <a:prstGeom prst="rect">
            <a:avLst/>
          </a:prstGeom>
          <a:solidFill>
            <a:schemeClr val="accent1">
              <a:lumMod val="20000"/>
              <a:lumOff val="80000"/>
            </a:schemeClr>
          </a:solidFill>
        </p:spPr>
        <p:txBody>
          <a:bodyPr wrap="square" rtlCol="0">
            <a:spAutoFit/>
          </a:bodyPr>
          <a:lstStyle/>
          <a:p>
            <a:r>
              <a:rPr lang="en-US" sz="3200" dirty="0" smtClean="0">
                <a:latin typeface="Arial" panose="020B0604020202020204" pitchFamily="34" charset="0"/>
                <a:cs typeface="Arial" panose="020B0604020202020204" pitchFamily="34" charset="0"/>
              </a:rPr>
              <a:t>Literature supports the need for reinforcement of bias training and continued education to maintain an improved culture of caring for women with SUD and is essential to sustain change:</a:t>
            </a: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Negative </a:t>
            </a:r>
            <a:r>
              <a:rPr lang="en-US" sz="3200" dirty="0" smtClean="0">
                <a:latin typeface="Arial" panose="020B0604020202020204" pitchFamily="34" charset="0"/>
                <a:cs typeface="Arial" panose="020B0604020202020204" pitchFamily="34" charset="0"/>
              </a:rPr>
              <a:t>attitudes by healthcare workers towards </a:t>
            </a:r>
            <a:r>
              <a:rPr lang="en-US" sz="3200" dirty="0">
                <a:latin typeface="Arial" panose="020B0604020202020204" pitchFamily="34" charset="0"/>
                <a:cs typeface="Arial" panose="020B0604020202020204" pitchFamily="34" charset="0"/>
              </a:rPr>
              <a:t>women with </a:t>
            </a:r>
            <a:r>
              <a:rPr lang="en-US" sz="3200" dirty="0" smtClean="0">
                <a:latin typeface="Arial" panose="020B0604020202020204" pitchFamily="34" charset="0"/>
                <a:cs typeface="Arial" panose="020B0604020202020204" pitchFamily="34" charset="0"/>
              </a:rPr>
              <a:t>SUD can threaten </a:t>
            </a:r>
            <a:r>
              <a:rPr lang="en-US" sz="3200" dirty="0">
                <a:latin typeface="Arial" panose="020B0604020202020204" pitchFamily="34" charset="0"/>
                <a:cs typeface="Arial" panose="020B0604020202020204" pitchFamily="34" charset="0"/>
              </a:rPr>
              <a:t>their therapeutic </a:t>
            </a:r>
            <a:r>
              <a:rPr lang="en-US" sz="3200" dirty="0" smtClean="0">
                <a:latin typeface="Arial" panose="020B0604020202020204" pitchFamily="34" charset="0"/>
                <a:cs typeface="Arial" panose="020B0604020202020204" pitchFamily="34" charset="0"/>
              </a:rPr>
              <a:t>relationship and prevent women </a:t>
            </a:r>
            <a:r>
              <a:rPr lang="en-US" sz="3200" dirty="0">
                <a:latin typeface="Arial" panose="020B0604020202020204" pitchFamily="34" charset="0"/>
                <a:cs typeface="Arial" panose="020B0604020202020204" pitchFamily="34" charset="0"/>
              </a:rPr>
              <a:t>from seeking prenatal care and disclosing </a:t>
            </a:r>
            <a:r>
              <a:rPr lang="en-US" sz="3200" dirty="0" smtClean="0">
                <a:latin typeface="Arial" panose="020B0604020202020204" pitchFamily="34" charset="0"/>
                <a:cs typeface="Arial" panose="020B0604020202020204" pitchFamily="34" charset="0"/>
              </a:rPr>
              <a:t>substance use </a:t>
            </a:r>
            <a:endParaRPr lang="en-US" sz="3200" dirty="0" smtClean="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3200" dirty="0">
                <a:latin typeface="Arial" panose="020B0604020202020204" pitchFamily="34" charset="0"/>
                <a:ea typeface="Calibri" panose="020F0502020204030204" pitchFamily="34" charset="0"/>
                <a:cs typeface="Arial" panose="020B0604020202020204" pitchFamily="34" charset="0"/>
              </a:rPr>
              <a:t>Evidence demonstrates nurses educated in SUD can decrease the disparity during pregnancy by advocating for change, endorsing language appropriate communication, and applying training to improve the equity of </a:t>
            </a:r>
            <a:r>
              <a:rPr lang="en-US" sz="3200" dirty="0" smtClean="0">
                <a:latin typeface="Arial" panose="020B0604020202020204" pitchFamily="34" charset="0"/>
                <a:ea typeface="Calibri" panose="020F0502020204030204" pitchFamily="34" charset="0"/>
                <a:cs typeface="Arial" panose="020B0604020202020204" pitchFamily="34" charset="0"/>
              </a:rPr>
              <a:t>care </a:t>
            </a:r>
          </a:p>
          <a:p>
            <a:pPr marL="342900" indent="-3429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Ongoing </a:t>
            </a:r>
            <a:r>
              <a:rPr lang="en-US" sz="3200" dirty="0">
                <a:latin typeface="Arial" panose="020B0604020202020204" pitchFamily="34" charset="0"/>
                <a:cs typeface="Arial" panose="020B0604020202020204" pitchFamily="34" charset="0"/>
              </a:rPr>
              <a:t>staff education and learning </a:t>
            </a:r>
            <a:r>
              <a:rPr lang="en-US" sz="3200" dirty="0" smtClean="0">
                <a:latin typeface="Arial" panose="020B0604020202020204" pitchFamily="34" charset="0"/>
                <a:cs typeface="Arial" panose="020B0604020202020204" pitchFamily="34" charset="0"/>
              </a:rPr>
              <a:t>opportunities (including continuing nursing education credit) on SUD, stigma, bias and discrimination, and trauma-informed care should be </a:t>
            </a:r>
            <a:r>
              <a:rPr lang="en-US" sz="3200" dirty="0">
                <a:latin typeface="Arial" panose="020B0604020202020204" pitchFamily="34" charset="0"/>
                <a:cs typeface="Arial" panose="020B0604020202020204" pitchFamily="34" charset="0"/>
              </a:rPr>
              <a:t>offered in all maternity care </a:t>
            </a:r>
            <a:r>
              <a:rPr lang="en-US" sz="3200" dirty="0" smtClean="0">
                <a:latin typeface="Arial" panose="020B0604020202020204" pitchFamily="34" charset="0"/>
                <a:cs typeface="Arial" panose="020B0604020202020204" pitchFamily="34" charset="0"/>
              </a:rPr>
              <a:t>settings</a:t>
            </a:r>
            <a:endParaRPr lang="en-US" sz="3200" dirty="0" smtClean="0">
              <a:solidFill>
                <a:srgbClr val="FF0000"/>
              </a:solidFill>
              <a:latin typeface="Arial" panose="020B0604020202020204" pitchFamily="34" charset="0"/>
              <a:cs typeface="Arial" panose="020B0604020202020204" pitchFamily="34" charset="0"/>
            </a:endParaRPr>
          </a:p>
        </p:txBody>
      </p:sp>
      <p:sp>
        <p:nvSpPr>
          <p:cNvPr id="51" name="TextBox 50"/>
          <p:cNvSpPr txBox="1"/>
          <p:nvPr/>
        </p:nvSpPr>
        <p:spPr>
          <a:xfrm>
            <a:off x="34906570" y="21180935"/>
            <a:ext cx="15824031" cy="6063198"/>
          </a:xfrm>
          <a:prstGeom prst="rect">
            <a:avLst/>
          </a:prstGeom>
          <a:noFill/>
        </p:spPr>
        <p:txBody>
          <a:bodyPr wrap="square" rtlCol="0">
            <a:spAutoFit/>
          </a:bodyPr>
          <a:lstStyle/>
          <a:p>
            <a:r>
              <a:rPr lang="en-US" sz="3600" b="1" dirty="0">
                <a:solidFill>
                  <a:srgbClr val="C00000"/>
                </a:solidFill>
                <a:latin typeface="Arial" panose="020B0604020202020204" pitchFamily="34" charset="0"/>
                <a:cs typeface="Arial" panose="020B0604020202020204" pitchFamily="34" charset="0"/>
              </a:rPr>
              <a:t>Next </a:t>
            </a:r>
            <a:r>
              <a:rPr lang="en-US" sz="3600" b="1" dirty="0" smtClean="0">
                <a:solidFill>
                  <a:srgbClr val="C00000"/>
                </a:solidFill>
                <a:latin typeface="Arial" panose="020B0604020202020204" pitchFamily="34" charset="0"/>
                <a:cs typeface="Arial" panose="020B0604020202020204" pitchFamily="34" charset="0"/>
              </a:rPr>
              <a:t>Steps</a:t>
            </a:r>
          </a:p>
          <a:p>
            <a:pPr marL="342900" indent="-3429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Encourage SUD education </a:t>
            </a:r>
            <a:r>
              <a:rPr lang="en-US" sz="3200" dirty="0">
                <a:latin typeface="Arial" panose="020B0604020202020204" pitchFamily="34" charset="0"/>
                <a:cs typeface="Arial" panose="020B0604020202020204" pitchFamily="34" charset="0"/>
              </a:rPr>
              <a:t>for all nurses (i.e. annual review, orientation)</a:t>
            </a:r>
          </a:p>
          <a:p>
            <a:pPr marL="342900" indent="-3429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Utilize universal SUD </a:t>
            </a:r>
            <a:r>
              <a:rPr lang="en-US" sz="3200" dirty="0">
                <a:latin typeface="Arial" panose="020B0604020202020204" pitchFamily="34" charset="0"/>
                <a:cs typeface="Arial" panose="020B0604020202020204" pitchFamily="34" charset="0"/>
              </a:rPr>
              <a:t>screening tool to recognize women with SUD and design appropriate, individualized plan of care</a:t>
            </a: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APC to provide trauma-informed care education </a:t>
            </a:r>
            <a:r>
              <a:rPr lang="en-US" sz="3200" dirty="0" smtClean="0">
                <a:latin typeface="Arial" panose="020B0604020202020204" pitchFamily="34" charset="0"/>
                <a:cs typeface="Arial" panose="020B0604020202020204" pitchFamily="34" charset="0"/>
              </a:rPr>
              <a:t>(introduction </a:t>
            </a:r>
            <a:r>
              <a:rPr lang="en-US" sz="3200" dirty="0">
                <a:latin typeface="Arial" panose="020B0604020202020204" pitchFamily="34" charset="0"/>
                <a:cs typeface="Arial" panose="020B0604020202020204" pitchFamily="34" charset="0"/>
              </a:rPr>
              <a:t>given at APC Network Nurse Council meeting for network </a:t>
            </a:r>
            <a:r>
              <a:rPr lang="en-US" sz="3200" dirty="0" smtClean="0">
                <a:latin typeface="Arial" panose="020B0604020202020204" pitchFamily="34" charset="0"/>
                <a:cs typeface="Arial" panose="020B0604020202020204" pitchFamily="34" charset="0"/>
              </a:rPr>
              <a:t>leadership, 3/2021)</a:t>
            </a:r>
          </a:p>
          <a:p>
            <a:pPr marL="342900" indent="-3429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Participation by network hospitals to utilize resources from the ILPQC MNO project</a:t>
            </a:r>
          </a:p>
          <a:p>
            <a:pPr marL="342900" indent="-3429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Introduce birth equity questions at network hospital maternal morbidity and mortality case reviews to recognize identification and intervention opportunities for women with SUD</a:t>
            </a:r>
          </a:p>
          <a:p>
            <a:pPr marL="342900" indent="-3429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Encourage network hospitals to create a multidisciplinary birth equity committee that will champion change</a:t>
            </a:r>
            <a:endParaRPr lang="en-US" sz="3200" dirty="0">
              <a:latin typeface="Arial" panose="020B0604020202020204" pitchFamily="34" charset="0"/>
              <a:cs typeface="Arial" panose="020B0604020202020204" pitchFamily="34" charset="0"/>
            </a:endParaRPr>
          </a:p>
        </p:txBody>
      </p:sp>
      <p:sp>
        <p:nvSpPr>
          <p:cNvPr id="52" name="Text Box 19"/>
          <p:cNvSpPr txBox="1">
            <a:spLocks noChangeArrowheads="1"/>
          </p:cNvSpPr>
          <p:nvPr/>
        </p:nvSpPr>
        <p:spPr bwMode="auto">
          <a:xfrm>
            <a:off x="35000621" y="28075130"/>
            <a:ext cx="15766092" cy="4060728"/>
          </a:xfrm>
          <a:prstGeom prst="rect">
            <a:avLst/>
          </a:prstGeom>
          <a:solidFill>
            <a:schemeClr val="bg1"/>
          </a:solidFill>
          <a:ln w="12700">
            <a:solidFill>
              <a:srgbClr val="A50021"/>
            </a:solidFill>
          </a:ln>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defRPr/>
            </a:pPr>
            <a:r>
              <a:rPr lang="en-US" sz="3200" b="1" dirty="0" smtClean="0">
                <a:cs typeface="Arial" panose="020B0604020202020204" pitchFamily="34" charset="0"/>
              </a:rPr>
              <a:t>Thank you to participating Loyola University Medical Center Network hospital leadership and nurses with your engagement and collaboration in implementing the VON training program to reduce stigma and bias. </a:t>
            </a:r>
          </a:p>
          <a:p>
            <a:pPr marL="457200" indent="-457200">
              <a:buFont typeface="Wingdings" panose="05000000000000000000" pitchFamily="2" charset="2"/>
              <a:buChar char="§"/>
            </a:pPr>
            <a:r>
              <a:rPr lang="en-US" sz="3200" dirty="0" smtClean="0">
                <a:cs typeface="Arial" panose="020B0604020202020204" pitchFamily="34" charset="0"/>
              </a:rPr>
              <a:t>Loyola </a:t>
            </a:r>
            <a:r>
              <a:rPr lang="en-US" sz="3200" dirty="0">
                <a:cs typeface="Arial" panose="020B0604020202020204" pitchFamily="34" charset="0"/>
              </a:rPr>
              <a:t>University Medical Center</a:t>
            </a:r>
          </a:p>
          <a:p>
            <a:pPr marL="457200" indent="-457200">
              <a:buFont typeface="Wingdings" panose="05000000000000000000" pitchFamily="2" charset="2"/>
              <a:buChar char="§"/>
            </a:pPr>
            <a:r>
              <a:rPr lang="en-US" sz="3200" dirty="0" smtClean="0">
                <a:cs typeface="Arial" panose="020B0604020202020204" pitchFamily="34" charset="0"/>
              </a:rPr>
              <a:t>Ascension Alexian Brothers </a:t>
            </a:r>
          </a:p>
          <a:p>
            <a:pPr marL="457200" indent="-457200">
              <a:buFont typeface="Wingdings" panose="05000000000000000000" pitchFamily="2" charset="2"/>
              <a:buChar char="§"/>
            </a:pPr>
            <a:r>
              <a:rPr lang="en-US" sz="3200" dirty="0" smtClean="0">
                <a:cs typeface="Arial" panose="020B0604020202020204" pitchFamily="34" charset="0"/>
              </a:rPr>
              <a:t>Ascension Resurrection </a:t>
            </a:r>
          </a:p>
          <a:p>
            <a:pPr marL="457200" indent="-457200">
              <a:buFont typeface="Wingdings" panose="05000000000000000000" pitchFamily="2" charset="2"/>
              <a:buChar char="§"/>
            </a:pPr>
            <a:r>
              <a:rPr lang="en-US" sz="3200" dirty="0" smtClean="0">
                <a:cs typeface="Arial" panose="020B0604020202020204" pitchFamily="34" charset="0"/>
              </a:rPr>
              <a:t>Ascension Saint Alexius </a:t>
            </a:r>
          </a:p>
          <a:p>
            <a:pPr marL="457200" indent="-457200">
              <a:buFont typeface="Wingdings" panose="05000000000000000000" pitchFamily="2" charset="2"/>
              <a:buChar char="§"/>
            </a:pPr>
            <a:r>
              <a:rPr lang="en-US" sz="3200" dirty="0" smtClean="0">
                <a:cs typeface="Arial" panose="020B0604020202020204" pitchFamily="34" charset="0"/>
              </a:rPr>
              <a:t>Morris Hospital</a:t>
            </a:r>
          </a:p>
        </p:txBody>
      </p:sp>
      <p:pic>
        <p:nvPicPr>
          <p:cNvPr id="54" name="Picture Placeholder 4" descr="ILPQC BE potential graphs - Word"/>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a:xfrm>
            <a:off x="43135725" y="9760921"/>
            <a:ext cx="7400924" cy="4438505"/>
          </a:xfrm>
          <a:prstGeom prst="rect">
            <a:avLst/>
          </a:prstGeom>
          <a:ln>
            <a:solidFill>
              <a:schemeClr val="bg2"/>
            </a:solidFill>
          </a:ln>
        </p:spPr>
      </p:pic>
      <p:sp>
        <p:nvSpPr>
          <p:cNvPr id="37" name="Rectangle 36"/>
          <p:cNvSpPr/>
          <p:nvPr/>
        </p:nvSpPr>
        <p:spPr>
          <a:xfrm>
            <a:off x="443833" y="13048842"/>
            <a:ext cx="17192046" cy="3539430"/>
          </a:xfrm>
          <a:prstGeom prst="rect">
            <a:avLst/>
          </a:prstGeom>
          <a:solidFill>
            <a:schemeClr val="accent1">
              <a:lumMod val="20000"/>
              <a:lumOff val="80000"/>
            </a:schemeClr>
          </a:solidFill>
        </p:spPr>
        <p:txBody>
          <a:bodyPr wrap="square">
            <a:spAutoFit/>
          </a:bodyPr>
          <a:lstStyle/>
          <a:p>
            <a:r>
              <a:rPr lang="en-US" sz="3200" dirty="0" smtClean="0">
                <a:latin typeface="Arial" panose="020B0604020202020204" pitchFamily="34" charset="0"/>
                <a:ea typeface="Calibri" panose="020F0502020204030204" pitchFamily="34" charset="0"/>
                <a:cs typeface="Arial" panose="020B0604020202020204" pitchFamily="34" charset="0"/>
              </a:rPr>
              <a:t>Loyola APC Network nurses participating in a perinatal </a:t>
            </a:r>
            <a:r>
              <a:rPr lang="en-US" sz="3200" dirty="0">
                <a:latin typeface="Arial" panose="020B0604020202020204" pitchFamily="34" charset="0"/>
                <a:ea typeface="Calibri" panose="020F0502020204030204" pitchFamily="34" charset="0"/>
                <a:cs typeface="Arial" panose="020B0604020202020204" pitchFamily="34" charset="0"/>
              </a:rPr>
              <a:t>education program to reduce bias will have the tools to identify and change their own perceptions and </a:t>
            </a:r>
            <a:r>
              <a:rPr lang="en-US" sz="3200" dirty="0" smtClean="0">
                <a:latin typeface="Arial" panose="020B0604020202020204" pitchFamily="34" charset="0"/>
                <a:ea typeface="Calibri" panose="020F0502020204030204" pitchFamily="34" charset="0"/>
                <a:cs typeface="Arial" panose="020B0604020202020204" pitchFamily="34" charset="0"/>
              </a:rPr>
              <a:t>attitudes, </a:t>
            </a:r>
            <a:r>
              <a:rPr lang="en-US" sz="3200" dirty="0">
                <a:latin typeface="Arial" panose="020B0604020202020204" pitchFamily="34" charset="0"/>
                <a:ea typeface="Calibri" panose="020F0502020204030204" pitchFamily="34" charset="0"/>
                <a:cs typeface="Arial" panose="020B0604020202020204" pitchFamily="34" charset="0"/>
              </a:rPr>
              <a:t>creating a </a:t>
            </a:r>
            <a:r>
              <a:rPr lang="en-US" sz="3200" dirty="0" smtClean="0">
                <a:latin typeface="Arial" panose="020B0604020202020204" pitchFamily="34" charset="0"/>
                <a:ea typeface="Calibri" panose="020F0502020204030204" pitchFamily="34" charset="0"/>
                <a:cs typeface="Arial" panose="020B0604020202020204" pitchFamily="34" charset="0"/>
              </a:rPr>
              <a:t>trusting nurse patient relationship to </a:t>
            </a:r>
            <a:r>
              <a:rPr lang="en-US" sz="3200" dirty="0">
                <a:latin typeface="Arial" panose="020B0604020202020204" pitchFamily="34" charset="0"/>
                <a:ea typeface="Calibri" panose="020F0502020204030204" pitchFamily="34" charset="0"/>
                <a:cs typeface="Arial" panose="020B0604020202020204" pitchFamily="34" charset="0"/>
              </a:rPr>
              <a:t>improve </a:t>
            </a:r>
            <a:r>
              <a:rPr lang="en-US" sz="3200" dirty="0" smtClean="0">
                <a:latin typeface="Arial" panose="020B0604020202020204" pitchFamily="34" charset="0"/>
                <a:ea typeface="Calibri" panose="020F0502020204030204" pitchFamily="34" charset="0"/>
                <a:cs typeface="Arial" panose="020B0604020202020204" pitchFamily="34" charset="0"/>
              </a:rPr>
              <a:t>care </a:t>
            </a:r>
            <a:r>
              <a:rPr lang="en-US" sz="3200" dirty="0">
                <a:latin typeface="Arial" panose="020B0604020202020204" pitchFamily="34" charset="0"/>
                <a:ea typeface="Calibri" panose="020F0502020204030204" pitchFamily="34" charset="0"/>
                <a:cs typeface="Arial" panose="020B0604020202020204" pitchFamily="34" charset="0"/>
              </a:rPr>
              <a:t>of mothers with </a:t>
            </a:r>
            <a:r>
              <a:rPr lang="en-US" sz="3200" dirty="0" smtClean="0">
                <a:latin typeface="Arial" panose="020B0604020202020204" pitchFamily="34" charset="0"/>
                <a:ea typeface="Calibri" panose="020F0502020204030204" pitchFamily="34" charset="0"/>
                <a:cs typeface="Arial" panose="020B0604020202020204" pitchFamily="34" charset="0"/>
              </a:rPr>
              <a:t>SUD and for infants with NAS.</a:t>
            </a:r>
          </a:p>
          <a:p>
            <a:pPr marL="457200" indent="-457200">
              <a:buFont typeface="Arial" panose="020B0604020202020204" pitchFamily="34" charset="0"/>
              <a:buChar char="•"/>
            </a:pPr>
            <a:r>
              <a:rPr lang="en-US" sz="3200" dirty="0">
                <a:solidFill>
                  <a:srgbClr val="212121"/>
                </a:solidFill>
                <a:latin typeface="Arial" panose="020B0604020202020204" pitchFamily="34" charset="0"/>
                <a:cs typeface="Arial" panose="020B0604020202020204" pitchFamily="34" charset="0"/>
              </a:rPr>
              <a:t>Nurses from five </a:t>
            </a:r>
            <a:r>
              <a:rPr lang="en-US" sz="3200" dirty="0" smtClean="0">
                <a:solidFill>
                  <a:srgbClr val="212121"/>
                </a:solidFill>
                <a:latin typeface="Arial" panose="020B0604020202020204" pitchFamily="34" charset="0"/>
                <a:cs typeface="Arial" panose="020B0604020202020204" pitchFamily="34" charset="0"/>
              </a:rPr>
              <a:t>network birthing hospitals </a:t>
            </a:r>
            <a:r>
              <a:rPr lang="en-US" sz="3200" dirty="0">
                <a:solidFill>
                  <a:srgbClr val="212121"/>
                </a:solidFill>
                <a:latin typeface="Arial" panose="020B0604020202020204" pitchFamily="34" charset="0"/>
                <a:cs typeface="Arial" panose="020B0604020202020204" pitchFamily="34" charset="0"/>
              </a:rPr>
              <a:t>with varying levels of </a:t>
            </a:r>
            <a:r>
              <a:rPr lang="en-US" sz="3200" dirty="0" smtClean="0">
                <a:solidFill>
                  <a:srgbClr val="212121"/>
                </a:solidFill>
                <a:latin typeface="Arial" panose="020B0604020202020204" pitchFamily="34" charset="0"/>
                <a:cs typeface="Arial" panose="020B0604020202020204" pitchFamily="34" charset="0"/>
              </a:rPr>
              <a:t>care and demographics </a:t>
            </a:r>
            <a:r>
              <a:rPr lang="en-US" sz="3200" dirty="0">
                <a:solidFill>
                  <a:srgbClr val="212121"/>
                </a:solidFill>
                <a:latin typeface="Arial" panose="020B0604020202020204" pitchFamily="34" charset="0"/>
                <a:cs typeface="Arial" panose="020B0604020202020204" pitchFamily="34" charset="0"/>
              </a:rPr>
              <a:t>will participate in </a:t>
            </a:r>
            <a:r>
              <a:rPr lang="en-US" sz="3200" dirty="0" smtClean="0">
                <a:solidFill>
                  <a:srgbClr val="212121"/>
                </a:solidFill>
                <a:latin typeface="Arial" panose="020B0604020202020204" pitchFamily="34" charset="0"/>
                <a:cs typeface="Arial" panose="020B0604020202020204" pitchFamily="34" charset="0"/>
              </a:rPr>
              <a:t>the VON </a:t>
            </a:r>
            <a:r>
              <a:rPr lang="en-US" sz="3200" dirty="0">
                <a:solidFill>
                  <a:srgbClr val="212121"/>
                </a:solidFill>
                <a:latin typeface="Arial" panose="020B0604020202020204" pitchFamily="34" charset="0"/>
                <a:cs typeface="Arial" panose="020B0604020202020204" pitchFamily="34" charset="0"/>
              </a:rPr>
              <a:t>bias training program</a:t>
            </a:r>
            <a:r>
              <a:rPr lang="en-US" sz="3200" dirty="0" smtClean="0">
                <a:solidFill>
                  <a:srgbClr val="212121"/>
                </a:solidFill>
                <a:latin typeface="Arial" panose="020B0604020202020204" pitchFamily="34" charset="0"/>
                <a:cs typeface="Arial" panose="020B0604020202020204" pitchFamily="34" charset="0"/>
              </a:rPr>
              <a:t>.</a:t>
            </a:r>
          </a:p>
          <a:p>
            <a:pPr marL="457200" indent="-457200">
              <a:buFont typeface="Arial" panose="020B0604020202020204" pitchFamily="34" charset="0"/>
              <a:buChar char="•"/>
            </a:pPr>
            <a:r>
              <a:rPr lang="en-US" sz="3200" dirty="0" smtClean="0">
                <a:solidFill>
                  <a:srgbClr val="212121"/>
                </a:solidFill>
                <a:latin typeface="Arial" panose="020B0604020202020204" pitchFamily="34" charset="0"/>
                <a:cs typeface="Arial" panose="020B0604020202020204" pitchFamily="34" charset="0"/>
              </a:rPr>
              <a:t> Pre-</a:t>
            </a:r>
            <a:r>
              <a:rPr lang="en-US" sz="3200" dirty="0">
                <a:solidFill>
                  <a:srgbClr val="212121"/>
                </a:solidFill>
                <a:latin typeface="Arial" panose="020B0604020202020204" pitchFamily="34" charset="0"/>
                <a:cs typeface="Arial" panose="020B0604020202020204" pitchFamily="34" charset="0"/>
              </a:rPr>
              <a:t>, post-, and one year post-training </a:t>
            </a:r>
            <a:r>
              <a:rPr lang="en-US" sz="3200" dirty="0" smtClean="0">
                <a:solidFill>
                  <a:srgbClr val="212121"/>
                </a:solidFill>
                <a:latin typeface="Arial" panose="020B0604020202020204" pitchFamily="34" charset="0"/>
                <a:cs typeface="Arial" panose="020B0604020202020204" pitchFamily="34" charset="0"/>
              </a:rPr>
              <a:t>surveys </a:t>
            </a:r>
            <a:r>
              <a:rPr lang="en-US" sz="3200" dirty="0">
                <a:solidFill>
                  <a:srgbClr val="212121"/>
                </a:solidFill>
                <a:latin typeface="Arial" panose="020B0604020202020204" pitchFamily="34" charset="0"/>
                <a:cs typeface="Arial" panose="020B0604020202020204" pitchFamily="34" charset="0"/>
              </a:rPr>
              <a:t>will </a:t>
            </a:r>
            <a:r>
              <a:rPr lang="en-US" sz="3200" dirty="0" smtClean="0">
                <a:solidFill>
                  <a:srgbClr val="212121"/>
                </a:solidFill>
                <a:latin typeface="Arial" panose="020B0604020202020204" pitchFamily="34" charset="0"/>
                <a:cs typeface="Arial" panose="020B0604020202020204" pitchFamily="34" charset="0"/>
              </a:rPr>
              <a:t>measure immediate and lasting changes </a:t>
            </a:r>
            <a:r>
              <a:rPr lang="en-US" sz="3200" dirty="0">
                <a:solidFill>
                  <a:srgbClr val="212121"/>
                </a:solidFill>
                <a:latin typeface="Arial" panose="020B0604020202020204" pitchFamily="34" charset="0"/>
                <a:cs typeface="Arial" panose="020B0604020202020204" pitchFamily="34" charset="0"/>
              </a:rPr>
              <a:t>in nurse </a:t>
            </a:r>
            <a:r>
              <a:rPr lang="en-US" sz="3200" dirty="0" smtClean="0">
                <a:solidFill>
                  <a:srgbClr val="212121"/>
                </a:solidFill>
                <a:latin typeface="Arial" panose="020B0604020202020204" pitchFamily="34" charset="0"/>
                <a:cs typeface="Arial" panose="020B0604020202020204" pitchFamily="34" charset="0"/>
              </a:rPr>
              <a:t>attitude.</a:t>
            </a:r>
            <a:endParaRPr lang="en-US" sz="3200" dirty="0">
              <a:latin typeface="Arial" panose="020B0604020202020204" pitchFamily="34" charset="0"/>
              <a:ea typeface="Times New Roman" panose="02020603050405020304" pitchFamily="18" charset="0"/>
              <a:cs typeface="Arial" panose="020B0604020202020204" pitchFamily="34" charset="0"/>
            </a:endParaRPr>
          </a:p>
        </p:txBody>
      </p:sp>
      <p:sp>
        <p:nvSpPr>
          <p:cNvPr id="2" name="TextBox 1"/>
          <p:cNvSpPr txBox="1"/>
          <p:nvPr/>
        </p:nvSpPr>
        <p:spPr>
          <a:xfrm flipH="1">
            <a:off x="466463" y="9156987"/>
            <a:ext cx="17531041" cy="3539430"/>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In 2018, the Illinois </a:t>
            </a:r>
            <a:r>
              <a:rPr lang="en-US" sz="3200" dirty="0">
                <a:latin typeface="Arial" panose="020B0604020202020204" pitchFamily="34" charset="0"/>
                <a:cs typeface="Arial" panose="020B0604020202020204" pitchFamily="34" charset="0"/>
              </a:rPr>
              <a:t>Perinatal Quality Collaborative (ILQPC</a:t>
            </a:r>
            <a:r>
              <a:rPr lang="en-US" sz="3200" dirty="0" smtClean="0">
                <a:latin typeface="Arial" panose="020B0604020202020204" pitchFamily="34" charset="0"/>
                <a:cs typeface="Arial" panose="020B0604020202020204" pitchFamily="34" charset="0"/>
              </a:rPr>
              <a:t>) launched a state-wide project to address Mothers and Newborns Affected by Opioids (MNO). At this time, the Loyola APC initiated a standardized Vermont Oxford Network (VON) bias training program for its network nurses. </a:t>
            </a:r>
            <a:r>
              <a:rPr lang="en-US" sz="3200" dirty="0">
                <a:latin typeface="Arial" panose="020B0604020202020204" pitchFamily="34" charset="0"/>
                <a:cs typeface="Arial" panose="020B0604020202020204" pitchFamily="34" charset="0"/>
              </a:rPr>
              <a:t>P</a:t>
            </a:r>
            <a:r>
              <a:rPr lang="en-US" sz="3200" dirty="0" smtClean="0">
                <a:latin typeface="Arial" panose="020B0604020202020204" pitchFamily="34" charset="0"/>
                <a:ea typeface="Calibri" panose="020F0502020204030204" pitchFamily="34" charset="0"/>
                <a:cs typeface="Arial" panose="020B0604020202020204" pitchFamily="34" charset="0"/>
              </a:rPr>
              <a:t>rogram </a:t>
            </a:r>
            <a:r>
              <a:rPr lang="en-US" sz="3200" dirty="0">
                <a:latin typeface="Arial" panose="020B0604020202020204" pitchFamily="34" charset="0"/>
                <a:ea typeface="Calibri" panose="020F0502020204030204" pitchFamily="34" charset="0"/>
                <a:cs typeface="Arial" panose="020B0604020202020204" pitchFamily="34" charset="0"/>
              </a:rPr>
              <a:t>modules focus on increasing awareness of a nurse's own bias that affects their interactions when providing care to </a:t>
            </a:r>
            <a:r>
              <a:rPr lang="en-US" sz="3200" dirty="0" smtClean="0">
                <a:latin typeface="Arial" panose="020B0604020202020204" pitchFamily="34" charset="0"/>
                <a:ea typeface="Calibri" panose="020F0502020204030204" pitchFamily="34" charset="0"/>
                <a:cs typeface="Arial" panose="020B0604020202020204" pitchFamily="34" charset="0"/>
              </a:rPr>
              <a:t>women </a:t>
            </a:r>
            <a:r>
              <a:rPr lang="en-US" sz="3200" dirty="0">
                <a:latin typeface="Arial" panose="020B0604020202020204" pitchFamily="34" charset="0"/>
                <a:ea typeface="Calibri" panose="020F0502020204030204" pitchFamily="34" charset="0"/>
                <a:cs typeface="Arial" panose="020B0604020202020204" pitchFamily="34" charset="0"/>
              </a:rPr>
              <a:t>with SUD and infants born with Neonatal Abstinence Syndrome (NAS).  </a:t>
            </a:r>
          </a:p>
          <a:p>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pic>
        <p:nvPicPr>
          <p:cNvPr id="36" name="Picture Placeholder 4" descr="Data for graphs - Excel"/>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a:xfrm>
            <a:off x="34843450" y="9721401"/>
            <a:ext cx="7977097" cy="4449377"/>
          </a:xfrm>
          <a:prstGeom prst="rect">
            <a:avLst/>
          </a:prstGeom>
          <a:ln>
            <a:solidFill>
              <a:schemeClr val="bg2"/>
            </a:solidFill>
          </a:ln>
        </p:spPr>
      </p:pic>
      <p:sp>
        <p:nvSpPr>
          <p:cNvPr id="10" name="TextBox 9"/>
          <p:cNvSpPr txBox="1"/>
          <p:nvPr/>
        </p:nvSpPr>
        <p:spPr>
          <a:xfrm>
            <a:off x="34707305" y="4704643"/>
            <a:ext cx="15665783" cy="5016758"/>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To help improve Illinois maternal morbidity and mortality rates, ILPQC initiated a new project in June, 2021, </a:t>
            </a:r>
            <a:r>
              <a:rPr lang="en-US" sz="3200" i="1" dirty="0" smtClean="0">
                <a:latin typeface="Arial" panose="020B0604020202020204" pitchFamily="34" charset="0"/>
                <a:cs typeface="Arial" panose="020B0604020202020204" pitchFamily="34" charset="0"/>
              </a:rPr>
              <a:t>Birth Equity</a:t>
            </a:r>
            <a:r>
              <a:rPr lang="en-US" sz="3200" dirty="0" smtClean="0">
                <a:latin typeface="Arial" panose="020B0604020202020204" pitchFamily="34" charset="0"/>
                <a:cs typeface="Arial" panose="020B0604020202020204" pitchFamily="34" charset="0"/>
              </a:rPr>
              <a:t>, to address disparities in maternal health, social determinants of health factors, and implicit bias. </a:t>
            </a:r>
          </a:p>
          <a:p>
            <a:pPr marL="457200" indent="-4572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One major component of this initiative concentrates specifically on educating </a:t>
            </a:r>
            <a:r>
              <a:rPr lang="en-US" sz="3200" dirty="0">
                <a:latin typeface="Arial" panose="020B0604020202020204" pitchFamily="34" charset="0"/>
                <a:cs typeface="Arial" panose="020B0604020202020204" pitchFamily="34" charset="0"/>
              </a:rPr>
              <a:t>providers, nurses, and staff </a:t>
            </a:r>
            <a:r>
              <a:rPr lang="en-US" sz="3200" dirty="0" smtClean="0">
                <a:latin typeface="Arial" panose="020B0604020202020204" pitchFamily="34" charset="0"/>
                <a:cs typeface="Arial" panose="020B0604020202020204" pitchFamily="34" charset="0"/>
              </a:rPr>
              <a:t>on </a:t>
            </a:r>
            <a:r>
              <a:rPr lang="en-US" sz="3200" dirty="0">
                <a:latin typeface="Arial" panose="020B0604020202020204" pitchFamily="34" charset="0"/>
                <a:cs typeface="Arial" panose="020B0604020202020204" pitchFamily="34" charset="0"/>
              </a:rPr>
              <a:t>the importance of listening to patients</a:t>
            </a:r>
            <a:r>
              <a:rPr lang="en-US" sz="3200" dirty="0" smtClean="0">
                <a:latin typeface="Arial" panose="020B0604020202020204" pitchFamily="34" charset="0"/>
                <a:cs typeface="Arial" panose="020B0604020202020204" pitchFamily="34" charset="0"/>
              </a:rPr>
              <a:t>, providing </a:t>
            </a:r>
            <a:r>
              <a:rPr lang="en-US" sz="3200" dirty="0">
                <a:latin typeface="Arial" panose="020B0604020202020204" pitchFamily="34" charset="0"/>
                <a:cs typeface="Arial" panose="020B0604020202020204" pitchFamily="34" charset="0"/>
              </a:rPr>
              <a:t>respectful care and </a:t>
            </a:r>
            <a:r>
              <a:rPr lang="en-US" sz="3200" dirty="0" smtClean="0">
                <a:latin typeface="Arial" panose="020B0604020202020204" pitchFamily="34" charset="0"/>
                <a:cs typeface="Arial" panose="020B0604020202020204" pitchFamily="34" charset="0"/>
              </a:rPr>
              <a:t>addressing implicit bias.</a:t>
            </a:r>
          </a:p>
          <a:p>
            <a:pPr marL="457200" indent="-4572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Prior to the start of the Birth Equity project, all Illinois birthing hospitals were asked to share completed education </a:t>
            </a:r>
            <a:r>
              <a:rPr lang="en-US" sz="3200" dirty="0">
                <a:latin typeface="Arial" panose="020B0604020202020204" pitchFamily="34" charset="0"/>
                <a:cs typeface="Arial" panose="020B0604020202020204" pitchFamily="34" charset="0"/>
              </a:rPr>
              <a:t>by healthcare workers </a:t>
            </a:r>
            <a:r>
              <a:rPr lang="en-US" sz="3200" dirty="0" smtClean="0">
                <a:latin typeface="Arial" panose="020B0604020202020204" pitchFamily="34" charset="0"/>
                <a:cs typeface="Arial" panose="020B0604020202020204" pitchFamily="34" charset="0"/>
              </a:rPr>
              <a:t>on implicit bias.</a:t>
            </a:r>
          </a:p>
          <a:p>
            <a:pPr marL="457200" indent="-4572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In March, 2022, 50% of Loyola APC network hospitals had implicit bias education completed by 100% of both providers and nurses.</a:t>
            </a:r>
            <a:endParaRPr lang="en-US" sz="3200" dirty="0">
              <a:latin typeface="Arial" panose="020B0604020202020204" pitchFamily="34" charset="0"/>
              <a:cs typeface="Arial" panose="020B0604020202020204" pitchFamily="34" charset="0"/>
            </a:endParaRPr>
          </a:p>
        </p:txBody>
      </p:sp>
      <p:sp>
        <p:nvSpPr>
          <p:cNvPr id="40" name="Rectangle 10"/>
          <p:cNvSpPr>
            <a:spLocks noChangeArrowheads="1"/>
          </p:cNvSpPr>
          <p:nvPr/>
        </p:nvSpPr>
        <p:spPr bwMode="auto">
          <a:xfrm>
            <a:off x="34843450" y="14323785"/>
            <a:ext cx="15693199" cy="830997"/>
          </a:xfrm>
          <a:prstGeom prst="rect">
            <a:avLst/>
          </a:prstGeom>
          <a:solidFill>
            <a:schemeClr val="accent2">
              <a:lumMod val="50000"/>
            </a:schemeClr>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smtClean="0">
                <a:solidFill>
                  <a:schemeClr val="bg1"/>
                </a:solidFill>
              </a:rPr>
              <a:t>Continuing Education &amp; Training </a:t>
            </a:r>
            <a:endParaRPr lang="en-US" altLang="en-US" sz="1800" b="1" dirty="0">
              <a:solidFill>
                <a:schemeClr val="bg1"/>
              </a:solidFill>
            </a:endParaRPr>
          </a:p>
        </p:txBody>
      </p:sp>
    </p:spTree>
    <p:extLst>
      <p:ext uri="{BB962C8B-B14F-4D97-AF65-F5344CB8AC3E}">
        <p14:creationId xmlns:p14="http://schemas.microsoft.com/office/powerpoint/2010/main" val="2911175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B89B282-BD31-48AF-94CC-C3E0942C7A7F}"/>
              </a:ext>
            </a:extLst>
          </p:cNvPr>
          <p:cNvSpPr/>
          <p:nvPr/>
        </p:nvSpPr>
        <p:spPr>
          <a:xfrm>
            <a:off x="0" y="0"/>
            <a:ext cx="51206400" cy="374711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en-US" sz="4800" b="1" dirty="0">
              <a:solidFill>
                <a:schemeClr val="bg1"/>
              </a:solidFill>
              <a:latin typeface="Arial" panose="020B0604020202020204" pitchFamily="34" charset="0"/>
              <a:cs typeface="Arial" panose="020B0604020202020204" pitchFamily="34" charset="0"/>
            </a:endParaRPr>
          </a:p>
        </p:txBody>
      </p:sp>
      <p:sp>
        <p:nvSpPr>
          <p:cNvPr id="6" name="Text Box 3"/>
          <p:cNvSpPr txBox="1">
            <a:spLocks noChangeArrowheads="1"/>
          </p:cNvSpPr>
          <p:nvPr/>
        </p:nvSpPr>
        <p:spPr bwMode="auto">
          <a:xfrm>
            <a:off x="8391525" y="414695"/>
            <a:ext cx="34423350" cy="291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Char char="•"/>
              <a:defRPr sz="13600">
                <a:solidFill>
                  <a:schemeClr val="tx1"/>
                </a:solidFill>
                <a:latin typeface="Times New Roman" panose="02020603050405020304" pitchFamily="18" charset="0"/>
              </a:defRPr>
            </a:lvl1pPr>
            <a:lvl2pPr marL="457200" indent="-1219200">
              <a:spcBef>
                <a:spcPct val="20000"/>
              </a:spcBef>
              <a:buChar char="–"/>
              <a:defRPr sz="11900">
                <a:solidFill>
                  <a:schemeClr val="tx1"/>
                </a:solidFill>
                <a:latin typeface="Times New Roman" panose="02020603050405020304" pitchFamily="18" charset="0"/>
              </a:defRPr>
            </a:lvl2pPr>
            <a:lvl3pPr marL="914400" indent="-974725">
              <a:spcBef>
                <a:spcPct val="20000"/>
              </a:spcBef>
              <a:buChar char="•"/>
              <a:defRPr sz="10200">
                <a:solidFill>
                  <a:schemeClr val="tx1"/>
                </a:solidFill>
                <a:latin typeface="Times New Roman" panose="02020603050405020304" pitchFamily="18" charset="0"/>
              </a:defRPr>
            </a:lvl3pPr>
            <a:lvl4pPr marL="1371600" indent="-974725">
              <a:spcBef>
                <a:spcPct val="20000"/>
              </a:spcBef>
              <a:buChar char="–"/>
              <a:defRPr sz="8500">
                <a:solidFill>
                  <a:schemeClr val="tx1"/>
                </a:solidFill>
                <a:latin typeface="Times New Roman" panose="02020603050405020304" pitchFamily="18" charset="0"/>
              </a:defRPr>
            </a:lvl4pPr>
            <a:lvl5pPr marL="1828800" indent="-974725">
              <a:spcBef>
                <a:spcPct val="20000"/>
              </a:spcBef>
              <a:buChar char="»"/>
              <a:defRPr sz="8500">
                <a:solidFill>
                  <a:schemeClr val="tx1"/>
                </a:solidFill>
                <a:latin typeface="Times New Roman" panose="02020603050405020304" pitchFamily="18" charset="0"/>
              </a:defRPr>
            </a:lvl5pPr>
            <a:lvl6pPr indent="-974725" eaLnBrk="0" fontAlgn="base" hangingPunct="0">
              <a:spcBef>
                <a:spcPct val="20000"/>
              </a:spcBef>
              <a:spcAft>
                <a:spcPct val="0"/>
              </a:spcAft>
              <a:buChar char="»"/>
              <a:defRPr sz="8500">
                <a:solidFill>
                  <a:schemeClr val="tx1"/>
                </a:solidFill>
                <a:latin typeface="Times New Roman" panose="02020603050405020304" pitchFamily="18" charset="0"/>
              </a:defRPr>
            </a:lvl6pPr>
            <a:lvl7pPr indent="-974725" eaLnBrk="0" fontAlgn="base" hangingPunct="0">
              <a:spcBef>
                <a:spcPct val="20000"/>
              </a:spcBef>
              <a:spcAft>
                <a:spcPct val="0"/>
              </a:spcAft>
              <a:buChar char="»"/>
              <a:defRPr sz="8500">
                <a:solidFill>
                  <a:schemeClr val="tx1"/>
                </a:solidFill>
                <a:latin typeface="Times New Roman" panose="02020603050405020304" pitchFamily="18" charset="0"/>
              </a:defRPr>
            </a:lvl7pPr>
            <a:lvl8pPr indent="-974725" eaLnBrk="0" fontAlgn="base" hangingPunct="0">
              <a:spcBef>
                <a:spcPct val="20000"/>
              </a:spcBef>
              <a:spcAft>
                <a:spcPct val="0"/>
              </a:spcAft>
              <a:buChar char="»"/>
              <a:defRPr sz="8500">
                <a:solidFill>
                  <a:schemeClr val="tx1"/>
                </a:solidFill>
                <a:latin typeface="Times New Roman" panose="02020603050405020304" pitchFamily="18" charset="0"/>
              </a:defRPr>
            </a:lvl8pPr>
            <a:lvl9pPr indent="-974725" eaLnBrk="0" fontAlgn="base" hangingPunct="0">
              <a:spcBef>
                <a:spcPct val="20000"/>
              </a:spcBef>
              <a:spcAft>
                <a:spcPct val="0"/>
              </a:spcAft>
              <a:buChar char="»"/>
              <a:defRPr sz="8500">
                <a:solidFill>
                  <a:schemeClr val="tx1"/>
                </a:solidFill>
                <a:latin typeface="Times New Roman" panose="02020603050405020304" pitchFamily="18" charset="0"/>
              </a:defRPr>
            </a:lvl9pPr>
          </a:lstStyle>
          <a:p>
            <a:pPr algn="ctr">
              <a:buNone/>
              <a:defRPr/>
            </a:pPr>
            <a:r>
              <a:rPr lang="en-US" altLang="en-US" sz="5400" b="1" dirty="0">
                <a:solidFill>
                  <a:schemeClr val="bg1"/>
                </a:solidFill>
                <a:latin typeface="Arial" panose="020B0604020202020204" pitchFamily="34" charset="0"/>
                <a:cs typeface="Arial" panose="020B0604020202020204" pitchFamily="34" charset="0"/>
              </a:rPr>
              <a:t>Promoting Vaginal Deliveries through Labor Support Education for Perinatal Nurses</a:t>
            </a:r>
          </a:p>
          <a:p>
            <a:pPr algn="ctr">
              <a:buNone/>
              <a:defRPr/>
            </a:pPr>
            <a:r>
              <a:rPr lang="en-US" altLang="en-US" sz="5400" b="1" u="sng" dirty="0">
                <a:solidFill>
                  <a:schemeClr val="bg1"/>
                </a:solidFill>
                <a:latin typeface="Arial" panose="020B0604020202020204" pitchFamily="34" charset="0"/>
                <a:cs typeface="Arial" panose="020B0604020202020204" pitchFamily="34" charset="0"/>
              </a:rPr>
              <a:t>Stephanie Loiacono BSN, MS, RNC-OB, CBC</a:t>
            </a:r>
            <a:r>
              <a:rPr lang="en-US" altLang="en-US" sz="5400" b="1" dirty="0">
                <a:solidFill>
                  <a:schemeClr val="bg1"/>
                </a:solidFill>
                <a:latin typeface="Arial" panose="020B0604020202020204" pitchFamily="34" charset="0"/>
                <a:cs typeface="Arial" panose="020B0604020202020204" pitchFamily="34" charset="0"/>
              </a:rPr>
              <a:t> and Roma Allen DNP, MSN ED., RNC-OB  </a:t>
            </a:r>
          </a:p>
          <a:p>
            <a:pPr algn="ctr">
              <a:buNone/>
              <a:defRPr/>
            </a:pPr>
            <a:r>
              <a:rPr lang="en-US" altLang="en-US" sz="5400" b="1" dirty="0" smtClean="0">
                <a:solidFill>
                  <a:schemeClr val="bg1"/>
                </a:solidFill>
                <a:latin typeface="Arial" panose="020B0604020202020204" pitchFamily="34" charset="0"/>
                <a:cs typeface="Arial" panose="020B0604020202020204" pitchFamily="34" charset="0"/>
              </a:rPr>
              <a:t>Administrative </a:t>
            </a:r>
            <a:r>
              <a:rPr lang="en-US" altLang="en-US" sz="5400" b="1" dirty="0">
                <a:solidFill>
                  <a:schemeClr val="bg1"/>
                </a:solidFill>
                <a:latin typeface="Arial" panose="020B0604020202020204" pitchFamily="34" charset="0"/>
                <a:cs typeface="Arial" panose="020B0604020202020204" pitchFamily="34" charset="0"/>
              </a:rPr>
              <a:t>Perinatal Center (APC), Loyola University Medical Center (</a:t>
            </a:r>
            <a:r>
              <a:rPr lang="en-US" altLang="en-US" sz="5400" b="1" dirty="0" smtClean="0">
                <a:solidFill>
                  <a:schemeClr val="bg1"/>
                </a:solidFill>
                <a:latin typeface="Arial" panose="020B0604020202020204" pitchFamily="34" charset="0"/>
                <a:cs typeface="Arial" panose="020B0604020202020204" pitchFamily="34" charset="0"/>
              </a:rPr>
              <a:t>LUMC)</a:t>
            </a:r>
            <a:endParaRPr lang="en-US" altLang="en-US" sz="5400" b="1" dirty="0">
              <a:solidFill>
                <a:schemeClr val="bg1"/>
              </a:solidFill>
              <a:latin typeface="Century Gothic" panose="020B0502020202020204" pitchFamily="34" charset="0"/>
              <a:ea typeface="Calibri" panose="020F0502020204030204" pitchFamily="34" charset="0"/>
              <a:cs typeface="Calibri" panose="020F0502020204030204" pitchFamily="34" charset="0"/>
            </a:endParaRPr>
          </a:p>
        </p:txBody>
      </p:sp>
      <p:pic>
        <p:nvPicPr>
          <p:cNvPr id="7" name="Picture Placeholder 4" descr="Photo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777467" y="540385"/>
            <a:ext cx="4836591" cy="2583821"/>
          </a:xfrm>
          <a:prstGeom prst="rect">
            <a:avLst/>
          </a:prstGeom>
        </p:spPr>
      </p:pic>
      <p:sp>
        <p:nvSpPr>
          <p:cNvPr id="8" name="TextBox 7"/>
          <p:cNvSpPr txBox="1"/>
          <p:nvPr/>
        </p:nvSpPr>
        <p:spPr>
          <a:xfrm>
            <a:off x="43043476" y="124136"/>
            <a:ext cx="6934199" cy="3416320"/>
          </a:xfrm>
          <a:prstGeom prst="rect">
            <a:avLst/>
          </a:prstGeom>
          <a:noFill/>
        </p:spPr>
        <p:txBody>
          <a:bodyPr wrap="square" rtlCol="0">
            <a:spAutoFit/>
          </a:bodyPr>
          <a:lstStyle/>
          <a:p>
            <a:r>
              <a:rPr lang="en-US" sz="9600" b="1" dirty="0" smtClean="0">
                <a:solidFill>
                  <a:srgbClr val="FF9933"/>
                </a:solidFill>
                <a:latin typeface="Calibri" panose="020F0502020204030204" pitchFamily="34" charset="0"/>
                <a:ea typeface="Tahoma" panose="020B0604030504040204" pitchFamily="34" charset="0"/>
                <a:cs typeface="Calibri" panose="020F0502020204030204" pitchFamily="34" charset="0"/>
              </a:rPr>
              <a:t>ILPQC</a:t>
            </a:r>
            <a:r>
              <a:rPr lang="en-US" sz="9600" dirty="0" smtClean="0">
                <a:solidFill>
                  <a:srgbClr val="FF9933"/>
                </a:solidFill>
                <a:latin typeface="Calibri" panose="020F0502020204030204" pitchFamily="34" charset="0"/>
                <a:ea typeface="Tahoma" panose="020B0604030504040204" pitchFamily="34" charset="0"/>
                <a:cs typeface="Calibri" panose="020F0502020204030204" pitchFamily="34" charset="0"/>
              </a:rPr>
              <a:t> </a:t>
            </a:r>
            <a:r>
              <a:rPr lang="en-US" sz="8000" b="1" dirty="0" smtClean="0">
                <a:solidFill>
                  <a:schemeClr val="bg1"/>
                </a:solidFill>
                <a:latin typeface="Calibri" panose="020F0502020204030204" pitchFamily="34" charset="0"/>
                <a:ea typeface="Tahoma" panose="020B0604030504040204" pitchFamily="34" charset="0"/>
                <a:cs typeface="Calibri" panose="020F0502020204030204" pitchFamily="34" charset="0"/>
              </a:rPr>
              <a:t>2022 </a:t>
            </a:r>
          </a:p>
          <a:p>
            <a:r>
              <a:rPr lang="en-US" sz="6000" b="1" dirty="0" smtClean="0">
                <a:solidFill>
                  <a:schemeClr val="bg1"/>
                </a:solidFill>
                <a:latin typeface="Calibri" panose="020F0502020204030204" pitchFamily="34" charset="0"/>
                <a:ea typeface="Tahoma" panose="020B0604030504040204" pitchFamily="34" charset="0"/>
                <a:cs typeface="Calibri" panose="020F0502020204030204" pitchFamily="34" charset="0"/>
              </a:rPr>
              <a:t>Perinatal Network Storyboard</a:t>
            </a:r>
            <a:endParaRPr lang="en-US" sz="6000" b="1" dirty="0">
              <a:solidFill>
                <a:schemeClr val="bg1"/>
              </a:solidFill>
              <a:latin typeface="Calibri" panose="020F0502020204030204" pitchFamily="34" charset="0"/>
              <a:ea typeface="Tahoma" panose="020B0604030504040204" pitchFamily="34" charset="0"/>
              <a:cs typeface="Calibri" panose="020F0502020204030204" pitchFamily="34" charset="0"/>
            </a:endParaRPr>
          </a:p>
        </p:txBody>
      </p:sp>
      <p:sp>
        <p:nvSpPr>
          <p:cNvPr id="9" name="TextBox 8"/>
          <p:cNvSpPr txBox="1"/>
          <p:nvPr/>
        </p:nvSpPr>
        <p:spPr>
          <a:xfrm>
            <a:off x="133322" y="3808058"/>
            <a:ext cx="17164078" cy="923330"/>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LUMC </a:t>
            </a:r>
            <a:r>
              <a:rPr lang="en-US" sz="5400" b="1" dirty="0" smtClean="0">
                <a:solidFill>
                  <a:schemeClr val="bg1"/>
                </a:solidFill>
                <a:latin typeface="Arial" panose="020B0604020202020204" pitchFamily="34" charset="0"/>
                <a:cs typeface="Arial" panose="020B0604020202020204" pitchFamily="34" charset="0"/>
              </a:rPr>
              <a:t>Perinatal</a:t>
            </a:r>
            <a:r>
              <a:rPr lang="en-US" sz="4800" b="1" dirty="0" smtClean="0">
                <a:solidFill>
                  <a:schemeClr val="bg1"/>
                </a:solidFill>
                <a:latin typeface="Arial" panose="020B0604020202020204" pitchFamily="34" charset="0"/>
                <a:cs typeface="Arial" panose="020B0604020202020204" pitchFamily="34" charset="0"/>
              </a:rPr>
              <a:t> Network Overview </a:t>
            </a:r>
            <a:endParaRPr lang="en-US" sz="4800" b="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133322" y="9430480"/>
            <a:ext cx="17044336"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Introduction/Background</a:t>
            </a:r>
            <a:endParaRPr lang="en-US" sz="4800" b="1" dirty="0">
              <a:solidFill>
                <a:schemeClr val="bg1"/>
              </a:solidFill>
              <a:latin typeface="Arial" panose="020B0604020202020204" pitchFamily="34" charset="0"/>
              <a:cs typeface="Arial" panose="020B0604020202020204" pitchFamily="34" charset="0"/>
            </a:endParaRPr>
          </a:p>
        </p:txBody>
      </p:sp>
      <p:sp>
        <p:nvSpPr>
          <p:cNvPr id="11" name="Rectangle 10"/>
          <p:cNvSpPr/>
          <p:nvPr/>
        </p:nvSpPr>
        <p:spPr>
          <a:xfrm>
            <a:off x="179625" y="10249610"/>
            <a:ext cx="17044335" cy="3539430"/>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The Healthy People 2030 Obstetric objective is reduction of nulliparous, term, singleton, vertex (NTSV) cesarean sections to 23.6% (www.healthypeople.gov). </a:t>
            </a:r>
            <a:r>
              <a:rPr lang="en-US" sz="3200" dirty="0" smtClean="0">
                <a:latin typeface="Arial" panose="020B0604020202020204" pitchFamily="34" charset="0"/>
                <a:cs typeface="Arial" panose="020B0604020202020204" pitchFamily="34" charset="0"/>
              </a:rPr>
              <a:t>Labor </a:t>
            </a:r>
            <a:r>
              <a:rPr lang="en-US" sz="3200" dirty="0">
                <a:latin typeface="Arial" panose="020B0604020202020204" pitchFamily="34" charset="0"/>
                <a:cs typeface="Arial" panose="020B0604020202020204" pitchFamily="34" charset="0"/>
              </a:rPr>
              <a:t>progress complications is the highest indication for a primary cesarean.  Evidence shows a woman who receives continuous labor support is less likely to have a cesarean delivery. Implementation of labor support strategies requires specific knowledge and skills of labor nurses. Effective labor support techniques minimize labor arrest and dystocia, thereby decreasing cesarean sections (ACOG </a:t>
            </a:r>
            <a:r>
              <a:rPr lang="en-US" sz="3200" dirty="0">
                <a:latin typeface="Arial" panose="020B0604020202020204" pitchFamily="34" charset="0"/>
                <a:ea typeface="Calibri" panose="020F0502020204030204" pitchFamily="34" charset="0"/>
                <a:cs typeface="Arial" panose="020B0604020202020204" pitchFamily="34" charset="0"/>
              </a:rPr>
              <a:t>Obstetric Care Consensus No.1, 2014).</a:t>
            </a:r>
            <a:endParaRPr lang="en-US" sz="3200" dirty="0">
              <a:latin typeface="Arial" panose="020B0604020202020204" pitchFamily="34" charset="0"/>
              <a:cs typeface="Arial" panose="020B0604020202020204" pitchFamily="34" charset="0"/>
            </a:endParaRPr>
          </a:p>
        </p:txBody>
      </p:sp>
      <p:sp>
        <p:nvSpPr>
          <p:cNvPr id="12" name="Rectangle 11"/>
          <p:cNvSpPr/>
          <p:nvPr/>
        </p:nvSpPr>
        <p:spPr>
          <a:xfrm>
            <a:off x="191571" y="13961072"/>
            <a:ext cx="15651756" cy="2062103"/>
          </a:xfrm>
          <a:prstGeom prst="rect">
            <a:avLst/>
          </a:prstGeom>
        </p:spPr>
        <p:txBody>
          <a:bodyPr wrap="square">
            <a:spAutoFit/>
          </a:bodyPr>
          <a:lstStyle/>
          <a:p>
            <a:r>
              <a:rPr lang="en-US" sz="3200" dirty="0" smtClean="0">
                <a:latin typeface="Arial" panose="020B0604020202020204" pitchFamily="34" charset="0"/>
                <a:cs typeface="Arial" panose="020B0604020202020204" pitchFamily="34" charset="0"/>
              </a:rPr>
              <a:t>The Illinois Perinatal Quality Collaborative (ILQPC) has responded to high cesarean section rates with the initiative of Promoting Vaginal Birth (PVB). All LUMC network hospitals are participating in the ILPQC PVB initiative; actively working to decrease their NTSV cesarean section rates</a:t>
            </a:r>
            <a:endParaRPr lang="en-US" sz="3200" dirty="0">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4"/>
          <a:stretch>
            <a:fillRect/>
          </a:stretch>
        </p:blipFill>
        <p:spPr>
          <a:xfrm>
            <a:off x="3072303" y="16094931"/>
            <a:ext cx="9296160" cy="8259017"/>
          </a:xfrm>
          <a:prstGeom prst="rect">
            <a:avLst/>
          </a:prstGeom>
        </p:spPr>
      </p:pic>
      <p:sp>
        <p:nvSpPr>
          <p:cNvPr id="14" name="Right Arrow 13"/>
          <p:cNvSpPr/>
          <p:nvPr/>
        </p:nvSpPr>
        <p:spPr>
          <a:xfrm rot="16200000">
            <a:off x="6979352" y="22546301"/>
            <a:ext cx="1843678" cy="1443788"/>
          </a:xfrm>
          <a:prstGeom prst="rightArrow">
            <a:avLst/>
          </a:prstGeom>
          <a:solidFill>
            <a:srgbClr val="C00000"/>
          </a:solidFill>
          <a:ln>
            <a:solidFill>
              <a:srgbClr val="3257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We Can Make </a:t>
            </a:r>
          </a:p>
          <a:p>
            <a:pPr algn="ctr"/>
            <a:r>
              <a:rPr lang="en-US" sz="1200" b="1" dirty="0" smtClean="0"/>
              <a:t>A Difference</a:t>
            </a:r>
            <a:endParaRPr lang="en-US" sz="1200" b="1" dirty="0"/>
          </a:p>
        </p:txBody>
      </p:sp>
      <p:sp>
        <p:nvSpPr>
          <p:cNvPr id="15" name="Right Arrow 14"/>
          <p:cNvSpPr/>
          <p:nvPr/>
        </p:nvSpPr>
        <p:spPr>
          <a:xfrm rot="1309982">
            <a:off x="3358828" y="18830619"/>
            <a:ext cx="1890960" cy="1209773"/>
          </a:xfrm>
          <a:prstGeom prst="rightArrow">
            <a:avLst/>
          </a:prstGeom>
          <a:solidFill>
            <a:srgbClr val="C00000"/>
          </a:solidFill>
          <a:ln>
            <a:solidFill>
              <a:srgbClr val="3257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We Can Make </a:t>
            </a:r>
          </a:p>
          <a:p>
            <a:pPr algn="ctr"/>
            <a:r>
              <a:rPr lang="en-US" sz="1200" b="1" dirty="0" smtClean="0"/>
              <a:t>A Difference</a:t>
            </a:r>
            <a:endParaRPr lang="en-US" sz="1200" b="1" dirty="0"/>
          </a:p>
        </p:txBody>
      </p:sp>
      <p:sp>
        <p:nvSpPr>
          <p:cNvPr id="17" name="Rectangle 16"/>
          <p:cNvSpPr/>
          <p:nvPr/>
        </p:nvSpPr>
        <p:spPr>
          <a:xfrm>
            <a:off x="480216" y="25440524"/>
            <a:ext cx="16778504" cy="4031873"/>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The Loyola Administrative Perinatal Center (APC) is designated by The Illinois Department of Public Health (IDPH) to provide resources; including education, to its network hospitals that improve maternal outcomes. The APC network nurse council recognized the need for  labor support nurse education through group discussion and sharing bedside observations.  This practical need was identified as a component of the ILPQC PVB Initiative</a:t>
            </a:r>
            <a:r>
              <a:rPr lang="en-US" sz="3200" dirty="0">
                <a:solidFill>
                  <a:srgbClr val="000000"/>
                </a:solidFill>
                <a:latin typeface="Arial" panose="020B0604020202020204" pitchFamily="34" charset="0"/>
                <a:cs typeface="Arial" panose="020B0604020202020204" pitchFamily="34" charset="0"/>
              </a:rPr>
              <a:t> and Healthy People Obstetric goal to decrease cesarean section rates.  </a:t>
            </a:r>
            <a:r>
              <a:rPr lang="en-US" sz="3200" dirty="0">
                <a:latin typeface="Arial" panose="020B0604020202020204" pitchFamily="34" charset="0"/>
                <a:cs typeface="Arial" panose="020B0604020202020204" pitchFamily="34" charset="0"/>
              </a:rPr>
              <a:t>Therefore, a shared nurse council decision was made to create a network wide initiative aimed at nurse education specific to learning labor support techniques.</a:t>
            </a:r>
          </a:p>
        </p:txBody>
      </p:sp>
      <p:sp>
        <p:nvSpPr>
          <p:cNvPr id="18" name="Rectangle 17"/>
          <p:cNvSpPr/>
          <p:nvPr/>
        </p:nvSpPr>
        <p:spPr>
          <a:xfrm>
            <a:off x="193193" y="30441459"/>
            <a:ext cx="16984465" cy="2062103"/>
          </a:xfrm>
          <a:prstGeom prst="rect">
            <a:avLst/>
          </a:prstGeom>
          <a:ln cap="rnd">
            <a:solidFill>
              <a:schemeClr val="accent1">
                <a:shade val="50000"/>
              </a:schemeClr>
            </a:solidFill>
          </a:ln>
        </p:spPr>
        <p:txBody>
          <a:bodyPr wrap="square">
            <a:spAutoFit/>
          </a:bodyPr>
          <a:lstStyle/>
          <a:p>
            <a:pPr marL="457200" indent="-457200">
              <a:buFont typeface="Wingdings" panose="05000000000000000000" pitchFamily="2" charset="2"/>
              <a:buChar char="ü"/>
            </a:pPr>
            <a:r>
              <a:rPr lang="en-US" sz="3200" dirty="0">
                <a:latin typeface="Arial" panose="020B0604020202020204" pitchFamily="34" charset="0"/>
                <a:cs typeface="Arial" panose="020B0604020202020204" pitchFamily="34" charset="0"/>
              </a:rPr>
              <a:t>Network hospital nurses will understand the significance of labor support and apply learned principles to decrease NSTV Cesarean Section deliveries. </a:t>
            </a:r>
          </a:p>
          <a:p>
            <a:pPr marL="457200" indent="-457200">
              <a:buFont typeface="Wingdings" panose="05000000000000000000" pitchFamily="2" charset="2"/>
              <a:buChar char="ü"/>
            </a:pPr>
            <a:r>
              <a:rPr lang="en-US" sz="3200" dirty="0">
                <a:latin typeface="Arial" panose="020B0604020202020204" pitchFamily="34" charset="0"/>
                <a:cs typeface="Arial" panose="020B0604020202020204" pitchFamily="34" charset="0"/>
              </a:rPr>
              <a:t>80% network nurses will complete education on labor support significance and techniques</a:t>
            </a:r>
          </a:p>
          <a:p>
            <a:pPr marL="457200" indent="-457200">
              <a:buFont typeface="Wingdings" panose="05000000000000000000" pitchFamily="2" charset="2"/>
              <a:buChar char="ü"/>
            </a:pPr>
            <a:r>
              <a:rPr lang="en-US" sz="3200" dirty="0">
                <a:latin typeface="Arial" panose="020B0604020202020204" pitchFamily="34" charset="0"/>
                <a:cs typeface="Arial" panose="020B0604020202020204" pitchFamily="34" charset="0"/>
              </a:rPr>
              <a:t>The APC will offer network nurses interactive labor support workshops</a:t>
            </a:r>
          </a:p>
        </p:txBody>
      </p:sp>
      <p:sp>
        <p:nvSpPr>
          <p:cNvPr id="19" name="TextBox 18"/>
          <p:cNvSpPr txBox="1"/>
          <p:nvPr/>
        </p:nvSpPr>
        <p:spPr>
          <a:xfrm>
            <a:off x="133322" y="29519956"/>
            <a:ext cx="17044336"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Project AIM</a:t>
            </a:r>
            <a:endParaRPr lang="en-US" sz="4800" b="1" dirty="0">
              <a:solidFill>
                <a:schemeClr val="bg1"/>
              </a:solidFill>
              <a:latin typeface="Arial" panose="020B0604020202020204" pitchFamily="34" charset="0"/>
              <a:cs typeface="Arial" panose="020B0604020202020204" pitchFamily="34" charset="0"/>
            </a:endParaRPr>
          </a:p>
        </p:txBody>
      </p:sp>
      <p:sp>
        <p:nvSpPr>
          <p:cNvPr id="20" name="TextBox 19"/>
          <p:cNvSpPr txBox="1"/>
          <p:nvPr/>
        </p:nvSpPr>
        <p:spPr>
          <a:xfrm>
            <a:off x="17605615" y="3927925"/>
            <a:ext cx="17044336"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Method /Timeline</a:t>
            </a:r>
            <a:endParaRPr lang="en-US" sz="4800" b="1" dirty="0">
              <a:solidFill>
                <a:schemeClr val="bg1"/>
              </a:solidFill>
              <a:latin typeface="Arial" panose="020B0604020202020204" pitchFamily="34" charset="0"/>
              <a:cs typeface="Arial" panose="020B0604020202020204" pitchFamily="34" charset="0"/>
            </a:endParaRPr>
          </a:p>
        </p:txBody>
      </p:sp>
      <p:sp>
        <p:nvSpPr>
          <p:cNvPr id="21" name="Text Box 19"/>
          <p:cNvSpPr txBox="1">
            <a:spLocks noChangeArrowheads="1"/>
          </p:cNvSpPr>
          <p:nvPr/>
        </p:nvSpPr>
        <p:spPr bwMode="auto">
          <a:xfrm>
            <a:off x="17572520" y="4939735"/>
            <a:ext cx="17044336" cy="9518632"/>
          </a:xfrm>
          <a:prstGeom prst="rect">
            <a:avLst/>
          </a:prstGeom>
          <a:solidFill>
            <a:srgbClr val="D4ECF8"/>
          </a:solidFill>
          <a:ln>
            <a:noFill/>
          </a:ln>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r>
              <a:rPr lang="en-US" sz="3200" u="sng" dirty="0" smtClean="0"/>
              <a:t>December 2019 to June 2020-</a:t>
            </a:r>
          </a:p>
          <a:p>
            <a:r>
              <a:rPr lang="en-US" sz="3200" dirty="0" smtClean="0"/>
              <a:t>APC outreach educators; with network hospital educators, collaborated to create an online educational module highlighting </a:t>
            </a:r>
            <a:r>
              <a:rPr lang="en-US" sz="3200" dirty="0"/>
              <a:t>the significance </a:t>
            </a:r>
            <a:r>
              <a:rPr lang="en-US" sz="3200" dirty="0" smtClean="0"/>
              <a:t>of and techniques for labor support that promotes vaginal birth. This included a video  demonstrating multiple birth positions.</a:t>
            </a:r>
          </a:p>
          <a:p>
            <a:pPr>
              <a:lnSpc>
                <a:spcPts val="2000"/>
              </a:lnSpc>
            </a:pPr>
            <a:endParaRPr lang="en-US" sz="3200" dirty="0" smtClean="0"/>
          </a:p>
          <a:p>
            <a:r>
              <a:rPr lang="en-US" sz="3200" u="sng" dirty="0"/>
              <a:t>November </a:t>
            </a:r>
            <a:r>
              <a:rPr lang="en-US" sz="3200" u="sng" dirty="0" smtClean="0"/>
              <a:t>2020-</a:t>
            </a:r>
          </a:p>
          <a:p>
            <a:r>
              <a:rPr lang="en-US" sz="3200" dirty="0" smtClean="0"/>
              <a:t>All </a:t>
            </a:r>
            <a:r>
              <a:rPr lang="en-US" sz="3200" dirty="0"/>
              <a:t>hospitals </a:t>
            </a:r>
            <a:r>
              <a:rPr lang="en-US" sz="3200" dirty="0" smtClean="0"/>
              <a:t>labor nurses participated in the education via their online education platform.</a:t>
            </a:r>
          </a:p>
          <a:p>
            <a:pPr>
              <a:lnSpc>
                <a:spcPts val="2000"/>
              </a:lnSpc>
            </a:pPr>
            <a:r>
              <a:rPr lang="en-US" sz="3200" dirty="0" smtClean="0"/>
              <a:t>.</a:t>
            </a:r>
          </a:p>
          <a:p>
            <a:r>
              <a:rPr lang="en-US" sz="3200" u="sng" dirty="0" smtClean="0"/>
              <a:t>January 2021-</a:t>
            </a:r>
          </a:p>
          <a:p>
            <a:r>
              <a:rPr lang="en-US" sz="3200" dirty="0" smtClean="0"/>
              <a:t>99% of network nurses completed the online education. </a:t>
            </a:r>
          </a:p>
          <a:p>
            <a:pPr>
              <a:lnSpc>
                <a:spcPts val="2000"/>
              </a:lnSpc>
            </a:pPr>
            <a:endParaRPr lang="en-US" sz="3200" dirty="0"/>
          </a:p>
          <a:p>
            <a:r>
              <a:rPr lang="en-US" sz="3200" u="sng" dirty="0" smtClean="0">
                <a:cs typeface="Arial" panose="020B0604020202020204" pitchFamily="34" charset="0"/>
              </a:rPr>
              <a:t>June 2021 and January 2022</a:t>
            </a:r>
            <a:endParaRPr lang="en-US" sz="3200" u="sng" dirty="0">
              <a:cs typeface="Arial" panose="020B0604020202020204" pitchFamily="34" charset="0"/>
            </a:endParaRPr>
          </a:p>
          <a:p>
            <a:r>
              <a:rPr lang="en-US" sz="3200" dirty="0" smtClean="0">
                <a:cs typeface="Arial" panose="020B0604020202020204" pitchFamily="34" charset="0"/>
              </a:rPr>
              <a:t>Network hospital labor nurses were offered </a:t>
            </a:r>
            <a:r>
              <a:rPr lang="en-US" sz="3200" dirty="0">
                <a:cs typeface="Arial" panose="020B0604020202020204" pitchFamily="34" charset="0"/>
              </a:rPr>
              <a:t>an APC endorsed </a:t>
            </a:r>
            <a:r>
              <a:rPr lang="en-US" sz="3200" dirty="0" smtClean="0">
                <a:cs typeface="Arial" panose="020B0604020202020204" pitchFamily="34" charset="0"/>
              </a:rPr>
              <a:t> labor </a:t>
            </a:r>
            <a:r>
              <a:rPr lang="en-US" sz="3200" dirty="0">
                <a:cs typeface="Arial" panose="020B0604020202020204" pitchFamily="34" charset="0"/>
              </a:rPr>
              <a:t>support </a:t>
            </a:r>
            <a:r>
              <a:rPr lang="en-US" sz="3200" dirty="0" smtClean="0">
                <a:cs typeface="Arial" panose="020B0604020202020204" pitchFamily="34" charset="0"/>
              </a:rPr>
              <a:t>full day workshop.  The interactive, hands on workshop focuses on  techniques </a:t>
            </a:r>
            <a:r>
              <a:rPr lang="en-US" sz="3200" dirty="0">
                <a:cs typeface="Arial" panose="020B0604020202020204" pitchFamily="34" charset="0"/>
              </a:rPr>
              <a:t>to improve fetal </a:t>
            </a:r>
            <a:r>
              <a:rPr lang="en-US" sz="3200" dirty="0" smtClean="0">
                <a:cs typeface="Arial" panose="020B0604020202020204" pitchFamily="34" charset="0"/>
              </a:rPr>
              <a:t>position and descent through knowledge of the effects of maternal positions, along with impact of uterine </a:t>
            </a:r>
            <a:r>
              <a:rPr lang="en-US" sz="3200" dirty="0">
                <a:cs typeface="Arial" panose="020B0604020202020204" pitchFamily="34" charset="0"/>
              </a:rPr>
              <a:t>ligaments and pelvic </a:t>
            </a:r>
            <a:r>
              <a:rPr lang="en-US" sz="3200" dirty="0" smtClean="0">
                <a:cs typeface="Arial" panose="020B0604020202020204" pitchFamily="34" charset="0"/>
              </a:rPr>
              <a:t>muscles. Solutions </a:t>
            </a:r>
            <a:r>
              <a:rPr lang="en-US" sz="3200" dirty="0">
                <a:cs typeface="Arial" panose="020B0604020202020204" pitchFamily="34" charset="0"/>
              </a:rPr>
              <a:t>for long and/or posterior </a:t>
            </a:r>
            <a:r>
              <a:rPr lang="en-US" sz="3200" dirty="0" smtClean="0">
                <a:cs typeface="Arial" panose="020B0604020202020204" pitchFamily="34" charset="0"/>
              </a:rPr>
              <a:t>labors, and </a:t>
            </a:r>
            <a:r>
              <a:rPr lang="en-US" sz="3200" dirty="0">
                <a:cs typeface="Arial" panose="020B0604020202020204" pitchFamily="34" charset="0"/>
              </a:rPr>
              <a:t>labor </a:t>
            </a:r>
            <a:r>
              <a:rPr lang="en-US" sz="3200" dirty="0" smtClean="0">
                <a:cs typeface="Arial" panose="020B0604020202020204" pitchFamily="34" charset="0"/>
              </a:rPr>
              <a:t>dystocia are addressed. </a:t>
            </a:r>
          </a:p>
          <a:p>
            <a:pPr>
              <a:lnSpc>
                <a:spcPts val="2000"/>
              </a:lnSpc>
            </a:pPr>
            <a:endParaRPr lang="en-US" sz="3200" dirty="0"/>
          </a:p>
          <a:p>
            <a:r>
              <a:rPr lang="en-US" sz="3200" u="sng" dirty="0" smtClean="0"/>
              <a:t>Ongoing-</a:t>
            </a:r>
          </a:p>
          <a:p>
            <a:r>
              <a:rPr lang="en-US" sz="3200" dirty="0" smtClean="0"/>
              <a:t>Network </a:t>
            </a:r>
            <a:r>
              <a:rPr lang="en-US" sz="3200" dirty="0"/>
              <a:t>hospitals will report practice changes related to endorsing labor support </a:t>
            </a:r>
            <a:r>
              <a:rPr lang="en-US" sz="3200" dirty="0" smtClean="0"/>
              <a:t>techniques</a:t>
            </a:r>
            <a:r>
              <a:rPr lang="en-US" sz="3200" dirty="0"/>
              <a:t> </a:t>
            </a:r>
            <a:r>
              <a:rPr lang="en-US" sz="3200" dirty="0" smtClean="0"/>
              <a:t>through nurse council feedback and nurse surveys.</a:t>
            </a:r>
            <a:endParaRPr lang="en-US" altLang="en-US" sz="3200" dirty="0" smtClean="0"/>
          </a:p>
        </p:txBody>
      </p:sp>
      <p:sp>
        <p:nvSpPr>
          <p:cNvPr id="22" name="TextBox 21"/>
          <p:cNvSpPr txBox="1"/>
          <p:nvPr/>
        </p:nvSpPr>
        <p:spPr>
          <a:xfrm>
            <a:off x="17628766" y="14475807"/>
            <a:ext cx="17021185"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Results</a:t>
            </a:r>
            <a:endParaRPr lang="en-US" sz="4800" b="1" dirty="0">
              <a:solidFill>
                <a:schemeClr val="bg1"/>
              </a:solidFill>
              <a:latin typeface="Arial" panose="020B0604020202020204" pitchFamily="34" charset="0"/>
              <a:cs typeface="Arial" panose="020B0604020202020204" pitchFamily="34" charset="0"/>
            </a:endParaRPr>
          </a:p>
        </p:txBody>
      </p:sp>
      <p:sp>
        <p:nvSpPr>
          <p:cNvPr id="23" name="Text Box 19"/>
          <p:cNvSpPr txBox="1">
            <a:spLocks noChangeArrowheads="1"/>
          </p:cNvSpPr>
          <p:nvPr/>
        </p:nvSpPr>
        <p:spPr bwMode="auto">
          <a:xfrm>
            <a:off x="17572520" y="15457498"/>
            <a:ext cx="17031262" cy="7754047"/>
          </a:xfrm>
          <a:prstGeom prst="rect">
            <a:avLst/>
          </a:prstGeom>
          <a:solidFill>
            <a:srgbClr val="D4ECF8"/>
          </a:solidFill>
          <a:ln>
            <a:noFill/>
          </a:ln>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spcBef>
                <a:spcPct val="50000"/>
              </a:spcBef>
              <a:defRPr/>
            </a:pPr>
            <a:r>
              <a:rPr lang="en-US" sz="3200" u="sng" dirty="0" smtClean="0"/>
              <a:t>1/4/2021</a:t>
            </a:r>
            <a:r>
              <a:rPr lang="en-US" sz="3200" dirty="0" smtClean="0"/>
              <a:t>: 99% </a:t>
            </a:r>
            <a:r>
              <a:rPr lang="en-US" sz="3200" dirty="0"/>
              <a:t>of network nurses completed the </a:t>
            </a:r>
            <a:r>
              <a:rPr lang="en-US" sz="3200" dirty="0" smtClean="0"/>
              <a:t>online labor support education </a:t>
            </a:r>
          </a:p>
          <a:p>
            <a:pPr eaLnBrk="1" hangingPunct="1">
              <a:spcBef>
                <a:spcPct val="50000"/>
              </a:spcBef>
              <a:defRPr/>
            </a:pPr>
            <a:r>
              <a:rPr lang="en-US" sz="3200" u="sng" dirty="0" smtClean="0"/>
              <a:t>1/24/2022</a:t>
            </a:r>
            <a:r>
              <a:rPr lang="en-US" sz="3200" dirty="0" smtClean="0"/>
              <a:t>: 23% of network nurses participated </a:t>
            </a:r>
            <a:r>
              <a:rPr lang="en-US" sz="3200" dirty="0"/>
              <a:t>in </a:t>
            </a:r>
            <a:r>
              <a:rPr lang="en-US" sz="3200" dirty="0" smtClean="0"/>
              <a:t>labor </a:t>
            </a:r>
            <a:r>
              <a:rPr lang="en-US" sz="3200" dirty="0"/>
              <a:t>support </a:t>
            </a:r>
            <a:r>
              <a:rPr lang="en-US" sz="3200" dirty="0" smtClean="0"/>
              <a:t>workshops</a:t>
            </a:r>
          </a:p>
          <a:p>
            <a:pPr eaLnBrk="1" hangingPunct="1">
              <a:spcBef>
                <a:spcPct val="50000"/>
              </a:spcBef>
              <a:defRPr/>
            </a:pPr>
            <a:r>
              <a:rPr lang="en-US" sz="3200" dirty="0" smtClean="0"/>
              <a:t>Perinatal hospitals NTSV cesarean section rates are less than the average of other Illinois hospital rates</a:t>
            </a:r>
            <a:r>
              <a:rPr lang="en-US" sz="3200" dirty="0"/>
              <a:t> </a:t>
            </a:r>
            <a:r>
              <a:rPr lang="en-US" sz="3200" dirty="0" smtClean="0"/>
              <a:t>for 2021 (see graph)</a:t>
            </a:r>
          </a:p>
          <a:p>
            <a:pPr>
              <a:spcBef>
                <a:spcPct val="50000"/>
              </a:spcBef>
              <a:defRPr/>
            </a:pPr>
            <a:r>
              <a:rPr lang="en-US" sz="3200" u="sng" dirty="0" smtClean="0"/>
              <a:t>Nurse </a:t>
            </a:r>
            <a:r>
              <a:rPr lang="en-US" sz="3200" u="sng" dirty="0"/>
              <a:t>Survey results 4/2022</a:t>
            </a:r>
            <a:r>
              <a:rPr lang="en-US" sz="3200" dirty="0" smtClean="0"/>
              <a:t>:</a:t>
            </a:r>
          </a:p>
          <a:p>
            <a:pPr>
              <a:spcBef>
                <a:spcPct val="50000"/>
              </a:spcBef>
              <a:defRPr/>
            </a:pPr>
            <a:r>
              <a:rPr lang="en-US" sz="3200" dirty="0"/>
              <a:t>Prior to this initiative over 80% of respondents had not had any other education on labor support </a:t>
            </a:r>
            <a:r>
              <a:rPr lang="en-US" sz="3200" dirty="0" smtClean="0"/>
              <a:t>techniques</a:t>
            </a:r>
          </a:p>
          <a:p>
            <a:pPr>
              <a:spcBef>
                <a:spcPct val="50000"/>
              </a:spcBef>
              <a:defRPr/>
            </a:pPr>
            <a:r>
              <a:rPr lang="en-US" sz="3200" dirty="0"/>
              <a:t>100% of respondents stated both the virtual education and hands on education were very or extremely helpful in providing labor support</a:t>
            </a:r>
          </a:p>
          <a:p>
            <a:pPr>
              <a:spcBef>
                <a:spcPct val="50000"/>
              </a:spcBef>
              <a:defRPr/>
            </a:pPr>
            <a:r>
              <a:rPr lang="en-US" sz="3200" dirty="0" smtClean="0"/>
              <a:t>Over </a:t>
            </a:r>
            <a:r>
              <a:rPr lang="en-US" sz="3200" dirty="0"/>
              <a:t>70% of respondents feel their gained knowledge has helped decrease their institution's Cesarean Section rate related to labor dystocia </a:t>
            </a:r>
            <a:r>
              <a:rPr lang="en-US" sz="3200" dirty="0" smtClean="0"/>
              <a:t>and/or </a:t>
            </a:r>
            <a:r>
              <a:rPr lang="en-US" sz="3200" dirty="0"/>
              <a:t>labor arrest  </a:t>
            </a:r>
          </a:p>
          <a:p>
            <a:pPr>
              <a:spcBef>
                <a:spcPct val="50000"/>
              </a:spcBef>
              <a:defRPr/>
            </a:pPr>
            <a:r>
              <a:rPr lang="en-US" sz="3200" dirty="0" smtClean="0"/>
              <a:t>Over </a:t>
            </a:r>
            <a:r>
              <a:rPr lang="en-US" sz="3200" dirty="0"/>
              <a:t>90% of respondents desire to learn more about second stage labor support</a:t>
            </a:r>
            <a:r>
              <a:rPr lang="en-US" sz="3200" dirty="0" smtClean="0"/>
              <a:t>.</a:t>
            </a:r>
          </a:p>
        </p:txBody>
      </p:sp>
      <p:sp>
        <p:nvSpPr>
          <p:cNvPr id="24" name="Rectangle 10"/>
          <p:cNvSpPr>
            <a:spLocks noChangeArrowheads="1"/>
          </p:cNvSpPr>
          <p:nvPr/>
        </p:nvSpPr>
        <p:spPr bwMode="auto">
          <a:xfrm>
            <a:off x="38164168" y="10627233"/>
            <a:ext cx="10106527" cy="873714"/>
          </a:xfrm>
          <a:prstGeom prst="rect">
            <a:avLst/>
          </a:prstGeom>
          <a:solidFill>
            <a:schemeClr val="accent2">
              <a:lumMod val="50000"/>
            </a:schemeClr>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smtClean="0">
                <a:solidFill>
                  <a:schemeClr val="bg1"/>
                </a:solidFill>
              </a:rPr>
              <a:t>Conclusion</a:t>
            </a:r>
            <a:endParaRPr lang="en-US" altLang="en-US" sz="1800" b="1" dirty="0">
              <a:solidFill>
                <a:schemeClr val="bg1"/>
              </a:solidFill>
            </a:endParaRPr>
          </a:p>
        </p:txBody>
      </p:sp>
      <p:sp>
        <p:nvSpPr>
          <p:cNvPr id="25" name="Text Box 19"/>
          <p:cNvSpPr txBox="1">
            <a:spLocks noChangeArrowheads="1"/>
          </p:cNvSpPr>
          <p:nvPr/>
        </p:nvSpPr>
        <p:spPr bwMode="auto">
          <a:xfrm>
            <a:off x="35282686" y="11500947"/>
            <a:ext cx="15604705" cy="11939808"/>
          </a:xfrm>
          <a:prstGeom prst="rect">
            <a:avLst/>
          </a:prstGeom>
          <a:noFill/>
          <a:ln>
            <a:noFill/>
          </a:ln>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spcBef>
                <a:spcPct val="50000"/>
              </a:spcBef>
              <a:defRPr/>
            </a:pPr>
            <a:r>
              <a:rPr lang="en-US" altLang="en-US" sz="3200" b="1" u="sng" dirty="0">
                <a:solidFill>
                  <a:schemeClr val="accent1">
                    <a:lumMod val="50000"/>
                  </a:schemeClr>
                </a:solidFill>
              </a:rPr>
              <a:t>Results</a:t>
            </a:r>
            <a:r>
              <a:rPr lang="en-US" altLang="en-US" sz="3200" dirty="0">
                <a:solidFill>
                  <a:schemeClr val="accent1">
                    <a:lumMod val="50000"/>
                  </a:schemeClr>
                </a:solidFill>
              </a:rPr>
              <a:t> </a:t>
            </a:r>
            <a:endParaRPr lang="en-US" altLang="en-US" sz="3200" dirty="0" smtClean="0">
              <a:solidFill>
                <a:schemeClr val="accent1">
                  <a:lumMod val="50000"/>
                </a:schemeClr>
              </a:solidFill>
            </a:endParaRPr>
          </a:p>
          <a:p>
            <a:pPr marL="342900" indent="-342900" eaLnBrk="1" hangingPunct="1">
              <a:buFont typeface="Wingdings" panose="05000000000000000000" pitchFamily="2" charset="2"/>
              <a:buChar char="ü"/>
              <a:defRPr/>
            </a:pPr>
            <a:r>
              <a:rPr lang="en-US" altLang="en-US" sz="3200" dirty="0" smtClean="0"/>
              <a:t>Educational </a:t>
            </a:r>
            <a:r>
              <a:rPr lang="en-US" altLang="en-US" sz="3200" dirty="0"/>
              <a:t>programs aimed at improving </a:t>
            </a:r>
            <a:r>
              <a:rPr lang="en-US" altLang="en-US" sz="3200" dirty="0" smtClean="0"/>
              <a:t>nurses </a:t>
            </a:r>
            <a:r>
              <a:rPr lang="en-US" altLang="en-US" sz="3200" dirty="0"/>
              <a:t>knowledge of labor support in the APC network </a:t>
            </a:r>
            <a:r>
              <a:rPr lang="en-US" altLang="en-US" sz="3200" dirty="0" smtClean="0"/>
              <a:t>hospitals </a:t>
            </a:r>
            <a:r>
              <a:rPr lang="en-US" altLang="en-US" sz="3200" dirty="0"/>
              <a:t>have </a:t>
            </a:r>
            <a:r>
              <a:rPr lang="en-US" altLang="en-US" sz="3200" dirty="0" smtClean="0"/>
              <a:t>likely contributed </a:t>
            </a:r>
            <a:r>
              <a:rPr lang="en-US" altLang="en-US" sz="3200" dirty="0"/>
              <a:t>to decreasing the network hospitals NTSV cesarean section rates. </a:t>
            </a:r>
          </a:p>
          <a:p>
            <a:pPr marL="342900" indent="-342900" eaLnBrk="1" hangingPunct="1">
              <a:buFont typeface="Wingdings" panose="05000000000000000000" pitchFamily="2" charset="2"/>
              <a:buChar char="ü"/>
              <a:defRPr/>
            </a:pPr>
            <a:r>
              <a:rPr lang="en-US" altLang="en-US" sz="3200" dirty="0"/>
              <a:t>Surveyed nurses report satisfaction </a:t>
            </a:r>
            <a:r>
              <a:rPr lang="en-US" altLang="en-US" sz="3200" dirty="0" smtClean="0"/>
              <a:t>with both educational programs, stating </a:t>
            </a:r>
            <a:r>
              <a:rPr lang="en-US" altLang="en-US" sz="3200" dirty="0"/>
              <a:t>that  improving their knowledge and application of labor support </a:t>
            </a:r>
            <a:r>
              <a:rPr lang="en-US" altLang="en-US" sz="3200" dirty="0" smtClean="0"/>
              <a:t>techniques has contributed to decreasing NTSV cesarean sections.</a:t>
            </a:r>
            <a:endParaRPr lang="en-US" altLang="en-US" sz="3200" dirty="0"/>
          </a:p>
          <a:p>
            <a:pPr marL="342900" indent="-342900" eaLnBrk="1" hangingPunct="1">
              <a:buFont typeface="Wingdings" panose="05000000000000000000" pitchFamily="2" charset="2"/>
              <a:buChar char="ü"/>
              <a:defRPr/>
            </a:pPr>
            <a:r>
              <a:rPr lang="en-US" altLang="en-US" sz="3200" dirty="0" smtClean="0"/>
              <a:t>Protocols </a:t>
            </a:r>
            <a:r>
              <a:rPr lang="en-US" altLang="en-US" sz="3200" dirty="0"/>
              <a:t>and guidelines for induction and </a:t>
            </a:r>
            <a:r>
              <a:rPr lang="en-US" altLang="en-US" sz="3200" dirty="0" smtClean="0"/>
              <a:t>labor progress, </a:t>
            </a:r>
            <a:r>
              <a:rPr lang="en-US" altLang="en-US" sz="3200" dirty="0"/>
              <a:t>as well as provider and patient education supporting culture </a:t>
            </a:r>
            <a:r>
              <a:rPr lang="en-US" altLang="en-US" sz="3200" dirty="0" smtClean="0"/>
              <a:t>change can also contribute to </a:t>
            </a:r>
            <a:r>
              <a:rPr lang="en-US" altLang="en-US" sz="3200" dirty="0"/>
              <a:t>lowering  NTSV cesarean rates </a:t>
            </a:r>
            <a:endParaRPr lang="en-US" sz="3200" b="1" u="sng" dirty="0">
              <a:solidFill>
                <a:srgbClr val="C00000"/>
              </a:solidFill>
            </a:endParaRPr>
          </a:p>
          <a:p>
            <a:pPr lvl="0" defTabSz="914400"/>
            <a:r>
              <a:rPr lang="en-US" sz="3200" b="1" u="sng" dirty="0">
                <a:solidFill>
                  <a:schemeClr val="accent1">
                    <a:lumMod val="50000"/>
                  </a:schemeClr>
                </a:solidFill>
              </a:rPr>
              <a:t>Recommendations</a:t>
            </a:r>
            <a:r>
              <a:rPr lang="en-US" sz="3200" b="1" dirty="0">
                <a:solidFill>
                  <a:schemeClr val="accent1">
                    <a:lumMod val="50000"/>
                  </a:schemeClr>
                </a:solidFill>
              </a:rPr>
              <a:t> </a:t>
            </a:r>
            <a:endParaRPr lang="en-US" sz="3200" b="1" dirty="0" smtClean="0">
              <a:solidFill>
                <a:schemeClr val="accent1">
                  <a:lumMod val="50000"/>
                </a:schemeClr>
              </a:solidFill>
            </a:endParaRPr>
          </a:p>
          <a:p>
            <a:pPr marL="342900" lvl="0" indent="-342900" defTabSz="914400">
              <a:buFont typeface="Wingdings" panose="05000000000000000000" pitchFamily="2" charset="2"/>
              <a:buChar char="ü"/>
            </a:pPr>
            <a:r>
              <a:rPr lang="en-US" altLang="en-US" sz="3200" dirty="0" smtClean="0"/>
              <a:t>Continue </a:t>
            </a:r>
            <a:r>
              <a:rPr lang="en-US" altLang="en-US" sz="3200" dirty="0"/>
              <a:t>offering labor support </a:t>
            </a:r>
            <a:r>
              <a:rPr lang="en-US" altLang="en-US" sz="3200" dirty="0" smtClean="0"/>
              <a:t>education, literature suggests </a:t>
            </a:r>
            <a:r>
              <a:rPr lang="en-US" altLang="en-US" sz="3200" dirty="0"/>
              <a:t>it may decrease NTSV cesarean section rates.  </a:t>
            </a:r>
            <a:endParaRPr lang="en-US" altLang="en-US" sz="3200" dirty="0" smtClean="0"/>
          </a:p>
          <a:p>
            <a:pPr marL="285750" lvl="0" indent="-285750" defTabSz="914400">
              <a:buFont typeface="Wingdings" panose="05000000000000000000" pitchFamily="2" charset="2"/>
              <a:buChar char="ü"/>
            </a:pPr>
            <a:r>
              <a:rPr lang="en-US" altLang="en-US" sz="3200" dirty="0" smtClean="0"/>
              <a:t>New and experienced </a:t>
            </a:r>
            <a:r>
              <a:rPr lang="en-US" altLang="en-US" sz="3200" dirty="0"/>
              <a:t>nurses can utilize the available online education </a:t>
            </a:r>
            <a:r>
              <a:rPr lang="en-US" altLang="en-US" sz="3200" dirty="0" smtClean="0"/>
              <a:t>to increase knowledge and/or review  </a:t>
            </a:r>
          </a:p>
          <a:p>
            <a:pPr marL="285750" lvl="0" indent="-285750" defTabSz="914400">
              <a:buFont typeface="Wingdings" panose="05000000000000000000" pitchFamily="2" charset="2"/>
              <a:buChar char="ü"/>
            </a:pPr>
            <a:r>
              <a:rPr lang="en-US" altLang="en-US" sz="3200" dirty="0" smtClean="0"/>
              <a:t>Hands </a:t>
            </a:r>
            <a:r>
              <a:rPr lang="en-US" altLang="en-US" sz="3200" dirty="0"/>
              <a:t>on labor support workshops should be prioritized as a necessary </a:t>
            </a:r>
            <a:r>
              <a:rPr lang="en-US" altLang="en-US" sz="3200" dirty="0" smtClean="0"/>
              <a:t>educational </a:t>
            </a:r>
            <a:r>
              <a:rPr lang="en-US" altLang="en-US" sz="3200" dirty="0"/>
              <a:t>need and be included in </a:t>
            </a:r>
            <a:r>
              <a:rPr lang="en-US" altLang="en-US" sz="3200" dirty="0" smtClean="0"/>
              <a:t>quality improvement plans to support practice change. </a:t>
            </a:r>
          </a:p>
          <a:p>
            <a:pPr marL="285750" indent="-285750" defTabSz="914400">
              <a:buFont typeface="Wingdings" panose="05000000000000000000" pitchFamily="2" charset="2"/>
              <a:buChar char="ü"/>
            </a:pPr>
            <a:r>
              <a:rPr lang="en-US" sz="3200" dirty="0" smtClean="0"/>
              <a:t>Survey suggestions </a:t>
            </a:r>
            <a:r>
              <a:rPr lang="en-US" sz="3200" dirty="0"/>
              <a:t>include: </a:t>
            </a:r>
            <a:r>
              <a:rPr lang="en-US" sz="3200" dirty="0" smtClean="0"/>
              <a:t>“more </a:t>
            </a:r>
            <a:r>
              <a:rPr lang="en-US" sz="3200" dirty="0"/>
              <a:t>hands on classes on labor support, </a:t>
            </a:r>
            <a:r>
              <a:rPr lang="en-US" sz="3200" dirty="0" smtClean="0"/>
              <a:t>include </a:t>
            </a:r>
            <a:r>
              <a:rPr lang="en-US" sz="3200" dirty="0"/>
              <a:t>physicians in education, culture change </a:t>
            </a:r>
            <a:r>
              <a:rPr lang="en-US" sz="3200" dirty="0" smtClean="0"/>
              <a:t>for more </a:t>
            </a:r>
            <a:r>
              <a:rPr lang="en-US" sz="3200" dirty="0"/>
              <a:t>patience </a:t>
            </a:r>
            <a:r>
              <a:rPr lang="en-US" sz="3200" dirty="0" smtClean="0"/>
              <a:t>providing more time for labor progress</a:t>
            </a:r>
            <a:r>
              <a:rPr lang="en-US" altLang="en-US" sz="3200" dirty="0" smtClean="0"/>
              <a:t>”.</a:t>
            </a:r>
            <a:endParaRPr lang="en-US" altLang="en-US" sz="3200" dirty="0"/>
          </a:p>
          <a:p>
            <a:pPr lvl="0" defTabSz="914400"/>
            <a:r>
              <a:rPr lang="en-US" sz="3200" b="1" u="sng" dirty="0">
                <a:solidFill>
                  <a:schemeClr val="accent1">
                    <a:lumMod val="50000"/>
                  </a:schemeClr>
                </a:solidFill>
              </a:rPr>
              <a:t>Next </a:t>
            </a:r>
            <a:r>
              <a:rPr lang="en-US" sz="3200" b="1" u="sng" dirty="0" smtClean="0">
                <a:solidFill>
                  <a:schemeClr val="accent1">
                    <a:lumMod val="50000"/>
                  </a:schemeClr>
                </a:solidFill>
              </a:rPr>
              <a:t>Steps</a:t>
            </a:r>
          </a:p>
          <a:p>
            <a:pPr marL="285750" lvl="0" indent="-285750" defTabSz="914400">
              <a:buFont typeface="Wingdings" panose="05000000000000000000" pitchFamily="2" charset="2"/>
              <a:buChar char="ü"/>
            </a:pPr>
            <a:r>
              <a:rPr lang="en-US" sz="3200" dirty="0" smtClean="0"/>
              <a:t>3/8/2022 </a:t>
            </a:r>
            <a:r>
              <a:rPr lang="en-US" sz="3200" dirty="0"/>
              <a:t>Perinatal nurse council members have agreed to </a:t>
            </a:r>
            <a:r>
              <a:rPr lang="en-US" sz="3200" dirty="0" smtClean="0"/>
              <a:t>continue education through collaboration on design and implementation of a </a:t>
            </a:r>
            <a:r>
              <a:rPr lang="en-US" sz="3200" dirty="0"/>
              <a:t>second </a:t>
            </a:r>
            <a:r>
              <a:rPr lang="en-US" sz="3200" dirty="0" smtClean="0"/>
              <a:t>phase </a:t>
            </a:r>
            <a:r>
              <a:rPr lang="en-US" sz="3200" dirty="0"/>
              <a:t>focusing on </a:t>
            </a:r>
            <a:r>
              <a:rPr lang="en-US" sz="3200" dirty="0" smtClean="0"/>
              <a:t>“Second </a:t>
            </a:r>
            <a:r>
              <a:rPr lang="en-US" sz="3200" dirty="0"/>
              <a:t>Stage of Labor </a:t>
            </a:r>
            <a:r>
              <a:rPr lang="en-US" sz="3200" dirty="0" smtClean="0"/>
              <a:t>Support Techniques”.</a:t>
            </a:r>
          </a:p>
        </p:txBody>
      </p:sp>
      <p:sp>
        <p:nvSpPr>
          <p:cNvPr id="2" name="Rounded Rectangle 1"/>
          <p:cNvSpPr/>
          <p:nvPr/>
        </p:nvSpPr>
        <p:spPr bwMode="auto">
          <a:xfrm>
            <a:off x="35047456" y="10420343"/>
            <a:ext cx="15767039" cy="13809657"/>
          </a:xfrm>
          <a:prstGeom prst="roundRect">
            <a:avLst/>
          </a:prstGeom>
          <a:no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133322" y="24479815"/>
            <a:ext cx="17044336"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Project Identification </a:t>
            </a:r>
            <a:endParaRPr lang="en-US" sz="4800" b="1" dirty="0">
              <a:solidFill>
                <a:schemeClr val="bg1"/>
              </a:solidFill>
              <a:latin typeface="Arial" panose="020B0604020202020204" pitchFamily="34" charset="0"/>
              <a:cs typeface="Arial" panose="020B0604020202020204" pitchFamily="34" charset="0"/>
            </a:endParaRPr>
          </a:p>
        </p:txBody>
      </p:sp>
      <p:sp>
        <p:nvSpPr>
          <p:cNvPr id="27" name="Rectangle 26"/>
          <p:cNvSpPr/>
          <p:nvPr/>
        </p:nvSpPr>
        <p:spPr>
          <a:xfrm>
            <a:off x="35131459" y="25397446"/>
            <a:ext cx="15767039" cy="2554545"/>
          </a:xfrm>
          <a:prstGeom prst="rect">
            <a:avLst/>
          </a:prstGeom>
          <a:solidFill>
            <a:srgbClr val="FEF0EA"/>
          </a:solidFill>
        </p:spPr>
        <p:txBody>
          <a:bodyPr wrap="square">
            <a:spAutoFit/>
          </a:bodyPr>
          <a:lstStyle/>
          <a:p>
            <a:pPr marL="285750" indent="-285750">
              <a:buFont typeface="Wingdings" panose="05000000000000000000" pitchFamily="2" charset="2"/>
              <a:buChar char="ü"/>
            </a:pPr>
            <a:r>
              <a:rPr lang="en-US" altLang="en-US" sz="3200" dirty="0" smtClean="0">
                <a:latin typeface="Arial" panose="020B0604020202020204" pitchFamily="34" charset="0"/>
                <a:cs typeface="Arial" panose="020B0604020202020204" pitchFamily="34" charset="0"/>
              </a:rPr>
              <a:t>Cultural </a:t>
            </a:r>
            <a:r>
              <a:rPr lang="en-US" altLang="en-US" sz="3200" dirty="0">
                <a:latin typeface="Arial" panose="020B0604020202020204" pitchFamily="34" charset="0"/>
                <a:cs typeface="Arial" panose="020B0604020202020204" pitchFamily="34" charset="0"/>
              </a:rPr>
              <a:t>change </a:t>
            </a:r>
            <a:r>
              <a:rPr lang="en-US" altLang="en-US" sz="3200" dirty="0" smtClean="0">
                <a:latin typeface="Arial" panose="020B0604020202020204" pitchFamily="34" charset="0"/>
                <a:cs typeface="Arial" panose="020B0604020202020204" pitchFamily="34" charset="0"/>
              </a:rPr>
              <a:t>that allows for more time in labor and increased labor support interventions is </a:t>
            </a:r>
            <a:r>
              <a:rPr lang="en-US" altLang="en-US" sz="3200" dirty="0">
                <a:latin typeface="Arial" panose="020B0604020202020204" pitchFamily="34" charset="0"/>
                <a:cs typeface="Arial" panose="020B0604020202020204" pitchFamily="34" charset="0"/>
              </a:rPr>
              <a:t>difficult to </a:t>
            </a:r>
            <a:r>
              <a:rPr lang="en-US" altLang="en-US" sz="3200" dirty="0" smtClean="0">
                <a:latin typeface="Arial" panose="020B0604020202020204" pitchFamily="34" charset="0"/>
                <a:cs typeface="Arial" panose="020B0604020202020204" pitchFamily="34" charset="0"/>
              </a:rPr>
              <a:t>achieve, and measure.  </a:t>
            </a:r>
          </a:p>
          <a:p>
            <a:pPr marL="285750" indent="-285750">
              <a:buFont typeface="Wingdings" panose="05000000000000000000" pitchFamily="2" charset="2"/>
              <a:buChar char="ü"/>
            </a:pPr>
            <a:r>
              <a:rPr lang="en-US" altLang="en-US" sz="3200" dirty="0" smtClean="0">
                <a:latin typeface="Arial" panose="020B0604020202020204" pitchFamily="34" charset="0"/>
                <a:cs typeface="Arial" panose="020B0604020202020204" pitchFamily="34" charset="0"/>
              </a:rPr>
              <a:t>Normalized </a:t>
            </a:r>
            <a:r>
              <a:rPr lang="en-US" altLang="en-US" sz="3200" dirty="0">
                <a:latin typeface="Arial" panose="020B0604020202020204" pitchFamily="34" charset="0"/>
                <a:cs typeface="Arial" panose="020B0604020202020204" pitchFamily="34" charset="0"/>
              </a:rPr>
              <a:t>deviance </a:t>
            </a:r>
            <a:r>
              <a:rPr lang="en-US" altLang="en-US" sz="3200" dirty="0" smtClean="0">
                <a:latin typeface="Arial" panose="020B0604020202020204" pitchFamily="34" charset="0"/>
                <a:cs typeface="Arial" panose="020B0604020202020204" pitchFamily="34" charset="0"/>
              </a:rPr>
              <a:t>promotes regression to old practices.</a:t>
            </a:r>
          </a:p>
          <a:p>
            <a:pPr marL="285750" indent="-285750">
              <a:buFont typeface="Wingdings" panose="05000000000000000000" pitchFamily="2" charset="2"/>
              <a:buChar char="ü"/>
            </a:pPr>
            <a:r>
              <a:rPr lang="en-US" sz="3200" dirty="0" smtClean="0">
                <a:latin typeface="Arial" panose="020B0604020202020204" pitchFamily="34" charset="0"/>
                <a:cs typeface="Arial" panose="020B0604020202020204" pitchFamily="34" charset="0"/>
              </a:rPr>
              <a:t>Traditional hierarchy by roles impair shared decision making.</a:t>
            </a:r>
          </a:p>
          <a:p>
            <a:pPr marL="285750" indent="-285750">
              <a:buFont typeface="Wingdings" panose="05000000000000000000" pitchFamily="2" charset="2"/>
              <a:buChar char="ü"/>
            </a:pPr>
            <a:r>
              <a:rPr lang="en-US" altLang="en-US" sz="3200" dirty="0" smtClean="0">
                <a:latin typeface="Arial" panose="020B0604020202020204" pitchFamily="34" charset="0"/>
                <a:cs typeface="Arial" panose="020B0604020202020204" pitchFamily="34" charset="0"/>
              </a:rPr>
              <a:t>Survey results and literature identify physician resistance to change.</a:t>
            </a:r>
            <a:endParaRPr lang="en-US" sz="3200" dirty="0">
              <a:latin typeface="Arial" panose="020B0604020202020204" pitchFamily="34" charset="0"/>
              <a:cs typeface="Arial" panose="020B0604020202020204" pitchFamily="34" charset="0"/>
            </a:endParaRPr>
          </a:p>
        </p:txBody>
      </p:sp>
      <p:sp>
        <p:nvSpPr>
          <p:cNvPr id="28" name="Rectangle 10"/>
          <p:cNvSpPr>
            <a:spLocks noChangeArrowheads="1"/>
          </p:cNvSpPr>
          <p:nvPr/>
        </p:nvSpPr>
        <p:spPr bwMode="auto">
          <a:xfrm>
            <a:off x="35131460" y="24376939"/>
            <a:ext cx="15824031" cy="830997"/>
          </a:xfrm>
          <a:prstGeom prst="rect">
            <a:avLst/>
          </a:prstGeom>
          <a:solidFill>
            <a:schemeClr val="accent2">
              <a:lumMod val="50000"/>
            </a:schemeClr>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smtClean="0">
                <a:solidFill>
                  <a:schemeClr val="bg1"/>
                </a:solidFill>
              </a:rPr>
              <a:t>Challenges</a:t>
            </a:r>
            <a:endParaRPr lang="en-US" altLang="en-US" sz="1800" b="1" dirty="0">
              <a:solidFill>
                <a:schemeClr val="bg1"/>
              </a:solidFill>
            </a:endParaRPr>
          </a:p>
        </p:txBody>
      </p:sp>
      <p:sp>
        <p:nvSpPr>
          <p:cNvPr id="29" name="TextBox 28"/>
          <p:cNvSpPr txBox="1"/>
          <p:nvPr/>
        </p:nvSpPr>
        <p:spPr>
          <a:xfrm>
            <a:off x="35131459" y="29087242"/>
            <a:ext cx="15710047" cy="3416320"/>
          </a:xfrm>
          <a:prstGeom prst="rect">
            <a:avLst/>
          </a:prstGeom>
          <a:solidFill>
            <a:srgbClr val="D1E4F5"/>
          </a:solidFill>
          <a:ln>
            <a:solidFill>
              <a:schemeClr val="tx2"/>
            </a:solidFill>
          </a:ln>
        </p:spPr>
        <p:txBody>
          <a:bodyPr wrap="square" rtlCol="0">
            <a:spAutoFit/>
          </a:bodyPr>
          <a:lstStyle/>
          <a:p>
            <a:pPr eaLnBrk="1" hangingPunct="1">
              <a:spcBef>
                <a:spcPct val="50000"/>
              </a:spcBef>
              <a:defRPr/>
            </a:pPr>
            <a:r>
              <a:rPr lang="en-US" sz="2400" dirty="0">
                <a:latin typeface="Arial" panose="020B0604020202020204" pitchFamily="34" charset="0"/>
                <a:cs typeface="Arial" panose="020B0604020202020204" pitchFamily="34" charset="0"/>
              </a:rPr>
              <a:t>We would like to thank </a:t>
            </a:r>
            <a:r>
              <a:rPr lang="en-US" sz="2400" dirty="0" smtClean="0">
                <a:solidFill>
                  <a:srgbClr val="002060"/>
                </a:solidFill>
                <a:latin typeface="Arial" panose="020B0604020202020204" pitchFamily="34" charset="0"/>
                <a:cs typeface="Arial" panose="020B0604020202020204" pitchFamily="34" charset="0"/>
              </a:rPr>
              <a:t>Theresa Salgado </a:t>
            </a:r>
            <a:r>
              <a:rPr lang="en-US" sz="2400" dirty="0" smtClean="0">
                <a:latin typeface="Arial" panose="020B0604020202020204" pitchFamily="34" charset="0"/>
                <a:cs typeface="Arial" panose="020B0604020202020204" pitchFamily="34" charset="0"/>
              </a:rPr>
              <a:t>for </a:t>
            </a:r>
            <a:r>
              <a:rPr lang="en-US" sz="2400" dirty="0">
                <a:latin typeface="Arial" panose="020B0604020202020204" pitchFamily="34" charset="0"/>
                <a:cs typeface="Arial" panose="020B0604020202020204" pitchFamily="34" charset="0"/>
              </a:rPr>
              <a:t>co-chairing this project with us and all of the Loyola APC network hospitals’ educators for collaborating on this important education initiative:</a:t>
            </a:r>
          </a:p>
          <a:p>
            <a:pPr marL="457200" indent="-457200">
              <a:buFont typeface="Wingdings" panose="05000000000000000000" pitchFamily="2" charset="2"/>
              <a:buChar char="§"/>
            </a:pPr>
            <a:r>
              <a:rPr lang="en-US" sz="2400" dirty="0">
                <a:solidFill>
                  <a:schemeClr val="accent6">
                    <a:lumMod val="50000"/>
                  </a:schemeClr>
                </a:solidFill>
                <a:latin typeface="Arial" panose="020B0604020202020204" pitchFamily="34" charset="0"/>
                <a:cs typeface="Arial" panose="020B0604020202020204" pitchFamily="34" charset="0"/>
              </a:rPr>
              <a:t>Peggy Farrell, </a:t>
            </a:r>
            <a:r>
              <a:rPr lang="en-US" sz="2400" dirty="0" smtClean="0">
                <a:solidFill>
                  <a:schemeClr val="accent6">
                    <a:lumMod val="50000"/>
                  </a:schemeClr>
                </a:solidFill>
                <a:latin typeface="Arial" panose="020B0604020202020204" pitchFamily="34" charset="0"/>
                <a:cs typeface="Arial" panose="020B0604020202020204" pitchFamily="34" charset="0"/>
              </a:rPr>
              <a:t>Ascension </a:t>
            </a:r>
            <a:r>
              <a:rPr lang="en-US" sz="2400" dirty="0">
                <a:solidFill>
                  <a:schemeClr val="accent6">
                    <a:lumMod val="50000"/>
                  </a:schemeClr>
                </a:solidFill>
                <a:latin typeface="Arial" panose="020B0604020202020204" pitchFamily="34" charset="0"/>
                <a:cs typeface="Arial" panose="020B0604020202020204" pitchFamily="34" charset="0"/>
              </a:rPr>
              <a:t>Alexian </a:t>
            </a:r>
            <a:r>
              <a:rPr lang="en-US" sz="2400" dirty="0" smtClean="0">
                <a:solidFill>
                  <a:schemeClr val="accent6">
                    <a:lumMod val="50000"/>
                  </a:schemeClr>
                </a:solidFill>
                <a:latin typeface="Arial" panose="020B0604020202020204" pitchFamily="34" charset="0"/>
                <a:cs typeface="Arial" panose="020B0604020202020204" pitchFamily="34" charset="0"/>
              </a:rPr>
              <a:t>Brothers</a:t>
            </a:r>
            <a:endParaRPr lang="en-US" sz="2400" dirty="0">
              <a:solidFill>
                <a:schemeClr val="accent6">
                  <a:lumMod val="50000"/>
                </a:schemeClr>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400" dirty="0">
                <a:solidFill>
                  <a:schemeClr val="accent6">
                    <a:lumMod val="50000"/>
                  </a:schemeClr>
                </a:solidFill>
                <a:latin typeface="Arial" panose="020B0604020202020204" pitchFamily="34" charset="0"/>
                <a:cs typeface="Arial" panose="020B0604020202020204" pitchFamily="34" charset="0"/>
              </a:rPr>
              <a:t>Kara Calhoun, </a:t>
            </a:r>
            <a:r>
              <a:rPr lang="en-US" sz="2400" dirty="0" smtClean="0">
                <a:solidFill>
                  <a:schemeClr val="accent6">
                    <a:lumMod val="50000"/>
                  </a:schemeClr>
                </a:solidFill>
                <a:latin typeface="Arial" panose="020B0604020202020204" pitchFamily="34" charset="0"/>
                <a:cs typeface="Arial" panose="020B0604020202020204" pitchFamily="34" charset="0"/>
              </a:rPr>
              <a:t>Ascension Resurrection</a:t>
            </a:r>
            <a:endParaRPr lang="en-US" sz="2400" dirty="0">
              <a:solidFill>
                <a:schemeClr val="accent6">
                  <a:lumMod val="50000"/>
                </a:schemeClr>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400" dirty="0">
                <a:solidFill>
                  <a:schemeClr val="accent6">
                    <a:lumMod val="50000"/>
                  </a:schemeClr>
                </a:solidFill>
                <a:latin typeface="Arial" panose="020B0604020202020204" pitchFamily="34" charset="0"/>
                <a:cs typeface="Arial" panose="020B0604020202020204" pitchFamily="34" charset="0"/>
              </a:rPr>
              <a:t>Tori Hansen, Allison </a:t>
            </a:r>
            <a:r>
              <a:rPr lang="en-US" sz="2400" dirty="0" smtClean="0">
                <a:solidFill>
                  <a:schemeClr val="accent6">
                    <a:lumMod val="50000"/>
                  </a:schemeClr>
                </a:solidFill>
                <a:latin typeface="Arial" panose="020B0604020202020204" pitchFamily="34" charset="0"/>
                <a:cs typeface="Arial" panose="020B0604020202020204" pitchFamily="34" charset="0"/>
              </a:rPr>
              <a:t>Henke-Schotke</a:t>
            </a:r>
            <a:r>
              <a:rPr lang="en-US" sz="2400" dirty="0">
                <a:solidFill>
                  <a:schemeClr val="accent6">
                    <a:lumMod val="50000"/>
                  </a:schemeClr>
                </a:solidFill>
                <a:latin typeface="Arial" panose="020B0604020202020204" pitchFamily="34" charset="0"/>
                <a:cs typeface="Arial" panose="020B0604020202020204" pitchFamily="34" charset="0"/>
              </a:rPr>
              <a:t>,</a:t>
            </a:r>
            <a:r>
              <a:rPr lang="en-US" sz="2400" dirty="0" smtClean="0">
                <a:solidFill>
                  <a:schemeClr val="accent6">
                    <a:lumMod val="50000"/>
                  </a:schemeClr>
                </a:solidFill>
                <a:latin typeface="Arial" panose="020B0604020202020204" pitchFamily="34" charset="0"/>
                <a:cs typeface="Arial" panose="020B0604020202020204" pitchFamily="34" charset="0"/>
              </a:rPr>
              <a:t> </a:t>
            </a:r>
            <a:r>
              <a:rPr lang="en-US" sz="2400" dirty="0">
                <a:solidFill>
                  <a:schemeClr val="accent6">
                    <a:lumMod val="50000"/>
                  </a:schemeClr>
                </a:solidFill>
                <a:latin typeface="Arial" panose="020B0604020202020204" pitchFamily="34" charset="0"/>
                <a:cs typeface="Arial" panose="020B0604020202020204" pitchFamily="34" charset="0"/>
              </a:rPr>
              <a:t>Kellie </a:t>
            </a:r>
            <a:r>
              <a:rPr lang="en-US" sz="2400" dirty="0" smtClean="0">
                <a:solidFill>
                  <a:schemeClr val="accent6">
                    <a:lumMod val="50000"/>
                  </a:schemeClr>
                </a:solidFill>
                <a:latin typeface="Arial" panose="020B0604020202020204" pitchFamily="34" charset="0"/>
                <a:cs typeface="Arial" panose="020B0604020202020204" pitchFamily="34" charset="0"/>
              </a:rPr>
              <a:t>Smith; Ascension Saint </a:t>
            </a:r>
            <a:r>
              <a:rPr lang="en-US" sz="2400" dirty="0">
                <a:solidFill>
                  <a:schemeClr val="accent6">
                    <a:lumMod val="50000"/>
                  </a:schemeClr>
                </a:solidFill>
                <a:latin typeface="Arial" panose="020B0604020202020204" pitchFamily="34" charset="0"/>
                <a:cs typeface="Arial" panose="020B0604020202020204" pitchFamily="34" charset="0"/>
              </a:rPr>
              <a:t>Alexius </a:t>
            </a:r>
          </a:p>
          <a:p>
            <a:pPr marL="457200" indent="-457200">
              <a:buFont typeface="Wingdings" panose="05000000000000000000" pitchFamily="2" charset="2"/>
              <a:buChar char="§"/>
            </a:pPr>
            <a:r>
              <a:rPr lang="en-US" sz="2400" dirty="0">
                <a:solidFill>
                  <a:schemeClr val="accent6">
                    <a:lumMod val="50000"/>
                  </a:schemeClr>
                </a:solidFill>
                <a:latin typeface="Arial" panose="020B0604020202020204" pitchFamily="34" charset="0"/>
                <a:cs typeface="Arial" panose="020B0604020202020204" pitchFamily="34" charset="0"/>
              </a:rPr>
              <a:t>Julie Dervishoski </a:t>
            </a:r>
            <a:r>
              <a:rPr lang="en-US" sz="2400" dirty="0" smtClean="0">
                <a:solidFill>
                  <a:schemeClr val="accent6">
                    <a:lumMod val="50000"/>
                  </a:schemeClr>
                </a:solidFill>
                <a:latin typeface="Arial" panose="020B0604020202020204" pitchFamily="34" charset="0"/>
                <a:cs typeface="Arial" panose="020B0604020202020204" pitchFamily="34" charset="0"/>
              </a:rPr>
              <a:t>Loyola </a:t>
            </a:r>
            <a:r>
              <a:rPr lang="en-US" sz="2400" dirty="0">
                <a:solidFill>
                  <a:schemeClr val="accent6">
                    <a:lumMod val="50000"/>
                  </a:schemeClr>
                </a:solidFill>
                <a:latin typeface="Arial" panose="020B0604020202020204" pitchFamily="34" charset="0"/>
                <a:cs typeface="Arial" panose="020B0604020202020204" pitchFamily="34" charset="0"/>
              </a:rPr>
              <a:t>University Medical Center</a:t>
            </a:r>
          </a:p>
          <a:p>
            <a:pPr marL="457200" indent="-457200">
              <a:buFont typeface="Wingdings" panose="05000000000000000000" pitchFamily="2" charset="2"/>
              <a:buChar char="§"/>
            </a:pPr>
            <a:r>
              <a:rPr lang="en-US" sz="2400" dirty="0">
                <a:solidFill>
                  <a:schemeClr val="accent6">
                    <a:lumMod val="50000"/>
                  </a:schemeClr>
                </a:solidFill>
                <a:latin typeface="Arial" panose="020B0604020202020204" pitchFamily="34" charset="0"/>
                <a:cs typeface="Arial" panose="020B0604020202020204" pitchFamily="34" charset="0"/>
              </a:rPr>
              <a:t>Karen Richardson, MacNeal Hospital</a:t>
            </a:r>
          </a:p>
          <a:p>
            <a:pPr marL="457200" indent="-457200">
              <a:buFont typeface="Wingdings" panose="05000000000000000000" pitchFamily="2" charset="2"/>
              <a:buChar char="§"/>
            </a:pPr>
            <a:r>
              <a:rPr lang="en-US" sz="2400" dirty="0">
                <a:solidFill>
                  <a:schemeClr val="accent6">
                    <a:lumMod val="50000"/>
                  </a:schemeClr>
                </a:solidFill>
                <a:latin typeface="Arial" panose="020B0604020202020204" pitchFamily="34" charset="0"/>
                <a:cs typeface="Arial" panose="020B0604020202020204" pitchFamily="34" charset="0"/>
              </a:rPr>
              <a:t>Julie Kerr, Morris </a:t>
            </a:r>
            <a:r>
              <a:rPr lang="en-US" sz="2400" dirty="0" smtClean="0">
                <a:solidFill>
                  <a:schemeClr val="accent6">
                    <a:lumMod val="50000"/>
                  </a:schemeClr>
                </a:solidFill>
                <a:latin typeface="Arial" panose="020B0604020202020204" pitchFamily="34" charset="0"/>
                <a:cs typeface="Arial" panose="020B0604020202020204" pitchFamily="34" charset="0"/>
              </a:rPr>
              <a:t>Hospital</a:t>
            </a:r>
          </a:p>
          <a:p>
            <a:r>
              <a:rPr lang="en-US" sz="2400" dirty="0" smtClean="0">
                <a:latin typeface="Arial" panose="020B0604020202020204" pitchFamily="34" charset="0"/>
                <a:cs typeface="Arial" panose="020B0604020202020204" pitchFamily="34" charset="0"/>
              </a:rPr>
              <a:t>Thank you to </a:t>
            </a:r>
            <a:r>
              <a:rPr lang="en-US" sz="2400" dirty="0">
                <a:latin typeface="Arial" panose="020B0604020202020204" pitchFamily="34" charset="0"/>
                <a:cs typeface="Arial" panose="020B0604020202020204" pitchFamily="34" charset="0"/>
              </a:rPr>
              <a:t>all </a:t>
            </a:r>
            <a:r>
              <a:rPr lang="en-US" sz="2400" dirty="0" smtClean="0">
                <a:latin typeface="Arial" panose="020B0604020202020204" pitchFamily="34" charset="0"/>
                <a:cs typeface="Arial" panose="020B0604020202020204" pitchFamily="34" charset="0"/>
              </a:rPr>
              <a:t>of the </a:t>
            </a:r>
            <a:r>
              <a:rPr lang="en-US" sz="2400" dirty="0">
                <a:latin typeface="Arial" panose="020B0604020202020204" pitchFamily="34" charset="0"/>
                <a:cs typeface="Arial" panose="020B0604020202020204" pitchFamily="34" charset="0"/>
              </a:rPr>
              <a:t>nurses and staff in the </a:t>
            </a:r>
            <a:r>
              <a:rPr lang="en-US" sz="2400" dirty="0" smtClean="0">
                <a:latin typeface="Arial" panose="020B0604020202020204" pitchFamily="34" charset="0"/>
                <a:cs typeface="Arial" panose="020B0604020202020204" pitchFamily="34" charset="0"/>
              </a:rPr>
              <a:t>LUMC </a:t>
            </a:r>
            <a:r>
              <a:rPr lang="en-US" sz="2400" dirty="0">
                <a:latin typeface="Arial" panose="020B0604020202020204" pitchFamily="34" charset="0"/>
                <a:cs typeface="Arial" panose="020B0604020202020204" pitchFamily="34" charset="0"/>
              </a:rPr>
              <a:t>APC network for their dedication to </a:t>
            </a:r>
            <a:r>
              <a:rPr lang="en-US" sz="2400" dirty="0" smtClean="0">
                <a:latin typeface="Arial" panose="020B0604020202020204" pitchFamily="34" charset="0"/>
                <a:cs typeface="Arial" panose="020B0604020202020204" pitchFamily="34" charset="0"/>
              </a:rPr>
              <a:t>quality &amp; patient safety!</a:t>
            </a:r>
            <a:endParaRPr lang="en-US" sz="2400" dirty="0">
              <a:latin typeface="Arial" panose="020B0604020202020204" pitchFamily="34" charset="0"/>
              <a:cs typeface="Arial" panose="020B0604020202020204" pitchFamily="34" charset="0"/>
            </a:endParaRPr>
          </a:p>
        </p:txBody>
      </p:sp>
      <p:sp>
        <p:nvSpPr>
          <p:cNvPr id="30" name="Rectangle 10"/>
          <p:cNvSpPr>
            <a:spLocks noChangeArrowheads="1"/>
          </p:cNvSpPr>
          <p:nvPr/>
        </p:nvSpPr>
        <p:spPr bwMode="auto">
          <a:xfrm>
            <a:off x="35074466" y="28035324"/>
            <a:ext cx="15824031" cy="830997"/>
          </a:xfrm>
          <a:prstGeom prst="rect">
            <a:avLst/>
          </a:prstGeom>
          <a:solidFill>
            <a:schemeClr val="accent2">
              <a:lumMod val="50000"/>
            </a:schemeClr>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smtClean="0">
                <a:solidFill>
                  <a:schemeClr val="bg1"/>
                </a:solidFill>
              </a:rPr>
              <a:t>Acknowledgement</a:t>
            </a:r>
            <a:endParaRPr lang="en-US" altLang="en-US" sz="1800" b="1" dirty="0">
              <a:solidFill>
                <a:schemeClr val="bg1"/>
              </a:solidFill>
            </a:endParaRPr>
          </a:p>
        </p:txBody>
      </p:sp>
      <p:sp>
        <p:nvSpPr>
          <p:cNvPr id="36" name="TextBox 35"/>
          <p:cNvSpPr txBox="1"/>
          <p:nvPr/>
        </p:nvSpPr>
        <p:spPr>
          <a:xfrm>
            <a:off x="191571" y="8850639"/>
            <a:ext cx="17105829" cy="584775"/>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The LUMC Perinatal Network has more than 10,000 births annually</a:t>
            </a:r>
            <a:endParaRPr lang="en-US" sz="3200" dirty="0">
              <a:latin typeface="Arial" panose="020B0604020202020204" pitchFamily="34" charset="0"/>
              <a:cs typeface="Arial" panose="020B0604020202020204" pitchFamily="34" charset="0"/>
            </a:endParaRPr>
          </a:p>
        </p:txBody>
      </p:sp>
      <p:sp>
        <p:nvSpPr>
          <p:cNvPr id="4" name="TextBox 3"/>
          <p:cNvSpPr txBox="1"/>
          <p:nvPr/>
        </p:nvSpPr>
        <p:spPr>
          <a:xfrm>
            <a:off x="530827" y="4721344"/>
            <a:ext cx="16677283" cy="2062103"/>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The Loyola University Medical Campus is  located in Maywood, a western suburb approximately 13 miles from the Chicago loop. LUMC </a:t>
            </a:r>
            <a:r>
              <a:rPr lang="en-US" sz="3200" dirty="0">
                <a:latin typeface="Arial" panose="020B0604020202020204" pitchFamily="34" charset="0"/>
                <a:cs typeface="Arial" panose="020B0604020202020204" pitchFamily="34" charset="0"/>
              </a:rPr>
              <a:t>receives </a:t>
            </a:r>
            <a:r>
              <a:rPr lang="en-US" sz="3200" dirty="0" smtClean="0">
                <a:latin typeface="Arial" panose="020B0604020202020204" pitchFamily="34" charset="0"/>
                <a:cs typeface="Arial" panose="020B0604020202020204" pitchFamily="34" charset="0"/>
              </a:rPr>
              <a:t>consults, referrals, and transports from </a:t>
            </a:r>
            <a:r>
              <a:rPr lang="en-US" sz="3200" dirty="0">
                <a:latin typeface="Arial" panose="020B0604020202020204" pitchFamily="34" charset="0"/>
                <a:cs typeface="Arial" panose="020B0604020202020204" pitchFamily="34" charset="0"/>
              </a:rPr>
              <a:t>network hospitals and </a:t>
            </a:r>
            <a:r>
              <a:rPr lang="en-US" sz="3200" dirty="0" smtClean="0">
                <a:latin typeface="Arial" panose="020B0604020202020204" pitchFamily="34" charset="0"/>
                <a:cs typeface="Arial" panose="020B0604020202020204" pitchFamily="34" charset="0"/>
              </a:rPr>
              <a:t>throughout </a:t>
            </a:r>
            <a:r>
              <a:rPr lang="en-US" sz="3200" dirty="0">
                <a:latin typeface="Arial" panose="020B0604020202020204" pitchFamily="34" charset="0"/>
                <a:cs typeface="Arial" panose="020B0604020202020204" pitchFamily="34" charset="0"/>
              </a:rPr>
              <a:t>Cook, Will and DuPage counties. </a:t>
            </a:r>
          </a:p>
          <a:p>
            <a:endParaRPr lang="en-US" sz="3200" dirty="0">
              <a:latin typeface="Arial" panose="020B0604020202020204" pitchFamily="34" charset="0"/>
              <a:cs typeface="Arial" panose="020B0604020202020204" pitchFamily="34" charset="0"/>
            </a:endParaRPr>
          </a:p>
        </p:txBody>
      </p:sp>
      <p:sp>
        <p:nvSpPr>
          <p:cNvPr id="37" name="TextBox 36"/>
          <p:cNvSpPr txBox="1"/>
          <p:nvPr/>
        </p:nvSpPr>
        <p:spPr>
          <a:xfrm>
            <a:off x="384209" y="6351435"/>
            <a:ext cx="16793449" cy="2400657"/>
          </a:xfrm>
          <a:prstGeom prst="rect">
            <a:avLst/>
          </a:prstGeom>
          <a:noFill/>
          <a:ln>
            <a:solidFill>
              <a:schemeClr val="accent1"/>
            </a:solidFill>
          </a:ln>
        </p:spPr>
        <p:txBody>
          <a:bodyPr wrap="square" rtlCol="0">
            <a:spAutoFit/>
          </a:bodyPr>
          <a:lstStyle/>
          <a:p>
            <a:pPr algn="ctr"/>
            <a:r>
              <a:rPr lang="en-US" sz="3000" b="1" dirty="0" smtClean="0">
                <a:latin typeface="Arial" panose="020B0604020202020204" pitchFamily="34" charset="0"/>
                <a:cs typeface="Arial" panose="020B0604020202020204" pitchFamily="34" charset="0"/>
              </a:rPr>
              <a:t>The LUMC Perinatal Network</a:t>
            </a:r>
          </a:p>
          <a:p>
            <a:r>
              <a:rPr lang="en-US" sz="3000" dirty="0" smtClean="0">
                <a:latin typeface="Arial" panose="020B0604020202020204" pitchFamily="34" charset="0"/>
                <a:cs typeface="Arial" panose="020B0604020202020204" pitchFamily="34" charset="0"/>
              </a:rPr>
              <a:t>Loyola University Medical Center          Ascension St. Alexius             Ascension Alexian Brothers </a:t>
            </a:r>
          </a:p>
          <a:p>
            <a:r>
              <a:rPr lang="en-US" sz="3000" dirty="0" smtClean="0">
                <a:latin typeface="Arial" panose="020B0604020202020204" pitchFamily="34" charset="0"/>
                <a:cs typeface="Arial" panose="020B0604020202020204" pitchFamily="34" charset="0"/>
              </a:rPr>
              <a:t>Ascension Resurrection                        Morris Hospital 		      MacNeal Hospital </a:t>
            </a:r>
          </a:p>
          <a:p>
            <a:r>
              <a:rPr lang="en-US" sz="3000" u="sng" dirty="0" smtClean="0">
                <a:latin typeface="Arial" panose="020B0604020202020204" pitchFamily="34" charset="0"/>
                <a:cs typeface="Arial" panose="020B0604020202020204" pitchFamily="34" charset="0"/>
              </a:rPr>
              <a:t>Non-Birthing Hospitals</a:t>
            </a:r>
          </a:p>
          <a:p>
            <a:r>
              <a:rPr lang="en-US" sz="3000" dirty="0" smtClean="0">
                <a:latin typeface="Arial" panose="020B0604020202020204" pitchFamily="34" charset="0"/>
                <a:cs typeface="Arial" panose="020B0604020202020204" pitchFamily="34" charset="0"/>
              </a:rPr>
              <a:t>Community First Hospital		          Loretto Hospital                      Gottlieb Hospital </a:t>
            </a:r>
            <a:endParaRPr lang="en-US" sz="3000" dirty="0">
              <a:latin typeface="Arial" panose="020B0604020202020204" pitchFamily="34" charset="0"/>
              <a:cs typeface="Arial" panose="020B0604020202020204" pitchFamily="34" charset="0"/>
            </a:endParaRPr>
          </a:p>
        </p:txBody>
      </p:sp>
      <p:sp>
        <p:nvSpPr>
          <p:cNvPr id="16" name="TextBox 15"/>
          <p:cNvSpPr txBox="1"/>
          <p:nvPr/>
        </p:nvSpPr>
        <p:spPr>
          <a:xfrm>
            <a:off x="37057263" y="4721344"/>
            <a:ext cx="11213432" cy="830997"/>
          </a:xfrm>
          <a:prstGeom prst="rect">
            <a:avLst/>
          </a:prstGeom>
          <a:noFill/>
        </p:spPr>
        <p:txBody>
          <a:bodyPr wrap="square" rtlCol="0">
            <a:spAutoFit/>
          </a:bodyPr>
          <a:lstStyle/>
          <a:p>
            <a:r>
              <a:rPr lang="en-US" sz="4800" dirty="0" smtClean="0">
                <a:latin typeface="Arial" panose="020B0604020202020204" pitchFamily="34" charset="0"/>
                <a:cs typeface="Arial" panose="020B0604020202020204" pitchFamily="34" charset="0"/>
              </a:rPr>
              <a:t>ILPQC</a:t>
            </a:r>
            <a:endParaRPr lang="en-US" sz="4800" dirty="0">
              <a:latin typeface="Arial" panose="020B0604020202020204" pitchFamily="34" charset="0"/>
              <a:cs typeface="Arial" panose="020B0604020202020204" pitchFamily="34" charset="0"/>
            </a:endParaRPr>
          </a:p>
        </p:txBody>
      </p:sp>
      <p:pic>
        <p:nvPicPr>
          <p:cNvPr id="34" name="Picture 33"/>
          <p:cNvPicPr/>
          <p:nvPr/>
        </p:nvPicPr>
        <p:blipFill rotWithShape="1">
          <a:blip r:embed="rId5">
            <a:extLst>
              <a:ext uri="{28A0092B-C50C-407E-A947-70E740481C1C}">
                <a14:useLocalDpi xmlns:a14="http://schemas.microsoft.com/office/drawing/2010/main" val="0"/>
              </a:ext>
            </a:extLst>
          </a:blip>
          <a:srcRect l="1259" t="2536" r="1561" b="2746"/>
          <a:stretch/>
        </p:blipFill>
        <p:spPr bwMode="auto">
          <a:xfrm>
            <a:off x="17691183" y="23814156"/>
            <a:ext cx="7969009" cy="7228243"/>
          </a:xfrm>
          <a:prstGeom prst="rect">
            <a:avLst/>
          </a:prstGeom>
          <a:ln>
            <a:solidFill>
              <a:schemeClr val="accent1">
                <a:lumMod val="50000"/>
              </a:schemeClr>
            </a:solidFill>
          </a:ln>
          <a:extLst>
            <a:ext uri="{53640926-AAD7-44D8-BBD7-CCE9431645EC}">
              <a14:shadowObscured xmlns:a14="http://schemas.microsoft.com/office/drawing/2010/main"/>
            </a:ext>
          </a:extLst>
        </p:spPr>
      </p:pic>
      <p:pic>
        <p:nvPicPr>
          <p:cNvPr id="35" name="Picture 34"/>
          <p:cNvPicPr/>
          <p:nvPr/>
        </p:nvPicPr>
        <p:blipFill rotWithShape="1">
          <a:blip r:embed="rId6">
            <a:extLst>
              <a:ext uri="{28A0092B-C50C-407E-A947-70E740481C1C}">
                <a14:useLocalDpi xmlns:a14="http://schemas.microsoft.com/office/drawing/2010/main" val="0"/>
              </a:ext>
            </a:extLst>
          </a:blip>
          <a:srcRect l="1282" t="2203" r="1" b="1824"/>
          <a:stretch/>
        </p:blipFill>
        <p:spPr bwMode="auto">
          <a:xfrm>
            <a:off x="26173717" y="23814157"/>
            <a:ext cx="8430065" cy="7228244"/>
          </a:xfrm>
          <a:prstGeom prst="rect">
            <a:avLst/>
          </a:prstGeom>
          <a:ln w="9525" cap="flat" cmpd="sng" algn="ctr">
            <a:solidFill>
              <a:srgbClr val="5B9BD5">
                <a:lumMod val="50000"/>
              </a:srgbClr>
            </a:solidFill>
            <a:prstDash val="solid"/>
            <a:round/>
            <a:headEnd type="none" w="med" len="med"/>
            <a:tailEnd type="none" w="med" len="med"/>
          </a:ln>
          <a:extLst>
            <a:ext uri="{53640926-AAD7-44D8-BBD7-CCE9431645EC}">
              <a14:shadowObscured xmlns:a14="http://schemas.microsoft.com/office/drawing/2010/main"/>
            </a:ext>
          </a:extLst>
        </p:spPr>
      </p:pic>
      <p:pic>
        <p:nvPicPr>
          <p:cNvPr id="39" name="Picture 38"/>
          <p:cNvPicPr>
            <a:picLocks noChangeAspect="1"/>
          </p:cNvPicPr>
          <p:nvPr/>
        </p:nvPicPr>
        <p:blipFill>
          <a:blip r:embed="rId7"/>
          <a:stretch>
            <a:fillRect/>
          </a:stretch>
        </p:blipFill>
        <p:spPr>
          <a:xfrm>
            <a:off x="35047456" y="3968033"/>
            <a:ext cx="15558820" cy="6416151"/>
          </a:xfrm>
          <a:prstGeom prst="rect">
            <a:avLst/>
          </a:prstGeom>
        </p:spPr>
      </p:pic>
      <p:sp>
        <p:nvSpPr>
          <p:cNvPr id="40" name="6-Point Star 39"/>
          <p:cNvSpPr/>
          <p:nvPr/>
        </p:nvSpPr>
        <p:spPr bwMode="auto">
          <a:xfrm>
            <a:off x="48409100" y="3958403"/>
            <a:ext cx="2546391" cy="2500240"/>
          </a:xfrm>
          <a:prstGeom prst="star6">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3500" b="0" i="0" u="none" strike="noStrike" cap="none" normalizeH="0" baseline="0" dirty="0" smtClean="0">
              <a:ln>
                <a:noFill/>
              </a:ln>
              <a:solidFill>
                <a:srgbClr val="FFFF00"/>
              </a:solidFill>
              <a:effectLst/>
              <a:latin typeface="Arial" charset="0"/>
            </a:endParaRPr>
          </a:p>
        </p:txBody>
      </p:sp>
      <p:sp>
        <p:nvSpPr>
          <p:cNvPr id="3" name="TextBox 2"/>
          <p:cNvSpPr txBox="1"/>
          <p:nvPr/>
        </p:nvSpPr>
        <p:spPr>
          <a:xfrm>
            <a:off x="48502447" y="4505900"/>
            <a:ext cx="2346420" cy="1261884"/>
          </a:xfrm>
          <a:prstGeom prst="rect">
            <a:avLst/>
          </a:prstGeom>
          <a:noFill/>
        </p:spPr>
        <p:txBody>
          <a:bodyPr wrap="square" rtlCol="0">
            <a:spAutoFit/>
          </a:bodyPr>
          <a:lstStyle/>
          <a:p>
            <a:pPr algn="ctr"/>
            <a:r>
              <a:rPr lang="en-US" dirty="0" smtClean="0"/>
              <a:t>APC rates are less!</a:t>
            </a:r>
            <a:endParaRPr lang="en-US" dirty="0"/>
          </a:p>
        </p:txBody>
      </p:sp>
      <p:sp>
        <p:nvSpPr>
          <p:cNvPr id="31" name="TextBox 30"/>
          <p:cNvSpPr txBox="1"/>
          <p:nvPr/>
        </p:nvSpPr>
        <p:spPr>
          <a:xfrm>
            <a:off x="17572520" y="31282104"/>
            <a:ext cx="17246869" cy="1261884"/>
          </a:xfrm>
          <a:prstGeom prst="rect">
            <a:avLst/>
          </a:prstGeom>
          <a:noFill/>
        </p:spPr>
        <p:txBody>
          <a:bodyPr wrap="square" rtlCol="0">
            <a:spAutoFit/>
          </a:bodyPr>
          <a:lstStyle/>
          <a:p>
            <a:pPr algn="ctr"/>
            <a:r>
              <a:rPr lang="en-US" dirty="0" smtClean="0">
                <a:solidFill>
                  <a:srgbClr val="800000"/>
                </a:solidFill>
              </a:rPr>
              <a:t>ILPQC data shows positive progression of Nurse Labor Support Education and supports the need for Provider inclusion.  Drill down is needed </a:t>
            </a:r>
            <a:r>
              <a:rPr lang="en-US" dirty="0" smtClean="0">
                <a:solidFill>
                  <a:srgbClr val="800000"/>
                </a:solidFill>
              </a:rPr>
              <a:t>to identify</a:t>
            </a:r>
            <a:r>
              <a:rPr lang="en-US" dirty="0" smtClean="0">
                <a:solidFill>
                  <a:srgbClr val="800000"/>
                </a:solidFill>
              </a:rPr>
              <a:t> </a:t>
            </a:r>
            <a:r>
              <a:rPr lang="en-US" dirty="0" smtClean="0">
                <a:solidFill>
                  <a:srgbClr val="800000"/>
                </a:solidFill>
              </a:rPr>
              <a:t>barriers at Hospital 2.</a:t>
            </a:r>
            <a:endParaRPr lang="en-US" dirty="0">
              <a:solidFill>
                <a:srgbClr val="800000"/>
              </a:solidFill>
            </a:endParaRPr>
          </a:p>
        </p:txBody>
      </p:sp>
    </p:spTree>
    <p:extLst>
      <p:ext uri="{BB962C8B-B14F-4D97-AF65-F5344CB8AC3E}">
        <p14:creationId xmlns:p14="http://schemas.microsoft.com/office/powerpoint/2010/main" val="1901263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B89B282-BD31-48AF-94CC-C3E0942C7A7F}"/>
              </a:ext>
            </a:extLst>
          </p:cNvPr>
          <p:cNvSpPr/>
          <p:nvPr/>
        </p:nvSpPr>
        <p:spPr>
          <a:xfrm>
            <a:off x="0" y="0"/>
            <a:ext cx="51206400" cy="374711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en-US" sz="4800" b="1" dirty="0">
              <a:solidFill>
                <a:schemeClr val="bg1"/>
              </a:solidFill>
              <a:latin typeface="Arial" panose="020B0604020202020204" pitchFamily="34" charset="0"/>
              <a:cs typeface="Arial" panose="020B0604020202020204" pitchFamily="34" charset="0"/>
            </a:endParaRPr>
          </a:p>
        </p:txBody>
      </p:sp>
      <p:pic>
        <p:nvPicPr>
          <p:cNvPr id="7" name="Picture Placeholder 4" descr="Photo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777467" y="540385"/>
            <a:ext cx="4836591" cy="2583821"/>
          </a:xfrm>
          <a:prstGeom prst="rect">
            <a:avLst/>
          </a:prstGeom>
        </p:spPr>
      </p:pic>
      <p:sp>
        <p:nvSpPr>
          <p:cNvPr id="8" name="TextBox 7"/>
          <p:cNvSpPr txBox="1"/>
          <p:nvPr/>
        </p:nvSpPr>
        <p:spPr>
          <a:xfrm>
            <a:off x="43043476" y="124136"/>
            <a:ext cx="6934199" cy="3416320"/>
          </a:xfrm>
          <a:prstGeom prst="rect">
            <a:avLst/>
          </a:prstGeom>
          <a:noFill/>
        </p:spPr>
        <p:txBody>
          <a:bodyPr wrap="square" rtlCol="0">
            <a:spAutoFit/>
          </a:bodyPr>
          <a:lstStyle/>
          <a:p>
            <a:r>
              <a:rPr lang="en-US" sz="9600" b="1" dirty="0" smtClean="0">
                <a:solidFill>
                  <a:srgbClr val="FF9933"/>
                </a:solidFill>
                <a:latin typeface="Calibri" panose="020F0502020204030204" pitchFamily="34" charset="0"/>
                <a:ea typeface="Tahoma" panose="020B0604030504040204" pitchFamily="34" charset="0"/>
                <a:cs typeface="Calibri" panose="020F0502020204030204" pitchFamily="34" charset="0"/>
              </a:rPr>
              <a:t>ILPQC</a:t>
            </a:r>
            <a:r>
              <a:rPr lang="en-US" sz="9600" dirty="0" smtClean="0">
                <a:solidFill>
                  <a:srgbClr val="FF9933"/>
                </a:solidFill>
                <a:latin typeface="Calibri" panose="020F0502020204030204" pitchFamily="34" charset="0"/>
                <a:ea typeface="Tahoma" panose="020B0604030504040204" pitchFamily="34" charset="0"/>
                <a:cs typeface="Calibri" panose="020F0502020204030204" pitchFamily="34" charset="0"/>
              </a:rPr>
              <a:t> </a:t>
            </a:r>
            <a:r>
              <a:rPr lang="en-US" sz="8000" b="1" dirty="0" smtClean="0">
                <a:solidFill>
                  <a:schemeClr val="bg1"/>
                </a:solidFill>
                <a:latin typeface="Calibri" panose="020F0502020204030204" pitchFamily="34" charset="0"/>
                <a:ea typeface="Tahoma" panose="020B0604030504040204" pitchFamily="34" charset="0"/>
                <a:cs typeface="Calibri" panose="020F0502020204030204" pitchFamily="34" charset="0"/>
              </a:rPr>
              <a:t>2022 </a:t>
            </a:r>
          </a:p>
          <a:p>
            <a:r>
              <a:rPr lang="en-US" sz="6000" b="1" dirty="0" smtClean="0">
                <a:solidFill>
                  <a:schemeClr val="bg1"/>
                </a:solidFill>
                <a:latin typeface="Calibri" panose="020F0502020204030204" pitchFamily="34" charset="0"/>
                <a:ea typeface="Tahoma" panose="020B0604030504040204" pitchFamily="34" charset="0"/>
                <a:cs typeface="Calibri" panose="020F0502020204030204" pitchFamily="34" charset="0"/>
              </a:rPr>
              <a:t>Perinatal Network Storyboard</a:t>
            </a:r>
            <a:endParaRPr lang="en-US" sz="6000" b="1" dirty="0">
              <a:solidFill>
                <a:schemeClr val="bg1"/>
              </a:solidFill>
              <a:latin typeface="Calibri" panose="020F0502020204030204" pitchFamily="34" charset="0"/>
              <a:ea typeface="Tahoma" panose="020B0604030504040204" pitchFamily="34" charset="0"/>
              <a:cs typeface="Calibri" panose="020F0502020204030204" pitchFamily="34" charset="0"/>
            </a:endParaRPr>
          </a:p>
        </p:txBody>
      </p:sp>
      <p:sp>
        <p:nvSpPr>
          <p:cNvPr id="9" name="TextBox 8"/>
          <p:cNvSpPr txBox="1"/>
          <p:nvPr/>
        </p:nvSpPr>
        <p:spPr>
          <a:xfrm>
            <a:off x="287429" y="3837641"/>
            <a:ext cx="17164078" cy="923330"/>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LUMC </a:t>
            </a:r>
            <a:r>
              <a:rPr lang="en-US" sz="5400" b="1" dirty="0" smtClean="0">
                <a:solidFill>
                  <a:schemeClr val="bg1"/>
                </a:solidFill>
                <a:latin typeface="Arial" panose="020B0604020202020204" pitchFamily="34" charset="0"/>
                <a:cs typeface="Arial" panose="020B0604020202020204" pitchFamily="34" charset="0"/>
              </a:rPr>
              <a:t>Perinatal</a:t>
            </a:r>
            <a:r>
              <a:rPr lang="en-US" sz="4800" b="1" dirty="0" smtClean="0">
                <a:solidFill>
                  <a:schemeClr val="bg1"/>
                </a:solidFill>
                <a:latin typeface="Arial" panose="020B0604020202020204" pitchFamily="34" charset="0"/>
                <a:cs typeface="Arial" panose="020B0604020202020204" pitchFamily="34" charset="0"/>
              </a:rPr>
              <a:t> Network Overview </a:t>
            </a:r>
            <a:endParaRPr lang="en-US" sz="4800" b="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407171" y="9438196"/>
            <a:ext cx="17044336"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Introduction/Background</a:t>
            </a:r>
            <a:endParaRPr lang="en-US" sz="4800" b="1" dirty="0">
              <a:solidFill>
                <a:schemeClr val="bg1"/>
              </a:solidFill>
              <a:latin typeface="Arial" panose="020B0604020202020204" pitchFamily="34" charset="0"/>
              <a:cs typeface="Arial" panose="020B0604020202020204" pitchFamily="34" charset="0"/>
            </a:endParaRPr>
          </a:p>
        </p:txBody>
      </p:sp>
      <p:sp>
        <p:nvSpPr>
          <p:cNvPr id="20" name="TextBox 19"/>
          <p:cNvSpPr txBox="1"/>
          <p:nvPr/>
        </p:nvSpPr>
        <p:spPr>
          <a:xfrm>
            <a:off x="17605615" y="3927925"/>
            <a:ext cx="17044336"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Project AIM Statements</a:t>
            </a:r>
            <a:endParaRPr lang="en-US" sz="4800" b="1" dirty="0">
              <a:solidFill>
                <a:schemeClr val="bg1"/>
              </a:solidFill>
              <a:latin typeface="Arial" panose="020B0604020202020204" pitchFamily="34" charset="0"/>
              <a:cs typeface="Arial" panose="020B0604020202020204" pitchFamily="34" charset="0"/>
            </a:endParaRPr>
          </a:p>
        </p:txBody>
      </p:sp>
      <p:sp>
        <p:nvSpPr>
          <p:cNvPr id="22" name="TextBox 21"/>
          <p:cNvSpPr txBox="1"/>
          <p:nvPr/>
        </p:nvSpPr>
        <p:spPr>
          <a:xfrm>
            <a:off x="17710575" y="20103127"/>
            <a:ext cx="9474905"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Implementation</a:t>
            </a:r>
            <a:endParaRPr lang="en-US" sz="4800" b="1" dirty="0">
              <a:solidFill>
                <a:schemeClr val="bg1"/>
              </a:solidFill>
              <a:latin typeface="Arial" panose="020B0604020202020204" pitchFamily="34" charset="0"/>
              <a:cs typeface="Arial" panose="020B0604020202020204" pitchFamily="34" charset="0"/>
            </a:endParaRPr>
          </a:p>
        </p:txBody>
      </p:sp>
      <p:sp>
        <p:nvSpPr>
          <p:cNvPr id="24" name="Rectangle 10"/>
          <p:cNvSpPr>
            <a:spLocks noChangeArrowheads="1"/>
          </p:cNvSpPr>
          <p:nvPr/>
        </p:nvSpPr>
        <p:spPr bwMode="auto">
          <a:xfrm>
            <a:off x="35282686" y="21281588"/>
            <a:ext cx="15395321" cy="873714"/>
          </a:xfrm>
          <a:prstGeom prst="rect">
            <a:avLst/>
          </a:prstGeom>
          <a:solidFill>
            <a:schemeClr val="accent2">
              <a:lumMod val="50000"/>
            </a:schemeClr>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smtClean="0">
                <a:solidFill>
                  <a:schemeClr val="bg1"/>
                </a:solidFill>
              </a:rPr>
              <a:t>Conclusions</a:t>
            </a:r>
            <a:endParaRPr lang="en-US" altLang="en-US" sz="1800" b="1" dirty="0">
              <a:solidFill>
                <a:schemeClr val="bg1"/>
              </a:solidFill>
            </a:endParaRPr>
          </a:p>
        </p:txBody>
      </p:sp>
      <p:sp>
        <p:nvSpPr>
          <p:cNvPr id="26" name="TextBox 25"/>
          <p:cNvSpPr txBox="1"/>
          <p:nvPr/>
        </p:nvSpPr>
        <p:spPr>
          <a:xfrm>
            <a:off x="354606" y="22308531"/>
            <a:ext cx="17044336"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Gap in Education</a:t>
            </a:r>
            <a:endParaRPr lang="en-US" sz="4800" b="1"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530827" y="4721344"/>
            <a:ext cx="16677283" cy="3046988"/>
          </a:xfrm>
          <a:prstGeom prst="rect">
            <a:avLst/>
          </a:prstGeom>
          <a:noFill/>
        </p:spPr>
        <p:txBody>
          <a:bodyPr wrap="square" rtlCol="0">
            <a:spAutoFit/>
          </a:bodyPr>
          <a:lstStyle/>
          <a:p>
            <a:r>
              <a:rPr lang="en-US" sz="3200" dirty="0" smtClean="0">
                <a:latin typeface="Calibri" panose="020F0502020204030204" pitchFamily="34" charset="0"/>
                <a:cs typeface="Calibri" panose="020F0502020204030204" pitchFamily="34" charset="0"/>
              </a:rPr>
              <a:t>The Loyola University Medical Campus is  located in Maywood, a western suburb approximately 13 miles from the Chicago loop. LUMC </a:t>
            </a:r>
            <a:r>
              <a:rPr lang="en-US" sz="3200" dirty="0">
                <a:latin typeface="Calibri" panose="020F0502020204030204" pitchFamily="34" charset="0"/>
                <a:cs typeface="Calibri" panose="020F0502020204030204" pitchFamily="34" charset="0"/>
              </a:rPr>
              <a:t>receives </a:t>
            </a:r>
            <a:r>
              <a:rPr lang="en-US" sz="3200" dirty="0" smtClean="0">
                <a:latin typeface="Calibri" panose="020F0502020204030204" pitchFamily="34" charset="0"/>
                <a:cs typeface="Calibri" panose="020F0502020204030204" pitchFamily="34" charset="0"/>
              </a:rPr>
              <a:t>consults, referrals, and transports from its network </a:t>
            </a:r>
            <a:r>
              <a:rPr lang="en-US" sz="3200" dirty="0">
                <a:latin typeface="Calibri" panose="020F0502020204030204" pitchFamily="34" charset="0"/>
                <a:cs typeface="Calibri" panose="020F0502020204030204" pitchFamily="34" charset="0"/>
              </a:rPr>
              <a:t>hospitals and </a:t>
            </a:r>
            <a:r>
              <a:rPr lang="en-US" sz="3200" dirty="0" smtClean="0">
                <a:latin typeface="Calibri" panose="020F0502020204030204" pitchFamily="34" charset="0"/>
                <a:cs typeface="Calibri" panose="020F0502020204030204" pitchFamily="34" charset="0"/>
              </a:rPr>
              <a:t>throughout </a:t>
            </a:r>
            <a:r>
              <a:rPr lang="en-US" sz="3200" dirty="0">
                <a:latin typeface="Calibri" panose="020F0502020204030204" pitchFamily="34" charset="0"/>
                <a:cs typeface="Calibri" panose="020F0502020204030204" pitchFamily="34" charset="0"/>
              </a:rPr>
              <a:t>Cook, Will and DuPage counties. The LUMC Perinatal Network has more than 10,000 births </a:t>
            </a:r>
            <a:r>
              <a:rPr lang="en-US" sz="3200" dirty="0" smtClean="0">
                <a:latin typeface="Calibri" panose="020F0502020204030204" pitchFamily="34" charset="0"/>
                <a:cs typeface="Calibri" panose="020F0502020204030204" pitchFamily="34" charset="0"/>
              </a:rPr>
              <a:t>annually.</a:t>
            </a:r>
            <a:endParaRPr lang="en-US" sz="3200" dirty="0">
              <a:latin typeface="Calibri" panose="020F0502020204030204" pitchFamily="34" charset="0"/>
              <a:cs typeface="Calibri" panose="020F050202020403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
        <p:nvSpPr>
          <p:cNvPr id="37" name="TextBox 36"/>
          <p:cNvSpPr txBox="1"/>
          <p:nvPr/>
        </p:nvSpPr>
        <p:spPr>
          <a:xfrm>
            <a:off x="384209" y="6846334"/>
            <a:ext cx="16793449" cy="2400657"/>
          </a:xfrm>
          <a:prstGeom prst="rect">
            <a:avLst/>
          </a:prstGeom>
          <a:noFill/>
          <a:ln>
            <a:solidFill>
              <a:schemeClr val="accent1"/>
            </a:solidFill>
          </a:ln>
        </p:spPr>
        <p:txBody>
          <a:bodyPr wrap="square" rtlCol="0">
            <a:spAutoFit/>
          </a:bodyPr>
          <a:lstStyle/>
          <a:p>
            <a:pPr algn="ctr"/>
            <a:r>
              <a:rPr lang="en-US" sz="3000" b="1" dirty="0" smtClean="0">
                <a:latin typeface="Calibri" panose="020F0502020204030204" pitchFamily="34" charset="0"/>
                <a:cs typeface="Calibri" panose="020F0502020204030204" pitchFamily="34" charset="0"/>
              </a:rPr>
              <a:t>The LUMC Perinatal Network</a:t>
            </a:r>
          </a:p>
          <a:p>
            <a:r>
              <a:rPr lang="en-US" sz="3000" dirty="0" smtClean="0">
                <a:latin typeface="Calibri" panose="020F0502020204030204" pitchFamily="34" charset="0"/>
                <a:cs typeface="Calibri" panose="020F0502020204030204" pitchFamily="34" charset="0"/>
              </a:rPr>
              <a:t>Loyola University Medical Center          Ascension St. Alexius             Ascension Alexian Brothers </a:t>
            </a:r>
          </a:p>
          <a:p>
            <a:r>
              <a:rPr lang="en-US" sz="3000" dirty="0" smtClean="0">
                <a:latin typeface="Calibri" panose="020F0502020204030204" pitchFamily="34" charset="0"/>
                <a:cs typeface="Calibri" panose="020F0502020204030204" pitchFamily="34" charset="0"/>
              </a:rPr>
              <a:t>Ascension Resurrection                        Morris Hospital 		      MacNeal Hospital </a:t>
            </a:r>
          </a:p>
          <a:p>
            <a:r>
              <a:rPr lang="en-US" sz="3000" dirty="0" smtClean="0">
                <a:latin typeface="Calibri" panose="020F0502020204030204" pitchFamily="34" charset="0"/>
                <a:cs typeface="Calibri" panose="020F0502020204030204" pitchFamily="34" charset="0"/>
              </a:rPr>
              <a:t>							</a:t>
            </a:r>
            <a:r>
              <a:rPr lang="en-US" sz="3000" u="sng" dirty="0" smtClean="0">
                <a:latin typeface="Calibri" panose="020F0502020204030204" pitchFamily="34" charset="0"/>
                <a:cs typeface="Calibri" panose="020F0502020204030204" pitchFamily="34" charset="0"/>
              </a:rPr>
              <a:t>Non-Birthing Hospitals</a:t>
            </a:r>
          </a:p>
          <a:p>
            <a:r>
              <a:rPr lang="en-US" sz="3000" dirty="0" smtClean="0">
                <a:latin typeface="Calibri" panose="020F0502020204030204" pitchFamily="34" charset="0"/>
                <a:cs typeface="Calibri" panose="020F0502020204030204" pitchFamily="34" charset="0"/>
              </a:rPr>
              <a:t>Community First Hospital		          Loretto Hospital                      Gottlieb Hospital </a:t>
            </a:r>
            <a:endParaRPr lang="en-US" sz="3000" dirty="0">
              <a:latin typeface="Calibri" panose="020F0502020204030204" pitchFamily="34" charset="0"/>
              <a:cs typeface="Calibri" panose="020F0502020204030204" pitchFamily="34" charset="0"/>
            </a:endParaRPr>
          </a:p>
        </p:txBody>
      </p:sp>
      <p:sp>
        <p:nvSpPr>
          <p:cNvPr id="38" name="Text Box 3"/>
          <p:cNvSpPr txBox="1">
            <a:spLocks noChangeArrowheads="1"/>
          </p:cNvSpPr>
          <p:nvPr/>
        </p:nvSpPr>
        <p:spPr bwMode="auto">
          <a:xfrm>
            <a:off x="7410451" y="231984"/>
            <a:ext cx="36385497"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Char char="•"/>
              <a:defRPr sz="13600">
                <a:solidFill>
                  <a:schemeClr val="tx1"/>
                </a:solidFill>
                <a:latin typeface="Times New Roman" panose="02020603050405020304" pitchFamily="18" charset="0"/>
              </a:defRPr>
            </a:lvl1pPr>
            <a:lvl2pPr marL="457200" indent="-1219200">
              <a:spcBef>
                <a:spcPct val="20000"/>
              </a:spcBef>
              <a:buChar char="–"/>
              <a:defRPr sz="11900">
                <a:solidFill>
                  <a:schemeClr val="tx1"/>
                </a:solidFill>
                <a:latin typeface="Times New Roman" panose="02020603050405020304" pitchFamily="18" charset="0"/>
              </a:defRPr>
            </a:lvl2pPr>
            <a:lvl3pPr marL="914400" indent="-974725">
              <a:spcBef>
                <a:spcPct val="20000"/>
              </a:spcBef>
              <a:buChar char="•"/>
              <a:defRPr sz="10200">
                <a:solidFill>
                  <a:schemeClr val="tx1"/>
                </a:solidFill>
                <a:latin typeface="Times New Roman" panose="02020603050405020304" pitchFamily="18" charset="0"/>
              </a:defRPr>
            </a:lvl3pPr>
            <a:lvl4pPr marL="1371600" indent="-974725">
              <a:spcBef>
                <a:spcPct val="20000"/>
              </a:spcBef>
              <a:buChar char="–"/>
              <a:defRPr sz="8500">
                <a:solidFill>
                  <a:schemeClr val="tx1"/>
                </a:solidFill>
                <a:latin typeface="Times New Roman" panose="02020603050405020304" pitchFamily="18" charset="0"/>
              </a:defRPr>
            </a:lvl4pPr>
            <a:lvl5pPr marL="1828800" indent="-974725">
              <a:spcBef>
                <a:spcPct val="20000"/>
              </a:spcBef>
              <a:buChar char="»"/>
              <a:defRPr sz="8500">
                <a:solidFill>
                  <a:schemeClr val="tx1"/>
                </a:solidFill>
                <a:latin typeface="Times New Roman" panose="02020603050405020304" pitchFamily="18" charset="0"/>
              </a:defRPr>
            </a:lvl5pPr>
            <a:lvl6pPr indent="-974725" eaLnBrk="0" fontAlgn="base" hangingPunct="0">
              <a:spcBef>
                <a:spcPct val="20000"/>
              </a:spcBef>
              <a:spcAft>
                <a:spcPct val="0"/>
              </a:spcAft>
              <a:buChar char="»"/>
              <a:defRPr sz="8500">
                <a:solidFill>
                  <a:schemeClr val="tx1"/>
                </a:solidFill>
                <a:latin typeface="Times New Roman" panose="02020603050405020304" pitchFamily="18" charset="0"/>
              </a:defRPr>
            </a:lvl6pPr>
            <a:lvl7pPr indent="-974725" eaLnBrk="0" fontAlgn="base" hangingPunct="0">
              <a:spcBef>
                <a:spcPct val="20000"/>
              </a:spcBef>
              <a:spcAft>
                <a:spcPct val="0"/>
              </a:spcAft>
              <a:buChar char="»"/>
              <a:defRPr sz="8500">
                <a:solidFill>
                  <a:schemeClr val="tx1"/>
                </a:solidFill>
                <a:latin typeface="Times New Roman" panose="02020603050405020304" pitchFamily="18" charset="0"/>
              </a:defRPr>
            </a:lvl7pPr>
            <a:lvl8pPr indent="-974725" eaLnBrk="0" fontAlgn="base" hangingPunct="0">
              <a:spcBef>
                <a:spcPct val="20000"/>
              </a:spcBef>
              <a:spcAft>
                <a:spcPct val="0"/>
              </a:spcAft>
              <a:buChar char="»"/>
              <a:defRPr sz="8500">
                <a:solidFill>
                  <a:schemeClr val="tx1"/>
                </a:solidFill>
                <a:latin typeface="Times New Roman" panose="02020603050405020304" pitchFamily="18" charset="0"/>
              </a:defRPr>
            </a:lvl8pPr>
            <a:lvl9pPr indent="-974725" eaLnBrk="0" fontAlgn="base" hangingPunct="0">
              <a:spcBef>
                <a:spcPct val="20000"/>
              </a:spcBef>
              <a:spcAft>
                <a:spcPct val="0"/>
              </a:spcAft>
              <a:buChar char="»"/>
              <a:defRPr sz="8500">
                <a:solidFill>
                  <a:schemeClr val="tx1"/>
                </a:solidFill>
                <a:latin typeface="Times New Roman" panose="02020603050405020304" pitchFamily="18" charset="0"/>
              </a:defRPr>
            </a:lvl9pPr>
          </a:lstStyle>
          <a:p>
            <a:pPr algn="ctr" eaLnBrk="1" hangingPunct="1">
              <a:spcBef>
                <a:spcPts val="0"/>
              </a:spcBef>
              <a:buNone/>
              <a:defRPr/>
            </a:pPr>
            <a:r>
              <a:rPr lang="en-US" sz="6000" b="1" dirty="0" smtClean="0">
                <a:solidFill>
                  <a:schemeClr val="bg1"/>
                </a:solidFill>
              </a:rPr>
              <a:t>Implementation </a:t>
            </a:r>
            <a:r>
              <a:rPr lang="en-US" sz="6000" b="1" dirty="0">
                <a:solidFill>
                  <a:schemeClr val="bg1"/>
                </a:solidFill>
              </a:rPr>
              <a:t>of a Regional Education Program on Sudden Unexpected Postnatal Collapse (SUPC) </a:t>
            </a:r>
            <a:endParaRPr lang="en-US" sz="6000" b="1" dirty="0" smtClean="0">
              <a:solidFill>
                <a:schemeClr val="bg1"/>
              </a:solidFill>
            </a:endParaRPr>
          </a:p>
          <a:p>
            <a:pPr algn="ctr" eaLnBrk="1" hangingPunct="1">
              <a:spcBef>
                <a:spcPts val="0"/>
              </a:spcBef>
              <a:buNone/>
              <a:defRPr/>
            </a:pPr>
            <a:r>
              <a:rPr lang="en-US" sz="6000" b="1" dirty="0" smtClean="0">
                <a:solidFill>
                  <a:schemeClr val="bg1"/>
                </a:solidFill>
              </a:rPr>
              <a:t>for </a:t>
            </a:r>
            <a:r>
              <a:rPr lang="en-US" sz="6000" b="1" dirty="0">
                <a:solidFill>
                  <a:schemeClr val="bg1"/>
                </a:solidFill>
              </a:rPr>
              <a:t>Perinatal Staff and Their Patients/Families</a:t>
            </a:r>
          </a:p>
          <a:p>
            <a:pPr algn="ctr" eaLnBrk="1" hangingPunct="1">
              <a:spcBef>
                <a:spcPts val="0"/>
              </a:spcBef>
              <a:buNone/>
              <a:defRPr/>
            </a:pPr>
            <a:r>
              <a:rPr lang="en-US" altLang="en-US" sz="5200" b="1" u="sng" dirty="0">
                <a:solidFill>
                  <a:schemeClr val="bg1"/>
                </a:solidFill>
              </a:rPr>
              <a:t>Lisa Festle, MSN, RNC-NIC, APRN/CNS</a:t>
            </a:r>
            <a:r>
              <a:rPr lang="en-US" altLang="en-US" sz="5200" b="1" dirty="0">
                <a:solidFill>
                  <a:schemeClr val="bg1"/>
                </a:solidFill>
              </a:rPr>
              <a:t> and Stephanie Loiacono, BSN, MS, RNC-OB, CBC</a:t>
            </a:r>
          </a:p>
          <a:p>
            <a:pPr algn="ctr" eaLnBrk="1" hangingPunct="1">
              <a:spcBef>
                <a:spcPts val="0"/>
              </a:spcBef>
              <a:buNone/>
              <a:defRPr/>
            </a:pPr>
            <a:r>
              <a:rPr lang="en-US" altLang="en-US" sz="5200" b="1" dirty="0">
                <a:solidFill>
                  <a:schemeClr val="bg1"/>
                </a:solidFill>
              </a:rPr>
              <a:t>Administrative Perinatal Center (APC), Loyola University Medical Center (LUMC)</a:t>
            </a:r>
          </a:p>
        </p:txBody>
      </p:sp>
      <p:sp>
        <p:nvSpPr>
          <p:cNvPr id="32" name="Rectangle 31"/>
          <p:cNvSpPr/>
          <p:nvPr/>
        </p:nvSpPr>
        <p:spPr>
          <a:xfrm>
            <a:off x="384209" y="10391189"/>
            <a:ext cx="16742046" cy="4031873"/>
          </a:xfrm>
          <a:prstGeom prst="rect">
            <a:avLst/>
          </a:prstGeom>
        </p:spPr>
        <p:txBody>
          <a:bodyPr wrap="square">
            <a:spAutoFit/>
          </a:bodyPr>
          <a:lstStyle/>
          <a:p>
            <a:pPr eaLnBrk="1" hangingPunct="1">
              <a:spcBef>
                <a:spcPts val="0"/>
              </a:spcBef>
              <a:defRPr/>
            </a:pPr>
            <a:r>
              <a:rPr lang="en-US" sz="3200" b="1" dirty="0">
                <a:latin typeface="Calibri" panose="020F0502020204030204" pitchFamily="34" charset="0"/>
                <a:cs typeface="Calibri" panose="020F0502020204030204" pitchFamily="34" charset="0"/>
              </a:rPr>
              <a:t>Hospital practices to initiate skin-to-skin care (SSC) and breastfeeding (BF)  immediately after delivery may have the unintended consequence of Sudden Unexplained Postnatal Collapse (SUPC) of the newborn, a rare but serious event, with death in half of reported cases and neurologic damage with disabilities in the majority of survivors</a:t>
            </a:r>
            <a:r>
              <a:rPr lang="en-US" sz="3200" dirty="0">
                <a:latin typeface="Calibri" panose="020F0502020204030204" pitchFamily="34" charset="0"/>
                <a:cs typeface="Calibri" panose="020F0502020204030204" pitchFamily="34" charset="0"/>
              </a:rPr>
              <a:t> (1, 2). </a:t>
            </a:r>
          </a:p>
          <a:p>
            <a:pPr eaLnBrk="1" hangingPunct="1">
              <a:spcBef>
                <a:spcPts val="0"/>
              </a:spcBef>
              <a:defRPr/>
            </a:pPr>
            <a:r>
              <a:rPr lang="en-US" sz="3200" b="1" dirty="0">
                <a:latin typeface="Calibri" panose="020F0502020204030204" pitchFamily="34" charset="0"/>
                <a:cs typeface="Calibri" panose="020F0502020204030204" pitchFamily="34" charset="0"/>
              </a:rPr>
              <a:t>The Loyola Administrative Perinatal Center (APC) is designated by The Illinois Department of Public Health (IDPH) to provide education and quality improvement resources, to its network hospitals that improve maternal and newborn  outcomes</a:t>
            </a:r>
            <a:r>
              <a:rPr lang="en-US" sz="3200" dirty="0">
                <a:latin typeface="Calibri" panose="020F0502020204030204" pitchFamily="34" charset="0"/>
                <a:cs typeface="Calibri" panose="020F0502020204030204" pitchFamily="34" charset="0"/>
              </a:rPr>
              <a:t>. </a:t>
            </a:r>
            <a:r>
              <a:rPr lang="en-US" sz="3200" b="1" dirty="0">
                <a:latin typeface="Calibri" panose="020F0502020204030204" pitchFamily="34" charset="0"/>
                <a:cs typeface="Calibri" panose="020F0502020204030204" pitchFamily="34" charset="0"/>
              </a:rPr>
              <a:t>The APC created an education project with its network hospitals to provide standardized SUPC education for staff and parents/families.</a:t>
            </a:r>
            <a:endParaRPr lang="en-US" altLang="en-US" sz="3200" b="1" dirty="0">
              <a:latin typeface="Calibri" panose="020F0502020204030204" pitchFamily="34" charset="0"/>
              <a:cs typeface="Calibri" panose="020F0502020204030204" pitchFamily="34" charset="0"/>
            </a:endParaRPr>
          </a:p>
        </p:txBody>
      </p:sp>
      <p:sp>
        <p:nvSpPr>
          <p:cNvPr id="41" name="TextBox 40"/>
          <p:cNvSpPr txBox="1"/>
          <p:nvPr/>
        </p:nvSpPr>
        <p:spPr>
          <a:xfrm>
            <a:off x="424914" y="15457308"/>
            <a:ext cx="16660633" cy="6647974"/>
          </a:xfrm>
          <a:prstGeom prst="rect">
            <a:avLst/>
          </a:prstGeom>
          <a:solidFill>
            <a:srgbClr val="F2D6DC"/>
          </a:solidFill>
        </p:spPr>
        <p:txBody>
          <a:bodyPr wrap="square" rtlCol="0">
            <a:spAutoFit/>
          </a:bodyPr>
          <a:lstStyle/>
          <a:p>
            <a:pPr>
              <a:spcBef>
                <a:spcPts val="600"/>
              </a:spcBef>
            </a:pPr>
            <a:r>
              <a:rPr lang="en-US" sz="3200" dirty="0" smtClean="0">
                <a:latin typeface="Calibri" panose="020F0502020204030204" pitchFamily="34" charset="0"/>
                <a:cs typeface="Calibri" panose="020F0502020204030204" pitchFamily="34" charset="0"/>
              </a:rPr>
              <a:t>The </a:t>
            </a:r>
            <a:r>
              <a:rPr lang="en-US" sz="3200" dirty="0">
                <a:latin typeface="Calibri" panose="020F0502020204030204" pitchFamily="34" charset="0"/>
                <a:cs typeface="Calibri" panose="020F0502020204030204" pitchFamily="34" charset="0"/>
              </a:rPr>
              <a:t>incidence </a:t>
            </a:r>
            <a:r>
              <a:rPr lang="en-US" sz="3200" dirty="0" smtClean="0">
                <a:latin typeface="Calibri" panose="020F0502020204030204" pitchFamily="34" charset="0"/>
                <a:cs typeface="Calibri" panose="020F0502020204030204" pitchFamily="34" charset="0"/>
              </a:rPr>
              <a:t>of SUPC varies widely from </a:t>
            </a:r>
            <a:r>
              <a:rPr lang="en-US" sz="3200" dirty="0">
                <a:latin typeface="Calibri" panose="020F0502020204030204" pitchFamily="34" charset="0"/>
                <a:cs typeface="Calibri" panose="020F0502020204030204" pitchFamily="34" charset="0"/>
              </a:rPr>
              <a:t>2.6 - 133/100,000 </a:t>
            </a:r>
            <a:r>
              <a:rPr lang="en-US" sz="3200" dirty="0" smtClean="0">
                <a:latin typeface="Calibri" panose="020F0502020204030204" pitchFamily="34" charset="0"/>
                <a:cs typeface="Calibri" panose="020F0502020204030204" pitchFamily="34" charset="0"/>
              </a:rPr>
              <a:t>infants, most likely due to different definitions, inclusion/exclusion criteria, and reporting</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(1</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3, 4).</a:t>
            </a:r>
          </a:p>
          <a:p>
            <a:pPr marL="457200" indent="-457200">
              <a:spcBef>
                <a:spcPts val="600"/>
              </a:spcBef>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SUPC is most commonly defined as:</a:t>
            </a:r>
          </a:p>
          <a:p>
            <a:pPr marL="914400" lvl="1" indent="-457200">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the </a:t>
            </a:r>
            <a:r>
              <a:rPr lang="en-US" sz="3200" dirty="0">
                <a:latin typeface="Calibri" panose="020F0502020204030204" pitchFamily="34" charset="0"/>
                <a:cs typeface="Calibri" panose="020F0502020204030204" pitchFamily="34" charset="0"/>
              </a:rPr>
              <a:t>sudden collapse of an apparently healthy newborn</a:t>
            </a:r>
          </a:p>
          <a:p>
            <a:pPr marL="914400" lvl="1" indent="-457200">
              <a:buFont typeface="Wingdings" panose="05000000000000000000" pitchFamily="2" charset="2"/>
              <a:buChar char="§"/>
            </a:pPr>
            <a:r>
              <a:rPr lang="en-US" sz="3200" dirty="0">
                <a:latin typeface="Calibri" panose="020F0502020204030204" pitchFamily="34" charset="0"/>
                <a:cs typeface="Calibri" panose="020F0502020204030204" pitchFamily="34" charset="0"/>
              </a:rPr>
              <a:t>typically born at ≥35 wks gestational age </a:t>
            </a:r>
          </a:p>
          <a:p>
            <a:pPr marL="914400" lvl="1" indent="-457200">
              <a:buFont typeface="Wingdings" panose="05000000000000000000" pitchFamily="2" charset="2"/>
              <a:buChar char="§"/>
            </a:pPr>
            <a:r>
              <a:rPr lang="en-US" sz="3200" dirty="0">
                <a:latin typeface="Calibri" panose="020F0502020204030204" pitchFamily="34" charset="0"/>
                <a:cs typeface="Calibri" panose="020F0502020204030204" pitchFamily="34" charset="0"/>
              </a:rPr>
              <a:t>with 5-min Apgar score &gt;</a:t>
            </a:r>
            <a:r>
              <a:rPr lang="en-US" sz="3200" dirty="0" smtClean="0">
                <a:latin typeface="Calibri" panose="020F0502020204030204" pitchFamily="34" charset="0"/>
                <a:cs typeface="Calibri" panose="020F0502020204030204" pitchFamily="34" charset="0"/>
              </a:rPr>
              <a:t>8</a:t>
            </a:r>
          </a:p>
          <a:p>
            <a:pPr marL="914400" lvl="1" indent="-457200">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discovered </a:t>
            </a:r>
            <a:r>
              <a:rPr lang="en-US" sz="3200" dirty="0">
                <a:latin typeface="Calibri" panose="020F0502020204030204" pitchFamily="34" charset="0"/>
                <a:cs typeface="Calibri" panose="020F0502020204030204" pitchFamily="34" charset="0"/>
              </a:rPr>
              <a:t>in a state of cardiorespiratory failure during </a:t>
            </a:r>
            <a:r>
              <a:rPr lang="en-US" sz="3200" dirty="0" smtClean="0">
                <a:latin typeface="Calibri" panose="020F0502020204030204" pitchFamily="34" charset="0"/>
                <a:cs typeface="Calibri" panose="020F0502020204030204" pitchFamily="34" charset="0"/>
              </a:rPr>
              <a:t>SSC</a:t>
            </a:r>
            <a:endParaRPr lang="en-US" sz="32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Collapses </a:t>
            </a:r>
            <a:r>
              <a:rPr lang="en-US" sz="3200" dirty="0">
                <a:latin typeface="Calibri" panose="020F0502020204030204" pitchFamily="34" charset="0"/>
                <a:cs typeface="Calibri" panose="020F0502020204030204" pitchFamily="34" charset="0"/>
              </a:rPr>
              <a:t>usually occur within the first 7 days of life, with the infant requiring resuscitation with intermittent positive pressure </a:t>
            </a:r>
            <a:r>
              <a:rPr lang="en-US" sz="3200" dirty="0" smtClean="0">
                <a:latin typeface="Calibri" panose="020F0502020204030204" pitchFamily="34" charset="0"/>
                <a:cs typeface="Calibri" panose="020F0502020204030204" pitchFamily="34" charset="0"/>
              </a:rPr>
              <a:t>ventilation</a:t>
            </a:r>
            <a:r>
              <a:rPr lang="en-US" sz="3200" dirty="0">
                <a:solidFill>
                  <a:srgbClr val="FF0000"/>
                </a:solidFill>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(1, 5).</a:t>
            </a:r>
          </a:p>
          <a:p>
            <a:pPr marL="457200" indent="-457200">
              <a:spcBef>
                <a:spcPts val="600"/>
              </a:spcBef>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Racism and bias may also adversely affect BF and outcomes among Black women. Studies reveal they receive fewer lactation support referrals and limited assistance. Inadequate education, support, and supervision places Black women at increased risk for poor outcomes, and potentially SUPC (6, 7, 8, 9, 10, 11).</a:t>
            </a:r>
          </a:p>
        </p:txBody>
      </p:sp>
      <p:sp>
        <p:nvSpPr>
          <p:cNvPr id="42" name="TextBox 41"/>
          <p:cNvSpPr txBox="1"/>
          <p:nvPr/>
        </p:nvSpPr>
        <p:spPr>
          <a:xfrm>
            <a:off x="384209" y="14544371"/>
            <a:ext cx="2629118" cy="830997"/>
          </a:xfrm>
          <a:prstGeom prst="rect">
            <a:avLst/>
          </a:prstGeom>
          <a:noFill/>
        </p:spPr>
        <p:txBody>
          <a:bodyPr wrap="none" rtlCol="0">
            <a:spAutoFit/>
          </a:bodyPr>
          <a:lstStyle/>
          <a:p>
            <a:r>
              <a:rPr lang="en-US" sz="4800" b="1" dirty="0" smtClean="0">
                <a:solidFill>
                  <a:srgbClr val="8F1D4E"/>
                </a:solidFill>
                <a:latin typeface="Calibri" panose="020F0502020204030204" pitchFamily="34" charset="0"/>
                <a:cs typeface="Calibri" panose="020F0502020204030204" pitchFamily="34" charset="0"/>
              </a:rPr>
              <a:t>Overview</a:t>
            </a:r>
            <a:endParaRPr lang="en-US" sz="4800" b="1" dirty="0">
              <a:solidFill>
                <a:srgbClr val="8F1D4E"/>
              </a:solidFill>
              <a:latin typeface="Calibri" panose="020F0502020204030204" pitchFamily="34" charset="0"/>
              <a:cs typeface="Calibri" panose="020F0502020204030204" pitchFamily="34" charset="0"/>
            </a:endParaRPr>
          </a:p>
        </p:txBody>
      </p:sp>
      <p:sp>
        <p:nvSpPr>
          <p:cNvPr id="43" name="Text Box 20"/>
          <p:cNvSpPr txBox="1">
            <a:spLocks noChangeArrowheads="1"/>
          </p:cNvSpPr>
          <p:nvPr/>
        </p:nvSpPr>
        <p:spPr bwMode="auto">
          <a:xfrm>
            <a:off x="354606" y="23271983"/>
            <a:ext cx="16977076" cy="2090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spcBef>
                <a:spcPts val="0"/>
              </a:spcBef>
              <a:defRPr/>
            </a:pPr>
            <a:r>
              <a:rPr lang="en-US" altLang="en-US" sz="3200" dirty="0" smtClean="0">
                <a:latin typeface="Calibri" panose="020F0502020204030204" pitchFamily="34" charset="0"/>
                <a:cs typeface="Calibri" panose="020F0502020204030204" pitchFamily="34" charset="0"/>
              </a:rPr>
              <a:t>SUPC </a:t>
            </a:r>
            <a:r>
              <a:rPr lang="en-US" altLang="en-US" sz="3200" dirty="0">
                <a:latin typeface="Calibri" panose="020F0502020204030204" pitchFamily="34" charset="0"/>
                <a:cs typeface="Calibri" panose="020F0502020204030204" pitchFamily="34" charset="0"/>
              </a:rPr>
              <a:t>is likely more common than reported</a:t>
            </a:r>
            <a:r>
              <a:rPr lang="en-US" altLang="en-US" sz="3200" dirty="0" smtClean="0">
                <a:latin typeface="Calibri" panose="020F0502020204030204" pitchFamily="34" charset="0"/>
                <a:cs typeface="Calibri" panose="020F0502020204030204" pitchFamily="34" charset="0"/>
              </a:rPr>
              <a:t>. </a:t>
            </a:r>
            <a:r>
              <a:rPr lang="en-US" altLang="en-US" sz="3200" dirty="0">
                <a:latin typeface="Calibri" panose="020F0502020204030204" pitchFamily="34" charset="0"/>
                <a:cs typeface="Calibri" panose="020F0502020204030204" pitchFamily="34" charset="0"/>
              </a:rPr>
              <a:t>Studies indicate estimates are lower than actual collapses in hospitals, reflecting only severe </a:t>
            </a:r>
            <a:r>
              <a:rPr lang="en-US" altLang="en-US" sz="3200" dirty="0" smtClean="0">
                <a:latin typeface="Calibri" panose="020F0502020204030204" pitchFamily="34" charset="0"/>
                <a:cs typeface="Calibri" panose="020F0502020204030204" pitchFamily="34" charset="0"/>
              </a:rPr>
              <a:t>events (3).  Most </a:t>
            </a:r>
            <a:r>
              <a:rPr lang="en-US" altLang="en-US" sz="3200" dirty="0">
                <a:latin typeface="Calibri" panose="020F0502020204030204" pitchFamily="34" charset="0"/>
                <a:cs typeface="Calibri" panose="020F0502020204030204" pitchFamily="34" charset="0"/>
              </a:rPr>
              <a:t>hospitals do not </a:t>
            </a:r>
            <a:r>
              <a:rPr lang="en-US" altLang="en-US" sz="3200" dirty="0" smtClean="0">
                <a:latin typeface="Calibri" panose="020F0502020204030204" pitchFamily="34" charset="0"/>
                <a:cs typeface="Calibri" panose="020F0502020204030204" pitchFamily="34" charset="0"/>
              </a:rPr>
              <a:t> screen </a:t>
            </a:r>
            <a:r>
              <a:rPr lang="en-US" altLang="en-US" sz="3200" dirty="0">
                <a:latin typeface="Calibri" panose="020F0502020204030204" pitchFamily="34" charset="0"/>
                <a:cs typeface="Calibri" panose="020F0502020204030204" pitchFamily="34" charset="0"/>
              </a:rPr>
              <a:t>for "at-risk" newborns or mothers, </a:t>
            </a:r>
            <a:r>
              <a:rPr lang="en-US" altLang="en-US" sz="3200" dirty="0" smtClean="0">
                <a:latin typeface="Calibri" panose="020F0502020204030204" pitchFamily="34" charset="0"/>
                <a:cs typeface="Calibri" panose="020F0502020204030204" pitchFamily="34" charset="0"/>
              </a:rPr>
              <a:t>and </a:t>
            </a:r>
            <a:r>
              <a:rPr lang="en-US" altLang="en-US" sz="3200" dirty="0">
                <a:latin typeface="Calibri" panose="020F0502020204030204" pitchFamily="34" charset="0"/>
                <a:cs typeface="Calibri" panose="020F0502020204030204" pitchFamily="34" charset="0"/>
              </a:rPr>
              <a:t>have no standardized protocols or patient/family teaching </a:t>
            </a:r>
            <a:r>
              <a:rPr lang="en-US" altLang="en-US" sz="3200" dirty="0" smtClean="0">
                <a:latin typeface="Calibri" panose="020F0502020204030204" pitchFamily="34" charset="0"/>
                <a:cs typeface="Calibri" panose="020F0502020204030204" pitchFamily="34" charset="0"/>
              </a:rPr>
              <a:t>materials </a:t>
            </a:r>
            <a:r>
              <a:rPr lang="en-US" altLang="en-US" sz="3200" dirty="0">
                <a:latin typeface="Calibri" panose="020F0502020204030204" pitchFamily="34" charset="0"/>
                <a:cs typeface="Calibri" panose="020F0502020204030204" pitchFamily="34" charset="0"/>
              </a:rPr>
              <a:t>regarding possible dangers during </a:t>
            </a:r>
            <a:r>
              <a:rPr lang="en-US" altLang="en-US" sz="3200" dirty="0" smtClean="0">
                <a:latin typeface="Calibri" panose="020F0502020204030204" pitchFamily="34" charset="0"/>
                <a:cs typeface="Calibri" panose="020F0502020204030204" pitchFamily="34" charset="0"/>
              </a:rPr>
              <a:t>SSC/BF</a:t>
            </a:r>
            <a:r>
              <a:rPr lang="en-US" altLang="en-US" sz="3200" dirty="0">
                <a:latin typeface="Calibri" panose="020F0502020204030204" pitchFamily="34" charset="0"/>
                <a:cs typeface="Calibri" panose="020F0502020204030204" pitchFamily="34" charset="0"/>
              </a:rPr>
              <a:t> </a:t>
            </a:r>
            <a:r>
              <a:rPr lang="en-US" altLang="en-US" sz="3200" dirty="0" smtClean="0">
                <a:latin typeface="Calibri" panose="020F0502020204030204" pitchFamily="34" charset="0"/>
                <a:cs typeface="Calibri" panose="020F0502020204030204" pitchFamily="34" charset="0"/>
              </a:rPr>
              <a:t>(4).</a:t>
            </a:r>
            <a:endParaRPr lang="en-US" altLang="en-US" sz="3200" dirty="0">
              <a:latin typeface="Calibri" panose="020F0502020204030204" pitchFamily="34" charset="0"/>
              <a:cs typeface="Calibri" panose="020F0502020204030204" pitchFamily="34" charset="0"/>
            </a:endParaRPr>
          </a:p>
        </p:txBody>
      </p:sp>
      <p:sp>
        <p:nvSpPr>
          <p:cNvPr id="44" name="TextBox 43"/>
          <p:cNvSpPr txBox="1"/>
          <p:nvPr/>
        </p:nvSpPr>
        <p:spPr>
          <a:xfrm>
            <a:off x="354606" y="25495396"/>
            <a:ext cx="10652714" cy="3046988"/>
          </a:xfrm>
          <a:prstGeom prst="rect">
            <a:avLst/>
          </a:prstGeom>
          <a:solidFill>
            <a:schemeClr val="accent5">
              <a:lumMod val="20000"/>
              <a:lumOff val="80000"/>
            </a:schemeClr>
          </a:solidFill>
        </p:spPr>
        <p:txBody>
          <a:bodyPr wrap="square" rtlCol="0">
            <a:spAutoFit/>
          </a:bodyPr>
          <a:lstStyle/>
          <a:p>
            <a:pPr>
              <a:defRPr/>
            </a:pPr>
            <a:r>
              <a:rPr lang="en-US" altLang="en-US" sz="3200" dirty="0">
                <a:latin typeface="Calibri" panose="020F0502020204030204" pitchFamily="34" charset="0"/>
                <a:cs typeface="Calibri" panose="020F0502020204030204" pitchFamily="34" charset="0"/>
              </a:rPr>
              <a:t>The Loyola APC surveyed its six network hospitals' perinatal educators, asking what staff and patient/family SUPC education and safe infant holding practices they provide. </a:t>
            </a:r>
          </a:p>
          <a:p>
            <a:pPr>
              <a:defRPr/>
            </a:pPr>
            <a:r>
              <a:rPr lang="en-US" sz="3200" dirty="0">
                <a:latin typeface="Calibri" panose="020F0502020204030204" pitchFamily="34" charset="0"/>
                <a:cs typeface="Calibri" panose="020F0502020204030204" pitchFamily="34" charset="0"/>
              </a:rPr>
              <a:t>Results showed all hospitals had some safe sleep, SSC, BF, and falls prevention practices/education in place; only three had SUPC-specific education for nurses and </a:t>
            </a:r>
            <a:r>
              <a:rPr lang="en-US" sz="3200" dirty="0" smtClean="0">
                <a:latin typeface="Calibri" panose="020F0502020204030204" pitchFamily="34" charset="0"/>
                <a:cs typeface="Calibri" panose="020F0502020204030204" pitchFamily="34" charset="0"/>
              </a:rPr>
              <a:t>parents/families</a:t>
            </a:r>
            <a:r>
              <a:rPr lang="en-US" sz="2400" dirty="0" smtClean="0">
                <a:latin typeface="Calibri" panose="020F0502020204030204" pitchFamily="34" charset="0"/>
                <a:cs typeface="Calibri" panose="020F0502020204030204" pitchFamily="34" charset="0"/>
              </a:rPr>
              <a:t>. </a:t>
            </a:r>
            <a:endParaRPr lang="en-US" altLang="en-US" sz="2400" dirty="0">
              <a:solidFill>
                <a:srgbClr val="FF0000"/>
              </a:solidFill>
              <a:latin typeface="Calibri" panose="020F0502020204030204" pitchFamily="34" charset="0"/>
              <a:cs typeface="Calibri" panose="020F0502020204030204" pitchFamily="34" charset="0"/>
            </a:endParaRPr>
          </a:p>
        </p:txBody>
      </p:sp>
      <p:sp>
        <p:nvSpPr>
          <p:cNvPr id="45" name="TextBox 44"/>
          <p:cNvSpPr txBox="1"/>
          <p:nvPr/>
        </p:nvSpPr>
        <p:spPr>
          <a:xfrm>
            <a:off x="354606" y="28674839"/>
            <a:ext cx="10746950" cy="2554545"/>
          </a:xfrm>
          <a:prstGeom prst="rect">
            <a:avLst/>
          </a:prstGeom>
          <a:noFill/>
        </p:spPr>
        <p:txBody>
          <a:bodyPr wrap="square" rtlCol="0">
            <a:spAutoFit/>
          </a:bodyPr>
          <a:lstStyle/>
          <a:p>
            <a:r>
              <a:rPr lang="en-US" sz="3200" dirty="0">
                <a:latin typeface="Calibri" panose="020F0502020204030204" pitchFamily="34" charset="0"/>
                <a:cs typeface="Calibri" panose="020F0502020204030204" pitchFamily="34" charset="0"/>
              </a:rPr>
              <a:t>Based on </a:t>
            </a:r>
            <a:r>
              <a:rPr lang="en-US" sz="3200" dirty="0" smtClean="0">
                <a:latin typeface="Calibri" panose="020F0502020204030204" pitchFamily="34" charset="0"/>
                <a:cs typeface="Calibri" panose="020F0502020204030204" pitchFamily="34" charset="0"/>
              </a:rPr>
              <a:t>results </a:t>
            </a:r>
            <a:r>
              <a:rPr lang="en-US" sz="3200" dirty="0">
                <a:latin typeface="Calibri" panose="020F0502020204030204" pitchFamily="34" charset="0"/>
                <a:cs typeface="Calibri" panose="020F0502020204030204" pitchFamily="34" charset="0"/>
              </a:rPr>
              <a:t>of the network surveys collected in November 2021</a:t>
            </a:r>
            <a:r>
              <a:rPr lang="en-US" sz="3200" dirty="0" smtClean="0">
                <a:latin typeface="Calibri" panose="020F0502020204030204" pitchFamily="34" charset="0"/>
                <a:cs typeface="Calibri" panose="020F0502020204030204" pitchFamily="34" charset="0"/>
              </a:rPr>
              <a:t>, and </a:t>
            </a:r>
            <a:r>
              <a:rPr lang="en-US" sz="3200" dirty="0">
                <a:latin typeface="Calibri" panose="020F0502020204030204" pitchFamily="34" charset="0"/>
                <a:cs typeface="Calibri" panose="020F0502020204030204" pitchFamily="34" charset="0"/>
              </a:rPr>
              <a:t>literature supporting that SUPC education and prevention bundles make a difference in SUPC </a:t>
            </a:r>
            <a:r>
              <a:rPr lang="en-US" sz="3200" dirty="0" smtClean="0">
                <a:latin typeface="Calibri" panose="020F0502020204030204" pitchFamily="34" charset="0"/>
                <a:cs typeface="Calibri" panose="020F0502020204030204" pitchFamily="34" charset="0"/>
              </a:rPr>
              <a:t>rates</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(10), </a:t>
            </a:r>
            <a:r>
              <a:rPr lang="en-US" sz="3200" dirty="0" smtClean="0">
                <a:solidFill>
                  <a:srgbClr val="FF0000"/>
                </a:solidFill>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the Loyola APC outreach educators and its network hospital educators designed an SUPC Quality Improvement project.</a:t>
            </a:r>
          </a:p>
        </p:txBody>
      </p:sp>
      <p:sp>
        <p:nvSpPr>
          <p:cNvPr id="46" name="Text Box 19"/>
          <p:cNvSpPr txBox="1">
            <a:spLocks noChangeArrowheads="1"/>
          </p:cNvSpPr>
          <p:nvPr/>
        </p:nvSpPr>
        <p:spPr bwMode="auto">
          <a:xfrm>
            <a:off x="287429" y="31160395"/>
            <a:ext cx="19805943" cy="1106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spcBef>
                <a:spcPts val="0"/>
              </a:spcBef>
              <a:defRPr/>
            </a:pPr>
            <a:r>
              <a:rPr lang="en-US" sz="3200" b="1" dirty="0" smtClean="0">
                <a:solidFill>
                  <a:srgbClr val="8F1D4E"/>
                </a:solidFill>
                <a:latin typeface="Calibri" panose="020F0502020204030204" pitchFamily="34" charset="0"/>
                <a:cs typeface="Calibri" panose="020F0502020204030204" pitchFamily="34" charset="0"/>
              </a:rPr>
              <a:t>Literature</a:t>
            </a:r>
            <a:r>
              <a:rPr lang="en-US" sz="3200" b="1" dirty="0" smtClean="0">
                <a:solidFill>
                  <a:srgbClr val="FF0000"/>
                </a:solidFill>
                <a:latin typeface="Calibri" panose="020F0502020204030204" pitchFamily="34" charset="0"/>
                <a:cs typeface="Calibri" panose="020F0502020204030204" pitchFamily="34" charset="0"/>
              </a:rPr>
              <a:t> </a:t>
            </a:r>
            <a:r>
              <a:rPr lang="en-US" sz="3200" b="1" dirty="0">
                <a:solidFill>
                  <a:srgbClr val="8F1D4E"/>
                </a:solidFill>
                <a:latin typeface="Calibri" panose="020F0502020204030204" pitchFamily="34" charset="0"/>
                <a:cs typeface="Calibri" panose="020F0502020204030204" pitchFamily="34" charset="0"/>
              </a:rPr>
              <a:t>cites that the prevention of SUPC should focus </a:t>
            </a:r>
            <a:r>
              <a:rPr lang="en-US" sz="3200" b="1" dirty="0" smtClean="0">
                <a:solidFill>
                  <a:srgbClr val="8F1D4E"/>
                </a:solidFill>
                <a:latin typeface="Calibri" panose="020F0502020204030204" pitchFamily="34" charset="0"/>
                <a:cs typeface="Calibri" panose="020F0502020204030204" pitchFamily="34" charset="0"/>
              </a:rPr>
              <a:t>on: 1) Safe</a:t>
            </a:r>
            <a:r>
              <a:rPr lang="en-US" sz="3200" b="1" dirty="0">
                <a:solidFill>
                  <a:srgbClr val="8F1D4E"/>
                </a:solidFill>
                <a:latin typeface="Calibri" panose="020F0502020204030204" pitchFamily="34" charset="0"/>
                <a:cs typeface="Calibri" panose="020F0502020204030204" pitchFamily="34" charset="0"/>
              </a:rPr>
              <a:t>, early SSC in the </a:t>
            </a:r>
            <a:r>
              <a:rPr lang="en-US" sz="3200" b="1" dirty="0" smtClean="0">
                <a:solidFill>
                  <a:srgbClr val="8F1D4E"/>
                </a:solidFill>
                <a:latin typeface="Calibri" panose="020F0502020204030204" pitchFamily="34" charset="0"/>
                <a:cs typeface="Calibri" panose="020F0502020204030204" pitchFamily="34" charset="0"/>
              </a:rPr>
              <a:t>delivery</a:t>
            </a:r>
          </a:p>
          <a:p>
            <a:pPr eaLnBrk="1" hangingPunct="1">
              <a:spcBef>
                <a:spcPts val="0"/>
              </a:spcBef>
              <a:defRPr/>
            </a:pPr>
            <a:r>
              <a:rPr lang="en-US" sz="3200" b="1" dirty="0" smtClean="0">
                <a:solidFill>
                  <a:srgbClr val="8F1D4E"/>
                </a:solidFill>
                <a:latin typeface="Calibri" panose="020F0502020204030204" pitchFamily="34" charset="0"/>
                <a:cs typeface="Calibri" panose="020F0502020204030204" pitchFamily="34" charset="0"/>
              </a:rPr>
              <a:t> room through day of life 7, 2) Supervised BF, and 3) Safe </a:t>
            </a:r>
            <a:r>
              <a:rPr lang="en-US" sz="3200" b="1" dirty="0">
                <a:solidFill>
                  <a:srgbClr val="8F1D4E"/>
                </a:solidFill>
                <a:latin typeface="Calibri" panose="020F0502020204030204" pitchFamily="34" charset="0"/>
                <a:cs typeface="Calibri" panose="020F0502020204030204" pitchFamily="34" charset="0"/>
              </a:rPr>
              <a:t>positioning of the infant during </a:t>
            </a:r>
            <a:r>
              <a:rPr lang="en-US" sz="3200" b="1" dirty="0" smtClean="0">
                <a:solidFill>
                  <a:srgbClr val="8F1D4E"/>
                </a:solidFill>
                <a:latin typeface="Calibri" panose="020F0502020204030204" pitchFamily="34" charset="0"/>
                <a:cs typeface="Calibri" panose="020F0502020204030204" pitchFamily="34" charset="0"/>
              </a:rPr>
              <a:t>sleep </a:t>
            </a:r>
            <a:r>
              <a:rPr lang="en-US" sz="2000" dirty="0" smtClean="0">
                <a:solidFill>
                  <a:srgbClr val="8F1D4E"/>
                </a:solidFill>
                <a:latin typeface="Calibri" panose="020F0502020204030204" pitchFamily="34" charset="0"/>
                <a:cs typeface="Calibri" panose="020F0502020204030204" pitchFamily="34" charset="0"/>
              </a:rPr>
              <a:t>(2, 12, 13, 14, 15).</a:t>
            </a:r>
          </a:p>
        </p:txBody>
      </p:sp>
      <p:pic>
        <p:nvPicPr>
          <p:cNvPr id="47" name="Picture Placeholder 4" descr="Book1 - Excel"/>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86747" y="25698127"/>
            <a:ext cx="5860138" cy="495935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9" name="TextBox 48"/>
          <p:cNvSpPr txBox="1"/>
          <p:nvPr/>
        </p:nvSpPr>
        <p:spPr>
          <a:xfrm>
            <a:off x="34804059" y="3882690"/>
            <a:ext cx="15826033"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Barrier &amp; Strategies</a:t>
            </a:r>
            <a:endParaRPr lang="en-US" sz="4800" b="1" dirty="0">
              <a:solidFill>
                <a:schemeClr val="bg1"/>
              </a:solidFill>
              <a:latin typeface="Arial" panose="020B0604020202020204" pitchFamily="34" charset="0"/>
              <a:cs typeface="Arial" panose="020B0604020202020204" pitchFamily="34" charset="0"/>
            </a:endParaRPr>
          </a:p>
        </p:txBody>
      </p:sp>
      <p:pic>
        <p:nvPicPr>
          <p:cNvPr id="50" name="Picture Placeholder 4" descr="Poster DRAFT 1A SUPC Safe Skin-to-Skin, Breastfeeding, and Sleep - PowerPoint"/>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a:xfrm>
            <a:off x="18201268" y="26878363"/>
            <a:ext cx="8591912" cy="4956427"/>
          </a:xfrm>
          <a:prstGeom prst="rect">
            <a:avLst/>
          </a:prstGeom>
          <a:ln>
            <a:solidFill>
              <a:schemeClr val="bg1">
                <a:lumMod val="85000"/>
              </a:schemeClr>
            </a:solidFill>
          </a:ln>
        </p:spPr>
      </p:pic>
      <p:sp>
        <p:nvSpPr>
          <p:cNvPr id="52" name="Content Placeholder 2"/>
          <p:cNvSpPr txBox="1">
            <a:spLocks/>
          </p:cNvSpPr>
          <p:nvPr/>
        </p:nvSpPr>
        <p:spPr bwMode="auto">
          <a:xfrm>
            <a:off x="17857164" y="20954180"/>
            <a:ext cx="9098056" cy="5743414"/>
          </a:xfrm>
          <a:prstGeom prst="flowChartAlternateProcess">
            <a:avLst/>
          </a:prstGeom>
          <a:solidFill>
            <a:srgbClr val="C6E0FC"/>
          </a:solidFill>
          <a:ln>
            <a:noFill/>
          </a:ln>
          <a:extLst/>
        </p:spPr>
        <p:txBody>
          <a:bodyPr vert="horz" wrap="square" lIns="438904" tIns="219452" rIns="438904" bIns="219452" numCol="1" anchor="t" anchorCtr="0" compatLnSpc="1">
            <a:prstTxWarp prst="textNoShape">
              <a:avLst/>
            </a:prstTxWarp>
            <a:noAutofit/>
          </a:bodyPr>
          <a:lstStyle>
            <a:lvl1pPr marL="0" indent="0" algn="ctr" defTabSz="3290888" rtl="0" eaLnBrk="0" fontAlgn="base" hangingPunct="0">
              <a:spcBef>
                <a:spcPct val="20000"/>
              </a:spcBef>
              <a:spcAft>
                <a:spcPct val="0"/>
              </a:spcAft>
              <a:buNone/>
              <a:defRPr sz="11500">
                <a:solidFill>
                  <a:schemeClr val="tx1"/>
                </a:solidFill>
                <a:latin typeface="+mn-lt"/>
                <a:ea typeface="+mn-ea"/>
                <a:cs typeface="+mn-cs"/>
              </a:defRPr>
            </a:lvl1pPr>
            <a:lvl2pPr marL="342900" indent="0" algn="ctr" defTabSz="3290888" rtl="0" eaLnBrk="0" fontAlgn="base" hangingPunct="0">
              <a:spcBef>
                <a:spcPct val="20000"/>
              </a:spcBef>
              <a:spcAft>
                <a:spcPct val="0"/>
              </a:spcAft>
              <a:buNone/>
              <a:defRPr sz="10100">
                <a:solidFill>
                  <a:schemeClr val="tx1"/>
                </a:solidFill>
                <a:latin typeface="+mn-lt"/>
              </a:defRPr>
            </a:lvl2pPr>
            <a:lvl3pPr marL="685800" indent="0" algn="ctr" defTabSz="3290888" rtl="0" eaLnBrk="0" fontAlgn="base" hangingPunct="0">
              <a:spcBef>
                <a:spcPct val="20000"/>
              </a:spcBef>
              <a:spcAft>
                <a:spcPct val="0"/>
              </a:spcAft>
              <a:buNone/>
              <a:defRPr sz="8700">
                <a:solidFill>
                  <a:schemeClr val="tx1"/>
                </a:solidFill>
                <a:latin typeface="+mn-lt"/>
              </a:defRPr>
            </a:lvl3pPr>
            <a:lvl4pPr marL="1028700" indent="0" algn="ctr" defTabSz="3290888" rtl="0" eaLnBrk="0" fontAlgn="base" hangingPunct="0">
              <a:spcBef>
                <a:spcPct val="20000"/>
              </a:spcBef>
              <a:spcAft>
                <a:spcPct val="0"/>
              </a:spcAft>
              <a:buNone/>
              <a:defRPr sz="7200">
                <a:solidFill>
                  <a:schemeClr val="tx1"/>
                </a:solidFill>
                <a:latin typeface="+mn-lt"/>
              </a:defRPr>
            </a:lvl4pPr>
            <a:lvl5pPr marL="1371600" indent="0" algn="ctr" defTabSz="3290888" rtl="0" eaLnBrk="0" fontAlgn="base" hangingPunct="0">
              <a:spcBef>
                <a:spcPct val="20000"/>
              </a:spcBef>
              <a:spcAft>
                <a:spcPct val="0"/>
              </a:spcAft>
              <a:buNone/>
              <a:defRPr sz="7200">
                <a:solidFill>
                  <a:schemeClr val="tx1"/>
                </a:solidFill>
                <a:latin typeface="+mn-lt"/>
              </a:defRPr>
            </a:lvl5pPr>
            <a:lvl6pPr marL="1714500" indent="0" algn="ctr" defTabSz="3292079" rtl="0" fontAlgn="base">
              <a:spcBef>
                <a:spcPct val="20000"/>
              </a:spcBef>
              <a:spcAft>
                <a:spcPct val="0"/>
              </a:spcAft>
              <a:buNone/>
              <a:defRPr sz="7200">
                <a:solidFill>
                  <a:schemeClr val="tx1"/>
                </a:solidFill>
                <a:latin typeface="+mn-lt"/>
              </a:defRPr>
            </a:lvl6pPr>
            <a:lvl7pPr marL="2057400" indent="0" algn="ctr" defTabSz="3292079" rtl="0" fontAlgn="base">
              <a:spcBef>
                <a:spcPct val="20000"/>
              </a:spcBef>
              <a:spcAft>
                <a:spcPct val="0"/>
              </a:spcAft>
              <a:buNone/>
              <a:defRPr sz="7200">
                <a:solidFill>
                  <a:schemeClr val="tx1"/>
                </a:solidFill>
                <a:latin typeface="+mn-lt"/>
              </a:defRPr>
            </a:lvl7pPr>
            <a:lvl8pPr marL="2400300" indent="0" algn="ctr" defTabSz="3292079" rtl="0" fontAlgn="base">
              <a:spcBef>
                <a:spcPct val="20000"/>
              </a:spcBef>
              <a:spcAft>
                <a:spcPct val="0"/>
              </a:spcAft>
              <a:buNone/>
              <a:defRPr sz="7200">
                <a:solidFill>
                  <a:schemeClr val="tx1"/>
                </a:solidFill>
                <a:latin typeface="+mn-lt"/>
              </a:defRPr>
            </a:lvl8pPr>
            <a:lvl9pPr marL="2743200" indent="0" algn="ctr" defTabSz="3292079" rtl="0" fontAlgn="base">
              <a:spcBef>
                <a:spcPct val="20000"/>
              </a:spcBef>
              <a:spcAft>
                <a:spcPct val="0"/>
              </a:spcAft>
              <a:buNone/>
              <a:defRPr sz="7200">
                <a:solidFill>
                  <a:schemeClr val="tx1"/>
                </a:solidFill>
                <a:latin typeface="+mn-lt"/>
              </a:defRPr>
            </a:lvl9pPr>
          </a:lstStyle>
          <a:p>
            <a:pPr marL="0" lvl="1" algn="l">
              <a:spcBef>
                <a:spcPts val="0"/>
              </a:spcBef>
            </a:pPr>
            <a:endParaRPr lang="en-US" sz="2000" kern="0" dirty="0"/>
          </a:p>
        </p:txBody>
      </p:sp>
      <p:sp>
        <p:nvSpPr>
          <p:cNvPr id="53" name="Text Box 19"/>
          <p:cNvSpPr txBox="1">
            <a:spLocks noChangeArrowheads="1"/>
          </p:cNvSpPr>
          <p:nvPr/>
        </p:nvSpPr>
        <p:spPr bwMode="auto">
          <a:xfrm>
            <a:off x="27966125" y="21071539"/>
            <a:ext cx="6423434" cy="2313400"/>
          </a:xfrm>
          <a:prstGeom prst="roundRect">
            <a:avLst/>
          </a:prstGeom>
          <a:solidFill>
            <a:srgbClr val="C6E0FC"/>
          </a:solidFill>
          <a:ln w="9525">
            <a:noFill/>
            <a:miter lim="800000"/>
            <a:headEnd/>
            <a:tailEnd/>
          </a:ln>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marL="457200" indent="-457200" eaLnBrk="1" hangingPunct="1">
              <a:spcBef>
                <a:spcPts val="0"/>
              </a:spcBef>
              <a:buFont typeface="Arial" panose="020B0604020202020204" pitchFamily="34" charset="0"/>
              <a:buChar char="•"/>
              <a:defRPr/>
            </a:pPr>
            <a:r>
              <a:rPr lang="en-US" altLang="en-US" sz="3200" dirty="0" smtClean="0">
                <a:latin typeface="Calibri" panose="020F0502020204030204" pitchFamily="34" charset="0"/>
                <a:cs typeface="Calibri" panose="020F0502020204030204" pitchFamily="34" charset="0"/>
              </a:rPr>
              <a:t>358 staff </a:t>
            </a:r>
            <a:r>
              <a:rPr lang="en-US" altLang="en-US" sz="3200" dirty="0">
                <a:latin typeface="Calibri" panose="020F0502020204030204" pitchFamily="34" charset="0"/>
                <a:cs typeface="Calibri" panose="020F0502020204030204" pitchFamily="34" charset="0"/>
              </a:rPr>
              <a:t>completed </a:t>
            </a:r>
            <a:r>
              <a:rPr lang="en-US" altLang="en-US" sz="3200" dirty="0" smtClean="0">
                <a:latin typeface="Calibri" panose="020F0502020204030204" pitchFamily="34" charset="0"/>
                <a:cs typeface="Calibri" panose="020F0502020204030204" pitchFamily="34" charset="0"/>
              </a:rPr>
              <a:t>pre-education assessment survey</a:t>
            </a:r>
            <a:endParaRPr lang="en-US" altLang="en-US" sz="3200" dirty="0">
              <a:latin typeface="Calibri" panose="020F0502020204030204" pitchFamily="34" charset="0"/>
              <a:cs typeface="Calibri" panose="020F0502020204030204" pitchFamily="34" charset="0"/>
            </a:endParaRPr>
          </a:p>
          <a:p>
            <a:pPr marL="457200" indent="-457200" eaLnBrk="1" hangingPunct="1">
              <a:spcBef>
                <a:spcPts val="0"/>
              </a:spcBef>
              <a:buFont typeface="Arial" panose="020B0604020202020204" pitchFamily="34" charset="0"/>
              <a:buChar char="•"/>
              <a:defRPr/>
            </a:pPr>
            <a:r>
              <a:rPr lang="en-US" altLang="en-US" sz="3200" dirty="0" smtClean="0">
                <a:latin typeface="Calibri" panose="020F0502020204030204" pitchFamily="34" charset="0"/>
                <a:cs typeface="Calibri" panose="020F0502020204030204" pitchFamily="34" charset="0"/>
              </a:rPr>
              <a:t>313 staff completed post-education </a:t>
            </a:r>
            <a:r>
              <a:rPr lang="en-US" altLang="en-US" sz="3200" dirty="0">
                <a:latin typeface="Calibri" panose="020F0502020204030204" pitchFamily="34" charset="0"/>
                <a:cs typeface="Calibri" panose="020F0502020204030204" pitchFamily="34" charset="0"/>
              </a:rPr>
              <a:t>assessment </a:t>
            </a:r>
            <a:r>
              <a:rPr lang="en-US" altLang="en-US" sz="3200" dirty="0" smtClean="0">
                <a:latin typeface="Calibri" panose="020F0502020204030204" pitchFamily="34" charset="0"/>
                <a:cs typeface="Calibri" panose="020F0502020204030204" pitchFamily="34" charset="0"/>
              </a:rPr>
              <a:t>survey</a:t>
            </a:r>
          </a:p>
        </p:txBody>
      </p:sp>
      <p:sp>
        <p:nvSpPr>
          <p:cNvPr id="54" name="TextBox 53"/>
          <p:cNvSpPr txBox="1"/>
          <p:nvPr/>
        </p:nvSpPr>
        <p:spPr>
          <a:xfrm>
            <a:off x="18336591" y="21215532"/>
            <a:ext cx="8343224" cy="5401479"/>
          </a:xfrm>
          <a:prstGeom prst="rect">
            <a:avLst/>
          </a:prstGeom>
          <a:noFill/>
        </p:spPr>
        <p:txBody>
          <a:bodyPr wrap="square" rtlCol="0">
            <a:spAutoFit/>
          </a:bodyPr>
          <a:lstStyle/>
          <a:p>
            <a:pPr marL="457200" indent="-457200">
              <a:buFont typeface="Wingdings" panose="05000000000000000000" pitchFamily="2" charset="2"/>
              <a:buChar char="q"/>
              <a:defRPr/>
            </a:pPr>
            <a:r>
              <a:rPr lang="en-US" altLang="en-US" sz="3200" b="1" dirty="0">
                <a:solidFill>
                  <a:srgbClr val="8F1D4E"/>
                </a:solidFill>
                <a:latin typeface="Calibri" panose="020F0502020204030204" pitchFamily="34" charset="0"/>
                <a:cs typeface="Calibri" panose="020F0502020204030204" pitchFamily="34" charset="0"/>
              </a:rPr>
              <a:t>SUPC Education Module</a:t>
            </a:r>
          </a:p>
          <a:p>
            <a:pPr marL="457200" indent="-457200">
              <a:spcAft>
                <a:spcPts val="600"/>
              </a:spcAft>
              <a:buFont typeface="Wingdings" panose="05000000000000000000" pitchFamily="2" charset="2"/>
              <a:buChar char="ü"/>
              <a:defRPr/>
            </a:pPr>
            <a:r>
              <a:rPr lang="en-US" altLang="en-US" sz="3200" dirty="0">
                <a:latin typeface="Calibri" panose="020F0502020204030204" pitchFamily="34" charset="0"/>
                <a:cs typeface="Calibri" panose="020F0502020204030204" pitchFamily="34" charset="0"/>
              </a:rPr>
              <a:t>All hospitals successfully launched online module, March 1-31</a:t>
            </a:r>
          </a:p>
          <a:p>
            <a:pPr marL="457200" indent="-457200">
              <a:spcBef>
                <a:spcPts val="600"/>
              </a:spcBef>
              <a:buFont typeface="Wingdings" panose="05000000000000000000" pitchFamily="2" charset="2"/>
              <a:buChar char="q"/>
              <a:defRPr/>
            </a:pPr>
            <a:r>
              <a:rPr lang="en-US" altLang="en-US" sz="3200" b="1" dirty="0">
                <a:solidFill>
                  <a:srgbClr val="8F1D4E"/>
                </a:solidFill>
                <a:latin typeface="Calibri" panose="020F0502020204030204" pitchFamily="34" charset="0"/>
                <a:cs typeface="Calibri" panose="020F0502020204030204" pitchFamily="34" charset="0"/>
              </a:rPr>
              <a:t>Pre- and post-SUPC Education Assessments </a:t>
            </a:r>
          </a:p>
          <a:p>
            <a:pPr marL="457200" indent="-457200">
              <a:spcAft>
                <a:spcPts val="600"/>
              </a:spcAft>
              <a:buFont typeface="Wingdings" panose="05000000000000000000" pitchFamily="2" charset="2"/>
              <a:buChar char="ü"/>
              <a:defRPr/>
            </a:pPr>
            <a:r>
              <a:rPr lang="en-US" altLang="en-US" sz="3200" dirty="0">
                <a:latin typeface="Calibri" panose="020F0502020204030204" pitchFamily="34" charset="0"/>
                <a:cs typeface="Calibri" panose="020F0502020204030204" pitchFamily="34" charset="0"/>
              </a:rPr>
              <a:t>Survey links/QR codes embedded into module</a:t>
            </a:r>
          </a:p>
          <a:p>
            <a:pPr marL="457200" indent="-457200">
              <a:spcBef>
                <a:spcPts val="600"/>
              </a:spcBef>
              <a:buFont typeface="Wingdings" panose="05000000000000000000" pitchFamily="2" charset="2"/>
              <a:buChar char="q"/>
              <a:defRPr/>
            </a:pPr>
            <a:r>
              <a:rPr lang="en-US" altLang="en-US" sz="3200" b="1" dirty="0">
                <a:solidFill>
                  <a:srgbClr val="8F1D4E"/>
                </a:solidFill>
                <a:latin typeface="Calibri" panose="020F0502020204030204" pitchFamily="34" charset="0"/>
                <a:cs typeface="Calibri" panose="020F0502020204030204" pitchFamily="34" charset="0"/>
              </a:rPr>
              <a:t>Parent Education Materials for In-Hospital &amp; Discharge Teaching</a:t>
            </a:r>
          </a:p>
          <a:p>
            <a:pPr marL="457200" indent="-457200">
              <a:spcAft>
                <a:spcPts val="600"/>
              </a:spcAft>
              <a:buFont typeface="Wingdings" panose="05000000000000000000" pitchFamily="2" charset="2"/>
              <a:buChar char="ü"/>
              <a:defRPr/>
            </a:pPr>
            <a:r>
              <a:rPr lang="en-US" altLang="en-US" sz="3200" dirty="0">
                <a:latin typeface="Calibri" panose="020F0502020204030204" pitchFamily="34" charset="0"/>
                <a:cs typeface="Calibri" panose="020F0502020204030204" pitchFamily="34" charset="0"/>
              </a:rPr>
              <a:t>Poster/handout, April</a:t>
            </a:r>
          </a:p>
          <a:p>
            <a:pPr marL="457200" indent="-457200">
              <a:buFont typeface="Wingdings" panose="05000000000000000000" pitchFamily="2" charset="2"/>
              <a:buChar char="q"/>
              <a:defRPr/>
            </a:pPr>
            <a:r>
              <a:rPr lang="en-US" altLang="en-US" sz="3200" b="1" dirty="0">
                <a:solidFill>
                  <a:srgbClr val="8F1D4E"/>
                </a:solidFill>
                <a:latin typeface="Calibri" panose="020F0502020204030204" pitchFamily="34" charset="0"/>
                <a:cs typeface="Calibri" panose="020F0502020204030204" pitchFamily="34" charset="0"/>
              </a:rPr>
              <a:t>Quarterly Audits</a:t>
            </a:r>
          </a:p>
          <a:p>
            <a:pPr marL="457200" indent="-457200">
              <a:buFont typeface="Wingdings" panose="05000000000000000000" pitchFamily="2" charset="2"/>
              <a:buChar char="ü"/>
              <a:defRPr/>
            </a:pPr>
            <a:r>
              <a:rPr lang="en-US" altLang="en-US" sz="3200" dirty="0">
                <a:latin typeface="Calibri" panose="020F0502020204030204" pitchFamily="34" charset="0"/>
                <a:cs typeface="Calibri" panose="020F0502020204030204" pitchFamily="34" charset="0"/>
              </a:rPr>
              <a:t>10 chart audits per month</a:t>
            </a:r>
            <a:r>
              <a:rPr lang="en-US" altLang="en-US" sz="3200" dirty="0">
                <a:solidFill>
                  <a:srgbClr val="FF0000"/>
                </a:solidFill>
                <a:latin typeface="Calibri" panose="020F0502020204030204" pitchFamily="34" charset="0"/>
                <a:cs typeface="Calibri" panose="020F0502020204030204" pitchFamily="34" charset="0"/>
              </a:rPr>
              <a:t> </a:t>
            </a:r>
          </a:p>
        </p:txBody>
      </p:sp>
      <p:sp>
        <p:nvSpPr>
          <p:cNvPr id="57" name="Text Box 19"/>
          <p:cNvSpPr txBox="1">
            <a:spLocks noChangeArrowheads="1"/>
          </p:cNvSpPr>
          <p:nvPr/>
        </p:nvSpPr>
        <p:spPr bwMode="auto">
          <a:xfrm>
            <a:off x="17628766" y="5130117"/>
            <a:ext cx="17021185" cy="3130645"/>
          </a:xfrm>
          <a:prstGeom prst="roundRect">
            <a:avLst/>
          </a:prstGeom>
          <a:solidFill>
            <a:srgbClr val="F4F9FA"/>
          </a:solidFill>
          <a:ln w="9525">
            <a:solidFill>
              <a:srgbClr val="8F1D4E"/>
            </a:solidFill>
            <a:miter lim="800000"/>
            <a:headEnd/>
            <a:tailEnd/>
          </a:ln>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marL="457200" indent="-457200" eaLnBrk="1" hangingPunct="1">
              <a:spcBef>
                <a:spcPct val="50000"/>
              </a:spcBef>
              <a:buAutoNum type="arabicPeriod"/>
              <a:defRPr/>
            </a:pPr>
            <a:r>
              <a:rPr lang="en-US" sz="3200" dirty="0" smtClean="0">
                <a:latin typeface="Calibri" panose="020F0502020204030204" pitchFamily="34" charset="0"/>
                <a:cs typeface="Calibri" panose="020F0502020204030204" pitchFamily="34" charset="0"/>
              </a:rPr>
              <a:t>By </a:t>
            </a:r>
            <a:r>
              <a:rPr lang="en-US" sz="3200" u="sng" dirty="0">
                <a:latin typeface="Calibri" panose="020F0502020204030204" pitchFamily="34" charset="0"/>
                <a:cs typeface="Calibri" panose="020F0502020204030204" pitchFamily="34" charset="0"/>
              </a:rPr>
              <a:t>March 31, 2022</a:t>
            </a:r>
            <a:r>
              <a:rPr lang="en-US" sz="3200" dirty="0">
                <a:latin typeface="Calibri" panose="020F0502020204030204" pitchFamily="34" charset="0"/>
                <a:cs typeface="Calibri" panose="020F0502020204030204" pitchFamily="34" charset="0"/>
              </a:rPr>
              <a:t>, the Loyola APC network hospitals will provide SUPC education for its nurses and healthcare workers caring for postpartum women and their newborns, and also for new mothers and their families, as evidenced by completion of required education activities</a:t>
            </a:r>
            <a:r>
              <a:rPr lang="en-US" sz="3200" dirty="0" smtClean="0">
                <a:latin typeface="Calibri" panose="020F0502020204030204" pitchFamily="34" charset="0"/>
                <a:cs typeface="Calibri" panose="020F0502020204030204" pitchFamily="34" charset="0"/>
              </a:rPr>
              <a:t>.</a:t>
            </a:r>
          </a:p>
          <a:p>
            <a:pPr marL="457200" indent="-457200" eaLnBrk="1" hangingPunct="1">
              <a:spcBef>
                <a:spcPct val="50000"/>
              </a:spcBef>
              <a:buAutoNum type="arabicPeriod"/>
              <a:defRPr/>
            </a:pPr>
            <a:r>
              <a:rPr lang="en-US" sz="3200" dirty="0">
                <a:latin typeface="Calibri" panose="020F0502020204030204" pitchFamily="34" charset="0"/>
                <a:cs typeface="Calibri" panose="020F0502020204030204" pitchFamily="34" charset="0"/>
              </a:rPr>
              <a:t>On </a:t>
            </a:r>
            <a:r>
              <a:rPr lang="en-US" sz="3200" u="sng" dirty="0">
                <a:latin typeface="Calibri" panose="020F0502020204030204" pitchFamily="34" charset="0"/>
                <a:cs typeface="Calibri" panose="020F0502020204030204" pitchFamily="34" charset="0"/>
              </a:rPr>
              <a:t>April 1, 2022</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standardized parent education will be implemented as </a:t>
            </a:r>
            <a:r>
              <a:rPr lang="en-US" sz="3200" dirty="0">
                <a:latin typeface="Calibri" panose="020F0502020204030204" pitchFamily="34" charset="0"/>
                <a:cs typeface="Calibri" panose="020F0502020204030204" pitchFamily="34" charset="0"/>
              </a:rPr>
              <a:t>demonstrated by quarterly audits starting July, 2022 (for Q2: April, May, June</a:t>
            </a:r>
            <a:r>
              <a:rPr lang="en-US" sz="3200" dirty="0" smtClean="0">
                <a:latin typeface="Calibri" panose="020F0502020204030204" pitchFamily="34" charset="0"/>
                <a:cs typeface="Calibri" panose="020F0502020204030204" pitchFamily="34" charset="0"/>
              </a:rPr>
              <a:t>).</a:t>
            </a:r>
            <a:endParaRPr lang="en-US" altLang="en-US" sz="3200" dirty="0" smtClean="0">
              <a:solidFill>
                <a:srgbClr val="8F1D4E"/>
              </a:solidFill>
              <a:latin typeface="Calibri" panose="020F0502020204030204" pitchFamily="34" charset="0"/>
              <a:cs typeface="Calibri" panose="020F0502020204030204" pitchFamily="34" charset="0"/>
            </a:endParaRPr>
          </a:p>
        </p:txBody>
      </p:sp>
      <p:sp>
        <p:nvSpPr>
          <p:cNvPr id="58" name="TextBox 57"/>
          <p:cNvSpPr txBox="1"/>
          <p:nvPr/>
        </p:nvSpPr>
        <p:spPr>
          <a:xfrm>
            <a:off x="17710575" y="8505618"/>
            <a:ext cx="8856984" cy="830997"/>
          </a:xfrm>
          <a:prstGeom prst="rect">
            <a:avLst/>
          </a:prstGeom>
          <a:noFill/>
        </p:spPr>
        <p:txBody>
          <a:bodyPr wrap="square" rtlCol="0">
            <a:spAutoFit/>
          </a:bodyPr>
          <a:lstStyle/>
          <a:p>
            <a:pPr eaLnBrk="1" hangingPunct="1">
              <a:spcBef>
                <a:spcPts val="1200"/>
              </a:spcBef>
              <a:spcAft>
                <a:spcPts val="0"/>
              </a:spcAft>
              <a:defRPr/>
            </a:pPr>
            <a:r>
              <a:rPr lang="en-US" altLang="en-US" sz="4800" b="1" dirty="0">
                <a:solidFill>
                  <a:srgbClr val="8F1D4E"/>
                </a:solidFill>
                <a:latin typeface="Calibri" panose="020F0502020204030204" pitchFamily="34" charset="0"/>
                <a:cs typeface="Calibri" panose="020F0502020204030204" pitchFamily="34" charset="0"/>
              </a:rPr>
              <a:t>Methods &amp; Project Timeline</a:t>
            </a:r>
          </a:p>
        </p:txBody>
      </p:sp>
      <p:sp>
        <p:nvSpPr>
          <p:cNvPr id="59" name="Text Box 19"/>
          <p:cNvSpPr txBox="1">
            <a:spLocks noChangeArrowheads="1"/>
          </p:cNvSpPr>
          <p:nvPr/>
        </p:nvSpPr>
        <p:spPr bwMode="auto">
          <a:xfrm>
            <a:off x="35070607" y="4873960"/>
            <a:ext cx="15559485" cy="11447366"/>
          </a:xfrm>
          <a:prstGeom prst="rect">
            <a:avLst/>
          </a:prstGeom>
          <a:solidFill>
            <a:srgbClr val="F2D6DC"/>
          </a:solidFill>
          <a:ln w="9525">
            <a:noFill/>
            <a:miter lim="800000"/>
            <a:headEnd/>
            <a:tailEnd/>
          </a:ln>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spcBef>
                <a:spcPts val="0"/>
              </a:spcBef>
              <a:defRPr/>
            </a:pPr>
            <a:r>
              <a:rPr lang="en-US" altLang="en-US" sz="3200" b="1" dirty="0" smtClean="0">
                <a:cs typeface="Arial" panose="020B0604020202020204" pitchFamily="34" charset="0"/>
              </a:rPr>
              <a:t>Bedside staff nurse perception of “more work”:</a:t>
            </a:r>
          </a:p>
          <a:p>
            <a:pPr marL="1200150" lvl="1" indent="-457200" eaLnBrk="1" hangingPunct="1">
              <a:spcBef>
                <a:spcPts val="0"/>
              </a:spcBef>
              <a:buFont typeface="Wingdings" panose="05000000000000000000" pitchFamily="2" charset="2"/>
              <a:buChar char="§"/>
              <a:defRPr/>
            </a:pPr>
            <a:r>
              <a:rPr lang="en-US" altLang="en-US" sz="3200" i="1" dirty="0" smtClean="0">
                <a:cs typeface="Arial" panose="020B0604020202020204" pitchFamily="34" charset="0"/>
              </a:rPr>
              <a:t>APC to provide evidence-based practice education and resources</a:t>
            </a:r>
          </a:p>
          <a:p>
            <a:pPr marL="1200150" lvl="1" indent="-457200" eaLnBrk="1" hangingPunct="1">
              <a:spcBef>
                <a:spcPts val="0"/>
              </a:spcBef>
              <a:buFont typeface="Wingdings" panose="05000000000000000000" pitchFamily="2" charset="2"/>
              <a:buChar char="§"/>
              <a:defRPr/>
            </a:pPr>
            <a:r>
              <a:rPr lang="en-US" altLang="en-US" sz="3200" i="1" dirty="0" smtClean="0">
                <a:cs typeface="Arial" panose="020B0604020202020204" pitchFamily="34" charset="0"/>
              </a:rPr>
              <a:t>Staff/educator and leadership shared decision-making</a:t>
            </a:r>
            <a:endParaRPr lang="en-US" altLang="en-US" sz="3200" b="1" i="1" dirty="0" smtClean="0">
              <a:cs typeface="Arial" panose="020B0604020202020204" pitchFamily="34" charset="0"/>
            </a:endParaRPr>
          </a:p>
          <a:p>
            <a:pPr eaLnBrk="1" hangingPunct="1">
              <a:spcBef>
                <a:spcPts val="0"/>
              </a:spcBef>
              <a:defRPr/>
            </a:pPr>
            <a:r>
              <a:rPr lang="en-US" altLang="en-US" sz="3200" b="1" dirty="0" smtClean="0">
                <a:cs typeface="Arial" panose="020B0604020202020204" pitchFamily="34" charset="0"/>
              </a:rPr>
              <a:t>Risk of inadequate/missed </a:t>
            </a:r>
            <a:r>
              <a:rPr lang="en-US" altLang="en-US" sz="3200" b="1" dirty="0">
                <a:cs typeface="Arial" panose="020B0604020202020204" pitchFamily="34" charset="0"/>
              </a:rPr>
              <a:t>parent </a:t>
            </a:r>
            <a:r>
              <a:rPr lang="en-US" altLang="en-US" sz="3200" b="1" dirty="0" smtClean="0">
                <a:cs typeface="Arial" panose="020B0604020202020204" pitchFamily="34" charset="0"/>
              </a:rPr>
              <a:t>education:</a:t>
            </a:r>
          </a:p>
          <a:p>
            <a:pPr marL="1200150" lvl="1" indent="-457200" eaLnBrk="1" hangingPunct="1">
              <a:spcBef>
                <a:spcPts val="0"/>
              </a:spcBef>
              <a:buFont typeface="Wingdings" panose="05000000000000000000" pitchFamily="2" charset="2"/>
              <a:buChar char="§"/>
              <a:defRPr/>
            </a:pPr>
            <a:r>
              <a:rPr lang="en-US" altLang="en-US" sz="3200" i="1" dirty="0" smtClean="0">
                <a:cs typeface="Arial" panose="020B0604020202020204" pitchFamily="34" charset="0"/>
              </a:rPr>
              <a:t>All patients </a:t>
            </a:r>
            <a:r>
              <a:rPr lang="en-US" altLang="en-US" sz="3200" i="1" dirty="0">
                <a:cs typeface="Arial" panose="020B0604020202020204" pitchFamily="34" charset="0"/>
              </a:rPr>
              <a:t>and families </a:t>
            </a:r>
            <a:r>
              <a:rPr lang="en-US" altLang="en-US" sz="3200" i="1" dirty="0" smtClean="0">
                <a:cs typeface="Arial" panose="020B0604020202020204" pitchFamily="34" charset="0"/>
              </a:rPr>
              <a:t>should be given </a:t>
            </a:r>
            <a:r>
              <a:rPr lang="en-US" altLang="en-US" sz="3200" i="1" dirty="0">
                <a:cs typeface="Arial" panose="020B0604020202020204" pitchFamily="34" charset="0"/>
              </a:rPr>
              <a:t>the same education and </a:t>
            </a:r>
            <a:r>
              <a:rPr lang="en-US" altLang="en-US" sz="3200" i="1" dirty="0" smtClean="0">
                <a:cs typeface="Arial" panose="020B0604020202020204" pitchFamily="34" charset="0"/>
              </a:rPr>
              <a:t>support -</a:t>
            </a:r>
          </a:p>
          <a:p>
            <a:pPr marL="1600200" lvl="2" indent="-457200">
              <a:buFont typeface="Courier New" panose="02070309020205020404" pitchFamily="49" charset="0"/>
              <a:buChar char="o"/>
            </a:pPr>
            <a:r>
              <a:rPr lang="en-US" sz="3200" i="1" dirty="0">
                <a:cs typeface="Arial" panose="020B0604020202020204" pitchFamily="34" charset="0"/>
              </a:rPr>
              <a:t>Benefits of SSC &amp; </a:t>
            </a:r>
            <a:r>
              <a:rPr lang="en-US" sz="3200" i="1" dirty="0" smtClean="0">
                <a:cs typeface="Arial" panose="020B0604020202020204" pitchFamily="34" charset="0"/>
              </a:rPr>
              <a:t>BF</a:t>
            </a:r>
            <a:endParaRPr lang="en-US" sz="3200" i="1" dirty="0">
              <a:cs typeface="Arial" panose="020B0604020202020204" pitchFamily="34" charset="0"/>
            </a:endParaRPr>
          </a:p>
          <a:p>
            <a:pPr marL="1600200" lvl="2" indent="-457200">
              <a:buFont typeface="Courier New" panose="02070309020205020404" pitchFamily="49" charset="0"/>
              <a:buChar char="o"/>
            </a:pPr>
            <a:r>
              <a:rPr lang="en-US" sz="3200" i="1" dirty="0">
                <a:cs typeface="Arial" panose="020B0604020202020204" pitchFamily="34" charset="0"/>
              </a:rPr>
              <a:t>Components of safe positioning during SSC &amp; </a:t>
            </a:r>
            <a:r>
              <a:rPr lang="en-US" sz="3200" i="1" dirty="0" smtClean="0">
                <a:cs typeface="Arial" panose="020B0604020202020204" pitchFamily="34" charset="0"/>
              </a:rPr>
              <a:t>BF</a:t>
            </a:r>
            <a:endParaRPr lang="en-US" sz="3200" i="1" dirty="0">
              <a:cs typeface="Arial" panose="020B0604020202020204" pitchFamily="34" charset="0"/>
            </a:endParaRPr>
          </a:p>
          <a:p>
            <a:pPr marL="1600200" lvl="2" indent="-457200">
              <a:buFont typeface="Courier New" panose="02070309020205020404" pitchFamily="49" charset="0"/>
              <a:buChar char="o"/>
            </a:pPr>
            <a:r>
              <a:rPr lang="en-US" sz="3200" i="1" dirty="0">
                <a:cs typeface="Arial" panose="020B0604020202020204" pitchFamily="34" charset="0"/>
              </a:rPr>
              <a:t>Avoiding all distractions during SSC &amp; </a:t>
            </a:r>
            <a:r>
              <a:rPr lang="en-US" sz="3200" i="1" dirty="0" smtClean="0">
                <a:cs typeface="Arial" panose="020B0604020202020204" pitchFamily="34" charset="0"/>
              </a:rPr>
              <a:t>BF</a:t>
            </a:r>
            <a:endParaRPr lang="en-US" sz="3200" i="1" dirty="0">
              <a:cs typeface="Arial" panose="020B0604020202020204" pitchFamily="34" charset="0"/>
            </a:endParaRPr>
          </a:p>
          <a:p>
            <a:pPr marL="1600200" lvl="2" indent="-457200">
              <a:buFont typeface="Courier New" panose="02070309020205020404" pitchFamily="49" charset="0"/>
              <a:buChar char="o"/>
            </a:pPr>
            <a:r>
              <a:rPr lang="en-US" sz="3200" i="1" dirty="0">
                <a:cs typeface="Arial" panose="020B0604020202020204" pitchFamily="34" charset="0"/>
              </a:rPr>
              <a:t>Not sleeping while holding </a:t>
            </a:r>
            <a:r>
              <a:rPr lang="en-US" sz="3200" i="1" dirty="0" smtClean="0">
                <a:cs typeface="Arial" panose="020B0604020202020204" pitchFamily="34" charset="0"/>
              </a:rPr>
              <a:t>baby</a:t>
            </a:r>
            <a:endParaRPr lang="en-US" sz="3200" i="1" dirty="0">
              <a:cs typeface="Arial" panose="020B0604020202020204" pitchFamily="34" charset="0"/>
            </a:endParaRPr>
          </a:p>
          <a:p>
            <a:pPr marL="1600200" lvl="2" indent="-457200">
              <a:buFont typeface="Courier New" panose="02070309020205020404" pitchFamily="49" charset="0"/>
              <a:buChar char="o"/>
            </a:pPr>
            <a:r>
              <a:rPr lang="en-US" sz="3200" i="1" dirty="0">
                <a:cs typeface="Arial" panose="020B0604020202020204" pitchFamily="34" charset="0"/>
              </a:rPr>
              <a:t>Supervised </a:t>
            </a:r>
            <a:r>
              <a:rPr lang="en-US" sz="3200" i="1" dirty="0" smtClean="0">
                <a:cs typeface="Arial" panose="020B0604020202020204" pitchFamily="34" charset="0"/>
              </a:rPr>
              <a:t>SSC/BF</a:t>
            </a:r>
            <a:endParaRPr lang="en-US" sz="3200" i="1" dirty="0">
              <a:cs typeface="Arial" panose="020B0604020202020204" pitchFamily="34" charset="0"/>
            </a:endParaRPr>
          </a:p>
          <a:p>
            <a:pPr marL="1600200" lvl="2" indent="-457200">
              <a:buFont typeface="Courier New" panose="02070309020205020404" pitchFamily="49" charset="0"/>
              <a:buChar char="o"/>
            </a:pPr>
            <a:r>
              <a:rPr lang="en-US" sz="3200" i="1" dirty="0">
                <a:cs typeface="Arial" panose="020B0604020202020204" pitchFamily="34" charset="0"/>
              </a:rPr>
              <a:t>What to look for – signs of </a:t>
            </a:r>
            <a:r>
              <a:rPr lang="en-US" sz="3200" i="1" dirty="0" smtClean="0">
                <a:cs typeface="Arial" panose="020B0604020202020204" pitchFamily="34" charset="0"/>
              </a:rPr>
              <a:t>SUPC</a:t>
            </a:r>
            <a:endParaRPr lang="en-US" sz="3200" i="1" dirty="0">
              <a:cs typeface="Arial" panose="020B0604020202020204" pitchFamily="34" charset="0"/>
            </a:endParaRPr>
          </a:p>
          <a:p>
            <a:pPr marL="1600200" lvl="2" indent="-457200">
              <a:buFont typeface="Courier New" panose="02070309020205020404" pitchFamily="49" charset="0"/>
              <a:buChar char="o"/>
            </a:pPr>
            <a:r>
              <a:rPr lang="en-US" sz="3200" i="1" dirty="0">
                <a:cs typeface="Arial" panose="020B0604020202020204" pitchFamily="34" charset="0"/>
              </a:rPr>
              <a:t>Safe to Sleep/Back to Sleep instructions when infant placed to sleep/in </a:t>
            </a:r>
            <a:r>
              <a:rPr lang="en-US" sz="3200" i="1" dirty="0" smtClean="0">
                <a:cs typeface="Arial" panose="020B0604020202020204" pitchFamily="34" charset="0"/>
              </a:rPr>
              <a:t>crib</a:t>
            </a:r>
            <a:endParaRPr lang="en-US" sz="3200" i="1" dirty="0">
              <a:cs typeface="Arial" panose="020B0604020202020204" pitchFamily="34" charset="0"/>
            </a:endParaRPr>
          </a:p>
          <a:p>
            <a:pPr marL="1600200" lvl="2" indent="-457200">
              <a:buFont typeface="Courier New" panose="02070309020205020404" pitchFamily="49" charset="0"/>
              <a:buChar char="o"/>
            </a:pPr>
            <a:r>
              <a:rPr lang="en-US" sz="3200" i="1" dirty="0">
                <a:cs typeface="Arial" panose="020B0604020202020204" pitchFamily="34" charset="0"/>
              </a:rPr>
              <a:t>Lactation consultation/support as </a:t>
            </a:r>
            <a:r>
              <a:rPr lang="en-US" sz="3200" i="1" dirty="0" smtClean="0">
                <a:cs typeface="Arial" panose="020B0604020202020204" pitchFamily="34" charset="0"/>
              </a:rPr>
              <a:t>needed</a:t>
            </a:r>
          </a:p>
          <a:p>
            <a:pPr eaLnBrk="1" hangingPunct="1">
              <a:spcBef>
                <a:spcPts val="0"/>
              </a:spcBef>
              <a:defRPr/>
            </a:pPr>
            <a:r>
              <a:rPr lang="en-US" altLang="en-US" sz="3200" b="1" dirty="0" smtClean="0">
                <a:cs typeface="Arial" panose="020B0604020202020204" pitchFamily="34" charset="0"/>
              </a:rPr>
              <a:t>Biased attitudes of maternity/newborn care providers:</a:t>
            </a:r>
          </a:p>
          <a:p>
            <a:pPr marL="1200150" lvl="1" indent="-457200" eaLnBrk="1" hangingPunct="1">
              <a:spcBef>
                <a:spcPts val="0"/>
              </a:spcBef>
              <a:buFont typeface="Wingdings" panose="05000000000000000000" pitchFamily="2" charset="2"/>
              <a:buChar char="§"/>
              <a:defRPr/>
            </a:pPr>
            <a:r>
              <a:rPr lang="en-US" altLang="en-US" sz="3200" i="1" dirty="0" smtClean="0">
                <a:cs typeface="Arial" panose="020B0604020202020204" pitchFamily="34" charset="0"/>
              </a:rPr>
              <a:t>Promote </a:t>
            </a:r>
            <a:r>
              <a:rPr lang="en-US" altLang="en-US" sz="3200" i="1" dirty="0">
                <a:cs typeface="Arial" panose="020B0604020202020204" pitchFamily="34" charset="0"/>
              </a:rPr>
              <a:t>staff awareness of their own biased attitudes and beliefs (explicit or implicit), and how these can affect actions, behaviors, decisions, &amp; patient care </a:t>
            </a:r>
          </a:p>
          <a:p>
            <a:pPr marL="1200150" lvl="1" indent="-457200" eaLnBrk="1" hangingPunct="1">
              <a:spcBef>
                <a:spcPts val="0"/>
              </a:spcBef>
              <a:buFont typeface="Wingdings" panose="05000000000000000000" pitchFamily="2" charset="2"/>
              <a:buChar char="§"/>
              <a:defRPr/>
            </a:pPr>
            <a:r>
              <a:rPr lang="en-US" altLang="en-US" sz="3200" i="1" dirty="0">
                <a:cs typeface="Arial" panose="020B0604020202020204" pitchFamily="34" charset="0"/>
              </a:rPr>
              <a:t>Treat all patients with neutral compassion, care, and </a:t>
            </a:r>
            <a:r>
              <a:rPr lang="en-US" altLang="en-US" sz="3200" i="1" dirty="0" smtClean="0">
                <a:cs typeface="Arial" panose="020B0604020202020204" pitchFamily="34" charset="0"/>
              </a:rPr>
              <a:t>respect</a:t>
            </a:r>
            <a:endParaRPr lang="en-US" altLang="en-US" sz="3200" i="1" dirty="0">
              <a:cs typeface="Arial" panose="020B0604020202020204" pitchFamily="34" charset="0"/>
            </a:endParaRPr>
          </a:p>
          <a:p>
            <a:pPr eaLnBrk="1" hangingPunct="1">
              <a:spcBef>
                <a:spcPts val="0"/>
              </a:spcBef>
              <a:defRPr/>
            </a:pPr>
            <a:r>
              <a:rPr lang="en-US" altLang="en-US" sz="3200" b="1" dirty="0" smtClean="0">
                <a:cs typeface="Arial" panose="020B0604020202020204" pitchFamily="34" charset="0"/>
              </a:rPr>
              <a:t>Sustainability:</a:t>
            </a:r>
            <a:endParaRPr lang="en-US" altLang="en-US" sz="3200" dirty="0" smtClean="0">
              <a:cs typeface="Arial" panose="020B0604020202020204" pitchFamily="34" charset="0"/>
            </a:endParaRPr>
          </a:p>
          <a:p>
            <a:pPr marL="1200150" lvl="1" indent="-457200" eaLnBrk="1" hangingPunct="1">
              <a:spcBef>
                <a:spcPts val="0"/>
              </a:spcBef>
              <a:buFont typeface="Wingdings" panose="05000000000000000000" pitchFamily="2" charset="2"/>
              <a:buChar char="§"/>
              <a:defRPr/>
            </a:pPr>
            <a:r>
              <a:rPr lang="en-US" altLang="en-US" sz="3200" i="1" dirty="0" smtClean="0">
                <a:cs typeface="Arial" panose="020B0604020202020204" pitchFamily="34" charset="0"/>
              </a:rPr>
              <a:t>All new hires complete education module and pre- and post- assessment surveys</a:t>
            </a:r>
          </a:p>
          <a:p>
            <a:pPr marL="1200150" lvl="1" indent="-457200" eaLnBrk="1" hangingPunct="1">
              <a:spcBef>
                <a:spcPts val="0"/>
              </a:spcBef>
              <a:buFont typeface="Wingdings" panose="05000000000000000000" pitchFamily="2" charset="2"/>
              <a:buChar char="§"/>
              <a:defRPr/>
            </a:pPr>
            <a:r>
              <a:rPr lang="en-US" altLang="en-US" sz="3200" i="1" dirty="0" smtClean="0">
                <a:cs typeface="Arial" panose="020B0604020202020204" pitchFamily="34" charset="0"/>
              </a:rPr>
              <a:t>Incorporate SUPC education into annual competencies</a:t>
            </a:r>
          </a:p>
          <a:p>
            <a:pPr marL="1200150" lvl="1" indent="-457200" eaLnBrk="1" hangingPunct="1">
              <a:spcBef>
                <a:spcPts val="0"/>
              </a:spcBef>
              <a:buFont typeface="Wingdings" panose="05000000000000000000" pitchFamily="2" charset="2"/>
              <a:buChar char="§"/>
              <a:defRPr/>
            </a:pPr>
            <a:r>
              <a:rPr lang="en-US" altLang="en-US" sz="3200" i="1" dirty="0" smtClean="0">
                <a:cs typeface="Arial" panose="020B0604020202020204" pitchFamily="34" charset="0"/>
              </a:rPr>
              <a:t>Complete quarterly audits to track parent education </a:t>
            </a:r>
          </a:p>
        </p:txBody>
      </p:sp>
      <p:sp>
        <p:nvSpPr>
          <p:cNvPr id="60" name="TextBox 59"/>
          <p:cNvSpPr txBox="1"/>
          <p:nvPr/>
        </p:nvSpPr>
        <p:spPr>
          <a:xfrm>
            <a:off x="35070607" y="16394263"/>
            <a:ext cx="10873208" cy="830997"/>
          </a:xfrm>
          <a:prstGeom prst="rect">
            <a:avLst/>
          </a:prstGeom>
          <a:noFill/>
        </p:spPr>
        <p:txBody>
          <a:bodyPr wrap="square" rtlCol="0">
            <a:spAutoFit/>
          </a:bodyPr>
          <a:lstStyle/>
          <a:p>
            <a:r>
              <a:rPr lang="en-US" sz="4800" b="1" dirty="0" smtClean="0">
                <a:solidFill>
                  <a:srgbClr val="8F1D4E"/>
                </a:solidFill>
                <a:latin typeface="Calibri" panose="020F0502020204030204" pitchFamily="34" charset="0"/>
                <a:cs typeface="Calibri" panose="020F0502020204030204" pitchFamily="34" charset="0"/>
              </a:rPr>
              <a:t>Next Steps</a:t>
            </a:r>
            <a:endParaRPr lang="en-US" sz="4800" b="1" dirty="0">
              <a:solidFill>
                <a:srgbClr val="8F1D4E"/>
              </a:solidFill>
              <a:latin typeface="Calibri" panose="020F0502020204030204" pitchFamily="34" charset="0"/>
              <a:cs typeface="Calibri" panose="020F0502020204030204" pitchFamily="34" charset="0"/>
            </a:endParaRPr>
          </a:p>
        </p:txBody>
      </p:sp>
      <p:sp>
        <p:nvSpPr>
          <p:cNvPr id="61" name="TextBox 60"/>
          <p:cNvSpPr txBox="1"/>
          <p:nvPr/>
        </p:nvSpPr>
        <p:spPr>
          <a:xfrm>
            <a:off x="35175433" y="17102578"/>
            <a:ext cx="15229628" cy="4154984"/>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3000" b="1" dirty="0" smtClean="0">
                <a:latin typeface="Calibri" panose="020F0502020204030204" pitchFamily="34" charset="0"/>
                <a:ea typeface="Calibri" panose="020F0502020204030204" pitchFamily="34" charset="0"/>
                <a:cs typeface="Calibri" panose="020F0502020204030204" pitchFamily="34" charset="0"/>
              </a:rPr>
              <a:t>Readminister SUPC post-education survey: </a:t>
            </a:r>
            <a:r>
              <a:rPr lang="en-US" sz="3000" dirty="0" smtClean="0">
                <a:latin typeface="Calibri" panose="020F0502020204030204" pitchFamily="34" charset="0"/>
                <a:ea typeface="Calibri" panose="020F0502020204030204" pitchFamily="34" charset="0"/>
                <a:cs typeface="Calibri" panose="020F0502020204030204" pitchFamily="34" charset="0"/>
              </a:rPr>
              <a:t>Measure retention of initial education in one year</a:t>
            </a:r>
          </a:p>
          <a:p>
            <a:pPr marL="342900" marR="0" lvl="0" indent="-342900">
              <a:spcBef>
                <a:spcPts val="0"/>
              </a:spcBef>
              <a:spcAft>
                <a:spcPts val="0"/>
              </a:spcAft>
              <a:buFont typeface="Symbol" panose="05050102010706020507" pitchFamily="18" charset="2"/>
              <a:buChar char=""/>
            </a:pPr>
            <a:r>
              <a:rPr lang="en-US" sz="3000" b="1" dirty="0" smtClean="0">
                <a:latin typeface="Calibri" panose="020F0502020204030204" pitchFamily="34" charset="0"/>
                <a:ea typeface="Calibri" panose="020F0502020204030204" pitchFamily="34" charset="0"/>
                <a:cs typeface="Calibri" panose="020F0502020204030204" pitchFamily="34" charset="0"/>
              </a:rPr>
              <a:t>Evidence-based </a:t>
            </a:r>
            <a:r>
              <a:rPr lang="en-US" sz="3000" b="1" dirty="0">
                <a:latin typeface="Calibri" panose="020F0502020204030204" pitchFamily="34" charset="0"/>
                <a:ea typeface="Calibri" panose="020F0502020204030204" pitchFamily="34" charset="0"/>
                <a:cs typeface="Calibri" panose="020F0502020204030204" pitchFamily="34" charset="0"/>
              </a:rPr>
              <a:t>practice change </a:t>
            </a:r>
            <a:r>
              <a:rPr lang="en-US" sz="3000" b="1" dirty="0" smtClean="0">
                <a:latin typeface="Calibri" panose="020F0502020204030204" pitchFamily="34" charset="0"/>
                <a:ea typeface="Calibri" panose="020F0502020204030204" pitchFamily="34" charset="0"/>
                <a:cs typeface="Calibri" panose="020F0502020204030204" pitchFamily="34" charset="0"/>
              </a:rPr>
              <a:t>considerations:</a:t>
            </a:r>
          </a:p>
          <a:p>
            <a:pPr marR="0" lvl="0">
              <a:spcBef>
                <a:spcPts val="0"/>
              </a:spcBef>
              <a:spcAft>
                <a:spcPts val="0"/>
              </a:spcAft>
            </a:pPr>
            <a:endParaRPr lang="en-US" sz="2400" b="1" dirty="0">
              <a:ea typeface="Calibri" panose="020F0502020204030204" pitchFamily="34" charset="0"/>
              <a:cs typeface="Times New Roman" panose="02020603050405020304" pitchFamily="18" charset="0"/>
            </a:endParaRPr>
          </a:p>
          <a:p>
            <a:pPr marR="0" lvl="0">
              <a:spcBef>
                <a:spcPts val="0"/>
              </a:spcBef>
              <a:spcAft>
                <a:spcPts val="0"/>
              </a:spcAft>
            </a:pPr>
            <a:endParaRPr lang="en-US" sz="2400" b="1" dirty="0" smtClean="0">
              <a:ea typeface="Calibri" panose="020F0502020204030204" pitchFamily="34" charset="0"/>
              <a:cs typeface="Times New Roman" panose="02020603050405020304" pitchFamily="18" charset="0"/>
            </a:endParaRPr>
          </a:p>
          <a:p>
            <a:pPr marL="342900" marR="0" lvl="0" indent="-342900">
              <a:spcBef>
                <a:spcPts val="600"/>
              </a:spcBef>
              <a:spcAft>
                <a:spcPts val="0"/>
              </a:spcAft>
              <a:buFont typeface="Symbol" panose="05050102010706020507" pitchFamily="18" charset="2"/>
              <a:buChar char=""/>
            </a:pPr>
            <a:endParaRPr lang="en-US" sz="2400" b="1" dirty="0" smtClean="0">
              <a:ea typeface="Calibri" panose="020F0502020204030204" pitchFamily="34" charset="0"/>
              <a:cs typeface="Times New Roman" panose="02020603050405020304" pitchFamily="18" charset="0"/>
            </a:endParaRPr>
          </a:p>
          <a:p>
            <a:pPr marL="342900" marR="0" lvl="0" indent="-342900">
              <a:spcBef>
                <a:spcPts val="600"/>
              </a:spcBef>
              <a:spcAft>
                <a:spcPts val="0"/>
              </a:spcAft>
              <a:buFont typeface="Symbol" panose="05050102010706020507" pitchFamily="18" charset="2"/>
              <a:buChar char=""/>
            </a:pPr>
            <a:endParaRPr lang="en-US" sz="2400" b="1" dirty="0">
              <a:ea typeface="Calibri" panose="020F0502020204030204" pitchFamily="34" charset="0"/>
              <a:cs typeface="Times New Roman" panose="02020603050405020304" pitchFamily="18" charset="0"/>
            </a:endParaRPr>
          </a:p>
          <a:p>
            <a:pPr marR="0" lvl="0">
              <a:spcBef>
                <a:spcPts val="600"/>
              </a:spcBef>
              <a:spcAft>
                <a:spcPts val="0"/>
              </a:spcAft>
            </a:pPr>
            <a:endParaRPr lang="en-US" sz="2400" b="1" dirty="0" smtClean="0">
              <a:ea typeface="Calibri" panose="020F0502020204030204" pitchFamily="34" charset="0"/>
              <a:cs typeface="Times New Roman" panose="02020603050405020304" pitchFamily="18" charset="0"/>
            </a:endParaRPr>
          </a:p>
          <a:p>
            <a:pPr marL="342900" marR="0" lvl="0" indent="-342900">
              <a:spcBef>
                <a:spcPts val="600"/>
              </a:spcBef>
              <a:spcAft>
                <a:spcPts val="0"/>
              </a:spcAft>
              <a:buFont typeface="Symbol" panose="05050102010706020507" pitchFamily="18" charset="2"/>
              <a:buChar char=""/>
            </a:pPr>
            <a:r>
              <a:rPr lang="en-US" sz="3000" b="1" dirty="0" smtClean="0">
                <a:latin typeface="Calibri" panose="020F0502020204030204" pitchFamily="34" charset="0"/>
                <a:ea typeface="Calibri" panose="020F0502020204030204" pitchFamily="34" charset="0"/>
                <a:cs typeface="Calibri" panose="020F0502020204030204" pitchFamily="34" charset="0"/>
              </a:rPr>
              <a:t>Policy </a:t>
            </a:r>
            <a:r>
              <a:rPr lang="en-US" sz="3000" b="1" dirty="0">
                <a:latin typeface="Calibri" panose="020F0502020204030204" pitchFamily="34" charset="0"/>
                <a:ea typeface="Calibri" panose="020F0502020204030204" pitchFamily="34" charset="0"/>
                <a:cs typeface="Calibri" panose="020F0502020204030204" pitchFamily="34" charset="0"/>
              </a:rPr>
              <a:t>statements addressing </a:t>
            </a:r>
            <a:r>
              <a:rPr lang="en-US" sz="3000" b="1" dirty="0" smtClean="0">
                <a:latin typeface="Calibri" panose="020F0502020204030204" pitchFamily="34" charset="0"/>
                <a:ea typeface="Calibri" panose="020F0502020204030204" pitchFamily="34" charset="0"/>
                <a:cs typeface="Calibri" panose="020F0502020204030204" pitchFamily="34" charset="0"/>
              </a:rPr>
              <a:t>SUPC: </a:t>
            </a:r>
            <a:r>
              <a:rPr lang="en-US" sz="3000" dirty="0" smtClean="0">
                <a:latin typeface="Calibri" panose="020F0502020204030204" pitchFamily="34" charset="0"/>
                <a:ea typeface="Calibri" panose="020F0502020204030204" pitchFamily="34" charset="0"/>
                <a:cs typeface="Calibri" panose="020F0502020204030204" pitchFamily="34" charset="0"/>
              </a:rPr>
              <a:t>Add addendum/incorporate </a:t>
            </a:r>
            <a:r>
              <a:rPr lang="en-US" sz="3000" dirty="0">
                <a:latin typeface="Calibri" panose="020F0502020204030204" pitchFamily="34" charset="0"/>
                <a:ea typeface="Calibri" panose="020F0502020204030204" pitchFamily="34" charset="0"/>
                <a:cs typeface="Calibri" panose="020F0502020204030204" pitchFamily="34" charset="0"/>
              </a:rPr>
              <a:t>into an existing policy at each </a:t>
            </a:r>
            <a:r>
              <a:rPr lang="en-US" sz="3000" dirty="0" smtClean="0">
                <a:latin typeface="Calibri" panose="020F0502020204030204" pitchFamily="34" charset="0"/>
                <a:ea typeface="Calibri" panose="020F0502020204030204" pitchFamily="34" charset="0"/>
                <a:cs typeface="Calibri" panose="020F0502020204030204" pitchFamily="34" charset="0"/>
              </a:rPr>
              <a:t>hospital</a:t>
            </a:r>
          </a:p>
        </p:txBody>
      </p:sp>
      <p:pic>
        <p:nvPicPr>
          <p:cNvPr id="33" name="Picture 32"/>
          <p:cNvPicPr>
            <a:picLocks noChangeAspect="1"/>
          </p:cNvPicPr>
          <p:nvPr/>
        </p:nvPicPr>
        <p:blipFill>
          <a:blip r:embed="rId6"/>
          <a:stretch>
            <a:fillRect/>
          </a:stretch>
        </p:blipFill>
        <p:spPr>
          <a:xfrm>
            <a:off x="37385661" y="18167611"/>
            <a:ext cx="10662828" cy="2109399"/>
          </a:xfrm>
          <a:prstGeom prst="rect">
            <a:avLst/>
          </a:prstGeom>
        </p:spPr>
      </p:pic>
      <p:sp>
        <p:nvSpPr>
          <p:cNvPr id="62" name="Text Box 19"/>
          <p:cNvSpPr txBox="1">
            <a:spLocks noChangeArrowheads="1"/>
          </p:cNvSpPr>
          <p:nvPr/>
        </p:nvSpPr>
        <p:spPr bwMode="auto">
          <a:xfrm>
            <a:off x="35168211" y="22228239"/>
            <a:ext cx="15461881" cy="2583401"/>
          </a:xfrm>
          <a:prstGeom prst="rect">
            <a:avLst/>
          </a:prstGeom>
          <a:noFill/>
          <a:ln>
            <a:noFill/>
          </a:ln>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defRPr/>
            </a:pPr>
            <a:r>
              <a:rPr lang="en-US" altLang="en-US" sz="3200" dirty="0">
                <a:latin typeface="Calibri" panose="020F0502020204030204" pitchFamily="34" charset="0"/>
                <a:cs typeface="Calibri" panose="020F0502020204030204" pitchFamily="34" charset="0"/>
              </a:rPr>
              <a:t>Six delivering hospitals totally </a:t>
            </a:r>
            <a:r>
              <a:rPr lang="en-US" altLang="en-US" sz="3200" dirty="0" smtClean="0">
                <a:latin typeface="Calibri" panose="020F0502020204030204" pitchFamily="34" charset="0"/>
                <a:cs typeface="Calibri" panose="020F0502020204030204" pitchFamily="34" charset="0"/>
              </a:rPr>
              <a:t>over 10,000 deliveries/year </a:t>
            </a:r>
            <a:r>
              <a:rPr lang="en-US" altLang="en-US" sz="3200" dirty="0">
                <a:latin typeface="Calibri" panose="020F0502020204030204" pitchFamily="34" charset="0"/>
                <a:cs typeface="Calibri" panose="020F0502020204030204" pitchFamily="34" charset="0"/>
              </a:rPr>
              <a:t>worked </a:t>
            </a:r>
            <a:r>
              <a:rPr lang="en-US" altLang="en-US" sz="3200" dirty="0" smtClean="0">
                <a:latin typeface="Calibri" panose="020F0502020204030204" pitchFamily="34" charset="0"/>
                <a:cs typeface="Calibri" panose="020F0502020204030204" pitchFamily="34" charset="0"/>
              </a:rPr>
              <a:t>collaboratively with the APC </a:t>
            </a:r>
            <a:r>
              <a:rPr lang="en-US" altLang="en-US" sz="3200" dirty="0">
                <a:latin typeface="Calibri" panose="020F0502020204030204" pitchFamily="34" charset="0"/>
                <a:cs typeface="Calibri" panose="020F0502020204030204" pitchFamily="34" charset="0"/>
              </a:rPr>
              <a:t>to </a:t>
            </a:r>
            <a:r>
              <a:rPr lang="en-US" altLang="en-US" sz="3200" dirty="0" smtClean="0">
                <a:latin typeface="Calibri" panose="020F0502020204030204" pitchFamily="34" charset="0"/>
                <a:cs typeface="Calibri" panose="020F0502020204030204" pitchFamily="34" charset="0"/>
              </a:rPr>
              <a:t>implement a standardized SUPC education program. This project will help perinatal nurses recognize at-risk mothers and newborns, prevent SUPC, and report events which would be previously unidentified. As a result of this   education, additional practice changes may be considered to further identify/prevent SUPC of the newborn.</a:t>
            </a:r>
          </a:p>
        </p:txBody>
      </p:sp>
      <p:sp>
        <p:nvSpPr>
          <p:cNvPr id="63" name="Text Box 19"/>
          <p:cNvSpPr txBox="1">
            <a:spLocks noChangeArrowheads="1"/>
          </p:cNvSpPr>
          <p:nvPr/>
        </p:nvSpPr>
        <p:spPr bwMode="auto">
          <a:xfrm>
            <a:off x="35227000" y="24957513"/>
            <a:ext cx="10560421" cy="7015383"/>
          </a:xfrm>
          <a:prstGeom prst="rect">
            <a:avLst/>
          </a:prstGeom>
          <a:solidFill>
            <a:srgbClr val="F2D6DC"/>
          </a:solidFill>
          <a:ln>
            <a:noFill/>
          </a:ln>
          <a:extLst/>
        </p:spPr>
        <p:txBody>
          <a:bodyPr wrap="square" lIns="120015" tIns="60008" rIns="120015" bIns="60008">
            <a:spAutoFit/>
          </a:bodyP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spcBef>
                <a:spcPct val="50000"/>
              </a:spcBef>
              <a:defRPr/>
            </a:pPr>
            <a:r>
              <a:rPr lang="en-US" sz="3200" b="1" dirty="0" smtClean="0">
                <a:cs typeface="Arial" panose="020B0604020202020204" pitchFamily="34" charset="0"/>
              </a:rPr>
              <a:t>Thank you </a:t>
            </a:r>
            <a:r>
              <a:rPr lang="en-US" sz="3200" dirty="0" smtClean="0">
                <a:cs typeface="Arial" panose="020B0604020202020204" pitchFamily="34" charset="0"/>
              </a:rPr>
              <a:t>to </a:t>
            </a:r>
            <a:r>
              <a:rPr lang="en-US" sz="3200" dirty="0" smtClean="0">
                <a:solidFill>
                  <a:srgbClr val="8F1D4E"/>
                </a:solidFill>
                <a:cs typeface="Arial" panose="020B0604020202020204" pitchFamily="34" charset="0"/>
              </a:rPr>
              <a:t>Crystal Antos (Ascension Saint Alexius) </a:t>
            </a:r>
            <a:r>
              <a:rPr lang="en-US" sz="3200" dirty="0" smtClean="0">
                <a:cs typeface="Arial" panose="020B0604020202020204" pitchFamily="34" charset="0"/>
              </a:rPr>
              <a:t>for co-chairing this project with us and all of the Loyola APC network hospitals’ educators for collaborating on this important education initiative:</a:t>
            </a:r>
          </a:p>
          <a:p>
            <a:pPr marL="457200" indent="-457200">
              <a:buFont typeface="Wingdings" panose="05000000000000000000" pitchFamily="2" charset="2"/>
              <a:buChar char="§"/>
            </a:pPr>
            <a:r>
              <a:rPr lang="en-US" sz="3200" dirty="0" smtClean="0">
                <a:solidFill>
                  <a:srgbClr val="8F1D4E"/>
                </a:solidFill>
                <a:cs typeface="Arial" panose="020B0604020202020204" pitchFamily="34" charset="0"/>
              </a:rPr>
              <a:t>Peggy Farrell, Ascension Alexian Brothers</a:t>
            </a:r>
            <a:endParaRPr lang="en-US" sz="3200" dirty="0">
              <a:solidFill>
                <a:srgbClr val="8F1D4E"/>
              </a:solidFill>
              <a:cs typeface="Arial" panose="020B0604020202020204" pitchFamily="34" charset="0"/>
            </a:endParaRPr>
          </a:p>
          <a:p>
            <a:pPr marL="457200" indent="-457200">
              <a:buFont typeface="Wingdings" panose="05000000000000000000" pitchFamily="2" charset="2"/>
              <a:buChar char="§"/>
            </a:pPr>
            <a:r>
              <a:rPr lang="en-US" sz="3200" dirty="0" smtClean="0">
                <a:solidFill>
                  <a:srgbClr val="8F1D4E"/>
                </a:solidFill>
                <a:cs typeface="Arial" panose="020B0604020202020204" pitchFamily="34" charset="0"/>
              </a:rPr>
              <a:t>Kara Calhoun, Ascension Resurrection </a:t>
            </a:r>
            <a:endParaRPr lang="en-US" sz="3200" dirty="0">
              <a:solidFill>
                <a:srgbClr val="8F1D4E"/>
              </a:solidFill>
              <a:cs typeface="Arial" panose="020B0604020202020204" pitchFamily="34" charset="0"/>
            </a:endParaRPr>
          </a:p>
          <a:p>
            <a:pPr marL="457200" indent="-457200">
              <a:buFont typeface="Wingdings" panose="05000000000000000000" pitchFamily="2" charset="2"/>
              <a:buChar char="§"/>
            </a:pPr>
            <a:r>
              <a:rPr lang="en-US" sz="3200" dirty="0">
                <a:solidFill>
                  <a:srgbClr val="8F1D4E"/>
                </a:solidFill>
                <a:cs typeface="Arial" panose="020B0604020202020204" pitchFamily="34" charset="0"/>
              </a:rPr>
              <a:t>Tori </a:t>
            </a:r>
            <a:r>
              <a:rPr lang="en-US" sz="3200" dirty="0" smtClean="0">
                <a:solidFill>
                  <a:srgbClr val="8F1D4E"/>
                </a:solidFill>
                <a:cs typeface="Arial" panose="020B0604020202020204" pitchFamily="34" charset="0"/>
              </a:rPr>
              <a:t>Hansen, Allison Henke-Schotke, &amp; Kellie Smith, Ascension Saint Alexius</a:t>
            </a:r>
            <a:endParaRPr lang="en-US" sz="3200" dirty="0">
              <a:solidFill>
                <a:srgbClr val="8F1D4E"/>
              </a:solidFill>
              <a:cs typeface="Arial" panose="020B0604020202020204" pitchFamily="34" charset="0"/>
            </a:endParaRPr>
          </a:p>
          <a:p>
            <a:pPr marL="457200" indent="-457200">
              <a:buFont typeface="Wingdings" panose="05000000000000000000" pitchFamily="2" charset="2"/>
              <a:buChar char="§"/>
            </a:pPr>
            <a:r>
              <a:rPr lang="en-US" sz="3200" dirty="0" smtClean="0">
                <a:solidFill>
                  <a:srgbClr val="8F1D4E"/>
                </a:solidFill>
                <a:cs typeface="Arial" panose="020B0604020202020204" pitchFamily="34" charset="0"/>
              </a:rPr>
              <a:t>Julie Dervishoski &amp; Lindsey Young, Loyola </a:t>
            </a:r>
            <a:r>
              <a:rPr lang="en-US" sz="3200" dirty="0">
                <a:solidFill>
                  <a:srgbClr val="8F1D4E"/>
                </a:solidFill>
                <a:cs typeface="Arial" panose="020B0604020202020204" pitchFamily="34" charset="0"/>
              </a:rPr>
              <a:t>University Medical Center</a:t>
            </a:r>
          </a:p>
          <a:p>
            <a:pPr marL="457200" indent="-457200">
              <a:buFont typeface="Wingdings" panose="05000000000000000000" pitchFamily="2" charset="2"/>
              <a:buChar char="§"/>
            </a:pPr>
            <a:r>
              <a:rPr lang="en-US" sz="3200" dirty="0" smtClean="0">
                <a:solidFill>
                  <a:srgbClr val="8F1D4E"/>
                </a:solidFill>
                <a:cs typeface="Arial" panose="020B0604020202020204" pitchFamily="34" charset="0"/>
              </a:rPr>
              <a:t>Karen Richardson, MacNeal </a:t>
            </a:r>
            <a:r>
              <a:rPr lang="en-US" sz="3200" dirty="0">
                <a:solidFill>
                  <a:srgbClr val="8F1D4E"/>
                </a:solidFill>
                <a:cs typeface="Arial" panose="020B0604020202020204" pitchFamily="34" charset="0"/>
              </a:rPr>
              <a:t>Hospital</a:t>
            </a:r>
          </a:p>
          <a:p>
            <a:pPr marL="457200" indent="-457200">
              <a:buFont typeface="Wingdings" panose="05000000000000000000" pitchFamily="2" charset="2"/>
              <a:buChar char="§"/>
            </a:pPr>
            <a:r>
              <a:rPr lang="en-US" sz="3200" dirty="0" smtClean="0">
                <a:solidFill>
                  <a:srgbClr val="8F1D4E"/>
                </a:solidFill>
                <a:cs typeface="Arial" panose="020B0604020202020204" pitchFamily="34" charset="0"/>
              </a:rPr>
              <a:t>Julie Kerr, Morris Hospital</a:t>
            </a:r>
          </a:p>
          <a:p>
            <a:r>
              <a:rPr lang="en-US" sz="3200" dirty="0">
                <a:cs typeface="Arial" panose="020B0604020202020204" pitchFamily="34" charset="0"/>
              </a:rPr>
              <a:t>T</a:t>
            </a:r>
            <a:r>
              <a:rPr lang="en-US" sz="3200" dirty="0" smtClean="0">
                <a:cs typeface="Arial" panose="020B0604020202020204" pitchFamily="34" charset="0"/>
              </a:rPr>
              <a:t>hank </a:t>
            </a:r>
            <a:r>
              <a:rPr lang="en-US" sz="3200" dirty="0">
                <a:cs typeface="Arial" panose="020B0604020202020204" pitchFamily="34" charset="0"/>
              </a:rPr>
              <a:t>you all of the </a:t>
            </a:r>
            <a:r>
              <a:rPr lang="en-US" sz="3200" dirty="0" smtClean="0">
                <a:cs typeface="Arial" panose="020B0604020202020204" pitchFamily="34" charset="0"/>
              </a:rPr>
              <a:t>nurses/staff </a:t>
            </a:r>
            <a:r>
              <a:rPr lang="en-US" sz="3200" dirty="0">
                <a:cs typeface="Arial" panose="020B0604020202020204" pitchFamily="34" charset="0"/>
              </a:rPr>
              <a:t>in the Loyola APC network for their dedication to keeping all patients safe</a:t>
            </a:r>
            <a:r>
              <a:rPr lang="en-US" sz="3200" dirty="0" smtClean="0">
                <a:cs typeface="Arial" panose="020B0604020202020204" pitchFamily="34" charset="0"/>
              </a:rPr>
              <a:t>!</a:t>
            </a:r>
            <a:endParaRPr lang="en-US" sz="3200" dirty="0">
              <a:solidFill>
                <a:srgbClr val="8F1D4E"/>
              </a:solidFill>
              <a:cs typeface="Arial" panose="020B0604020202020204" pitchFamily="34" charset="0"/>
            </a:endParaRPr>
          </a:p>
        </p:txBody>
      </p:sp>
      <p:pic>
        <p:nvPicPr>
          <p:cNvPr id="64" name="Picture Placeholder 4" descr="Create Your Free QR Code - Flowcode and 1 more page - Work - Microsoft​ Edge"/>
          <p:cNvPicPr>
            <a:picLocks noChangeAspect="1"/>
          </p:cNvPicPr>
          <p:nvPr/>
        </p:nvPicPr>
        <p:blipFill rotWithShape="1">
          <a:blip r:embed="rId7">
            <a:extLst>
              <a:ext uri="{28A0092B-C50C-407E-A947-70E740481C1C}">
                <a14:useLocalDpi xmlns:a14="http://schemas.microsoft.com/office/drawing/2010/main" val="0"/>
              </a:ext>
            </a:extLst>
          </a:blip>
          <a:srcRect l="5044"/>
          <a:stretch/>
        </p:blipFill>
        <p:spPr>
          <a:xfrm>
            <a:off x="46858420" y="26762013"/>
            <a:ext cx="2530262" cy="2630083"/>
          </a:xfrm>
          <a:prstGeom prst="rect">
            <a:avLst/>
          </a:prstGeom>
        </p:spPr>
      </p:pic>
      <p:sp>
        <p:nvSpPr>
          <p:cNvPr id="65" name="TextBox 64"/>
          <p:cNvSpPr txBox="1"/>
          <p:nvPr/>
        </p:nvSpPr>
        <p:spPr>
          <a:xfrm>
            <a:off x="47014942" y="26028761"/>
            <a:ext cx="2094420" cy="584775"/>
          </a:xfrm>
          <a:prstGeom prst="rect">
            <a:avLst/>
          </a:prstGeom>
          <a:noFill/>
        </p:spPr>
        <p:txBody>
          <a:bodyPr wrap="none" rtlCol="0">
            <a:spAutoFit/>
          </a:bodyPr>
          <a:lstStyle/>
          <a:p>
            <a:r>
              <a:rPr lang="en-US" sz="3200" b="1" dirty="0" smtClean="0">
                <a:latin typeface="Calibri" panose="020F0502020204030204" pitchFamily="34" charset="0"/>
                <a:cs typeface="Calibri" panose="020F0502020204030204" pitchFamily="34" charset="0"/>
              </a:rPr>
              <a:t>References</a:t>
            </a:r>
            <a:endParaRPr lang="en-US" sz="2800" b="1" dirty="0">
              <a:latin typeface="Calibri" panose="020F0502020204030204" pitchFamily="34" charset="0"/>
              <a:cs typeface="Calibri" panose="020F0502020204030204" pitchFamily="34" charset="0"/>
            </a:endParaRPr>
          </a:p>
        </p:txBody>
      </p:sp>
      <p:sp>
        <p:nvSpPr>
          <p:cNvPr id="66" name="Rectangle 65"/>
          <p:cNvSpPr/>
          <p:nvPr/>
        </p:nvSpPr>
        <p:spPr>
          <a:xfrm>
            <a:off x="45943815" y="29910793"/>
            <a:ext cx="4975155" cy="1446550"/>
          </a:xfrm>
          <a:prstGeom prst="rect">
            <a:avLst/>
          </a:prstGeom>
        </p:spPr>
        <p:txBody>
          <a:bodyPr wrap="square">
            <a:spAutoFit/>
          </a:bodyPr>
          <a:lstStyle/>
          <a:p>
            <a:pPr algn="ctr"/>
            <a:r>
              <a:rPr lang="en-US" sz="3200" b="1" dirty="0">
                <a:latin typeface="Calibri" panose="020F0502020204030204" pitchFamily="34" charset="0"/>
                <a:cs typeface="Calibri" panose="020F0502020204030204" pitchFamily="34" charset="0"/>
              </a:rPr>
              <a:t>Contact Information</a:t>
            </a:r>
          </a:p>
          <a:p>
            <a:r>
              <a:rPr lang="en-US" sz="2800" b="1" dirty="0" smtClean="0">
                <a:solidFill>
                  <a:srgbClr val="48C3FA"/>
                </a:solidFill>
                <a:latin typeface="Calibri" panose="020F0502020204030204" pitchFamily="34" charset="0"/>
                <a:cs typeface="Calibri" panose="020F0502020204030204" pitchFamily="34" charset="0"/>
                <a:hlinkClick r:id="rId8"/>
              </a:rPr>
              <a:t>lfestle@lumc.edu</a:t>
            </a:r>
            <a:endParaRPr lang="en-US" sz="2800" b="1" dirty="0">
              <a:solidFill>
                <a:srgbClr val="48C3FA"/>
              </a:solidFill>
              <a:latin typeface="Calibri" panose="020F0502020204030204" pitchFamily="34" charset="0"/>
              <a:cs typeface="Calibri" panose="020F0502020204030204" pitchFamily="34" charset="0"/>
            </a:endParaRPr>
          </a:p>
          <a:p>
            <a:r>
              <a:rPr lang="en-US" sz="2800" b="1" dirty="0" smtClean="0">
                <a:solidFill>
                  <a:srgbClr val="48C3FA"/>
                </a:solidFill>
                <a:latin typeface="Calibri" panose="020F0502020204030204" pitchFamily="34" charset="0"/>
                <a:cs typeface="Calibri" panose="020F0502020204030204" pitchFamily="34" charset="0"/>
                <a:hlinkClick r:id="rId9"/>
              </a:rPr>
              <a:t>Stephanie.Loiacono@luhs.org</a:t>
            </a:r>
            <a:r>
              <a:rPr lang="en-US" sz="2800" b="1" dirty="0" smtClean="0">
                <a:solidFill>
                  <a:srgbClr val="48C3FA"/>
                </a:solidFill>
                <a:latin typeface="Calibri" panose="020F0502020204030204" pitchFamily="34" charset="0"/>
                <a:cs typeface="Calibri" panose="020F0502020204030204" pitchFamily="34" charset="0"/>
              </a:rPr>
              <a:t> </a:t>
            </a:r>
            <a:endParaRPr lang="en-US" sz="2800" b="1" dirty="0">
              <a:solidFill>
                <a:srgbClr val="48C3FA"/>
              </a:solidFill>
              <a:latin typeface="Calibri" panose="020F0502020204030204" pitchFamily="34" charset="0"/>
              <a:cs typeface="Calibri" panose="020F0502020204030204" pitchFamily="34" charset="0"/>
            </a:endParaRPr>
          </a:p>
        </p:txBody>
      </p:sp>
      <p:graphicFrame>
        <p:nvGraphicFramePr>
          <p:cNvPr id="67" name="Table 66"/>
          <p:cNvGraphicFramePr>
            <a:graphicFrameLocks noGrp="1"/>
          </p:cNvGraphicFramePr>
          <p:nvPr>
            <p:extLst>
              <p:ext uri="{D42A27DB-BD31-4B8C-83A1-F6EECF244321}">
                <p14:modId xmlns:p14="http://schemas.microsoft.com/office/powerpoint/2010/main" val="3912282449"/>
              </p:ext>
            </p:extLst>
          </p:nvPr>
        </p:nvGraphicFramePr>
        <p:xfrm>
          <a:off x="17628766" y="9480786"/>
          <a:ext cx="17021185" cy="9879915"/>
        </p:xfrm>
        <a:graphic>
          <a:graphicData uri="http://schemas.openxmlformats.org/drawingml/2006/table">
            <a:tbl>
              <a:tblPr firstRow="1" bandRow="1">
                <a:tableStyleId>{5C22544A-7EE6-4342-B048-85BDC9FD1C3A}</a:tableStyleId>
              </a:tblPr>
              <a:tblGrid>
                <a:gridCol w="3216598">
                  <a:extLst>
                    <a:ext uri="{9D8B030D-6E8A-4147-A177-3AD203B41FA5}">
                      <a16:colId xmlns:a16="http://schemas.microsoft.com/office/drawing/2014/main" val="1860810422"/>
                    </a:ext>
                  </a:extLst>
                </a:gridCol>
                <a:gridCol w="10244324">
                  <a:extLst>
                    <a:ext uri="{9D8B030D-6E8A-4147-A177-3AD203B41FA5}">
                      <a16:colId xmlns:a16="http://schemas.microsoft.com/office/drawing/2014/main" val="3648168563"/>
                    </a:ext>
                  </a:extLst>
                </a:gridCol>
                <a:gridCol w="3560263">
                  <a:extLst>
                    <a:ext uri="{9D8B030D-6E8A-4147-A177-3AD203B41FA5}">
                      <a16:colId xmlns:a16="http://schemas.microsoft.com/office/drawing/2014/main" val="541146962"/>
                    </a:ext>
                  </a:extLst>
                </a:gridCol>
              </a:tblGrid>
              <a:tr h="644475">
                <a:tc>
                  <a:txBody>
                    <a:bodyPr/>
                    <a:lstStyle/>
                    <a:p>
                      <a:pPr algn="ctr"/>
                      <a:r>
                        <a:rPr lang="en-US" sz="3200" dirty="0" smtClean="0">
                          <a:solidFill>
                            <a:schemeClr val="tx1"/>
                          </a:solidFill>
                          <a:latin typeface="Calibri" panose="020F0502020204030204" pitchFamily="34" charset="0"/>
                          <a:cs typeface="Calibri" panose="020F0502020204030204" pitchFamily="34" charset="0"/>
                        </a:rPr>
                        <a:t>Date</a:t>
                      </a:r>
                    </a:p>
                  </a:txBody>
                  <a:tcPr>
                    <a:solidFill>
                      <a:srgbClr val="D4E4F6"/>
                    </a:solidFill>
                  </a:tcPr>
                </a:tc>
                <a:tc>
                  <a:txBody>
                    <a:bodyPr/>
                    <a:lstStyle/>
                    <a:p>
                      <a:pPr algn="ctr"/>
                      <a:r>
                        <a:rPr lang="en-US" sz="3200" dirty="0" smtClean="0">
                          <a:solidFill>
                            <a:schemeClr val="tx1"/>
                          </a:solidFill>
                          <a:latin typeface="Calibri" panose="020F0502020204030204" pitchFamily="34" charset="0"/>
                          <a:cs typeface="Calibri" panose="020F0502020204030204" pitchFamily="34" charset="0"/>
                        </a:rPr>
                        <a:t> Action</a:t>
                      </a:r>
                      <a:endParaRPr lang="en-US" sz="3200" dirty="0">
                        <a:solidFill>
                          <a:schemeClr val="tx1"/>
                        </a:solidFill>
                        <a:latin typeface="Calibri" panose="020F0502020204030204" pitchFamily="34" charset="0"/>
                        <a:cs typeface="Calibri" panose="020F0502020204030204" pitchFamily="34" charset="0"/>
                      </a:endParaRPr>
                    </a:p>
                  </a:txBody>
                  <a:tcPr>
                    <a:solidFill>
                      <a:srgbClr val="D4E4F6"/>
                    </a:solidFill>
                  </a:tcPr>
                </a:tc>
                <a:tc>
                  <a:txBody>
                    <a:bodyPr/>
                    <a:lstStyle/>
                    <a:p>
                      <a:pPr algn="ctr"/>
                      <a:r>
                        <a:rPr lang="en-US" sz="3200" dirty="0" smtClean="0">
                          <a:solidFill>
                            <a:schemeClr val="tx1"/>
                          </a:solidFill>
                          <a:latin typeface="Calibri" panose="020F0502020204030204" pitchFamily="34" charset="0"/>
                          <a:cs typeface="Calibri" panose="020F0502020204030204" pitchFamily="34" charset="0"/>
                        </a:rPr>
                        <a:t>Responsible</a:t>
                      </a:r>
                      <a:endParaRPr lang="en-US" sz="3200" dirty="0">
                        <a:solidFill>
                          <a:schemeClr val="tx1"/>
                        </a:solidFill>
                        <a:latin typeface="Calibri" panose="020F0502020204030204" pitchFamily="34" charset="0"/>
                        <a:cs typeface="Calibri" panose="020F0502020204030204" pitchFamily="34" charset="0"/>
                      </a:endParaRPr>
                    </a:p>
                  </a:txBody>
                  <a:tcPr>
                    <a:solidFill>
                      <a:srgbClr val="D4E4F6"/>
                    </a:solidFill>
                  </a:tcPr>
                </a:tc>
                <a:extLst>
                  <a:ext uri="{0D108BD9-81ED-4DB2-BD59-A6C34878D82A}">
                    <a16:rowId xmlns:a16="http://schemas.microsoft.com/office/drawing/2014/main" val="3862338321"/>
                  </a:ext>
                </a:extLst>
              </a:tr>
              <a:tr h="2379599">
                <a:tc>
                  <a:txBody>
                    <a:bodyPr/>
                    <a:lstStyle/>
                    <a:p>
                      <a:r>
                        <a:rPr lang="en-US" sz="3200" baseline="0" dirty="0" smtClean="0">
                          <a:latin typeface="Calibri" panose="020F0502020204030204" pitchFamily="34" charset="0"/>
                          <a:cs typeface="Calibri" panose="020F0502020204030204" pitchFamily="34" charset="0"/>
                        </a:rPr>
                        <a:t>Dec 2021 – </a:t>
                      </a:r>
                    </a:p>
                    <a:p>
                      <a:r>
                        <a:rPr lang="en-US" sz="3200" baseline="0" dirty="0" smtClean="0">
                          <a:latin typeface="Calibri" panose="020F0502020204030204" pitchFamily="34" charset="0"/>
                          <a:cs typeface="Calibri" panose="020F0502020204030204" pitchFamily="34" charset="0"/>
                        </a:rPr>
                        <a:t>Feb 28, 2022</a:t>
                      </a:r>
                      <a:endParaRPr lang="en-US" sz="3200" dirty="0">
                        <a:latin typeface="Calibri" panose="020F0502020204030204" pitchFamily="34" charset="0"/>
                        <a:cs typeface="Calibri" panose="020F0502020204030204" pitchFamily="34" charset="0"/>
                      </a:endParaRPr>
                    </a:p>
                  </a:txBody>
                  <a:tcPr>
                    <a:solidFill>
                      <a:srgbClr val="E3EDF9"/>
                    </a:solidFill>
                  </a:tcPr>
                </a:tc>
                <a:tc>
                  <a:txBody>
                    <a:bodyPr/>
                    <a:lstStyle/>
                    <a:p>
                      <a:pPr marL="285750" indent="-28575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Review available SUPC network materials</a:t>
                      </a:r>
                    </a:p>
                    <a:p>
                      <a:pPr marL="285750" indent="-285750">
                        <a:buFont typeface="Arial" panose="020B0604020202020204" pitchFamily="34" charset="0"/>
                        <a:buChar char="•"/>
                      </a:pPr>
                      <a:r>
                        <a:rPr lang="en-US" sz="3200" i="0" baseline="0" dirty="0" smtClean="0">
                          <a:latin typeface="Calibri" panose="020F0502020204030204" pitchFamily="34" charset="0"/>
                          <a:cs typeface="Calibri" panose="020F0502020204030204" pitchFamily="34" charset="0"/>
                        </a:rPr>
                        <a:t>Review literature</a:t>
                      </a:r>
                      <a:r>
                        <a:rPr lang="en-US" sz="3200" i="0" baseline="0" dirty="0" smtClean="0">
                          <a:solidFill>
                            <a:srgbClr val="FF0000"/>
                          </a:solidFill>
                          <a:latin typeface="Calibri" panose="020F0502020204030204" pitchFamily="34" charset="0"/>
                          <a:cs typeface="Calibri" panose="020F0502020204030204" pitchFamily="34" charset="0"/>
                        </a:rPr>
                        <a:t> </a:t>
                      </a:r>
                      <a:r>
                        <a:rPr lang="en-US" sz="3200" i="0" baseline="0" dirty="0" smtClean="0">
                          <a:solidFill>
                            <a:schemeClr val="tx1"/>
                          </a:solidFill>
                          <a:latin typeface="Calibri" panose="020F0502020204030204" pitchFamily="34" charset="0"/>
                          <a:cs typeface="Calibri" panose="020F0502020204030204" pitchFamily="34" charset="0"/>
                        </a:rPr>
                        <a:t>(1, 10, 14)</a:t>
                      </a:r>
                    </a:p>
                    <a:p>
                      <a:pPr marL="285750" indent="-28575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Develop</a:t>
                      </a:r>
                      <a:r>
                        <a:rPr lang="en-US" sz="3200" baseline="0" dirty="0" smtClean="0">
                          <a:latin typeface="Calibri" panose="020F0502020204030204" pitchFamily="34" charset="0"/>
                          <a:cs typeface="Calibri" panose="020F0502020204030204" pitchFamily="34" charset="0"/>
                        </a:rPr>
                        <a:t> standardized:</a:t>
                      </a:r>
                      <a:endParaRPr lang="en-US" sz="3200" dirty="0" smtClean="0">
                        <a:latin typeface="Calibri" panose="020F0502020204030204" pitchFamily="34" charset="0"/>
                        <a:cs typeface="Calibri" panose="020F0502020204030204" pitchFamily="34" charset="0"/>
                      </a:endParaRPr>
                    </a:p>
                    <a:p>
                      <a:pPr marL="0" indent="0">
                        <a:buFont typeface="Courier New" panose="02070309020205020404" pitchFamily="49" charset="0"/>
                        <a:buNone/>
                      </a:pPr>
                      <a:r>
                        <a:rPr lang="en-US" sz="3200" baseline="0" dirty="0" smtClean="0">
                          <a:latin typeface="Calibri" panose="020F0502020204030204" pitchFamily="34" charset="0"/>
                          <a:cs typeface="Calibri" panose="020F0502020204030204" pitchFamily="34" charset="0"/>
                        </a:rPr>
                        <a:t>      - </a:t>
                      </a:r>
                      <a:r>
                        <a:rPr lang="en-US" sz="3200" dirty="0" smtClean="0">
                          <a:latin typeface="Calibri" panose="020F0502020204030204" pitchFamily="34" charset="0"/>
                          <a:cs typeface="Calibri" panose="020F0502020204030204" pitchFamily="34" charset="0"/>
                        </a:rPr>
                        <a:t>SUPC education module for staff</a:t>
                      </a:r>
                    </a:p>
                    <a:p>
                      <a:pPr marL="0" indent="0">
                        <a:buFont typeface="Courier New" panose="02070309020205020404" pitchFamily="49" charset="0"/>
                        <a:buNone/>
                      </a:pPr>
                      <a:r>
                        <a:rPr lang="en-US" sz="3200" dirty="0" smtClean="0">
                          <a:latin typeface="Calibri" panose="020F0502020204030204" pitchFamily="34" charset="0"/>
                          <a:cs typeface="Calibri" panose="020F0502020204030204" pitchFamily="34" charset="0"/>
                        </a:rPr>
                        <a:t>      -</a:t>
                      </a:r>
                      <a:r>
                        <a:rPr lang="en-US" sz="3200" baseline="0" dirty="0" smtClean="0">
                          <a:latin typeface="Calibri" panose="020F0502020204030204" pitchFamily="34" charset="0"/>
                          <a:cs typeface="Calibri" panose="020F0502020204030204" pitchFamily="34" charset="0"/>
                        </a:rPr>
                        <a:t> Staff p</a:t>
                      </a:r>
                      <a:r>
                        <a:rPr lang="en-US" sz="3200" dirty="0" smtClean="0">
                          <a:latin typeface="Calibri" panose="020F0502020204030204" pitchFamily="34" charset="0"/>
                          <a:cs typeface="Calibri" panose="020F0502020204030204" pitchFamily="34" charset="0"/>
                        </a:rPr>
                        <a:t>re-</a:t>
                      </a:r>
                      <a:r>
                        <a:rPr lang="en-US" sz="3200" baseline="0" dirty="0" smtClean="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&amp; post-</a:t>
                      </a:r>
                      <a:r>
                        <a:rPr lang="en-US" sz="3200" baseline="0" dirty="0" smtClean="0">
                          <a:latin typeface="Calibri" panose="020F0502020204030204" pitchFamily="34" charset="0"/>
                          <a:cs typeface="Calibri" panose="020F0502020204030204" pitchFamily="34" charset="0"/>
                        </a:rPr>
                        <a:t>education a</a:t>
                      </a:r>
                      <a:r>
                        <a:rPr lang="en-US" sz="3200" dirty="0" smtClean="0">
                          <a:latin typeface="Calibri" panose="020F0502020204030204" pitchFamily="34" charset="0"/>
                          <a:cs typeface="Calibri" panose="020F0502020204030204" pitchFamily="34" charset="0"/>
                        </a:rPr>
                        <a:t>ssessment tools</a:t>
                      </a:r>
                      <a:r>
                        <a:rPr lang="en-US" sz="3200" baseline="0" dirty="0" smtClean="0">
                          <a:latin typeface="Calibri" panose="020F0502020204030204" pitchFamily="34" charset="0"/>
                          <a:cs typeface="Calibri" panose="020F0502020204030204" pitchFamily="34" charset="0"/>
                        </a:rPr>
                        <a:t>     </a:t>
                      </a:r>
                      <a:endParaRPr lang="en-US" sz="3200" dirty="0">
                        <a:latin typeface="Calibri" panose="020F0502020204030204" pitchFamily="34" charset="0"/>
                        <a:cs typeface="Calibri" panose="020F0502020204030204" pitchFamily="34" charset="0"/>
                      </a:endParaRPr>
                    </a:p>
                  </a:txBody>
                  <a:tcPr>
                    <a:solidFill>
                      <a:srgbClr val="E3EDF9"/>
                    </a:solidFill>
                  </a:tcPr>
                </a:tc>
                <a:tc>
                  <a:txBody>
                    <a:bodyPr/>
                    <a:lstStyle/>
                    <a:p>
                      <a:pPr marL="0" indent="0">
                        <a:buFont typeface="Courier New" panose="02070309020205020404" pitchFamily="49" charset="0"/>
                        <a:buNone/>
                      </a:pPr>
                      <a:r>
                        <a:rPr lang="en-US" sz="3200" dirty="0" smtClean="0">
                          <a:latin typeface="Calibri" panose="020F0502020204030204" pitchFamily="34" charset="0"/>
                          <a:cs typeface="Calibri" panose="020F0502020204030204" pitchFamily="34" charset="0"/>
                        </a:rPr>
                        <a:t>All</a:t>
                      </a:r>
                      <a:r>
                        <a:rPr lang="en-US" sz="3200" baseline="0" dirty="0" smtClean="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Educators</a:t>
                      </a:r>
                      <a:endParaRPr lang="en-US" sz="3200" dirty="0">
                        <a:latin typeface="Calibri" panose="020F0502020204030204" pitchFamily="34" charset="0"/>
                        <a:cs typeface="Calibri" panose="020F0502020204030204" pitchFamily="34" charset="0"/>
                      </a:endParaRPr>
                    </a:p>
                  </a:txBody>
                  <a:tcPr>
                    <a:solidFill>
                      <a:srgbClr val="E3EDF9"/>
                    </a:solidFill>
                  </a:tcPr>
                </a:tc>
                <a:extLst>
                  <a:ext uri="{0D108BD9-81ED-4DB2-BD59-A6C34878D82A}">
                    <a16:rowId xmlns:a16="http://schemas.microsoft.com/office/drawing/2014/main" val="1933549125"/>
                  </a:ext>
                </a:extLst>
              </a:tr>
              <a:tr h="1933424">
                <a:tc>
                  <a:txBody>
                    <a:bodyPr/>
                    <a:lstStyle/>
                    <a:p>
                      <a:r>
                        <a:rPr lang="en-US" sz="3200" dirty="0" smtClean="0">
                          <a:latin typeface="Calibri" panose="020F0502020204030204" pitchFamily="34" charset="0"/>
                          <a:cs typeface="Calibri" panose="020F0502020204030204" pitchFamily="34" charset="0"/>
                        </a:rPr>
                        <a:t>March</a:t>
                      </a:r>
                      <a:r>
                        <a:rPr lang="en-US" sz="3200" baseline="0" dirty="0" smtClean="0">
                          <a:latin typeface="Calibri" panose="020F0502020204030204" pitchFamily="34" charset="0"/>
                          <a:cs typeface="Calibri" panose="020F0502020204030204" pitchFamily="34" charset="0"/>
                        </a:rPr>
                        <a:t> 1 – 31, </a:t>
                      </a:r>
                      <a:r>
                        <a:rPr lang="en-US" sz="3200" dirty="0" smtClean="0">
                          <a:latin typeface="Calibri" panose="020F0502020204030204" pitchFamily="34" charset="0"/>
                          <a:cs typeface="Calibri" panose="020F0502020204030204" pitchFamily="34" charset="0"/>
                        </a:rPr>
                        <a:t>2022</a:t>
                      </a:r>
                      <a:endParaRPr lang="en-US" sz="3200" dirty="0">
                        <a:latin typeface="Calibri" panose="020F0502020204030204" pitchFamily="34" charset="0"/>
                        <a:cs typeface="Calibri" panose="020F0502020204030204" pitchFamily="34" charset="0"/>
                      </a:endParaRPr>
                    </a:p>
                  </a:txBody>
                  <a:tcPr/>
                </a:tc>
                <a:tc>
                  <a:txBody>
                    <a:bodyPr/>
                    <a:lstStyle/>
                    <a:p>
                      <a:pPr marL="285750" indent="-28575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Provide/Assign/Complete staff</a:t>
                      </a:r>
                      <a:r>
                        <a:rPr lang="en-US" sz="3200" baseline="0" dirty="0" smtClean="0">
                          <a:latin typeface="Calibri" panose="020F0502020204030204" pitchFamily="34" charset="0"/>
                          <a:cs typeface="Calibri" panose="020F0502020204030204" pitchFamily="34" charset="0"/>
                        </a:rPr>
                        <a:t> standardized SUPC education:</a:t>
                      </a:r>
                    </a:p>
                    <a:p>
                      <a:pPr marL="0" indent="0">
                        <a:buFont typeface="Arial" panose="020B0604020202020204" pitchFamily="34" charset="0"/>
                        <a:buNone/>
                      </a:pPr>
                      <a:r>
                        <a:rPr lang="en-US" sz="3200" baseline="0" dirty="0" smtClean="0">
                          <a:latin typeface="Calibri" panose="020F0502020204030204" pitchFamily="34" charset="0"/>
                          <a:cs typeface="Calibri" panose="020F0502020204030204" pitchFamily="34" charset="0"/>
                        </a:rPr>
                        <a:t>      - Online module </a:t>
                      </a:r>
                    </a:p>
                    <a:p>
                      <a:pPr marL="0" indent="0">
                        <a:buFont typeface="Arial" panose="020B0604020202020204" pitchFamily="34" charset="0"/>
                        <a:buNone/>
                      </a:pPr>
                      <a:r>
                        <a:rPr lang="en-US" sz="3200" baseline="0" dirty="0" smtClean="0">
                          <a:latin typeface="Calibri" panose="020F0502020204030204" pitchFamily="34" charset="0"/>
                          <a:cs typeface="Calibri" panose="020F0502020204030204" pitchFamily="34" charset="0"/>
                        </a:rPr>
                        <a:t>      - Pre- and post-education assessment surveys</a:t>
                      </a:r>
                    </a:p>
                    <a:p>
                      <a:pPr marL="285750" indent="-285750">
                        <a:buFont typeface="Arial" panose="020B0604020202020204" pitchFamily="34" charset="0"/>
                        <a:buChar char="•"/>
                      </a:pPr>
                      <a:r>
                        <a:rPr lang="en-US" sz="3200" baseline="0" dirty="0" smtClean="0">
                          <a:latin typeface="Calibri" panose="020F0502020204030204" pitchFamily="34" charset="0"/>
                          <a:cs typeface="Calibri" panose="020F0502020204030204" pitchFamily="34" charset="0"/>
                        </a:rPr>
                        <a:t>Create standardized parent education materials   </a:t>
                      </a:r>
                    </a:p>
                  </a:txBody>
                  <a:tcPr/>
                </a:tc>
                <a:tc>
                  <a:txBody>
                    <a:bodyPr/>
                    <a:lstStyle/>
                    <a:p>
                      <a:pPr marL="0" indent="0">
                        <a:buFont typeface="Arial" panose="020B0604020202020204" pitchFamily="34" charset="0"/>
                        <a:buNone/>
                      </a:pPr>
                      <a:r>
                        <a:rPr lang="en-US" sz="3200" dirty="0" smtClean="0">
                          <a:latin typeface="Calibri" panose="020F0502020204030204" pitchFamily="34" charset="0"/>
                          <a:cs typeface="Calibri" panose="020F0502020204030204" pitchFamily="34" charset="0"/>
                        </a:rPr>
                        <a:t>All Educators</a:t>
                      </a:r>
                      <a:endParaRPr lang="en-US" sz="3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11580684"/>
                  </a:ext>
                </a:extLst>
              </a:tr>
              <a:tr h="1063323">
                <a:tc>
                  <a:txBody>
                    <a:bodyPr/>
                    <a:lstStyle/>
                    <a:p>
                      <a:r>
                        <a:rPr lang="en-US" sz="3200" baseline="0" dirty="0" smtClean="0">
                          <a:latin typeface="Calibri" panose="020F0502020204030204" pitchFamily="34" charset="0"/>
                          <a:cs typeface="Calibri" panose="020F0502020204030204" pitchFamily="34" charset="0"/>
                        </a:rPr>
                        <a:t>April 1, 2022</a:t>
                      </a:r>
                    </a:p>
                    <a:p>
                      <a:r>
                        <a:rPr lang="en-US" sz="3200" baseline="0" dirty="0" smtClean="0">
                          <a:latin typeface="Calibri" panose="020F0502020204030204" pitchFamily="34" charset="0"/>
                          <a:cs typeface="Calibri" panose="020F0502020204030204" pitchFamily="34" charset="0"/>
                        </a:rPr>
                        <a:t>(Q2: April, May, June)</a:t>
                      </a:r>
                      <a:endParaRPr lang="en-US" sz="3200" dirty="0">
                        <a:latin typeface="Calibri" panose="020F0502020204030204" pitchFamily="34" charset="0"/>
                        <a:cs typeface="Calibri" panose="020F0502020204030204" pitchFamily="34" charset="0"/>
                      </a:endParaRPr>
                    </a:p>
                  </a:txBody>
                  <a:tcPr>
                    <a:solidFill>
                      <a:srgbClr val="E3EDF9"/>
                    </a:solidFill>
                  </a:tcPr>
                </a:tc>
                <a:tc>
                  <a:txBody>
                    <a:bodyPr/>
                    <a:lstStyle/>
                    <a:p>
                      <a:pPr marL="285750" indent="-28575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Standardized SUPC education given to parents/families</a:t>
                      </a:r>
                    </a:p>
                    <a:p>
                      <a:pPr marL="285750" indent="-28575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Develop audit form</a:t>
                      </a:r>
                    </a:p>
                  </a:txBody>
                  <a:tcPr anchor="ctr">
                    <a:solidFill>
                      <a:srgbClr val="E3EDF9"/>
                    </a:solidFill>
                  </a:tcPr>
                </a:tc>
                <a:tc>
                  <a:txBody>
                    <a:bodyPr/>
                    <a:lstStyle/>
                    <a:p>
                      <a:pPr marL="0" indent="0">
                        <a:buFont typeface="Arial" panose="020B0604020202020204" pitchFamily="34" charset="0"/>
                        <a:buNone/>
                      </a:pPr>
                      <a:r>
                        <a:rPr lang="en-US" sz="3200" dirty="0" smtClean="0">
                          <a:latin typeface="Calibri" panose="020F0502020204030204" pitchFamily="34" charset="0"/>
                          <a:cs typeface="Calibri" panose="020F0502020204030204" pitchFamily="34" charset="0"/>
                        </a:rPr>
                        <a:t>Network</a:t>
                      </a:r>
                      <a:r>
                        <a:rPr lang="en-US" sz="3200" baseline="0" dirty="0" smtClean="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Educators &amp; Staff;</a:t>
                      </a:r>
                    </a:p>
                    <a:p>
                      <a:pPr marL="0" indent="0">
                        <a:buFont typeface="Arial" panose="020B0604020202020204" pitchFamily="34" charset="0"/>
                        <a:buNone/>
                      </a:pPr>
                      <a:r>
                        <a:rPr lang="en-US" sz="3200" dirty="0" smtClean="0">
                          <a:latin typeface="Calibri" panose="020F0502020204030204" pitchFamily="34" charset="0"/>
                          <a:cs typeface="Calibri" panose="020F0502020204030204" pitchFamily="34" charset="0"/>
                        </a:rPr>
                        <a:t>All Educators</a:t>
                      </a:r>
                      <a:endParaRPr lang="en-US" sz="3200" dirty="0">
                        <a:latin typeface="Calibri" panose="020F0502020204030204" pitchFamily="34" charset="0"/>
                        <a:cs typeface="Calibri" panose="020F0502020204030204" pitchFamily="34" charset="0"/>
                      </a:endParaRPr>
                    </a:p>
                  </a:txBody>
                  <a:tcPr>
                    <a:solidFill>
                      <a:srgbClr val="E3EDF9"/>
                    </a:solidFill>
                  </a:tcPr>
                </a:tc>
                <a:extLst>
                  <a:ext uri="{0D108BD9-81ED-4DB2-BD59-A6C34878D82A}">
                    <a16:rowId xmlns:a16="http://schemas.microsoft.com/office/drawing/2014/main" val="111755119"/>
                  </a:ext>
                </a:extLst>
              </a:tr>
              <a:tr h="639037">
                <a:tc>
                  <a:txBody>
                    <a:bodyPr/>
                    <a:lstStyle/>
                    <a:p>
                      <a:r>
                        <a:rPr lang="en-US" sz="3200" dirty="0" smtClean="0">
                          <a:latin typeface="Calibri" panose="020F0502020204030204" pitchFamily="34" charset="0"/>
                          <a:cs typeface="Calibri" panose="020F0502020204030204" pitchFamily="34" charset="0"/>
                        </a:rPr>
                        <a:t>July, 2022</a:t>
                      </a:r>
                      <a:endParaRPr lang="en-US" sz="3200" dirty="0">
                        <a:latin typeface="Calibri" panose="020F0502020204030204" pitchFamily="34" charset="0"/>
                        <a:cs typeface="Calibri" panose="020F0502020204030204" pitchFamily="34" charset="0"/>
                      </a:endParaRPr>
                    </a:p>
                  </a:txBody>
                  <a:tcPr anchor="ctr"/>
                </a:tc>
                <a:tc>
                  <a:txBody>
                    <a:bodyPr/>
                    <a:lstStyle/>
                    <a:p>
                      <a:pPr marL="285750" indent="-28575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Perform</a:t>
                      </a:r>
                      <a:r>
                        <a:rPr lang="en-US" sz="3200" baseline="0" dirty="0" smtClean="0">
                          <a:latin typeface="Calibri" panose="020F0502020204030204" pitchFamily="34" charset="0"/>
                          <a:cs typeface="Calibri" panose="020F0502020204030204" pitchFamily="34" charset="0"/>
                        </a:rPr>
                        <a:t> quarterly audit </a:t>
                      </a:r>
                      <a:endParaRPr lang="en-US" sz="3200" dirty="0">
                        <a:latin typeface="Calibri" panose="020F0502020204030204" pitchFamily="34" charset="0"/>
                        <a:cs typeface="Calibri" panose="020F0502020204030204" pitchFamily="34" charset="0"/>
                      </a:endParaRPr>
                    </a:p>
                  </a:txBody>
                  <a:tcPr anchor="ctr"/>
                </a:tc>
                <a:tc>
                  <a:txBody>
                    <a:bodyPr/>
                    <a:lstStyle/>
                    <a:p>
                      <a:r>
                        <a:rPr lang="en-US" sz="3200" dirty="0" smtClean="0">
                          <a:latin typeface="Calibri" panose="020F0502020204030204" pitchFamily="34" charset="0"/>
                          <a:cs typeface="Calibri" panose="020F0502020204030204" pitchFamily="34" charset="0"/>
                        </a:rPr>
                        <a:t>Network Educators/ Designee</a:t>
                      </a:r>
                      <a:endParaRPr lang="en-US" sz="32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663885789"/>
                  </a:ext>
                </a:extLst>
              </a:tr>
              <a:tr h="1041074">
                <a:tc>
                  <a:txBody>
                    <a:bodyPr/>
                    <a:lstStyle/>
                    <a:p>
                      <a:r>
                        <a:rPr lang="en-US" sz="3200" dirty="0" smtClean="0">
                          <a:latin typeface="Calibri" panose="020F0502020204030204" pitchFamily="34" charset="0"/>
                          <a:cs typeface="Calibri" panose="020F0502020204030204" pitchFamily="34" charset="0"/>
                        </a:rPr>
                        <a:t>August 1, 2022</a:t>
                      </a:r>
                      <a:endParaRPr lang="en-US" sz="3200" dirty="0">
                        <a:latin typeface="Calibri" panose="020F0502020204030204" pitchFamily="34" charset="0"/>
                        <a:cs typeface="Calibri" panose="020F0502020204030204" pitchFamily="34" charset="0"/>
                      </a:endParaRPr>
                    </a:p>
                  </a:txBody>
                  <a:tcPr anchor="ctr">
                    <a:solidFill>
                      <a:srgbClr val="E3EDF9"/>
                    </a:solidFill>
                  </a:tcPr>
                </a:tc>
                <a:tc>
                  <a:txBody>
                    <a:bodyPr/>
                    <a:lstStyle/>
                    <a:p>
                      <a:pPr marL="285750" indent="-28575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Report</a:t>
                      </a:r>
                      <a:r>
                        <a:rPr lang="en-US" sz="3200" baseline="0" dirty="0" smtClean="0">
                          <a:latin typeface="Calibri" panose="020F0502020204030204" pitchFamily="34" charset="0"/>
                          <a:cs typeface="Calibri" panose="020F0502020204030204" pitchFamily="34" charset="0"/>
                        </a:rPr>
                        <a:t> a</a:t>
                      </a:r>
                      <a:r>
                        <a:rPr lang="en-US" sz="3200" dirty="0" smtClean="0">
                          <a:latin typeface="Calibri" panose="020F0502020204030204" pitchFamily="34" charset="0"/>
                          <a:cs typeface="Calibri" panose="020F0502020204030204" pitchFamily="34" charset="0"/>
                        </a:rPr>
                        <a:t>udit</a:t>
                      </a:r>
                      <a:r>
                        <a:rPr lang="en-US" sz="3200" baseline="0" dirty="0" smtClean="0">
                          <a:latin typeface="Calibri" panose="020F0502020204030204" pitchFamily="34" charset="0"/>
                          <a:cs typeface="Calibri" panose="020F0502020204030204" pitchFamily="34" charset="0"/>
                        </a:rPr>
                        <a:t> results; Assess and continue/make changes as needed</a:t>
                      </a:r>
                      <a:endParaRPr lang="en-US" sz="3200" dirty="0">
                        <a:latin typeface="Calibri" panose="020F0502020204030204" pitchFamily="34" charset="0"/>
                        <a:cs typeface="Calibri" panose="020F0502020204030204" pitchFamily="34" charset="0"/>
                      </a:endParaRPr>
                    </a:p>
                  </a:txBody>
                  <a:tcPr anchor="ctr">
                    <a:solidFill>
                      <a:srgbClr val="E3EDF9"/>
                    </a:solidFill>
                  </a:tcPr>
                </a:tc>
                <a:tc>
                  <a:txBody>
                    <a:bodyPr/>
                    <a:lstStyle/>
                    <a:p>
                      <a:r>
                        <a:rPr lang="en-US" sz="3200" dirty="0" smtClean="0">
                          <a:latin typeface="Calibri" panose="020F0502020204030204" pitchFamily="34" charset="0"/>
                          <a:cs typeface="Calibri" panose="020F0502020204030204" pitchFamily="34" charset="0"/>
                        </a:rPr>
                        <a:t>Network Educators</a:t>
                      </a:r>
                      <a:r>
                        <a:rPr lang="en-US" sz="3200" baseline="0" dirty="0" smtClean="0">
                          <a:latin typeface="Calibri" panose="020F0502020204030204" pitchFamily="34" charset="0"/>
                          <a:cs typeface="Calibri" panose="020F0502020204030204" pitchFamily="34" charset="0"/>
                        </a:rPr>
                        <a:t> &amp; </a:t>
                      </a:r>
                      <a:r>
                        <a:rPr lang="en-US" sz="3200" dirty="0" smtClean="0">
                          <a:latin typeface="Calibri" panose="020F0502020204030204" pitchFamily="34" charset="0"/>
                          <a:cs typeface="Calibri" panose="020F0502020204030204" pitchFamily="34" charset="0"/>
                        </a:rPr>
                        <a:t>APC Outreach Educators</a:t>
                      </a:r>
                      <a:endParaRPr lang="en-US" sz="3200" dirty="0">
                        <a:latin typeface="Calibri" panose="020F0502020204030204" pitchFamily="34" charset="0"/>
                        <a:cs typeface="Calibri" panose="020F0502020204030204" pitchFamily="34" charset="0"/>
                      </a:endParaRPr>
                    </a:p>
                  </a:txBody>
                  <a:tcPr anchor="ctr">
                    <a:solidFill>
                      <a:srgbClr val="E3EDF9"/>
                    </a:solidFill>
                  </a:tcPr>
                </a:tc>
                <a:extLst>
                  <a:ext uri="{0D108BD9-81ED-4DB2-BD59-A6C34878D82A}">
                    <a16:rowId xmlns:a16="http://schemas.microsoft.com/office/drawing/2014/main" val="101546712"/>
                  </a:ext>
                </a:extLst>
              </a:tr>
            </a:tbl>
          </a:graphicData>
        </a:graphic>
      </p:graphicFrame>
      <p:sp>
        <p:nvSpPr>
          <p:cNvPr id="68" name="TextBox 67"/>
          <p:cNvSpPr txBox="1"/>
          <p:nvPr/>
        </p:nvSpPr>
        <p:spPr>
          <a:xfrm>
            <a:off x="27966125" y="20103127"/>
            <a:ext cx="6423434" cy="830997"/>
          </a:xfrm>
          <a:prstGeom prst="rect">
            <a:avLst/>
          </a:prstGeom>
          <a:solidFill>
            <a:schemeClr val="accent2">
              <a:lumMod val="50000"/>
            </a:schemeClr>
          </a:solidFill>
        </p:spPr>
        <p:txBody>
          <a:bodyPr wrap="square" rtlCol="0">
            <a:spAutoFit/>
          </a:bodyPr>
          <a:lstStyle/>
          <a:p>
            <a:pPr algn="ctr"/>
            <a:r>
              <a:rPr lang="en-US" sz="4800" b="1" dirty="0" smtClean="0">
                <a:solidFill>
                  <a:schemeClr val="bg1"/>
                </a:solidFill>
                <a:latin typeface="Arial" panose="020B0604020202020204" pitchFamily="34" charset="0"/>
                <a:cs typeface="Arial" panose="020B0604020202020204" pitchFamily="34" charset="0"/>
              </a:rPr>
              <a:t>Results</a:t>
            </a:r>
            <a:endParaRPr lang="en-US" sz="4800" b="1" dirty="0">
              <a:solidFill>
                <a:schemeClr val="bg1"/>
              </a:solidFill>
              <a:latin typeface="Arial" panose="020B0604020202020204" pitchFamily="34" charset="0"/>
              <a:cs typeface="Arial" panose="020B0604020202020204" pitchFamily="34" charset="0"/>
            </a:endParaRPr>
          </a:p>
        </p:txBody>
      </p:sp>
      <p:sp>
        <p:nvSpPr>
          <p:cNvPr id="48" name="Content Placeholder 2"/>
          <p:cNvSpPr txBox="1">
            <a:spLocks/>
          </p:cNvSpPr>
          <p:nvPr/>
        </p:nvSpPr>
        <p:spPr bwMode="auto">
          <a:xfrm>
            <a:off x="27809603" y="23648682"/>
            <a:ext cx="6840348" cy="8324214"/>
          </a:xfrm>
          <a:prstGeom prst="flowChartAlternateProcess">
            <a:avLst/>
          </a:prstGeom>
          <a:solidFill>
            <a:srgbClr val="E8F2FE"/>
          </a:solidFill>
          <a:ln>
            <a:noFill/>
          </a:ln>
          <a:extLst/>
        </p:spPr>
        <p:txBody>
          <a:bodyPr vert="horz" wrap="square" lIns="438904" tIns="219452" rIns="438904" bIns="219452" numCol="1" anchor="t" anchorCtr="0" compatLnSpc="1">
            <a:prstTxWarp prst="textNoShape">
              <a:avLst/>
            </a:prstTxWarp>
            <a:noAutofit/>
          </a:bodyPr>
          <a:lstStyle>
            <a:lvl1pPr marL="0" indent="0" algn="ctr" defTabSz="3290888" rtl="0" eaLnBrk="0" fontAlgn="base" hangingPunct="0">
              <a:spcBef>
                <a:spcPct val="20000"/>
              </a:spcBef>
              <a:spcAft>
                <a:spcPct val="0"/>
              </a:spcAft>
              <a:buNone/>
              <a:defRPr sz="11500">
                <a:solidFill>
                  <a:schemeClr val="tx1"/>
                </a:solidFill>
                <a:latin typeface="+mn-lt"/>
                <a:ea typeface="+mn-ea"/>
                <a:cs typeface="+mn-cs"/>
              </a:defRPr>
            </a:lvl1pPr>
            <a:lvl2pPr marL="342900" indent="0" algn="ctr" defTabSz="3290888" rtl="0" eaLnBrk="0" fontAlgn="base" hangingPunct="0">
              <a:spcBef>
                <a:spcPct val="20000"/>
              </a:spcBef>
              <a:spcAft>
                <a:spcPct val="0"/>
              </a:spcAft>
              <a:buNone/>
              <a:defRPr sz="10100">
                <a:solidFill>
                  <a:schemeClr val="tx1"/>
                </a:solidFill>
                <a:latin typeface="+mn-lt"/>
              </a:defRPr>
            </a:lvl2pPr>
            <a:lvl3pPr marL="685800" indent="0" algn="ctr" defTabSz="3290888" rtl="0" eaLnBrk="0" fontAlgn="base" hangingPunct="0">
              <a:spcBef>
                <a:spcPct val="20000"/>
              </a:spcBef>
              <a:spcAft>
                <a:spcPct val="0"/>
              </a:spcAft>
              <a:buNone/>
              <a:defRPr sz="8700">
                <a:solidFill>
                  <a:schemeClr val="tx1"/>
                </a:solidFill>
                <a:latin typeface="+mn-lt"/>
              </a:defRPr>
            </a:lvl3pPr>
            <a:lvl4pPr marL="1028700" indent="0" algn="ctr" defTabSz="3290888" rtl="0" eaLnBrk="0" fontAlgn="base" hangingPunct="0">
              <a:spcBef>
                <a:spcPct val="20000"/>
              </a:spcBef>
              <a:spcAft>
                <a:spcPct val="0"/>
              </a:spcAft>
              <a:buNone/>
              <a:defRPr sz="7200">
                <a:solidFill>
                  <a:schemeClr val="tx1"/>
                </a:solidFill>
                <a:latin typeface="+mn-lt"/>
              </a:defRPr>
            </a:lvl4pPr>
            <a:lvl5pPr marL="1371600" indent="0" algn="ctr" defTabSz="3290888" rtl="0" eaLnBrk="0" fontAlgn="base" hangingPunct="0">
              <a:spcBef>
                <a:spcPct val="20000"/>
              </a:spcBef>
              <a:spcAft>
                <a:spcPct val="0"/>
              </a:spcAft>
              <a:buNone/>
              <a:defRPr sz="7200">
                <a:solidFill>
                  <a:schemeClr val="tx1"/>
                </a:solidFill>
                <a:latin typeface="+mn-lt"/>
              </a:defRPr>
            </a:lvl5pPr>
            <a:lvl6pPr marL="1714500" indent="0" algn="ctr" defTabSz="3292079" rtl="0" fontAlgn="base">
              <a:spcBef>
                <a:spcPct val="20000"/>
              </a:spcBef>
              <a:spcAft>
                <a:spcPct val="0"/>
              </a:spcAft>
              <a:buNone/>
              <a:defRPr sz="7200">
                <a:solidFill>
                  <a:schemeClr val="tx1"/>
                </a:solidFill>
                <a:latin typeface="+mn-lt"/>
              </a:defRPr>
            </a:lvl6pPr>
            <a:lvl7pPr marL="2057400" indent="0" algn="ctr" defTabSz="3292079" rtl="0" fontAlgn="base">
              <a:spcBef>
                <a:spcPct val="20000"/>
              </a:spcBef>
              <a:spcAft>
                <a:spcPct val="0"/>
              </a:spcAft>
              <a:buNone/>
              <a:defRPr sz="7200">
                <a:solidFill>
                  <a:schemeClr val="tx1"/>
                </a:solidFill>
                <a:latin typeface="+mn-lt"/>
              </a:defRPr>
            </a:lvl7pPr>
            <a:lvl8pPr marL="2400300" indent="0" algn="ctr" defTabSz="3292079" rtl="0" fontAlgn="base">
              <a:spcBef>
                <a:spcPct val="20000"/>
              </a:spcBef>
              <a:spcAft>
                <a:spcPct val="0"/>
              </a:spcAft>
              <a:buNone/>
              <a:defRPr sz="7200">
                <a:solidFill>
                  <a:schemeClr val="tx1"/>
                </a:solidFill>
                <a:latin typeface="+mn-lt"/>
              </a:defRPr>
            </a:lvl8pPr>
            <a:lvl9pPr marL="2743200" indent="0" algn="ctr" defTabSz="3292079" rtl="0" fontAlgn="base">
              <a:spcBef>
                <a:spcPct val="20000"/>
              </a:spcBef>
              <a:spcAft>
                <a:spcPct val="0"/>
              </a:spcAft>
              <a:buNone/>
              <a:defRPr sz="7200">
                <a:solidFill>
                  <a:schemeClr val="tx1"/>
                </a:solidFill>
                <a:latin typeface="+mn-lt"/>
              </a:defRPr>
            </a:lvl9pPr>
          </a:lstStyle>
          <a:p>
            <a:pPr marL="0" lvl="1" algn="l">
              <a:spcBef>
                <a:spcPts val="0"/>
              </a:spcBef>
            </a:pPr>
            <a:endParaRPr lang="en-US" sz="2000" kern="0" dirty="0"/>
          </a:p>
        </p:txBody>
      </p:sp>
      <p:sp>
        <p:nvSpPr>
          <p:cNvPr id="55" name="TextBox 54"/>
          <p:cNvSpPr txBox="1"/>
          <p:nvPr/>
        </p:nvSpPr>
        <p:spPr>
          <a:xfrm>
            <a:off x="28064128" y="24234461"/>
            <a:ext cx="6445283" cy="7478970"/>
          </a:xfrm>
          <a:prstGeom prst="rect">
            <a:avLst/>
          </a:prstGeom>
          <a:noFill/>
        </p:spPr>
        <p:txBody>
          <a:bodyPr wrap="square" rtlCol="0">
            <a:spAutoFit/>
          </a:bodyPr>
          <a:lstStyle/>
          <a:p>
            <a:pPr marL="0" lvl="1"/>
            <a:r>
              <a:rPr lang="en-US" sz="2400" b="1" kern="0" dirty="0" smtClean="0">
                <a:solidFill>
                  <a:srgbClr val="8F1D4E"/>
                </a:solidFill>
                <a:latin typeface="Calibri" panose="020F0502020204030204" pitchFamily="34" charset="0"/>
                <a:cs typeface="Calibri" panose="020F0502020204030204" pitchFamily="34" charset="0"/>
              </a:rPr>
              <a:t> </a:t>
            </a:r>
            <a:r>
              <a:rPr lang="en-US" sz="3200" b="1" kern="0" dirty="0" smtClean="0">
                <a:solidFill>
                  <a:srgbClr val="8F1D4E"/>
                </a:solidFill>
                <a:latin typeface="Calibri" panose="020F0502020204030204" pitchFamily="34" charset="0"/>
                <a:cs typeface="Calibri" panose="020F0502020204030204" pitchFamily="34" charset="0"/>
              </a:rPr>
              <a:t>Improvement of SUPC knowledge noted </a:t>
            </a:r>
            <a:r>
              <a:rPr lang="en-US" sz="3200" b="1" kern="0" dirty="0">
                <a:solidFill>
                  <a:srgbClr val="8F1D4E"/>
                </a:solidFill>
                <a:latin typeface="Calibri" panose="020F0502020204030204" pitchFamily="34" charset="0"/>
                <a:cs typeface="Calibri" panose="020F0502020204030204" pitchFamily="34" charset="0"/>
              </a:rPr>
              <a:t>in post-education </a:t>
            </a:r>
            <a:r>
              <a:rPr lang="en-US" sz="3200" b="1" kern="0" dirty="0" smtClean="0">
                <a:solidFill>
                  <a:srgbClr val="8F1D4E"/>
                </a:solidFill>
                <a:latin typeface="Calibri" panose="020F0502020204030204" pitchFamily="34" charset="0"/>
                <a:cs typeface="Calibri" panose="020F0502020204030204" pitchFamily="34" charset="0"/>
              </a:rPr>
              <a:t>survey</a:t>
            </a:r>
            <a:r>
              <a:rPr lang="en-US" sz="3200" b="1" kern="0" dirty="0">
                <a:solidFill>
                  <a:srgbClr val="8F1D4E"/>
                </a:solidFill>
                <a:latin typeface="Calibri" panose="020F0502020204030204" pitchFamily="34" charset="0"/>
                <a:cs typeface="Calibri" panose="020F0502020204030204" pitchFamily="34" charset="0"/>
              </a:rPr>
              <a:t>.</a:t>
            </a:r>
            <a:r>
              <a:rPr lang="en-US" sz="3200" b="1" kern="0" dirty="0" smtClean="0">
                <a:solidFill>
                  <a:srgbClr val="8F1D4E"/>
                </a:solidFill>
                <a:latin typeface="Calibri" panose="020F0502020204030204" pitchFamily="34" charset="0"/>
                <a:cs typeface="Calibri" panose="020F0502020204030204" pitchFamily="34" charset="0"/>
              </a:rPr>
              <a:t> </a:t>
            </a:r>
          </a:p>
          <a:p>
            <a:pPr marL="0" lvl="1"/>
            <a:r>
              <a:rPr lang="en-US" sz="3200" b="1" kern="0" dirty="0">
                <a:solidFill>
                  <a:srgbClr val="8F1D4E"/>
                </a:solidFill>
                <a:latin typeface="Calibri" panose="020F0502020204030204" pitchFamily="34" charset="0"/>
                <a:cs typeface="Calibri" panose="020F0502020204030204" pitchFamily="34" charset="0"/>
              </a:rPr>
              <a:t> </a:t>
            </a:r>
            <a:r>
              <a:rPr lang="en-US" sz="3200" b="1" kern="0" dirty="0" smtClean="0">
                <a:solidFill>
                  <a:srgbClr val="8F1D4E"/>
                </a:solidFill>
                <a:latin typeface="Calibri" panose="020F0502020204030204" pitchFamily="34" charset="0"/>
                <a:cs typeface="Calibri" panose="020F0502020204030204" pitchFamily="34" charset="0"/>
              </a:rPr>
              <a:t>Opportunity </a:t>
            </a:r>
            <a:r>
              <a:rPr lang="en-US" sz="3200" b="1" kern="0" dirty="0">
                <a:solidFill>
                  <a:srgbClr val="8F1D4E"/>
                </a:solidFill>
                <a:latin typeface="Calibri" panose="020F0502020204030204" pitchFamily="34" charset="0"/>
                <a:cs typeface="Calibri" panose="020F0502020204030204" pitchFamily="34" charset="0"/>
              </a:rPr>
              <a:t>identified </a:t>
            </a:r>
            <a:r>
              <a:rPr lang="en-US" sz="3200" b="1" kern="0" dirty="0" smtClean="0">
                <a:solidFill>
                  <a:srgbClr val="8F1D4E"/>
                </a:solidFill>
                <a:latin typeface="Calibri" panose="020F0502020204030204" pitchFamily="34" charset="0"/>
                <a:cs typeface="Calibri" panose="020F0502020204030204" pitchFamily="34" charset="0"/>
              </a:rPr>
              <a:t>to reinforce maternal </a:t>
            </a:r>
            <a:r>
              <a:rPr lang="en-US" sz="3200" b="1" kern="0" dirty="0">
                <a:solidFill>
                  <a:srgbClr val="8F1D4E"/>
                </a:solidFill>
                <a:latin typeface="Calibri" panose="020F0502020204030204" pitchFamily="34" charset="0"/>
                <a:cs typeface="Calibri" panose="020F0502020204030204" pitchFamily="34" charset="0"/>
              </a:rPr>
              <a:t>risk factors:</a:t>
            </a:r>
          </a:p>
          <a:p>
            <a:pPr lvl="1">
              <a:buFont typeface="Wingdings" panose="05000000000000000000" pitchFamily="2" charset="2"/>
              <a:buChar char="§"/>
            </a:pPr>
            <a:r>
              <a:rPr lang="en-US" sz="3200" kern="0" dirty="0" smtClean="0">
                <a:latin typeface="Calibri" panose="020F0502020204030204" pitchFamily="34" charset="0"/>
                <a:cs typeface="Calibri" panose="020F0502020204030204" pitchFamily="34" charset="0"/>
              </a:rPr>
              <a:t> Primip</a:t>
            </a:r>
            <a:endParaRPr lang="en-US" sz="3200" kern="0" dirty="0">
              <a:latin typeface="Calibri" panose="020F0502020204030204" pitchFamily="34" charset="0"/>
              <a:cs typeface="Calibri" panose="020F0502020204030204" pitchFamily="34" charset="0"/>
            </a:endParaRPr>
          </a:p>
          <a:p>
            <a:pPr lvl="1">
              <a:buFont typeface="Wingdings" panose="05000000000000000000" pitchFamily="2" charset="2"/>
              <a:buChar char="§"/>
            </a:pPr>
            <a:r>
              <a:rPr lang="en-US" sz="3200" kern="0" dirty="0" smtClean="0">
                <a:latin typeface="Calibri" panose="020F0502020204030204" pitchFamily="34" charset="0"/>
                <a:cs typeface="Calibri" panose="020F0502020204030204" pitchFamily="34" charset="0"/>
              </a:rPr>
              <a:t> Maternal </a:t>
            </a:r>
            <a:r>
              <a:rPr lang="en-US" sz="3200" kern="0" dirty="0">
                <a:latin typeface="Calibri" panose="020F0502020204030204" pitchFamily="34" charset="0"/>
                <a:cs typeface="Calibri" panose="020F0502020204030204" pitchFamily="34" charset="0"/>
              </a:rPr>
              <a:t>fatigue</a:t>
            </a:r>
          </a:p>
          <a:p>
            <a:pPr lvl="1">
              <a:buFont typeface="Wingdings" panose="05000000000000000000" pitchFamily="2" charset="2"/>
              <a:buChar char="§"/>
            </a:pPr>
            <a:r>
              <a:rPr lang="en-US" sz="3200" kern="0" dirty="0" smtClean="0">
                <a:latin typeface="Calibri" panose="020F0502020204030204" pitchFamily="34" charset="0"/>
                <a:cs typeface="Calibri" panose="020F0502020204030204" pitchFamily="34" charset="0"/>
              </a:rPr>
              <a:t> Maternal </a:t>
            </a:r>
            <a:r>
              <a:rPr lang="en-US" sz="3200" kern="0" dirty="0">
                <a:latin typeface="Calibri" panose="020F0502020204030204" pitchFamily="34" charset="0"/>
                <a:cs typeface="Calibri" panose="020F0502020204030204" pitchFamily="34" charset="0"/>
              </a:rPr>
              <a:t>obesity</a:t>
            </a:r>
          </a:p>
          <a:p>
            <a:pPr lvl="1">
              <a:buFont typeface="Wingdings" panose="05000000000000000000" pitchFamily="2" charset="2"/>
              <a:buChar char="§"/>
            </a:pPr>
            <a:r>
              <a:rPr lang="en-US" sz="3200" kern="0" dirty="0" smtClean="0">
                <a:latin typeface="Calibri" panose="020F0502020204030204" pitchFamily="34" charset="0"/>
                <a:cs typeface="Calibri" panose="020F0502020204030204" pitchFamily="34" charset="0"/>
              </a:rPr>
              <a:t> Medications </a:t>
            </a:r>
            <a:r>
              <a:rPr lang="en-US" sz="3200" kern="0" dirty="0">
                <a:latin typeface="Calibri" panose="020F0502020204030204" pitchFamily="34" charset="0"/>
                <a:cs typeface="Calibri" panose="020F0502020204030204" pitchFamily="34" charset="0"/>
              </a:rPr>
              <a:t>causing </a:t>
            </a:r>
            <a:r>
              <a:rPr lang="en-US" sz="3200" kern="0" dirty="0" smtClean="0">
                <a:latin typeface="Calibri" panose="020F0502020204030204" pitchFamily="34" charset="0"/>
                <a:cs typeface="Calibri" panose="020F0502020204030204" pitchFamily="34" charset="0"/>
              </a:rPr>
              <a:t>drowsiness/  </a:t>
            </a:r>
          </a:p>
          <a:p>
            <a:pPr lvl="1"/>
            <a:r>
              <a:rPr lang="en-US" sz="3200" kern="0" dirty="0">
                <a:latin typeface="Calibri" panose="020F0502020204030204" pitchFamily="34" charset="0"/>
                <a:cs typeface="Calibri" panose="020F0502020204030204" pitchFamily="34" charset="0"/>
              </a:rPr>
              <a:t> </a:t>
            </a:r>
            <a:r>
              <a:rPr lang="en-US" sz="3200" kern="0" dirty="0" smtClean="0">
                <a:latin typeface="Calibri" panose="020F0502020204030204" pitchFamily="34" charset="0"/>
                <a:cs typeface="Calibri" panose="020F0502020204030204" pitchFamily="34" charset="0"/>
              </a:rPr>
              <a:t>  sedation </a:t>
            </a:r>
            <a:endParaRPr lang="en-US" sz="3200" kern="0" dirty="0">
              <a:latin typeface="Calibri" panose="020F0502020204030204" pitchFamily="34" charset="0"/>
              <a:cs typeface="Calibri" panose="020F0502020204030204" pitchFamily="34" charset="0"/>
            </a:endParaRPr>
          </a:p>
          <a:p>
            <a:pPr lvl="1">
              <a:buFont typeface="Wingdings" panose="05000000000000000000" pitchFamily="2" charset="2"/>
              <a:buChar char="§"/>
            </a:pPr>
            <a:r>
              <a:rPr lang="en-US" sz="3200" kern="0" dirty="0" smtClean="0">
                <a:latin typeface="Calibri" panose="020F0502020204030204" pitchFamily="34" charset="0"/>
                <a:cs typeface="Calibri" panose="020F0502020204030204" pitchFamily="34" charset="0"/>
              </a:rPr>
              <a:t> Distraction </a:t>
            </a:r>
            <a:r>
              <a:rPr lang="en-US" sz="3200" kern="0" dirty="0">
                <a:latin typeface="Calibri" panose="020F0502020204030204" pitchFamily="34" charset="0"/>
                <a:cs typeface="Calibri" panose="020F0502020204030204" pitchFamily="34" charset="0"/>
              </a:rPr>
              <a:t>in caregivers</a:t>
            </a:r>
          </a:p>
          <a:p>
            <a:pPr lvl="1">
              <a:buFont typeface="Wingdings" panose="05000000000000000000" pitchFamily="2" charset="2"/>
              <a:buChar char="§"/>
            </a:pPr>
            <a:r>
              <a:rPr lang="en-US" sz="3200" kern="0" dirty="0" smtClean="0">
                <a:latin typeface="Calibri" panose="020F0502020204030204" pitchFamily="34" charset="0"/>
                <a:cs typeface="Calibri" panose="020F0502020204030204" pitchFamily="34" charset="0"/>
              </a:rPr>
              <a:t> Maternal </a:t>
            </a:r>
            <a:r>
              <a:rPr lang="en-US" sz="3200" kern="0" dirty="0">
                <a:latin typeface="Calibri" panose="020F0502020204030204" pitchFamily="34" charset="0"/>
                <a:cs typeface="Calibri" panose="020F0502020204030204" pitchFamily="34" charset="0"/>
              </a:rPr>
              <a:t>smoking during pregnancy </a:t>
            </a:r>
          </a:p>
          <a:p>
            <a:pPr lvl="1">
              <a:buFont typeface="Wingdings" panose="05000000000000000000" pitchFamily="2" charset="2"/>
              <a:buChar char="§"/>
            </a:pPr>
            <a:r>
              <a:rPr lang="en-US" sz="3200" kern="0" dirty="0" smtClean="0">
                <a:latin typeface="Calibri" panose="020F0502020204030204" pitchFamily="34" charset="0"/>
                <a:cs typeface="Calibri" panose="020F0502020204030204" pitchFamily="34" charset="0"/>
              </a:rPr>
              <a:t> Unsafe </a:t>
            </a:r>
            <a:r>
              <a:rPr lang="en-US" sz="3200" kern="0" dirty="0">
                <a:latin typeface="Calibri" panose="020F0502020204030204" pitchFamily="34" charset="0"/>
                <a:cs typeface="Calibri" panose="020F0502020204030204" pitchFamily="34" charset="0"/>
              </a:rPr>
              <a:t>newborn positioning  </a:t>
            </a:r>
          </a:p>
          <a:p>
            <a:pPr lvl="1">
              <a:buFont typeface="Wingdings" panose="05000000000000000000" pitchFamily="2" charset="2"/>
              <a:buChar char="§"/>
            </a:pPr>
            <a:r>
              <a:rPr lang="en-US" sz="3200" kern="0" dirty="0" smtClean="0">
                <a:latin typeface="Calibri" panose="020F0502020204030204" pitchFamily="34" charset="0"/>
                <a:cs typeface="Calibri" panose="020F0502020204030204" pitchFamily="34" charset="0"/>
              </a:rPr>
              <a:t> SSC/BF</a:t>
            </a:r>
            <a:endParaRPr lang="en-US" sz="32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9290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GG Bridge">
  <a:themeElements>
    <a:clrScheme name="GG Brid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G Bri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G Brid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G Brid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G Brid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G Brid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G Brid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G Brid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G Brid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Data\Microsoft\Templates\GG Bridge.pot</Template>
  <TotalTime>404</TotalTime>
  <Words>3791</Words>
  <Application>Microsoft Office PowerPoint</Application>
  <PresentationFormat>Custom</PresentationFormat>
  <Paragraphs>309</Paragraphs>
  <Slides>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Arial</vt:lpstr>
      <vt:lpstr>Calibri</vt:lpstr>
      <vt:lpstr>Century Gothic</vt:lpstr>
      <vt:lpstr>Courier New</vt:lpstr>
      <vt:lpstr>Symbol</vt:lpstr>
      <vt:lpstr>Tahoma</vt:lpstr>
      <vt:lpstr>Times New Roman</vt:lpstr>
      <vt:lpstr>Wingdings</vt:lpstr>
      <vt:lpstr>GG Bridge</vt:lpstr>
      <vt:lpstr>PowerPoint Presentation</vt:lpstr>
      <vt:lpstr>PowerPoint Presentation</vt:lpstr>
      <vt:lpstr>PowerPoint Presentation</vt:lpstr>
    </vt:vector>
  </TitlesOfParts>
  <Company>SFVAMC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D. Varosy, M.D</dc:creator>
  <cp:lastModifiedBy>Roma Allen</cp:lastModifiedBy>
  <cp:revision>62</cp:revision>
  <cp:lastPrinted>2022-04-21T20:46:47Z</cp:lastPrinted>
  <dcterms:created xsi:type="dcterms:W3CDTF">2002-04-02T23:37:14Z</dcterms:created>
  <dcterms:modified xsi:type="dcterms:W3CDTF">2022-04-29T15:35:36Z</dcterms:modified>
</cp:coreProperties>
</file>