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4_59405A4E.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9_D555BA0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E_54CB578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0_783A190D.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1"/>
  </p:notesMasterIdLst>
  <p:sldIdLst>
    <p:sldId id="257" r:id="rId4"/>
    <p:sldId id="260" r:id="rId5"/>
    <p:sldId id="261" r:id="rId6"/>
    <p:sldId id="262"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EECB8-00F6-B02B-DF2D-BBFDEE3CF825}" v="3" dt="2022-05-27T20:25:40.570"/>
    <p1510:client id="{4346F50D-1B95-4445-BD00-D8C90FDC1788}" v="4" dt="2022-05-27T20:23:04.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Rivera" userId="S::arg3669@ads.northwestern.edu::fc8b707a-b7e9-4f2a-8d71-2d76819b7881" providerId="AD" clId="Web-{31BEECB8-00F6-B02B-DF2D-BBFDEE3CF825}"/>
    <pc:docChg chg="modSld">
      <pc:chgData name="Alana Rivera" userId="S::arg3669@ads.northwestern.edu::fc8b707a-b7e9-4f2a-8d71-2d76819b7881" providerId="AD" clId="Web-{31BEECB8-00F6-B02B-DF2D-BBFDEE3CF825}" dt="2022-05-27T20:25:40.570" v="2"/>
      <pc:docMkLst>
        <pc:docMk/>
      </pc:docMkLst>
      <pc:sldChg chg="delSp">
        <pc:chgData name="Alana Rivera" userId="S::arg3669@ads.northwestern.edu::fc8b707a-b7e9-4f2a-8d71-2d76819b7881" providerId="AD" clId="Web-{31BEECB8-00F6-B02B-DF2D-BBFDEE3CF825}" dt="2022-05-27T20:25:40.570" v="2"/>
        <pc:sldMkLst>
          <pc:docMk/>
          <pc:sldMk cId="2017073421" sldId="272"/>
        </pc:sldMkLst>
        <pc:picChg chg="del">
          <ac:chgData name="Alana Rivera" userId="S::arg3669@ads.northwestern.edu::fc8b707a-b7e9-4f2a-8d71-2d76819b7881" providerId="AD" clId="Web-{31BEECB8-00F6-B02B-DF2D-BBFDEE3CF825}" dt="2022-05-27T20:25:40.570" v="2"/>
          <ac:picMkLst>
            <pc:docMk/>
            <pc:sldMk cId="2017073421" sldId="272"/>
            <ac:picMk id="14" creationId="{00000000-0000-0000-0000-000000000000}"/>
          </ac:picMkLst>
        </pc:picChg>
        <pc:picChg chg="del">
          <ac:chgData name="Alana Rivera" userId="S::arg3669@ads.northwestern.edu::fc8b707a-b7e9-4f2a-8d71-2d76819b7881" providerId="AD" clId="Web-{31BEECB8-00F6-B02B-DF2D-BBFDEE3CF825}" dt="2022-05-27T20:25:38.429" v="1"/>
          <ac:picMkLst>
            <pc:docMk/>
            <pc:sldMk cId="2017073421" sldId="272"/>
            <ac:picMk id="15" creationId="{00000000-0000-0000-0000-000000000000}"/>
          </ac:picMkLst>
        </pc:picChg>
      </pc:sldChg>
      <pc:sldChg chg="delSp">
        <pc:chgData name="Alana Rivera" userId="S::arg3669@ads.northwestern.edu::fc8b707a-b7e9-4f2a-8d71-2d76819b7881" providerId="AD" clId="Web-{31BEECB8-00F6-B02B-DF2D-BBFDEE3CF825}" dt="2022-05-27T20:25:34.601" v="0"/>
        <pc:sldMkLst>
          <pc:docMk/>
          <pc:sldMk cId="1942057761" sldId="273"/>
        </pc:sldMkLst>
        <pc:picChg chg="del">
          <ac:chgData name="Alana Rivera" userId="S::arg3669@ads.northwestern.edu::fc8b707a-b7e9-4f2a-8d71-2d76819b7881" providerId="AD" clId="Web-{31BEECB8-00F6-B02B-DF2D-BBFDEE3CF825}" dt="2022-05-27T20:25:34.601" v="0"/>
          <ac:picMkLst>
            <pc:docMk/>
            <pc:sldMk cId="1942057761" sldId="273"/>
            <ac:picMk id="479" creationId="{843CD5E3-5569-66AE-9C08-081E41E8E295}"/>
          </ac:picMkLst>
        </pc:picChg>
      </pc:sldChg>
    </pc:docChg>
  </pc:docChgLst>
  <pc:docChgLst>
    <pc:chgData name="Alana Rivera" userId="S::arg3669@ads.northwestern.edu::fc8b707a-b7e9-4f2a-8d71-2d76819b7881" providerId="AD" clId="Web-{4346F50D-1B95-4445-BD00-D8C90FDC1788}"/>
    <pc:docChg chg="delSld modSld">
      <pc:chgData name="Alana Rivera" userId="S::arg3669@ads.northwestern.edu::fc8b707a-b7e9-4f2a-8d71-2d76819b7881" providerId="AD" clId="Web-{4346F50D-1B95-4445-BD00-D8C90FDC1788}" dt="2022-05-27T20:23:04.228" v="2"/>
      <pc:docMkLst>
        <pc:docMk/>
      </pc:docMkLst>
      <pc:sldChg chg="delSp">
        <pc:chgData name="Alana Rivera" userId="S::arg3669@ads.northwestern.edu::fc8b707a-b7e9-4f2a-8d71-2d76819b7881" providerId="AD" clId="Web-{4346F50D-1B95-4445-BD00-D8C90FDC1788}" dt="2022-05-27T20:22:58.650" v="0"/>
        <pc:sldMkLst>
          <pc:docMk/>
          <pc:sldMk cId="2913101059" sldId="263"/>
        </pc:sldMkLst>
        <pc:picChg chg="del">
          <ac:chgData name="Alana Rivera" userId="S::arg3669@ads.northwestern.edu::fc8b707a-b7e9-4f2a-8d71-2d76819b7881" providerId="AD" clId="Web-{4346F50D-1B95-4445-BD00-D8C90FDC1788}" dt="2022-05-27T20:22:58.650" v="0"/>
          <ac:picMkLst>
            <pc:docMk/>
            <pc:sldMk cId="2913101059" sldId="263"/>
            <ac:picMk id="3" creationId="{00000000-0000-0000-0000-000000000000}"/>
          </ac:picMkLst>
        </pc:picChg>
      </pc:sldChg>
      <pc:sldChg chg="del">
        <pc:chgData name="Alana Rivera" userId="S::arg3669@ads.northwestern.edu::fc8b707a-b7e9-4f2a-8d71-2d76819b7881" providerId="AD" clId="Web-{4346F50D-1B95-4445-BD00-D8C90FDC1788}" dt="2022-05-27T20:23:04.228" v="2"/>
        <pc:sldMkLst>
          <pc:docMk/>
          <pc:sldMk cId="4040120291" sldId="267"/>
        </pc:sldMkLst>
      </pc:sldChg>
      <pc:sldChg chg="del">
        <pc:chgData name="Alana Rivera" userId="S::arg3669@ads.northwestern.edu::fc8b707a-b7e9-4f2a-8d71-2d76819b7881" providerId="AD" clId="Web-{4346F50D-1B95-4445-BD00-D8C90FDC1788}" dt="2022-05-27T20:23:03.010" v="1"/>
        <pc:sldMkLst>
          <pc:docMk/>
          <pc:sldMk cId="1727470796" sldId="268"/>
        </pc:sldMkLst>
      </pc:sldChg>
    </pc:docChg>
  </pc:docChgLst>
  <pc:docChgLst>
    <pc:chgData clId="Web-{4346F50D-1B95-4445-BD00-D8C90FDC1788}"/>
    <pc:docChg chg="delSld">
      <pc:chgData name="" userId="" providerId="" clId="Web-{4346F50D-1B95-4445-BD00-D8C90FDC1788}" dt="2022-05-27T20:22:53.853" v="0"/>
      <pc:docMkLst>
        <pc:docMk/>
      </pc:docMkLst>
      <pc:sldChg chg="del">
        <pc:chgData name="" userId="" providerId="" clId="Web-{4346F50D-1B95-4445-BD00-D8C90FDC1788}" dt="2022-05-27T20:22:53.853" v="0"/>
        <pc:sldMkLst>
          <pc:docMk/>
          <pc:sldMk cId="1611523453" sldId="256"/>
        </pc:sldMkLst>
      </pc:sldChg>
    </pc:docChg>
  </pc:docChgLst>
</pc:chgInfo>
</file>

<file path=ppt/comments/modernComment_104_59405A4E.xml><?xml version="1.0" encoding="utf-8"?>
<p188:cmLst xmlns:a="http://schemas.openxmlformats.org/drawingml/2006/main" xmlns:r="http://schemas.openxmlformats.org/officeDocument/2006/relationships" xmlns:p188="http://schemas.microsoft.com/office/powerpoint/2018/8/main">
  <p188:cm id="{8FE3C8A1-88DB-49E3-8A93-2AD26F959D9C}" authorId="{866AA8C0-A40A-4549-B1BD-CB0F1B5845F6}" status="resolved" created="2022-05-21T03:25:47.072" complete="100000">
    <ac:deMkLst xmlns:ac="http://schemas.microsoft.com/office/drawing/2013/main/command">
      <pc:docMk xmlns:pc="http://schemas.microsoft.com/office/powerpoint/2013/main/command"/>
      <pc:sldMk xmlns:pc="http://schemas.microsoft.com/office/powerpoint/2013/main/command" cId="1962826740" sldId="323"/>
      <ac:graphicFrameMk id="6" creationId="{00000000-0000-0000-0000-000000000000}"/>
    </ac:deMkLst>
    <p188:txBody>
      <a:bodyPr/>
      <a:lstStyle/>
      <a:p>
        <a:r>
          <a:rPr lang="en-US"/>
          <a:t>DO we have a topic for the summer PVB calls?  Do we want to see if Emmett can share?  Need to make sure that gets filled in.  Do we want to comment here on the 1 on 1  QI Support Calls could add with Grand Rounds in that title given what is below fits the 1 on 1 QI support calls. </a:t>
        </a:r>
      </a:p>
    </p188:txBody>
  </p188:cm>
</p188:cmLst>
</file>

<file path=ppt/comments/modernComment_109_D555BA0B.xml><?xml version="1.0" encoding="utf-8"?>
<p188:cmLst xmlns:a="http://schemas.openxmlformats.org/drawingml/2006/main" xmlns:r="http://schemas.openxmlformats.org/officeDocument/2006/relationships" xmlns:p188="http://schemas.microsoft.com/office/powerpoint/2018/8/main">
  <p188:cm id="{E6D59CAF-B148-43EE-8BC5-830C0B356575}" authorId="{866AA8C0-A40A-4549-B1BD-CB0F1B5845F6}" status="resolved" created="2022-05-21T03:34:56.915" complete="100000">
    <pc:sldMkLst xmlns:pc="http://schemas.microsoft.com/office/powerpoint/2013/main/command">
      <pc:docMk/>
      <pc:sldMk cId="3792505333" sldId="328"/>
    </pc:sldMkLst>
    <p188:txBody>
      <a:bodyPr/>
      <a:lstStyle/>
      <a:p>
        <a:r>
          <a:rPr lang="en-US"/>
          <a:t>Can someone make sure that 4 columns have the same formatting the space between is not the same across the 4 columns</a:t>
        </a:r>
      </a:p>
    </p188:txBody>
  </p188:cm>
</p188:cmLst>
</file>

<file path=ppt/comments/modernComment_10E_54CB578F.xml><?xml version="1.0" encoding="utf-8"?>
<p188:cmLst xmlns:a="http://schemas.openxmlformats.org/drawingml/2006/main" xmlns:r="http://schemas.openxmlformats.org/officeDocument/2006/relationships" xmlns:p188="http://schemas.microsoft.com/office/powerpoint/2018/8/main">
  <p188:cm id="{FC5243CD-2099-4471-B367-63EC96159491}" authorId="{866AA8C0-A40A-4549-B1BD-CB0F1B5845F6}" status="resolved" created="2022-05-21T03:36:57.914" complete="100000">
    <ac:deMkLst xmlns:ac="http://schemas.microsoft.com/office/drawing/2013/main/command">
      <pc:docMk xmlns:pc="http://schemas.microsoft.com/office/powerpoint/2013/main/command"/>
      <pc:sldMk xmlns:pc="http://schemas.microsoft.com/office/powerpoint/2013/main/command" cId="416193443" sldId="339"/>
      <ac:spMk id="2" creationId="{00000000-0000-0000-0000-000000000000}"/>
    </ac:deMkLst>
    <p188:txBody>
      <a:bodyPr/>
      <a:lstStyle/>
      <a:p>
        <a:r>
          <a:rPr lang="en-US"/>
          <a:t>are we adding a collage of team photos here?  Looks like there is a blank space that could be filled with some pics?</a:t>
        </a:r>
      </a:p>
    </p188:txBody>
  </p188:cm>
  <p188:cm id="{CCBDB327-BB0F-4E1A-855E-4433E3568520}" authorId="{866AA8C0-A40A-4549-B1BD-CB0F1B5845F6}" status="resolved" created="2022-05-21T03:42:23.835" complete="100000">
    <pc:sldMkLst xmlns:pc="http://schemas.microsoft.com/office/powerpoint/2013/main/command">
      <pc:docMk/>
      <pc:sldMk cId="416193443" sldId="339"/>
    </pc:sldMkLst>
    <p188:txBody>
      <a:bodyPr/>
      <a:lstStyle/>
      <a:p>
        <a:r>
          <a:rPr lang="en-US"/>
          <a:t>I thought we were doing a raffle for a pizza party for teams that submitted a photo?  Do we have a slide for that ?</a:t>
        </a:r>
      </a:p>
    </p188:txBody>
  </p188:cm>
  <p188:cm id="{BE712D4B-FD14-4D68-9EAE-CF4C750EEAC7}" authorId="{B1E8E1CE-C373-4BDB-0D3F-F84FE1DA86D4}" status="resolved" created="2022-05-23T16:19:20.294" complete="100000">
    <pc:sldMkLst xmlns:pc="http://schemas.microsoft.com/office/powerpoint/2013/main/command">
      <pc:docMk/>
      <pc:sldMk cId="416193443" sldId="339"/>
    </pc:sldMkLst>
    <p188:txBody>
      <a:bodyPr/>
      <a:lstStyle/>
      <a:p>
        <a:r>
          <a:rPr lang="en-US"/>
          <a:t>Promote the photo raffle and gift card winner here</a:t>
        </a:r>
      </a:p>
    </p188:txBody>
  </p188:cm>
</p188:cmLst>
</file>

<file path=ppt/comments/modernComment_110_783A190D.xml><?xml version="1.0" encoding="utf-8"?>
<p188:cmLst xmlns:a="http://schemas.openxmlformats.org/drawingml/2006/main" xmlns:r="http://schemas.openxmlformats.org/officeDocument/2006/relationships" xmlns:p188="http://schemas.microsoft.com/office/powerpoint/2018/8/main">
  <p188:cm id="{450EE814-2406-4F77-AF65-06B1FCF44713}" authorId="{FCF8223C-610E-2BBA-F33B-0E1F55F6BB33}" status="resolved" created="2022-05-21T21:16:36.558" complete="100000">
    <pc:sldMkLst xmlns:pc="http://schemas.microsoft.com/office/powerpoint/2013/main/command">
      <pc:docMk/>
      <pc:sldMk cId="2290531476" sldId="315"/>
    </pc:sldMkLst>
    <p188:replyLst>
      <p188:reply id="{0E145E15-45AE-4653-BC7B-88E42A014B43}" authorId="{E5FBE01E-7B92-B9C0-0995-5C3FE74E91A1}" created="2022-05-23T15:16:52.011">
        <p188:txBody>
          <a:bodyPr/>
          <a:lstStyle/>
          <a:p>
            <a:r>
              <a:rPr lang="en-US"/>
              <a:t>[@Ieshia Johnson] need to move to wrap-up slides</a:t>
            </a:r>
          </a:p>
        </p188:txBody>
      </p188:reply>
    </p188:replyLst>
    <p188:txBody>
      <a:bodyPr/>
      <a:lstStyle/>
      <a:p>
        <a:r>
          <a:rPr lang="en-US"/>
          <a:t>put note and QR code on earlier slide move this to cover this at the end of the day? Also could put on the storyboard page?</a:t>
        </a:r>
      </a:p>
    </p188:txBody>
  </p188:cm>
  <p188:cm id="{346B4963-924C-4F48-973E-6C798E71EDD6}" authorId="{866AA8C0-A40A-4549-B1BD-CB0F1B5845F6}" status="resolved" created="2022-05-23T23:03:22.706" complete="100000">
    <pc:sldMkLst xmlns:pc="http://schemas.microsoft.com/office/powerpoint/2013/main/command">
      <pc:docMk/>
      <pc:sldMk cId="4240481123" sldId="341"/>
    </pc:sldMkLst>
    <p188:txBody>
      <a:bodyPr/>
      <a:lstStyle/>
      <a:p>
        <a:r>
          <a:rPr lang="en-US"/>
          <a:t>ok to change it to register today, given registser 5/25 is the day of the conference?</a:t>
        </a:r>
      </a:p>
    </p188:txBody>
  </p188:cm>
</p188:cmLst>
</file>

<file path=ppt/diagrams/_rels/data1.xml.rels><?xml version="1.0" encoding="UTF-8" standalone="yes"?>
<Relationships xmlns="http://schemas.openxmlformats.org/package/2006/relationships"><Relationship Id="rId2" Type="http://schemas.openxmlformats.org/officeDocument/2006/relationships/hyperlink" Target="mailto:ingo@ilpqc.org" TargetMode="External"/><Relationship Id="rId1" Type="http://schemas.openxmlformats.org/officeDocument/2006/relationships/hyperlink" Target="mailto:info@ilpqc.or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hyperlink" Target="mailto:ingo@ilpqc.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8CED3-BCBB-499A-9599-4C4CD26918F3}"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9451CEFB-777C-459D-B620-DF6F9172C000}">
      <dgm:prSet phldrT="[Text]"/>
      <dgm:spPr/>
      <dgm:t>
        <a:bodyPr/>
        <a:lstStyle/>
        <a:p>
          <a:pPr rtl="0"/>
          <a:r>
            <a:rPr lang="en-US"/>
            <a:t>Monthly Team Webinars</a:t>
          </a:r>
          <a:r>
            <a:rPr lang="en-US">
              <a:latin typeface="Calibri" panose="020F0502020204030204"/>
            </a:rPr>
            <a:t> </a:t>
          </a:r>
          <a:endParaRPr lang="en-US"/>
        </a:p>
      </dgm:t>
    </dgm:pt>
    <dgm:pt modelId="{B7489A69-D2C8-4720-AD3B-DD6CF2B005E0}" type="parTrans" cxnId="{51A2DF59-11DD-459A-8DD8-900A6D19B7F3}">
      <dgm:prSet/>
      <dgm:spPr/>
      <dgm:t>
        <a:bodyPr/>
        <a:lstStyle/>
        <a:p>
          <a:endParaRPr lang="en-US"/>
        </a:p>
      </dgm:t>
    </dgm:pt>
    <dgm:pt modelId="{F68C8755-5AC7-441C-A34F-2D6D625E2C65}" type="sibTrans" cxnId="{51A2DF59-11DD-459A-8DD8-900A6D19B7F3}">
      <dgm:prSet/>
      <dgm:spPr/>
      <dgm:t>
        <a:bodyPr/>
        <a:lstStyle/>
        <a:p>
          <a:endParaRPr lang="en-US"/>
        </a:p>
      </dgm:t>
    </dgm:pt>
    <dgm:pt modelId="{93CB18FB-64C5-40D8-8E63-C0BE17F314A2}">
      <dgm:prSet phldrT="[Text]"/>
      <dgm:spPr/>
      <dgm:t>
        <a:bodyPr/>
        <a:lstStyle/>
        <a:p>
          <a:pPr rtl="0"/>
          <a:r>
            <a:rPr lang="en-US" b="1"/>
            <a:t>When</a:t>
          </a:r>
          <a:r>
            <a:rPr lang="en-US"/>
            <a:t>: the 4</a:t>
          </a:r>
          <a:r>
            <a:rPr lang="en-US" baseline="30000"/>
            <a:t>th</a:t>
          </a:r>
          <a:r>
            <a:rPr lang="en-US">
              <a:latin typeface="Calibri" panose="020F0502020204030204"/>
            </a:rPr>
            <a:t> </a:t>
          </a:r>
          <a:r>
            <a:rPr lang="en-US"/>
            <a:t> Monday every month at 12:30pm</a:t>
          </a:r>
        </a:p>
      </dgm:t>
    </dgm:pt>
    <dgm:pt modelId="{8750967D-DE37-4E3F-BB61-2DD54F7492E6}" type="parTrans" cxnId="{1AD24C91-22E7-4D24-A064-DE9FC73197BD}">
      <dgm:prSet/>
      <dgm:spPr/>
      <dgm:t>
        <a:bodyPr/>
        <a:lstStyle/>
        <a:p>
          <a:endParaRPr lang="en-US"/>
        </a:p>
      </dgm:t>
    </dgm:pt>
    <dgm:pt modelId="{09B90339-C394-4568-AD0C-042A02A2F6FA}" type="sibTrans" cxnId="{1AD24C91-22E7-4D24-A064-DE9FC73197BD}">
      <dgm:prSet/>
      <dgm:spPr/>
      <dgm:t>
        <a:bodyPr/>
        <a:lstStyle/>
        <a:p>
          <a:endParaRPr lang="en-US"/>
        </a:p>
      </dgm:t>
    </dgm:pt>
    <dgm:pt modelId="{E33EC9BC-A8B8-493E-96CD-39D68C84B058}">
      <dgm:prSet phldrT="[Text]"/>
      <dgm:spPr/>
      <dgm:t>
        <a:bodyPr/>
        <a:lstStyle/>
        <a:p>
          <a:r>
            <a:rPr lang="en-US" b="1"/>
            <a:t>Next call</a:t>
          </a:r>
          <a:r>
            <a:rPr lang="en-US"/>
            <a:t>: June </a:t>
          </a:r>
          <a:r>
            <a:rPr lang="en-US" baseline="30000">
              <a:latin typeface="Calibri" panose="020F0502020204030204"/>
            </a:rPr>
            <a:t>27th</a:t>
          </a:r>
          <a:endParaRPr lang="en-US"/>
        </a:p>
      </dgm:t>
    </dgm:pt>
    <dgm:pt modelId="{B9E681CD-6025-4688-81AA-BD59E92F8DE6}" type="parTrans" cxnId="{3E9473F4-BBCE-493A-94F4-BDBF8CD70DE1}">
      <dgm:prSet/>
      <dgm:spPr/>
      <dgm:t>
        <a:bodyPr/>
        <a:lstStyle/>
        <a:p>
          <a:endParaRPr lang="en-US"/>
        </a:p>
      </dgm:t>
    </dgm:pt>
    <dgm:pt modelId="{83AA9B90-79F7-41F5-A214-81F98B5CF3C2}" type="sibTrans" cxnId="{3E9473F4-BBCE-493A-94F4-BDBF8CD70DE1}">
      <dgm:prSet/>
      <dgm:spPr/>
      <dgm:t>
        <a:bodyPr/>
        <a:lstStyle/>
        <a:p>
          <a:endParaRPr lang="en-US"/>
        </a:p>
      </dgm:t>
    </dgm:pt>
    <dgm:pt modelId="{70789B1B-1C52-4294-9014-A8929F915BCD}">
      <dgm:prSet phldrT="[Text]"/>
      <dgm:spPr/>
      <dgm:t>
        <a:bodyPr/>
        <a:lstStyle/>
        <a:p>
          <a:r>
            <a:rPr lang="en-US"/>
            <a:t>Grand Rounds</a:t>
          </a:r>
        </a:p>
        <a:p>
          <a:r>
            <a:rPr lang="en-US"/>
            <a:t>OB Provider Meetings</a:t>
          </a:r>
        </a:p>
      </dgm:t>
    </dgm:pt>
    <dgm:pt modelId="{1FF08EE6-FDF1-4195-9A29-A6FFEB962F38}" type="parTrans" cxnId="{898426C7-68F2-44C9-ACBF-C19B5F293F82}">
      <dgm:prSet/>
      <dgm:spPr/>
      <dgm:t>
        <a:bodyPr/>
        <a:lstStyle/>
        <a:p>
          <a:endParaRPr lang="en-US"/>
        </a:p>
      </dgm:t>
    </dgm:pt>
    <dgm:pt modelId="{09711DD1-C0D1-44F1-B00F-7CFD3FED8662}" type="sibTrans" cxnId="{898426C7-68F2-44C9-ACBF-C19B5F293F82}">
      <dgm:prSet/>
      <dgm:spPr/>
      <dgm:t>
        <a:bodyPr/>
        <a:lstStyle/>
        <a:p>
          <a:endParaRPr lang="en-US"/>
        </a:p>
      </dgm:t>
    </dgm:pt>
    <dgm:pt modelId="{EE545E97-0AB1-4F8B-9671-5D2A6744D66F}">
      <dgm:prSet phldrT="[Text]"/>
      <dgm:spPr/>
      <dgm:t>
        <a:bodyPr/>
        <a:lstStyle/>
        <a:p>
          <a:r>
            <a:rPr lang="en-US"/>
            <a:t>Provider and Nurse Education</a:t>
          </a:r>
        </a:p>
      </dgm:t>
    </dgm:pt>
    <dgm:pt modelId="{2634564D-47B9-4459-A024-49AB29974F8A}" type="parTrans" cxnId="{8F0ECEA0-1970-4BF8-83E8-A96A6F99CAB1}">
      <dgm:prSet/>
      <dgm:spPr/>
      <dgm:t>
        <a:bodyPr/>
        <a:lstStyle/>
        <a:p>
          <a:endParaRPr lang="en-US"/>
        </a:p>
      </dgm:t>
    </dgm:pt>
    <dgm:pt modelId="{72CB11E6-C54B-4493-A088-775B9C76D9BD}" type="sibTrans" cxnId="{8F0ECEA0-1970-4BF8-83E8-A96A6F99CAB1}">
      <dgm:prSet/>
      <dgm:spPr/>
      <dgm:t>
        <a:bodyPr/>
        <a:lstStyle/>
        <a:p>
          <a:endParaRPr lang="en-US"/>
        </a:p>
      </dgm:t>
    </dgm:pt>
    <dgm:pt modelId="{16FE111F-C208-4EEA-8A50-16DB7DC23C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a:t>What</a:t>
          </a:r>
          <a:r>
            <a:rPr lang="en-US"/>
            <a:t>: Personalized and FREE service to available to all participating teams</a:t>
          </a:r>
        </a:p>
      </dgm:t>
    </dgm:pt>
    <dgm:pt modelId="{8B6D90DF-C4C7-43E0-A123-497148073A14}" type="parTrans" cxnId="{FF2073A5-1EC0-4DC1-AA5E-BA8D04358027}">
      <dgm:prSet/>
      <dgm:spPr/>
      <dgm:t>
        <a:bodyPr/>
        <a:lstStyle/>
        <a:p>
          <a:endParaRPr lang="en-US"/>
        </a:p>
      </dgm:t>
    </dgm:pt>
    <dgm:pt modelId="{6A000760-E3CF-493B-BD16-50762F87D601}" type="sibTrans" cxnId="{FF2073A5-1EC0-4DC1-AA5E-BA8D04358027}">
      <dgm:prSet/>
      <dgm:spPr/>
      <dgm:t>
        <a:bodyPr/>
        <a:lstStyle/>
        <a:p>
          <a:endParaRPr lang="en-US"/>
        </a:p>
      </dgm:t>
    </dgm:pt>
    <dgm:pt modelId="{CDA0C1DA-DBE1-4F02-BB35-690A62AE6DB5}">
      <dgm:prSet phldrT="[Text]"/>
      <dgm:spPr/>
      <dgm:t>
        <a:bodyPr/>
        <a:lstStyle/>
        <a:p>
          <a:endParaRPr lang="en-US"/>
        </a:p>
      </dgm:t>
    </dgm:pt>
    <dgm:pt modelId="{822E0BB2-5EDB-4103-A815-2BB10E50D467}" type="parTrans" cxnId="{F9B521F3-9578-4CC4-8C51-2544C619D2F1}">
      <dgm:prSet/>
      <dgm:spPr/>
      <dgm:t>
        <a:bodyPr/>
        <a:lstStyle/>
        <a:p>
          <a:endParaRPr lang="en-US"/>
        </a:p>
      </dgm:t>
    </dgm:pt>
    <dgm:pt modelId="{6F9106B5-13FE-46DA-A09D-0ACDCFB8CCB4}" type="sibTrans" cxnId="{F9B521F3-9578-4CC4-8C51-2544C619D2F1}">
      <dgm:prSet/>
      <dgm:spPr/>
      <dgm:t>
        <a:bodyPr/>
        <a:lstStyle/>
        <a:p>
          <a:endParaRPr lang="en-US"/>
        </a:p>
      </dgm:t>
    </dgm:pt>
    <dgm:pt modelId="{2455FC44-EB6B-4192-9A80-75D35A512333}">
      <dgm:prSet phldrT="[Tex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t>How</a:t>
          </a:r>
          <a:r>
            <a:rPr lang="en-US"/>
            <a:t>: Email Ellie Suse to schedule today </a:t>
          </a:r>
          <a:r>
            <a:rPr lang="en-US">
              <a:hlinkClick xmlns:r="http://schemas.openxmlformats.org/officeDocument/2006/relationships" r:id="rId1"/>
            </a:rPr>
            <a:t>info@ilpqc.org</a:t>
          </a:r>
          <a:r>
            <a:rPr lang="en-US">
              <a:latin typeface="Calibri" panose="020F0502020204030204"/>
            </a:rPr>
            <a:t> </a:t>
          </a:r>
          <a:endParaRPr lang="en-US"/>
        </a:p>
      </dgm:t>
    </dgm:pt>
    <dgm:pt modelId="{6C4B4169-51F4-4900-B167-648CE1B717F8}" type="parTrans" cxnId="{E74B22E9-F6A5-40AE-84ED-A508D4B3FC55}">
      <dgm:prSet/>
      <dgm:spPr/>
      <dgm:t>
        <a:bodyPr/>
        <a:lstStyle/>
        <a:p>
          <a:endParaRPr lang="en-US"/>
        </a:p>
      </dgm:t>
    </dgm:pt>
    <dgm:pt modelId="{5A4692F6-3A96-4421-8770-A5FF89681D40}" type="sibTrans" cxnId="{E74B22E9-F6A5-40AE-84ED-A508D4B3FC55}">
      <dgm:prSet/>
      <dgm:spPr/>
      <dgm:t>
        <a:bodyPr/>
        <a:lstStyle/>
        <a:p>
          <a:endParaRPr lang="en-US"/>
        </a:p>
      </dgm:t>
    </dgm:pt>
    <dgm:pt modelId="{19C20564-7140-4E37-9B3B-66283D2A8CB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p>
      </dgm:t>
    </dgm:pt>
    <dgm:pt modelId="{3AC49600-DC4D-499A-8C06-5D80C7B09F2C}" type="parTrans" cxnId="{AF0819C7-6D6F-4B85-A2BD-EE70D8AD38AE}">
      <dgm:prSet/>
      <dgm:spPr/>
      <dgm:t>
        <a:bodyPr/>
        <a:lstStyle/>
        <a:p>
          <a:endParaRPr lang="en-US"/>
        </a:p>
      </dgm:t>
    </dgm:pt>
    <dgm:pt modelId="{DBB902A9-27F7-41F8-AF58-EE35A3E02B18}" type="sibTrans" cxnId="{AF0819C7-6D6F-4B85-A2BD-EE70D8AD38AE}">
      <dgm:prSet/>
      <dgm:spPr/>
      <dgm:t>
        <a:bodyPr/>
        <a:lstStyle/>
        <a:p>
          <a:endParaRPr lang="en-US"/>
        </a:p>
      </dgm:t>
    </dgm:pt>
    <dgm:pt modelId="{DF989CBA-C013-4F2D-9D60-61E0029BCD61}">
      <dgm:prSet phldrT="[Text]"/>
      <dgm:spPr/>
      <dgm:t>
        <a:bodyPr/>
        <a:lstStyle/>
        <a:p>
          <a:pPr rtl="0"/>
          <a:r>
            <a:rPr lang="en-US" b="1"/>
            <a:t>Topic</a:t>
          </a:r>
          <a:r>
            <a:rPr lang="en-US"/>
            <a:t>:</a:t>
          </a:r>
          <a:r>
            <a:rPr lang="en-US">
              <a:latin typeface="Calibri" panose="020F0502020204030204"/>
            </a:rPr>
            <a:t> </a:t>
          </a:r>
          <a:r>
            <a:rPr lang="en-US" b="0"/>
            <a:t>Dystocia Management Strategies</a:t>
          </a:r>
          <a:r>
            <a:rPr lang="en-US" b="0">
              <a:latin typeface="Calibri" panose="020F0502020204030204"/>
            </a:rPr>
            <a:t> </a:t>
          </a:r>
          <a:endParaRPr lang="en-US"/>
        </a:p>
      </dgm:t>
    </dgm:pt>
    <dgm:pt modelId="{A67DAD2F-A366-4F58-B441-15E8405CA570}" type="parTrans" cxnId="{CABDED28-676C-4614-996D-DBA2C08FDB96}">
      <dgm:prSet/>
      <dgm:spPr/>
      <dgm:t>
        <a:bodyPr/>
        <a:lstStyle/>
        <a:p>
          <a:endParaRPr lang="en-US"/>
        </a:p>
      </dgm:t>
    </dgm:pt>
    <dgm:pt modelId="{7D4EF8FA-349F-4356-84F2-59767A749CB6}" type="sibTrans" cxnId="{CABDED28-676C-4614-996D-DBA2C08FDB96}">
      <dgm:prSet/>
      <dgm:spPr/>
      <dgm:t>
        <a:bodyPr/>
        <a:lstStyle/>
        <a:p>
          <a:endParaRPr lang="en-US"/>
        </a:p>
      </dgm:t>
    </dgm:pt>
    <dgm:pt modelId="{FC4EFB8C-25FA-4579-A637-43C4B8C787B4}">
      <dgm:prSet phldrT="[Text]"/>
      <dgm:spPr/>
      <dgm:t>
        <a:bodyPr/>
        <a:lstStyle/>
        <a:p>
          <a:endParaRPr lang="en-US"/>
        </a:p>
      </dgm:t>
    </dgm:pt>
    <dgm:pt modelId="{E61C4E36-1E7E-428C-8CAA-B308C68D0E44}" type="parTrans" cxnId="{D6F0299D-A919-4240-A72D-F5098793ABEB}">
      <dgm:prSet/>
      <dgm:spPr/>
      <dgm:t>
        <a:bodyPr/>
        <a:lstStyle/>
        <a:p>
          <a:endParaRPr lang="en-US"/>
        </a:p>
      </dgm:t>
    </dgm:pt>
    <dgm:pt modelId="{C274A1F9-92FC-4AE2-8956-981B030F6713}" type="sibTrans" cxnId="{D6F0299D-A919-4240-A72D-F5098793ABEB}">
      <dgm:prSet/>
      <dgm:spPr/>
      <dgm:t>
        <a:bodyPr/>
        <a:lstStyle/>
        <a:p>
          <a:endParaRPr lang="en-US"/>
        </a:p>
      </dgm:t>
    </dgm:pt>
    <dgm:pt modelId="{0FAC47F7-C360-4061-9309-8C2F635DC77D}">
      <dgm:prSet phldrT="[Text]"/>
      <dgm:spPr/>
      <dgm:t>
        <a:bodyPr/>
        <a:lstStyle/>
        <a:p>
          <a:r>
            <a:rPr lang="en-US" b="1"/>
            <a:t>NEW</a:t>
          </a:r>
          <a:r>
            <a:rPr lang="en-US"/>
            <a:t>! ILPQC Virtual Labor Management Support E-Modules</a:t>
          </a:r>
        </a:p>
      </dgm:t>
    </dgm:pt>
    <dgm:pt modelId="{C4832DE4-E7F5-4BB6-A9EE-F1EC04E93D71}" type="parTrans" cxnId="{1D883FB5-D582-43A6-AFDC-2CBE610CC2ED}">
      <dgm:prSet/>
      <dgm:spPr/>
      <dgm:t>
        <a:bodyPr/>
        <a:lstStyle/>
        <a:p>
          <a:endParaRPr lang="en-US"/>
        </a:p>
      </dgm:t>
    </dgm:pt>
    <dgm:pt modelId="{D00E09D9-508F-4CA6-9A30-04B1039863A9}" type="sibTrans" cxnId="{1D883FB5-D582-43A6-AFDC-2CBE610CC2ED}">
      <dgm:prSet/>
      <dgm:spPr/>
      <dgm:t>
        <a:bodyPr/>
        <a:lstStyle/>
        <a:p>
          <a:endParaRPr lang="en-US"/>
        </a:p>
      </dgm:t>
    </dgm:pt>
    <dgm:pt modelId="{197A00FB-8374-4C7F-A49C-44D1E7397221}">
      <dgm:prSet phldr="0"/>
      <dgm:spPr/>
      <dgm:t>
        <a:bodyPr/>
        <a:lstStyle/>
        <a:p>
          <a:pPr rtl="0"/>
          <a:r>
            <a:rPr lang="en-US">
              <a:latin typeface="Calibri" panose="020F0502020204030204"/>
            </a:rPr>
            <a:t>1-1 QI Support Calls</a:t>
          </a:r>
        </a:p>
      </dgm:t>
    </dgm:pt>
    <dgm:pt modelId="{4B2BF57E-CD13-48CC-A317-9EEB9F2CDD9E}" type="parTrans" cxnId="{AE03069A-CEA4-49C7-B973-0E6AF608EB95}">
      <dgm:prSet/>
      <dgm:spPr/>
      <dgm:t>
        <a:bodyPr/>
        <a:lstStyle/>
        <a:p>
          <a:endParaRPr lang="en-US"/>
        </a:p>
      </dgm:t>
    </dgm:pt>
    <dgm:pt modelId="{DEA5E0CA-B98C-487C-B190-12CC8713BCE9}" type="sibTrans" cxnId="{AE03069A-CEA4-49C7-B973-0E6AF608EB95}">
      <dgm:prSet/>
      <dgm:spPr/>
      <dgm:t>
        <a:bodyPr/>
        <a:lstStyle/>
        <a:p>
          <a:endParaRPr lang="en-US"/>
        </a:p>
      </dgm:t>
    </dgm:pt>
    <dgm:pt modelId="{6B661D10-A7B9-4002-9A1B-1354D5F6E6C4}">
      <dgm:prSet phldr="0"/>
      <dgm:spPr/>
      <dgm:t>
        <a:bodyPr/>
        <a:lstStyle/>
        <a:p>
          <a:pPr rtl="0"/>
          <a:r>
            <a:rPr lang="en-US" b="0">
              <a:latin typeface="Calibri" panose="020F0502020204030204"/>
            </a:rPr>
            <a:t>We are providig 1-1 QI support calls for all teams with </a:t>
          </a:r>
          <a:r>
            <a:rPr lang="en-US" b="1">
              <a:latin typeface="Calibri" panose="020F0502020204030204"/>
            </a:rPr>
            <a:t>C-section rates over 23.6% </a:t>
          </a:r>
        </a:p>
      </dgm:t>
    </dgm:pt>
    <dgm:pt modelId="{43CF79B8-D22A-4191-AEAA-BF27A293F180}" type="parTrans" cxnId="{36C9A7DA-115E-4837-9EA8-69AB3C5B7712}">
      <dgm:prSet/>
      <dgm:spPr/>
      <dgm:t>
        <a:bodyPr/>
        <a:lstStyle/>
        <a:p>
          <a:endParaRPr lang="en-US"/>
        </a:p>
      </dgm:t>
    </dgm:pt>
    <dgm:pt modelId="{768BDF24-7861-428D-8E33-DF8D55792E45}" type="sibTrans" cxnId="{36C9A7DA-115E-4837-9EA8-69AB3C5B7712}">
      <dgm:prSet/>
      <dgm:spPr/>
      <dgm:t>
        <a:bodyPr/>
        <a:lstStyle/>
        <a:p>
          <a:endParaRPr lang="en-US"/>
        </a:p>
      </dgm:t>
    </dgm:pt>
    <dgm:pt modelId="{8D56BA4F-0406-4230-950F-BEBA36A0C2B5}">
      <dgm:prSet phldrT="[Text]"/>
      <dgm:spPr/>
      <dgm:t>
        <a:bodyPr/>
        <a:lstStyle/>
        <a:p>
          <a:r>
            <a:rPr lang="en-US"/>
            <a:t>Live class recorded and created into 10-20 minute e-modules available for free to all hospitals!</a:t>
          </a:r>
        </a:p>
      </dgm:t>
    </dgm:pt>
    <dgm:pt modelId="{75E74386-782E-436A-A829-1CBC22BE742C}" type="parTrans" cxnId="{35D5C78D-CFAC-4E35-85C2-3E98699CDAB0}">
      <dgm:prSet/>
      <dgm:spPr/>
      <dgm:t>
        <a:bodyPr/>
        <a:lstStyle/>
        <a:p>
          <a:endParaRPr lang="en-US"/>
        </a:p>
      </dgm:t>
    </dgm:pt>
    <dgm:pt modelId="{FA4CECE2-087B-41A4-BF8C-ACAC3D331C74}" type="sibTrans" cxnId="{35D5C78D-CFAC-4E35-85C2-3E98699CDAB0}">
      <dgm:prSet/>
      <dgm:spPr/>
      <dgm:t>
        <a:bodyPr/>
        <a:lstStyle/>
        <a:p>
          <a:endParaRPr lang="en-US"/>
        </a:p>
      </dgm:t>
    </dgm:pt>
    <dgm:pt modelId="{7223A4CD-88B0-42F8-B37C-396FC03EC97B}">
      <dgm:prSet phldr="0"/>
      <dgm:spPr/>
      <dgm:t>
        <a:bodyPr/>
        <a:lstStyle/>
        <a:p>
          <a:r>
            <a:rPr lang="en-US" b="0">
              <a:latin typeface="Calibri" panose="020F0502020204030204"/>
            </a:rPr>
            <a:t>Email Ellie Suse and Alana Rivera at </a:t>
          </a:r>
          <a:r>
            <a:rPr lang="en-US" b="0">
              <a:latin typeface="Calibri" panose="020F0502020204030204"/>
              <a:hlinkClick xmlns:r="http://schemas.openxmlformats.org/officeDocument/2006/relationships" r:id="rId2"/>
            </a:rPr>
            <a:t>info@ilpqc.org</a:t>
          </a:r>
          <a:r>
            <a:rPr lang="en-US" b="0">
              <a:latin typeface="Calibri" panose="020F0502020204030204"/>
            </a:rPr>
            <a:t> to </a:t>
          </a:r>
          <a:r>
            <a:rPr lang="en-US" b="0" baseline="0">
              <a:latin typeface="Calibri" panose="020F0502020204030204"/>
            </a:rPr>
            <a:t>schedule</a:t>
          </a:r>
          <a:endParaRPr lang="en-US"/>
        </a:p>
      </dgm:t>
    </dgm:pt>
    <dgm:pt modelId="{65355CCA-8569-4D0C-B350-47383DDA6815}" type="parTrans" cxnId="{0735962D-92A6-4E79-807C-2DA0E8285B3F}">
      <dgm:prSet/>
      <dgm:spPr/>
    </dgm:pt>
    <dgm:pt modelId="{D572E7DB-A224-43CF-8900-974D11C933DA}" type="sibTrans" cxnId="{0735962D-92A6-4E79-807C-2DA0E8285B3F}">
      <dgm:prSet/>
      <dgm:spPr/>
    </dgm:pt>
    <dgm:pt modelId="{1C17B572-2BA1-4D92-90C3-A9CDB7C8F858}" type="pres">
      <dgm:prSet presAssocID="{6668CED3-BCBB-499A-9599-4C4CD26918F3}" presName="Name0" presStyleCnt="0">
        <dgm:presLayoutVars>
          <dgm:dir/>
          <dgm:animLvl val="lvl"/>
          <dgm:resizeHandles val="exact"/>
        </dgm:presLayoutVars>
      </dgm:prSet>
      <dgm:spPr/>
    </dgm:pt>
    <dgm:pt modelId="{C18FFFFD-BF2E-479B-B6A6-963A195B6A34}" type="pres">
      <dgm:prSet presAssocID="{9451CEFB-777C-459D-B620-DF6F9172C000}" presName="composite" presStyleCnt="0"/>
      <dgm:spPr/>
    </dgm:pt>
    <dgm:pt modelId="{C6B0BC17-2804-498B-98C4-00362FE1341E}" type="pres">
      <dgm:prSet presAssocID="{9451CEFB-777C-459D-B620-DF6F9172C000}" presName="parTx" presStyleLbl="alignNode1" presStyleIdx="0" presStyleCnt="4">
        <dgm:presLayoutVars>
          <dgm:chMax val="0"/>
          <dgm:chPref val="0"/>
          <dgm:bulletEnabled val="1"/>
        </dgm:presLayoutVars>
      </dgm:prSet>
      <dgm:spPr/>
    </dgm:pt>
    <dgm:pt modelId="{B2A5DD20-72BD-4583-902C-3B24C080B7B6}" type="pres">
      <dgm:prSet presAssocID="{9451CEFB-777C-459D-B620-DF6F9172C000}" presName="desTx" presStyleLbl="alignAccFollowNode1" presStyleIdx="0" presStyleCnt="4" custLinFactNeighborX="-68578" custLinFactNeighborY="667">
        <dgm:presLayoutVars>
          <dgm:bulletEnabled val="1"/>
        </dgm:presLayoutVars>
      </dgm:prSet>
      <dgm:spPr/>
    </dgm:pt>
    <dgm:pt modelId="{BE16517F-284D-4928-AEC4-F9478CF9019C}" type="pres">
      <dgm:prSet presAssocID="{F68C8755-5AC7-441C-A34F-2D6D625E2C65}" presName="space" presStyleCnt="0"/>
      <dgm:spPr/>
    </dgm:pt>
    <dgm:pt modelId="{2BACEB46-E5CC-4BDD-82BE-68481871BF7C}" type="pres">
      <dgm:prSet presAssocID="{197A00FB-8374-4C7F-A49C-44D1E7397221}" presName="composite" presStyleCnt="0"/>
      <dgm:spPr/>
    </dgm:pt>
    <dgm:pt modelId="{65FD4702-33BD-4F99-B677-A0E42DC3693F}" type="pres">
      <dgm:prSet presAssocID="{197A00FB-8374-4C7F-A49C-44D1E7397221}" presName="parTx" presStyleLbl="alignNode1" presStyleIdx="1" presStyleCnt="4">
        <dgm:presLayoutVars>
          <dgm:chMax val="0"/>
          <dgm:chPref val="0"/>
          <dgm:bulletEnabled val="1"/>
        </dgm:presLayoutVars>
      </dgm:prSet>
      <dgm:spPr/>
    </dgm:pt>
    <dgm:pt modelId="{27ADBAD3-6F46-4BAF-8834-A58B1DA914DA}" type="pres">
      <dgm:prSet presAssocID="{197A00FB-8374-4C7F-A49C-44D1E7397221}" presName="desTx" presStyleLbl="alignAccFollowNode1" presStyleIdx="1" presStyleCnt="4">
        <dgm:presLayoutVars>
          <dgm:bulletEnabled val="1"/>
        </dgm:presLayoutVars>
      </dgm:prSet>
      <dgm:spPr/>
    </dgm:pt>
    <dgm:pt modelId="{E056EBAC-8631-4935-8CD3-88380DE5C9A0}" type="pres">
      <dgm:prSet presAssocID="{DEA5E0CA-B98C-487C-B190-12CC8713BCE9}" presName="space" presStyleCnt="0"/>
      <dgm:spPr/>
    </dgm:pt>
    <dgm:pt modelId="{57195833-7373-4B79-BCEE-7F8257310EC6}" type="pres">
      <dgm:prSet presAssocID="{70789B1B-1C52-4294-9014-A8929F915BCD}" presName="composite" presStyleCnt="0"/>
      <dgm:spPr/>
    </dgm:pt>
    <dgm:pt modelId="{38A90744-0026-40B6-83F1-F2AAEC5B9236}" type="pres">
      <dgm:prSet presAssocID="{70789B1B-1C52-4294-9014-A8929F915BCD}" presName="parTx" presStyleLbl="alignNode1" presStyleIdx="2" presStyleCnt="4">
        <dgm:presLayoutVars>
          <dgm:chMax val="0"/>
          <dgm:chPref val="0"/>
          <dgm:bulletEnabled val="1"/>
        </dgm:presLayoutVars>
      </dgm:prSet>
      <dgm:spPr/>
    </dgm:pt>
    <dgm:pt modelId="{F3045E00-FC9E-433D-87F0-F7DF8F9D3EAE}" type="pres">
      <dgm:prSet presAssocID="{70789B1B-1C52-4294-9014-A8929F915BCD}" presName="desTx" presStyleLbl="alignAccFollowNode1" presStyleIdx="2" presStyleCnt="4">
        <dgm:presLayoutVars>
          <dgm:bulletEnabled val="1"/>
        </dgm:presLayoutVars>
      </dgm:prSet>
      <dgm:spPr/>
    </dgm:pt>
    <dgm:pt modelId="{7E907844-C8D9-4C30-8B27-AA816CAD56D0}" type="pres">
      <dgm:prSet presAssocID="{09711DD1-C0D1-44F1-B00F-7CFD3FED8662}" presName="space" presStyleCnt="0"/>
      <dgm:spPr/>
    </dgm:pt>
    <dgm:pt modelId="{9601E26E-D692-403F-894B-A4676BB72F9F}" type="pres">
      <dgm:prSet presAssocID="{EE545E97-0AB1-4F8B-9671-5D2A6744D66F}" presName="composite" presStyleCnt="0"/>
      <dgm:spPr/>
    </dgm:pt>
    <dgm:pt modelId="{9A5ED5AC-F67A-42D7-8F46-45421DCA7F2F}" type="pres">
      <dgm:prSet presAssocID="{EE545E97-0AB1-4F8B-9671-5D2A6744D66F}" presName="parTx" presStyleLbl="alignNode1" presStyleIdx="3" presStyleCnt="4">
        <dgm:presLayoutVars>
          <dgm:chMax val="0"/>
          <dgm:chPref val="0"/>
          <dgm:bulletEnabled val="1"/>
        </dgm:presLayoutVars>
      </dgm:prSet>
      <dgm:spPr/>
    </dgm:pt>
    <dgm:pt modelId="{3381B976-F9FF-4385-917F-4D774DC50365}" type="pres">
      <dgm:prSet presAssocID="{EE545E97-0AB1-4F8B-9671-5D2A6744D66F}" presName="desTx" presStyleLbl="alignAccFollowNode1" presStyleIdx="3" presStyleCnt="4">
        <dgm:presLayoutVars>
          <dgm:bulletEnabled val="1"/>
        </dgm:presLayoutVars>
      </dgm:prSet>
      <dgm:spPr/>
    </dgm:pt>
  </dgm:ptLst>
  <dgm:cxnLst>
    <dgm:cxn modelId="{5BCA1F0F-9D98-439D-9C74-0F466F56E7A8}" type="presOf" srcId="{EE545E97-0AB1-4F8B-9671-5D2A6744D66F}" destId="{9A5ED5AC-F67A-42D7-8F46-45421DCA7F2F}" srcOrd="0" destOrd="0" presId="urn:microsoft.com/office/officeart/2005/8/layout/hList1"/>
    <dgm:cxn modelId="{4E0B9A1A-CCED-436C-A91E-1A52E2CE08E5}" type="presOf" srcId="{E33EC9BC-A8B8-493E-96CD-39D68C84B058}" destId="{B2A5DD20-72BD-4583-902C-3B24C080B7B6}" srcOrd="0" destOrd="2" presId="urn:microsoft.com/office/officeart/2005/8/layout/hList1"/>
    <dgm:cxn modelId="{3885A522-927E-4443-B558-2D6E755F5707}" type="presOf" srcId="{2455FC44-EB6B-4192-9A80-75D35A512333}" destId="{F3045E00-FC9E-433D-87F0-F7DF8F9D3EAE}" srcOrd="0" destOrd="2" presId="urn:microsoft.com/office/officeart/2005/8/layout/hList1"/>
    <dgm:cxn modelId="{C1F75924-6053-48BA-81D8-326720FB84B2}" type="presOf" srcId="{DF989CBA-C013-4F2D-9D60-61E0029BCD61}" destId="{B2A5DD20-72BD-4583-902C-3B24C080B7B6}" srcOrd="0" destOrd="4" presId="urn:microsoft.com/office/officeart/2005/8/layout/hList1"/>
    <dgm:cxn modelId="{CABDED28-676C-4614-996D-DBA2C08FDB96}" srcId="{9451CEFB-777C-459D-B620-DF6F9172C000}" destId="{DF989CBA-C013-4F2D-9D60-61E0029BCD61}" srcOrd="4" destOrd="0" parTransId="{A67DAD2F-A366-4F58-B441-15E8405CA570}" sibTransId="{7D4EF8FA-349F-4356-84F2-59767A749CB6}"/>
    <dgm:cxn modelId="{0735962D-92A6-4E79-807C-2DA0E8285B3F}" srcId="{197A00FB-8374-4C7F-A49C-44D1E7397221}" destId="{7223A4CD-88B0-42F8-B37C-396FC03EC97B}" srcOrd="1" destOrd="0" parTransId="{65355CCA-8569-4D0C-B350-47383DDA6815}" sibTransId="{D572E7DB-A224-43CF-8900-974D11C933DA}"/>
    <dgm:cxn modelId="{FCF0AE30-9691-4976-9A2A-67456452ED37}" type="presOf" srcId="{197A00FB-8374-4C7F-A49C-44D1E7397221}" destId="{65FD4702-33BD-4F99-B677-A0E42DC3693F}" srcOrd="0" destOrd="0" presId="urn:microsoft.com/office/officeart/2005/8/layout/hList1"/>
    <dgm:cxn modelId="{0723D167-D7E8-453E-A5A2-DEBEC6C3FA7D}" type="presOf" srcId="{0FAC47F7-C360-4061-9309-8C2F635DC77D}" destId="{3381B976-F9FF-4385-917F-4D774DC50365}" srcOrd="0" destOrd="0" presId="urn:microsoft.com/office/officeart/2005/8/layout/hList1"/>
    <dgm:cxn modelId="{51A2DF59-11DD-459A-8DD8-900A6D19B7F3}" srcId="{6668CED3-BCBB-499A-9599-4C4CD26918F3}" destId="{9451CEFB-777C-459D-B620-DF6F9172C000}" srcOrd="0" destOrd="0" parTransId="{B7489A69-D2C8-4720-AD3B-DD6CF2B005E0}" sibTransId="{F68C8755-5AC7-441C-A34F-2D6D625E2C65}"/>
    <dgm:cxn modelId="{35D5C78D-CFAC-4E35-85C2-3E98699CDAB0}" srcId="{EE545E97-0AB1-4F8B-9671-5D2A6744D66F}" destId="{8D56BA4F-0406-4230-950F-BEBA36A0C2B5}" srcOrd="1" destOrd="0" parTransId="{75E74386-782E-436A-A829-1CBC22BE742C}" sibTransId="{FA4CECE2-087B-41A4-BF8C-ACAC3D331C74}"/>
    <dgm:cxn modelId="{1AD24C91-22E7-4D24-A064-DE9FC73197BD}" srcId="{9451CEFB-777C-459D-B620-DF6F9172C000}" destId="{93CB18FB-64C5-40D8-8E63-C0BE17F314A2}" srcOrd="0" destOrd="0" parTransId="{8750967D-DE37-4E3F-BB61-2DD54F7492E6}" sibTransId="{09B90339-C394-4568-AD0C-042A02A2F6FA}"/>
    <dgm:cxn modelId="{57D2A194-6FAE-469F-8EAD-93EC8943FEC1}" type="presOf" srcId="{7223A4CD-88B0-42F8-B37C-396FC03EC97B}" destId="{27ADBAD3-6F46-4BAF-8834-A58B1DA914DA}" srcOrd="0" destOrd="1" presId="urn:microsoft.com/office/officeart/2005/8/layout/hList1"/>
    <dgm:cxn modelId="{AE03069A-CEA4-49C7-B973-0E6AF608EB95}" srcId="{6668CED3-BCBB-499A-9599-4C4CD26918F3}" destId="{197A00FB-8374-4C7F-A49C-44D1E7397221}" srcOrd="1" destOrd="0" parTransId="{4B2BF57E-CD13-48CC-A317-9EEB9F2CDD9E}" sibTransId="{DEA5E0CA-B98C-487C-B190-12CC8713BCE9}"/>
    <dgm:cxn modelId="{D6F0299D-A919-4240-A72D-F5098793ABEB}" srcId="{9451CEFB-777C-459D-B620-DF6F9172C000}" destId="{FC4EFB8C-25FA-4579-A637-43C4B8C787B4}" srcOrd="3" destOrd="0" parTransId="{E61C4E36-1E7E-428C-8CAA-B308C68D0E44}" sibTransId="{C274A1F9-92FC-4AE2-8956-981B030F6713}"/>
    <dgm:cxn modelId="{379ED59E-DC1F-4CFF-9D12-CFD9918F90DF}" type="presOf" srcId="{FC4EFB8C-25FA-4579-A637-43C4B8C787B4}" destId="{B2A5DD20-72BD-4583-902C-3B24C080B7B6}" srcOrd="0" destOrd="3" presId="urn:microsoft.com/office/officeart/2005/8/layout/hList1"/>
    <dgm:cxn modelId="{4589C29F-07DF-4395-896D-8117AA74D25B}" type="presOf" srcId="{16FE111F-C208-4EEA-8A50-16DB7DC23CD5}" destId="{F3045E00-FC9E-433D-87F0-F7DF8F9D3EAE}" srcOrd="0" destOrd="0" presId="urn:microsoft.com/office/officeart/2005/8/layout/hList1"/>
    <dgm:cxn modelId="{8F0ECEA0-1970-4BF8-83E8-A96A6F99CAB1}" srcId="{6668CED3-BCBB-499A-9599-4C4CD26918F3}" destId="{EE545E97-0AB1-4F8B-9671-5D2A6744D66F}" srcOrd="3" destOrd="0" parTransId="{2634564D-47B9-4459-A024-49AB29974F8A}" sibTransId="{72CB11E6-C54B-4493-A088-775B9C76D9BD}"/>
    <dgm:cxn modelId="{FF2073A5-1EC0-4DC1-AA5E-BA8D04358027}" srcId="{70789B1B-1C52-4294-9014-A8929F915BCD}" destId="{16FE111F-C208-4EEA-8A50-16DB7DC23CD5}" srcOrd="0" destOrd="0" parTransId="{8B6D90DF-C4C7-43E0-A123-497148073A14}" sibTransId="{6A000760-E3CF-493B-BD16-50762F87D601}"/>
    <dgm:cxn modelId="{1D883FB5-D582-43A6-AFDC-2CBE610CC2ED}" srcId="{EE545E97-0AB1-4F8B-9671-5D2A6744D66F}" destId="{0FAC47F7-C360-4061-9309-8C2F635DC77D}" srcOrd="0" destOrd="0" parTransId="{C4832DE4-E7F5-4BB6-A9EE-F1EC04E93D71}" sibTransId="{D00E09D9-508F-4CA6-9A30-04B1039863A9}"/>
    <dgm:cxn modelId="{896A5FBA-0D2D-49BC-A892-96346C8A6E74}" type="presOf" srcId="{6B661D10-A7B9-4002-9A1B-1354D5F6E6C4}" destId="{27ADBAD3-6F46-4BAF-8834-A58B1DA914DA}" srcOrd="0" destOrd="0" presId="urn:microsoft.com/office/officeart/2005/8/layout/hList1"/>
    <dgm:cxn modelId="{14AD57BB-FB54-4E9D-811A-63AF1F5968D6}" type="presOf" srcId="{19C20564-7140-4E37-9B3B-66283D2A8CBF}" destId="{F3045E00-FC9E-433D-87F0-F7DF8F9D3EAE}" srcOrd="0" destOrd="1" presId="urn:microsoft.com/office/officeart/2005/8/layout/hList1"/>
    <dgm:cxn modelId="{8BC2D7BE-AEF2-4B30-B5E5-FD402DC3771C}" type="presOf" srcId="{93CB18FB-64C5-40D8-8E63-C0BE17F314A2}" destId="{B2A5DD20-72BD-4583-902C-3B24C080B7B6}" srcOrd="0" destOrd="0" presId="urn:microsoft.com/office/officeart/2005/8/layout/hList1"/>
    <dgm:cxn modelId="{8FE606C3-03B6-40AF-A67A-A402279C024A}" type="presOf" srcId="{6668CED3-BCBB-499A-9599-4C4CD26918F3}" destId="{1C17B572-2BA1-4D92-90C3-A9CDB7C8F858}" srcOrd="0" destOrd="0" presId="urn:microsoft.com/office/officeart/2005/8/layout/hList1"/>
    <dgm:cxn modelId="{AF0819C7-6D6F-4B85-A2BD-EE70D8AD38AE}" srcId="{70789B1B-1C52-4294-9014-A8929F915BCD}" destId="{19C20564-7140-4E37-9B3B-66283D2A8CBF}" srcOrd="1" destOrd="0" parTransId="{3AC49600-DC4D-499A-8C06-5D80C7B09F2C}" sibTransId="{DBB902A9-27F7-41F8-AF58-EE35A3E02B18}"/>
    <dgm:cxn modelId="{898426C7-68F2-44C9-ACBF-C19B5F293F82}" srcId="{6668CED3-BCBB-499A-9599-4C4CD26918F3}" destId="{70789B1B-1C52-4294-9014-A8929F915BCD}" srcOrd="2" destOrd="0" parTransId="{1FF08EE6-FDF1-4195-9A29-A6FFEB962F38}" sibTransId="{09711DD1-C0D1-44F1-B00F-7CFD3FED8662}"/>
    <dgm:cxn modelId="{E4DA8ED5-DE60-43F0-BC37-BF4DA45D927D}" type="presOf" srcId="{CDA0C1DA-DBE1-4F02-BB35-690A62AE6DB5}" destId="{B2A5DD20-72BD-4583-902C-3B24C080B7B6}" srcOrd="0" destOrd="1" presId="urn:microsoft.com/office/officeart/2005/8/layout/hList1"/>
    <dgm:cxn modelId="{36C9A7DA-115E-4837-9EA8-69AB3C5B7712}" srcId="{197A00FB-8374-4C7F-A49C-44D1E7397221}" destId="{6B661D10-A7B9-4002-9A1B-1354D5F6E6C4}" srcOrd="0" destOrd="0" parTransId="{43CF79B8-D22A-4191-AEAA-BF27A293F180}" sibTransId="{768BDF24-7861-428D-8E33-DF8D55792E45}"/>
    <dgm:cxn modelId="{E74B22E9-F6A5-40AE-84ED-A508D4B3FC55}" srcId="{70789B1B-1C52-4294-9014-A8929F915BCD}" destId="{2455FC44-EB6B-4192-9A80-75D35A512333}" srcOrd="2" destOrd="0" parTransId="{6C4B4169-51F4-4900-B167-648CE1B717F8}" sibTransId="{5A4692F6-3A96-4421-8770-A5FF89681D40}"/>
    <dgm:cxn modelId="{12FAD6EF-7501-4DF8-A037-ED203577907B}" type="presOf" srcId="{8D56BA4F-0406-4230-950F-BEBA36A0C2B5}" destId="{3381B976-F9FF-4385-917F-4D774DC50365}" srcOrd="0" destOrd="1" presId="urn:microsoft.com/office/officeart/2005/8/layout/hList1"/>
    <dgm:cxn modelId="{5443D9EF-496A-4DB5-9FF2-34589D665D4C}" type="presOf" srcId="{70789B1B-1C52-4294-9014-A8929F915BCD}" destId="{38A90744-0026-40B6-83F1-F2AAEC5B9236}" srcOrd="0" destOrd="0" presId="urn:microsoft.com/office/officeart/2005/8/layout/hList1"/>
    <dgm:cxn modelId="{F9B521F3-9578-4CC4-8C51-2544C619D2F1}" srcId="{9451CEFB-777C-459D-B620-DF6F9172C000}" destId="{CDA0C1DA-DBE1-4F02-BB35-690A62AE6DB5}" srcOrd="1" destOrd="0" parTransId="{822E0BB2-5EDB-4103-A815-2BB10E50D467}" sibTransId="{6F9106B5-13FE-46DA-A09D-0ACDCFB8CCB4}"/>
    <dgm:cxn modelId="{3E9473F4-BBCE-493A-94F4-BDBF8CD70DE1}" srcId="{9451CEFB-777C-459D-B620-DF6F9172C000}" destId="{E33EC9BC-A8B8-493E-96CD-39D68C84B058}" srcOrd="2" destOrd="0" parTransId="{B9E681CD-6025-4688-81AA-BD59E92F8DE6}" sibTransId="{83AA9B90-79F7-41F5-A214-81F98B5CF3C2}"/>
    <dgm:cxn modelId="{18534FF5-7925-4494-9DF9-B9057CB64108}" type="presOf" srcId="{9451CEFB-777C-459D-B620-DF6F9172C000}" destId="{C6B0BC17-2804-498B-98C4-00362FE1341E}" srcOrd="0" destOrd="0" presId="urn:microsoft.com/office/officeart/2005/8/layout/hList1"/>
    <dgm:cxn modelId="{C03CB618-06F5-4CF3-8004-F34395D5FF4F}" type="presParOf" srcId="{1C17B572-2BA1-4D92-90C3-A9CDB7C8F858}" destId="{C18FFFFD-BF2E-479B-B6A6-963A195B6A34}" srcOrd="0" destOrd="0" presId="urn:microsoft.com/office/officeart/2005/8/layout/hList1"/>
    <dgm:cxn modelId="{20C45334-1E11-47E9-967C-33792D0DD6C6}" type="presParOf" srcId="{C18FFFFD-BF2E-479B-B6A6-963A195B6A34}" destId="{C6B0BC17-2804-498B-98C4-00362FE1341E}" srcOrd="0" destOrd="0" presId="urn:microsoft.com/office/officeart/2005/8/layout/hList1"/>
    <dgm:cxn modelId="{A82DF49B-DFE1-4755-9618-D1F7B2591FFB}" type="presParOf" srcId="{C18FFFFD-BF2E-479B-B6A6-963A195B6A34}" destId="{B2A5DD20-72BD-4583-902C-3B24C080B7B6}" srcOrd="1" destOrd="0" presId="urn:microsoft.com/office/officeart/2005/8/layout/hList1"/>
    <dgm:cxn modelId="{B0D72D25-7224-424C-8F6E-C9B32098F6A5}" type="presParOf" srcId="{1C17B572-2BA1-4D92-90C3-A9CDB7C8F858}" destId="{BE16517F-284D-4928-AEC4-F9478CF9019C}" srcOrd="1" destOrd="0" presId="urn:microsoft.com/office/officeart/2005/8/layout/hList1"/>
    <dgm:cxn modelId="{727E18A5-6203-4390-A070-2D96EA18A01E}" type="presParOf" srcId="{1C17B572-2BA1-4D92-90C3-A9CDB7C8F858}" destId="{2BACEB46-E5CC-4BDD-82BE-68481871BF7C}" srcOrd="2" destOrd="0" presId="urn:microsoft.com/office/officeart/2005/8/layout/hList1"/>
    <dgm:cxn modelId="{C8F06212-D707-473E-B1E0-8956DB26E2EB}" type="presParOf" srcId="{2BACEB46-E5CC-4BDD-82BE-68481871BF7C}" destId="{65FD4702-33BD-4F99-B677-A0E42DC3693F}" srcOrd="0" destOrd="0" presId="urn:microsoft.com/office/officeart/2005/8/layout/hList1"/>
    <dgm:cxn modelId="{0F7D2462-6841-4323-8202-7E8C495DBA29}" type="presParOf" srcId="{2BACEB46-E5CC-4BDD-82BE-68481871BF7C}" destId="{27ADBAD3-6F46-4BAF-8834-A58B1DA914DA}" srcOrd="1" destOrd="0" presId="urn:microsoft.com/office/officeart/2005/8/layout/hList1"/>
    <dgm:cxn modelId="{2C466BF7-D4CE-40BB-8913-FE494227154F}" type="presParOf" srcId="{1C17B572-2BA1-4D92-90C3-A9CDB7C8F858}" destId="{E056EBAC-8631-4935-8CD3-88380DE5C9A0}" srcOrd="3" destOrd="0" presId="urn:microsoft.com/office/officeart/2005/8/layout/hList1"/>
    <dgm:cxn modelId="{B23A0955-C16E-4171-8DB8-97D55163EC46}" type="presParOf" srcId="{1C17B572-2BA1-4D92-90C3-A9CDB7C8F858}" destId="{57195833-7373-4B79-BCEE-7F8257310EC6}" srcOrd="4" destOrd="0" presId="urn:microsoft.com/office/officeart/2005/8/layout/hList1"/>
    <dgm:cxn modelId="{B8B40653-2D99-47BC-82E7-FA334D441BB0}" type="presParOf" srcId="{57195833-7373-4B79-BCEE-7F8257310EC6}" destId="{38A90744-0026-40B6-83F1-F2AAEC5B9236}" srcOrd="0" destOrd="0" presId="urn:microsoft.com/office/officeart/2005/8/layout/hList1"/>
    <dgm:cxn modelId="{C8BD2B73-BCFD-43DA-927F-437E375EF1DE}" type="presParOf" srcId="{57195833-7373-4B79-BCEE-7F8257310EC6}" destId="{F3045E00-FC9E-433D-87F0-F7DF8F9D3EAE}" srcOrd="1" destOrd="0" presId="urn:microsoft.com/office/officeart/2005/8/layout/hList1"/>
    <dgm:cxn modelId="{D3D53046-FE99-4C82-8A81-D9C5277CE631}" type="presParOf" srcId="{1C17B572-2BA1-4D92-90C3-A9CDB7C8F858}" destId="{7E907844-C8D9-4C30-8B27-AA816CAD56D0}" srcOrd="5" destOrd="0" presId="urn:microsoft.com/office/officeart/2005/8/layout/hList1"/>
    <dgm:cxn modelId="{DEF48F7B-E9B2-46B2-9A24-95B42E92A700}" type="presParOf" srcId="{1C17B572-2BA1-4D92-90C3-A9CDB7C8F858}" destId="{9601E26E-D692-403F-894B-A4676BB72F9F}" srcOrd="6" destOrd="0" presId="urn:microsoft.com/office/officeart/2005/8/layout/hList1"/>
    <dgm:cxn modelId="{41BF3176-F332-4570-949A-50E1B58105DA}" type="presParOf" srcId="{9601E26E-D692-403F-894B-A4676BB72F9F}" destId="{9A5ED5AC-F67A-42D7-8F46-45421DCA7F2F}" srcOrd="0" destOrd="0" presId="urn:microsoft.com/office/officeart/2005/8/layout/hList1"/>
    <dgm:cxn modelId="{4D7BAC15-098A-45B8-8ED3-82ABF92B84B5}" type="presParOf" srcId="{9601E26E-D692-403F-894B-A4676BB72F9F}" destId="{3381B976-F9FF-4385-917F-4D774DC5036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0BC17-2804-498B-98C4-00362FE1341E}">
      <dsp:nvSpPr>
        <dsp:cNvPr id="0" name=""/>
        <dsp:cNvSpPr/>
      </dsp:nvSpPr>
      <dsp:spPr>
        <a:xfrm>
          <a:off x="4360" y="51721"/>
          <a:ext cx="2621893" cy="8354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Monthly Team Webinars</a:t>
          </a:r>
          <a:r>
            <a:rPr lang="en-US" sz="2000" kern="1200">
              <a:latin typeface="Calibri" panose="020F0502020204030204"/>
            </a:rPr>
            <a:t> </a:t>
          </a:r>
          <a:endParaRPr lang="en-US" sz="2000" kern="1200"/>
        </a:p>
      </dsp:txBody>
      <dsp:txXfrm>
        <a:off x="4360" y="51721"/>
        <a:ext cx="2621893" cy="835462"/>
      </dsp:txXfrm>
    </dsp:sp>
    <dsp:sp modelId="{B2A5DD20-72BD-4583-902C-3B24C080B7B6}">
      <dsp:nvSpPr>
        <dsp:cNvPr id="0" name=""/>
        <dsp:cNvSpPr/>
      </dsp:nvSpPr>
      <dsp:spPr>
        <a:xfrm>
          <a:off x="0" y="906958"/>
          <a:ext cx="2621893" cy="29645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a:t>When</a:t>
          </a:r>
          <a:r>
            <a:rPr lang="en-US" sz="2000" kern="1200"/>
            <a:t>: the 4</a:t>
          </a:r>
          <a:r>
            <a:rPr lang="en-US" sz="2000" kern="1200" baseline="30000"/>
            <a:t>th</a:t>
          </a:r>
          <a:r>
            <a:rPr lang="en-US" sz="2000" kern="1200">
              <a:latin typeface="Calibri" panose="020F0502020204030204"/>
            </a:rPr>
            <a:t> </a:t>
          </a:r>
          <a:r>
            <a:rPr lang="en-US" sz="2000" kern="1200"/>
            <a:t> Monday every month at 12:30pm</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b="1" kern="1200"/>
            <a:t>Next call</a:t>
          </a:r>
          <a:r>
            <a:rPr lang="en-US" sz="2000" kern="1200"/>
            <a:t>: June </a:t>
          </a:r>
          <a:r>
            <a:rPr lang="en-US" sz="2000" kern="1200" baseline="30000">
              <a:latin typeface="Calibri" panose="020F0502020204030204"/>
            </a:rPr>
            <a:t>27th</a:t>
          </a: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rtl="0">
            <a:lnSpc>
              <a:spcPct val="90000"/>
            </a:lnSpc>
            <a:spcBef>
              <a:spcPct val="0"/>
            </a:spcBef>
            <a:spcAft>
              <a:spcPct val="15000"/>
            </a:spcAft>
            <a:buChar char="•"/>
          </a:pPr>
          <a:r>
            <a:rPr lang="en-US" sz="2000" b="1" kern="1200"/>
            <a:t>Topic</a:t>
          </a:r>
          <a:r>
            <a:rPr lang="en-US" sz="2000" kern="1200"/>
            <a:t>:</a:t>
          </a:r>
          <a:r>
            <a:rPr lang="en-US" sz="2000" kern="1200">
              <a:latin typeface="Calibri" panose="020F0502020204030204"/>
            </a:rPr>
            <a:t> </a:t>
          </a:r>
          <a:r>
            <a:rPr lang="en-US" sz="2000" b="0" kern="1200"/>
            <a:t>Dystocia Management Strategies</a:t>
          </a:r>
          <a:r>
            <a:rPr lang="en-US" sz="2000" b="0" kern="1200">
              <a:latin typeface="Calibri" panose="020F0502020204030204"/>
            </a:rPr>
            <a:t> </a:t>
          </a:r>
          <a:endParaRPr lang="en-US" sz="2000" kern="1200"/>
        </a:p>
      </dsp:txBody>
      <dsp:txXfrm>
        <a:off x="0" y="906958"/>
        <a:ext cx="2621893" cy="2964599"/>
      </dsp:txXfrm>
    </dsp:sp>
    <dsp:sp modelId="{65FD4702-33BD-4F99-B677-A0E42DC3693F}">
      <dsp:nvSpPr>
        <dsp:cNvPr id="0" name=""/>
        <dsp:cNvSpPr/>
      </dsp:nvSpPr>
      <dsp:spPr>
        <a:xfrm>
          <a:off x="2993318" y="51721"/>
          <a:ext cx="2621893" cy="8354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panose="020F0502020204030204"/>
            </a:rPr>
            <a:t>1-1 QI Support Calls</a:t>
          </a:r>
        </a:p>
      </dsp:txBody>
      <dsp:txXfrm>
        <a:off x="2993318" y="51721"/>
        <a:ext cx="2621893" cy="835462"/>
      </dsp:txXfrm>
    </dsp:sp>
    <dsp:sp modelId="{27ADBAD3-6F46-4BAF-8834-A58B1DA914DA}">
      <dsp:nvSpPr>
        <dsp:cNvPr id="0" name=""/>
        <dsp:cNvSpPr/>
      </dsp:nvSpPr>
      <dsp:spPr>
        <a:xfrm>
          <a:off x="2993318" y="887184"/>
          <a:ext cx="2621893" cy="29645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0" kern="1200">
              <a:latin typeface="Calibri" panose="020F0502020204030204"/>
            </a:rPr>
            <a:t>We are providig 1-1 QI support calls for all teams with </a:t>
          </a:r>
          <a:r>
            <a:rPr lang="en-US" sz="2000" b="1" kern="1200">
              <a:latin typeface="Calibri" panose="020F0502020204030204"/>
            </a:rPr>
            <a:t>C-section rates over 23.6% </a:t>
          </a:r>
        </a:p>
        <a:p>
          <a:pPr marL="228600" lvl="1" indent="-228600" algn="l" defTabSz="889000">
            <a:lnSpc>
              <a:spcPct val="90000"/>
            </a:lnSpc>
            <a:spcBef>
              <a:spcPct val="0"/>
            </a:spcBef>
            <a:spcAft>
              <a:spcPct val="15000"/>
            </a:spcAft>
            <a:buChar char="•"/>
          </a:pPr>
          <a:r>
            <a:rPr lang="en-US" sz="2000" b="0" kern="1200">
              <a:latin typeface="Calibri" panose="020F0502020204030204"/>
            </a:rPr>
            <a:t>Email Ellie Suse and Alana Rivera at </a:t>
          </a:r>
          <a:r>
            <a:rPr lang="en-US" sz="2000" b="0" kern="1200">
              <a:latin typeface="Calibri" panose="020F0502020204030204"/>
              <a:hlinkClick xmlns:r="http://schemas.openxmlformats.org/officeDocument/2006/relationships" r:id="rId1"/>
            </a:rPr>
            <a:t>info@ilpqc.org</a:t>
          </a:r>
          <a:r>
            <a:rPr lang="en-US" sz="2000" b="0" kern="1200">
              <a:latin typeface="Calibri" panose="020F0502020204030204"/>
            </a:rPr>
            <a:t> to </a:t>
          </a:r>
          <a:r>
            <a:rPr lang="en-US" sz="2000" b="0" kern="1200" baseline="0">
              <a:latin typeface="Calibri" panose="020F0502020204030204"/>
            </a:rPr>
            <a:t>schedule</a:t>
          </a:r>
          <a:endParaRPr lang="en-US" sz="2000" kern="1200"/>
        </a:p>
      </dsp:txBody>
      <dsp:txXfrm>
        <a:off x="2993318" y="887184"/>
        <a:ext cx="2621893" cy="2964599"/>
      </dsp:txXfrm>
    </dsp:sp>
    <dsp:sp modelId="{38A90744-0026-40B6-83F1-F2AAEC5B9236}">
      <dsp:nvSpPr>
        <dsp:cNvPr id="0" name=""/>
        <dsp:cNvSpPr/>
      </dsp:nvSpPr>
      <dsp:spPr>
        <a:xfrm>
          <a:off x="5982277" y="51721"/>
          <a:ext cx="2621893" cy="8354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Grand Rounds</a:t>
          </a:r>
        </a:p>
        <a:p>
          <a:pPr marL="0" lvl="0" indent="0" algn="ctr" defTabSz="889000">
            <a:lnSpc>
              <a:spcPct val="90000"/>
            </a:lnSpc>
            <a:spcBef>
              <a:spcPct val="0"/>
            </a:spcBef>
            <a:spcAft>
              <a:spcPct val="35000"/>
            </a:spcAft>
            <a:buNone/>
          </a:pPr>
          <a:r>
            <a:rPr lang="en-US" sz="2000" kern="1200"/>
            <a:t>OB Provider Meetings</a:t>
          </a:r>
        </a:p>
      </dsp:txBody>
      <dsp:txXfrm>
        <a:off x="5982277" y="51721"/>
        <a:ext cx="2621893" cy="835462"/>
      </dsp:txXfrm>
    </dsp:sp>
    <dsp:sp modelId="{F3045E00-FC9E-433D-87F0-F7DF8F9D3EAE}">
      <dsp:nvSpPr>
        <dsp:cNvPr id="0" name=""/>
        <dsp:cNvSpPr/>
      </dsp:nvSpPr>
      <dsp:spPr>
        <a:xfrm>
          <a:off x="5982277" y="887184"/>
          <a:ext cx="2621893" cy="29645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a:t>What</a:t>
          </a:r>
          <a:r>
            <a:rPr lang="en-US" sz="2000" kern="1200"/>
            <a:t>: Personalized and FREE service to available to all participating teams</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kern="1200"/>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kern="1200"/>
            <a:t>How</a:t>
          </a:r>
          <a:r>
            <a:rPr lang="en-US" sz="2000" kern="1200"/>
            <a:t>: Email Ellie Suse to schedule today </a:t>
          </a:r>
          <a:r>
            <a:rPr lang="en-US" sz="2000" kern="1200">
              <a:hlinkClick xmlns:r="http://schemas.openxmlformats.org/officeDocument/2006/relationships" r:id="rId2"/>
            </a:rPr>
            <a:t>info@ilpqc.org</a:t>
          </a:r>
          <a:r>
            <a:rPr lang="en-US" sz="2000" kern="1200">
              <a:latin typeface="Calibri" panose="020F0502020204030204"/>
            </a:rPr>
            <a:t> </a:t>
          </a:r>
          <a:endParaRPr lang="en-US" sz="2000" kern="1200"/>
        </a:p>
      </dsp:txBody>
      <dsp:txXfrm>
        <a:off x="5982277" y="887184"/>
        <a:ext cx="2621893" cy="2964599"/>
      </dsp:txXfrm>
    </dsp:sp>
    <dsp:sp modelId="{9A5ED5AC-F67A-42D7-8F46-45421DCA7F2F}">
      <dsp:nvSpPr>
        <dsp:cNvPr id="0" name=""/>
        <dsp:cNvSpPr/>
      </dsp:nvSpPr>
      <dsp:spPr>
        <a:xfrm>
          <a:off x="8971235" y="51721"/>
          <a:ext cx="2621893" cy="8354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Provider and Nurse Education</a:t>
          </a:r>
        </a:p>
      </dsp:txBody>
      <dsp:txXfrm>
        <a:off x="8971235" y="51721"/>
        <a:ext cx="2621893" cy="835462"/>
      </dsp:txXfrm>
    </dsp:sp>
    <dsp:sp modelId="{3381B976-F9FF-4385-917F-4D774DC50365}">
      <dsp:nvSpPr>
        <dsp:cNvPr id="0" name=""/>
        <dsp:cNvSpPr/>
      </dsp:nvSpPr>
      <dsp:spPr>
        <a:xfrm>
          <a:off x="8971235" y="887184"/>
          <a:ext cx="2621893" cy="296459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a:t>NEW</a:t>
          </a:r>
          <a:r>
            <a:rPr lang="en-US" sz="2000" kern="1200"/>
            <a:t>! ILPQC Virtual Labor Management Support E-Modules</a:t>
          </a:r>
        </a:p>
        <a:p>
          <a:pPr marL="228600" lvl="1" indent="-228600" algn="l" defTabSz="889000">
            <a:lnSpc>
              <a:spcPct val="90000"/>
            </a:lnSpc>
            <a:spcBef>
              <a:spcPct val="0"/>
            </a:spcBef>
            <a:spcAft>
              <a:spcPct val="15000"/>
            </a:spcAft>
            <a:buChar char="•"/>
          </a:pPr>
          <a:r>
            <a:rPr lang="en-US" sz="2000" kern="1200"/>
            <a:t>Live class recorded and created into 10-20 minute e-modules available for free to all hospitals!</a:t>
          </a:r>
        </a:p>
      </dsp:txBody>
      <dsp:txXfrm>
        <a:off x="8971235" y="887184"/>
        <a:ext cx="2621893"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3E0BB-B901-49FA-905C-4D7C654F806F}"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554B4-D60C-4385-81EC-C272D45ADDC9}" type="slidenum">
              <a:rPr lang="en-US" smtClean="0"/>
              <a:t>‹#›</a:t>
            </a:fld>
            <a:endParaRPr lang="en-US"/>
          </a:p>
        </p:txBody>
      </p:sp>
    </p:spTree>
    <p:extLst>
      <p:ext uri="{BB962C8B-B14F-4D97-AF65-F5344CB8AC3E}">
        <p14:creationId xmlns:p14="http://schemas.microsoft.com/office/powerpoint/2010/main" val="28565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360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3332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5654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8823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eaLnBrk="1" hangingPunct="1">
              <a:buClr>
                <a:srgbClr val="004990"/>
              </a:buClr>
              <a:buFont typeface="Arial" panose="020B0604020202020204" pitchFamily="34" charset="0"/>
              <a:buNone/>
            </a:pPr>
            <a:endParaRPr lang="en-US" altLang="en-US" sz="2400" strike="noStrike">
              <a:cs typeface="Calibri"/>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1756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Ellie, can you update this?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9441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spcAft>
                <a:spcPts val="1000"/>
              </a:spcAft>
              <a:buFont typeface="Wingdings,Sans-Serif"/>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6978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4483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4866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298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4696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gift card,</a:t>
            </a:r>
            <a:r>
              <a:rPr lang="en-US" baseline="0"/>
              <a:t> random steal shamelessly?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415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8337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7FC755-A6E3-4696-A76B-C7FF7247E61C}"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395548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FC755-A6E3-4696-A76B-C7FF7247E61C}"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128701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FC755-A6E3-4696-A76B-C7FF7247E61C}"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187142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1151757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570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08780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74271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43883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434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06877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7163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FC755-A6E3-4696-A76B-C7FF7247E61C}"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400368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7277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796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48232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032446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3407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594615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20187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43400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8496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7FC755-A6E3-4696-A76B-C7FF7247E61C}"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1488327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59587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292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26561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28712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136425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5/27/2022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340662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5/27/2022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337940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FC755-A6E3-4696-A76B-C7FF7247E61C}"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303409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FC755-A6E3-4696-A76B-C7FF7247E61C}"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3762411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7FC755-A6E3-4696-A76B-C7FF7247E61C}"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356401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FC755-A6E3-4696-A76B-C7FF7247E61C}"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29119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7FC755-A6E3-4696-A76B-C7FF7247E61C}"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348320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7FC755-A6E3-4696-A76B-C7FF7247E61C}"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7577D-8283-490F-B6EB-863C8A14D72A}" type="slidenum">
              <a:rPr lang="en-US" smtClean="0"/>
              <a:t>‹#›</a:t>
            </a:fld>
            <a:endParaRPr lang="en-US"/>
          </a:p>
        </p:txBody>
      </p:sp>
    </p:spTree>
    <p:extLst>
      <p:ext uri="{BB962C8B-B14F-4D97-AF65-F5344CB8AC3E}">
        <p14:creationId xmlns:p14="http://schemas.microsoft.com/office/powerpoint/2010/main" val="287923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FC755-A6E3-4696-A76B-C7FF7247E61C}" type="datetimeFigureOut">
              <a:rPr lang="en-US" smtClean="0"/>
              <a:t>5/27/2022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7577D-8283-490F-B6EB-863C8A14D72A}" type="slidenum">
              <a:rPr lang="en-US" smtClean="0"/>
              <a:t>‹#›</a:t>
            </a:fld>
            <a:endParaRPr lang="en-US"/>
          </a:p>
        </p:txBody>
      </p:sp>
    </p:spTree>
    <p:extLst>
      <p:ext uri="{BB962C8B-B14F-4D97-AF65-F5344CB8AC3E}">
        <p14:creationId xmlns:p14="http://schemas.microsoft.com/office/powerpoint/2010/main" val="213876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71430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3899663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E_54CB578F.xm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8/10/relationships/comments" Target="../comments/modernComment_110_783A190D.xm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s://www.perinatalqi.org/event/SPEAKUPILJUN2022CONFERENCE" TargetMode="External"/><Relationship Id="rId4" Type="http://schemas.openxmlformats.org/officeDocument/2006/relationships/hyperlink" Target="https://ilpqc.org/ILPQC%202020%2B/Birth%20Equity/SPEAK%20UP%20IL%20June%202022%20Flyer%20V1.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g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4_59405A4E.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9_D555BA0B.xm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lstStyle/>
          <a:p>
            <a:r>
              <a:rPr lang="en-US">
                <a:ea typeface="+mj-lt"/>
                <a:cs typeface="+mj-lt"/>
              </a:rPr>
              <a:t>ILPQC: Wrap-up, evaluation, raffle and next steps for 2022</a:t>
            </a:r>
            <a:r>
              <a:rPr lang="en-US" b="0">
                <a:ea typeface="+mj-lt"/>
                <a:cs typeface="+mj-lt"/>
              </a:rPr>
              <a:t> </a:t>
            </a:r>
            <a:endParaRPr lang="en-US"/>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Autofit/>
          </a:bodyPr>
          <a:lstStyle/>
          <a:p>
            <a:r>
              <a:rPr lang="en-US">
                <a:ea typeface="Lato"/>
                <a:cs typeface="Lato"/>
              </a:rPr>
              <a:t>2022 Virtual OB Face to Face Meeting</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752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42"/>
            <a:ext cx="7494674" cy="1325563"/>
          </a:xfrm>
        </p:spPr>
        <p:txBody>
          <a:bodyPr/>
          <a:lstStyle/>
          <a:p>
            <a:r>
              <a:rPr lang="en-US" sz="4000" dirty="0">
                <a:ea typeface="Lato Medium"/>
                <a:cs typeface="Lato Medium"/>
              </a:rPr>
              <a:t>Team Photo Pizza Party Raffle $100 gift card for team celebration</a:t>
            </a:r>
            <a:endParaRPr lang="en-US" sz="40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2"/>
          <p:cNvSpPr>
            <a:spLocks noGrp="1"/>
          </p:cNvSpPr>
          <p:nvPr>
            <p:ph sz="half" idx="1"/>
          </p:nvPr>
        </p:nvSpPr>
        <p:spPr>
          <a:xfrm>
            <a:off x="438148" y="1642805"/>
            <a:ext cx="3920491" cy="4532441"/>
          </a:xfrm>
        </p:spPr>
        <p:txBody>
          <a:bodyPr vert="horz" lIns="91440" tIns="45720" rIns="91440" bIns="45720" rtlCol="0" anchor="t">
            <a:normAutofit/>
          </a:bodyPr>
          <a:lstStyle/>
          <a:p>
            <a:pPr marL="0" indent="0" algn="ctr">
              <a:buNone/>
            </a:pPr>
            <a:endParaRPr lang="en-US" sz="2800" dirty="0">
              <a:solidFill>
                <a:schemeClr val="tx1">
                  <a:lumMod val="50000"/>
                </a:schemeClr>
              </a:solidFill>
              <a:ea typeface="Lato"/>
              <a:cs typeface="Lato"/>
            </a:endParaRPr>
          </a:p>
          <a:p>
            <a:pPr marL="0" indent="0" algn="ctr">
              <a:buNone/>
            </a:pPr>
            <a:r>
              <a:rPr lang="en-US" sz="4000" b="1" u="sng" dirty="0">
                <a:solidFill>
                  <a:schemeClr val="tx1">
                    <a:lumMod val="50000"/>
                  </a:schemeClr>
                </a:solidFill>
                <a:ea typeface="Lato"/>
                <a:cs typeface="Lato"/>
              </a:rPr>
              <a:t>THANKS</a:t>
            </a:r>
            <a:r>
              <a:rPr lang="en-US" sz="4000" dirty="0">
                <a:solidFill>
                  <a:schemeClr val="tx1">
                    <a:lumMod val="50000"/>
                  </a:schemeClr>
                </a:solidFill>
                <a:ea typeface="Lato"/>
                <a:cs typeface="Lato"/>
              </a:rPr>
              <a:t> to all the teams who submitted a photo or slide to display during the Face to Face!</a:t>
            </a:r>
          </a:p>
        </p:txBody>
      </p:sp>
      <p:pic>
        <p:nvPicPr>
          <p:cNvPr id="3" name="Picture 2" descr="A picture containing text, device&#10;&#10;Description automatically generated">
            <a:extLst>
              <a:ext uri="{FF2B5EF4-FFF2-40B4-BE49-F238E27FC236}">
                <a16:creationId xmlns:a16="http://schemas.microsoft.com/office/drawing/2014/main" id="{871DCE5E-D7D0-585B-D0BB-0F3EC9C58A4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522246" y="4746"/>
            <a:ext cx="1275243" cy="980679"/>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2261236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51" y="217393"/>
            <a:ext cx="10972800" cy="1325563"/>
          </a:xfrm>
        </p:spPr>
        <p:txBody>
          <a:bodyPr>
            <a:normAutofit/>
          </a:bodyPr>
          <a:lstStyle/>
          <a:p>
            <a:r>
              <a:rPr lang="en-US" sz="4000"/>
              <a:t>Save the Dates: </a:t>
            </a:r>
          </a:p>
        </p:txBody>
      </p:sp>
      <p:sp>
        <p:nvSpPr>
          <p:cNvPr id="3" name="Content Placeholder 2"/>
          <p:cNvSpPr>
            <a:spLocks noGrp="1"/>
          </p:cNvSpPr>
          <p:nvPr>
            <p:ph idx="1"/>
          </p:nvPr>
        </p:nvSpPr>
        <p:spPr>
          <a:xfrm>
            <a:off x="118997" y="1428967"/>
            <a:ext cx="5366754" cy="4664488"/>
          </a:xfrm>
        </p:spPr>
        <p:txBody>
          <a:bodyPr vert="horz" lIns="91440" tIns="45720" rIns="91440" bIns="45720" rtlCol="0" anchor="t">
            <a:noAutofit/>
          </a:bodyPr>
          <a:lstStyle/>
          <a:p>
            <a:pPr marL="0" indent="0" algn="ctr">
              <a:buClr>
                <a:srgbClr val="F58466"/>
              </a:buClr>
              <a:buNone/>
            </a:pPr>
            <a:r>
              <a:rPr lang="en-US" altLang="en-US" sz="3200">
                <a:solidFill>
                  <a:schemeClr val="tx1">
                    <a:lumMod val="50000"/>
                  </a:schemeClr>
                </a:solidFill>
                <a:ea typeface="Lato"/>
                <a:cs typeface="Lato"/>
              </a:rPr>
              <a:t>Calling all perinatal health care providers, nurses, allied health professionals, and public health/community partners!</a:t>
            </a:r>
          </a:p>
          <a:p>
            <a:pPr>
              <a:buClr>
                <a:srgbClr val="F58466"/>
              </a:buClr>
            </a:pPr>
            <a:endParaRPr lang="en-US" altLang="en-US" sz="3200" b="1">
              <a:solidFill>
                <a:srgbClr val="FF0000"/>
              </a:solidFill>
              <a:ea typeface="Lato"/>
              <a:cs typeface="Lato"/>
            </a:endParaRPr>
          </a:p>
          <a:p>
            <a:pPr>
              <a:buClr>
                <a:srgbClr val="F58466"/>
              </a:buClr>
            </a:pPr>
            <a:r>
              <a:rPr lang="en-US" altLang="en-US" sz="3200" b="1">
                <a:solidFill>
                  <a:srgbClr val="FF0000"/>
                </a:solidFill>
                <a:ea typeface="Lato"/>
                <a:cs typeface="Lato"/>
              </a:rPr>
              <a:t>ILPQC OB and Neonatal Face to Face Meetings: </a:t>
            </a:r>
            <a:endParaRPr lang="en-US" altLang="en-US" sz="3200" b="1">
              <a:solidFill>
                <a:srgbClr val="FF0000"/>
              </a:solidFill>
            </a:endParaRPr>
          </a:p>
          <a:p>
            <a:pPr lvl="1">
              <a:buClr>
                <a:srgbClr val="F58466"/>
              </a:buClr>
            </a:pPr>
            <a:r>
              <a:rPr lang="en-US" altLang="en-US" sz="3200">
                <a:solidFill>
                  <a:schemeClr val="tx1">
                    <a:lumMod val="50000"/>
                  </a:schemeClr>
                </a:solidFill>
                <a:ea typeface="Lato"/>
                <a:cs typeface="Lato"/>
              </a:rPr>
              <a:t>May 24 and 25, 2023 TBD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324" y="0"/>
            <a:ext cx="6858000" cy="6858000"/>
          </a:xfrm>
          <a:prstGeom prst="rect">
            <a:avLst/>
          </a:prstGeom>
        </p:spPr>
      </p:pic>
    </p:spTree>
    <p:extLst>
      <p:ext uri="{BB962C8B-B14F-4D97-AF65-F5344CB8AC3E}">
        <p14:creationId xmlns:p14="http://schemas.microsoft.com/office/powerpoint/2010/main" val="16370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 name="object 3"/>
          <p:cNvSpPr txBox="1">
            <a:spLocks noGrp="1"/>
          </p:cNvSpPr>
          <p:nvPr>
            <p:ph type="title"/>
          </p:nvPr>
        </p:nvSpPr>
        <p:spPr>
          <a:xfrm>
            <a:off x="1733321" y="258496"/>
            <a:ext cx="10972800" cy="1183016"/>
          </a:xfrm>
          <a:prstGeom prst="rect">
            <a:avLst/>
          </a:prstGeom>
          <a:noFill/>
        </p:spPr>
        <p:txBody>
          <a:bodyPr vert="horz" wrap="square" lIns="0" tIns="74295" rIns="0" bIns="0" rtlCol="0">
            <a:spAutoFit/>
          </a:bodyPr>
          <a:lstStyle/>
          <a:p>
            <a:pPr marL="12700" marR="5080">
              <a:spcBef>
                <a:spcPts val="100"/>
              </a:spcBef>
              <a:tabLst>
                <a:tab pos="1169035" algn="l"/>
              </a:tabLst>
            </a:pPr>
            <a:r>
              <a:rPr lang="en-US" spc="-5"/>
              <a:t>Opportunity to attend the </a:t>
            </a:r>
            <a:br>
              <a:rPr lang="en-US" spc="-5"/>
            </a:br>
            <a:r>
              <a:rPr lang="en-US" spc="-5"/>
              <a:t>LAST PQI </a:t>
            </a:r>
            <a:r>
              <a:rPr spc="-5"/>
              <a:t>SPEAK-UP Training</a:t>
            </a:r>
          </a:p>
        </p:txBody>
      </p:sp>
      <p:sp>
        <p:nvSpPr>
          <p:cNvPr id="4" name="Content Placeholder 3"/>
          <p:cNvSpPr>
            <a:spLocks noGrp="1"/>
          </p:cNvSpPr>
          <p:nvPr>
            <p:ph idx="1"/>
          </p:nvPr>
        </p:nvSpPr>
        <p:spPr>
          <a:xfrm>
            <a:off x="338296" y="1848286"/>
            <a:ext cx="7710433" cy="4439115"/>
          </a:xfrm>
        </p:spPr>
        <p:txBody>
          <a:bodyPr vert="horz" lIns="91440" tIns="45720" rIns="91440" bIns="45720" rtlCol="0" anchor="t">
            <a:noAutofit/>
          </a:bodyPr>
          <a:lstStyle/>
          <a:p>
            <a:r>
              <a:rPr lang="en-US" sz="2200" b="1" dirty="0">
                <a:ea typeface="Lato"/>
                <a:cs typeface="Lato"/>
              </a:rPr>
              <a:t>WHAT: </a:t>
            </a:r>
            <a:r>
              <a:rPr lang="en-US" sz="2200" dirty="0">
                <a:ea typeface="Lato"/>
                <a:cs typeface="Lato"/>
              </a:rPr>
              <a:t>The Institute for Perinatal Quality Improvement’s (PQI) SPEAK UP Against Racism Action Pathway is a train-the-trainer education program </a:t>
            </a:r>
            <a:endParaRPr lang="en-US" sz="2200" dirty="0"/>
          </a:p>
          <a:p>
            <a:r>
              <a:rPr lang="en-US" sz="2200" b="1" dirty="0">
                <a:ea typeface="Lato"/>
                <a:cs typeface="Lato"/>
              </a:rPr>
              <a:t>WHO: </a:t>
            </a:r>
            <a:r>
              <a:rPr lang="en-US" sz="2200" dirty="0">
                <a:ea typeface="Lato"/>
                <a:cs typeface="Lato"/>
              </a:rPr>
              <a:t>ILPQC is sponsoring </a:t>
            </a:r>
            <a:r>
              <a:rPr lang="en-US" sz="2200" b="1" dirty="0">
                <a:solidFill>
                  <a:srgbClr val="FF0000"/>
                </a:solidFill>
                <a:ea typeface="Lato"/>
                <a:cs typeface="Lato"/>
              </a:rPr>
              <a:t>two additional team members per hospital </a:t>
            </a:r>
            <a:r>
              <a:rPr lang="en-US" sz="2200" dirty="0">
                <a:ea typeface="Lato"/>
                <a:cs typeface="Lato"/>
              </a:rPr>
              <a:t>to attend</a:t>
            </a:r>
            <a:endParaRPr lang="en-US" sz="2200" dirty="0"/>
          </a:p>
          <a:p>
            <a:r>
              <a:rPr lang="en-US" sz="2200" b="1" dirty="0">
                <a:ea typeface="Lato"/>
                <a:cs typeface="Lato"/>
              </a:rPr>
              <a:t>WHEN:</a:t>
            </a:r>
            <a:r>
              <a:rPr lang="en-US" sz="2200" b="1" dirty="0">
                <a:solidFill>
                  <a:srgbClr val="FF0000"/>
                </a:solidFill>
                <a:ea typeface="Lato"/>
                <a:cs typeface="Lato"/>
              </a:rPr>
              <a:t> June 15th &amp; 16th, 8:30 AM-12:30 PM CT (both days  required)</a:t>
            </a:r>
            <a:r>
              <a:rPr lang="en-US" sz="2200" dirty="0">
                <a:ea typeface="Lato"/>
                <a:cs typeface="Lato"/>
              </a:rPr>
              <a:t>  </a:t>
            </a:r>
            <a:endParaRPr lang="en-US" sz="2200" dirty="0"/>
          </a:p>
          <a:p>
            <a:pPr lvl="1">
              <a:spcBef>
                <a:spcPts val="0"/>
              </a:spcBef>
            </a:pPr>
            <a:r>
              <a:rPr lang="en-US" sz="2200" dirty="0">
                <a:ea typeface="Lato"/>
                <a:cs typeface="Lato"/>
              </a:rPr>
              <a:t>Agenda Flyer </a:t>
            </a:r>
            <a:r>
              <a:rPr lang="en-US" sz="2200" b="1" dirty="0">
                <a:ea typeface="Lato"/>
                <a:cs typeface="Lato"/>
                <a:hlinkClick r:id="rId4"/>
              </a:rPr>
              <a:t>here</a:t>
            </a:r>
            <a:r>
              <a:rPr lang="en-US" sz="2200" dirty="0">
                <a:ea typeface="Lato"/>
                <a:cs typeface="Lato"/>
              </a:rPr>
              <a:t> </a:t>
            </a:r>
            <a:endParaRPr lang="en-US" sz="2200"/>
          </a:p>
          <a:p>
            <a:pPr lvl="1">
              <a:spcBef>
                <a:spcPts val="0"/>
              </a:spcBef>
            </a:pPr>
            <a:r>
              <a:rPr lang="en-US" sz="2200" dirty="0">
                <a:ea typeface="Lato"/>
                <a:cs typeface="Lato"/>
              </a:rPr>
              <a:t>Registration link </a:t>
            </a:r>
            <a:r>
              <a:rPr lang="en-US" sz="2200" b="1" dirty="0">
                <a:ea typeface="Lato"/>
                <a:cs typeface="Lato"/>
                <a:hlinkClick r:id="rId5"/>
              </a:rPr>
              <a:t>here</a:t>
            </a:r>
            <a:r>
              <a:rPr lang="en-US" sz="2200" dirty="0">
                <a:ea typeface="Lato"/>
                <a:cs typeface="Lato"/>
              </a:rPr>
              <a:t> register </a:t>
            </a:r>
            <a:r>
              <a:rPr lang="en-US" sz="2200" b="1" u="sng" dirty="0">
                <a:ea typeface="Lato"/>
                <a:cs typeface="Lato"/>
              </a:rPr>
              <a:t>2 team members</a:t>
            </a:r>
            <a:r>
              <a:rPr lang="en-US" sz="2200" dirty="0">
                <a:ea typeface="Lato"/>
                <a:cs typeface="Lato"/>
              </a:rPr>
              <a:t> today!</a:t>
            </a:r>
            <a:endParaRPr lang="en-US" sz="2200" b="1" u="sng" dirty="0">
              <a:solidFill>
                <a:srgbClr val="FF0000"/>
              </a:solidFill>
              <a:ea typeface="Lato"/>
              <a:cs typeface="Lato"/>
            </a:endParaRPr>
          </a:p>
        </p:txBody>
      </p:sp>
      <p:sp>
        <p:nvSpPr>
          <p:cNvPr id="7" name="object 7"/>
          <p:cNvSpPr txBox="1">
            <a:spLocks noGrp="1"/>
          </p:cNvSpPr>
          <p:nvPr>
            <p:ph type="sldNum" sz="quarter" idx="4294967295"/>
          </p:nvPr>
        </p:nvSpPr>
        <p:spPr>
          <a:xfrm>
            <a:off x="11944350" y="6445250"/>
            <a:ext cx="247650" cy="195263"/>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sym typeface="Arial"/>
              </a:rPr>
              <a:pPr marL="38100" marR="0" lvl="0" indent="0" algn="l" defTabSz="914400" rtl="0" eaLnBrk="1" fontAlgn="auto" latinLnBrk="0" hangingPunct="1">
                <a:lnSpc>
                  <a:spcPts val="1425"/>
                </a:lnSpc>
                <a:spcBef>
                  <a:spcPts val="0"/>
                </a:spcBef>
                <a:spcAft>
                  <a:spcPts val="0"/>
                </a:spcAft>
                <a:buClrTx/>
                <a:buSzTx/>
                <a:buFontTx/>
                <a:buNone/>
                <a:tabLst/>
                <a:defRPr/>
              </a:pPr>
              <a:t>12</a:t>
            </a:fld>
            <a:endParaRPr kumimoji="0" sz="1200" b="0" i="0" u="none" strike="noStrike" kern="1200" cap="none" spc="-5" normalizeH="0" baseline="0" noProof="0">
              <a:ln>
                <a:noFill/>
              </a:ln>
              <a:solidFill>
                <a:srgbClr val="AEB3B8"/>
              </a:solidFill>
              <a:effectLst/>
              <a:uLnTx/>
              <a:uFillTx/>
              <a:latin typeface="Arial"/>
              <a:ea typeface="+mn-ea"/>
              <a:cs typeface="Arial"/>
              <a:sym typeface="Arial"/>
            </a:endParaRPr>
          </a:p>
        </p:txBody>
      </p:sp>
      <p:sp>
        <p:nvSpPr>
          <p:cNvPr id="6" name="object 6"/>
          <p:cNvSpPr txBox="1"/>
          <p:nvPr/>
        </p:nvSpPr>
        <p:spPr>
          <a:xfrm>
            <a:off x="688338" y="6444639"/>
            <a:ext cx="253492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a:ln>
                  <a:noFill/>
                </a:ln>
                <a:solidFill>
                  <a:srgbClr val="929599"/>
                </a:solidFill>
                <a:effectLst/>
                <a:uLnTx/>
                <a:uFillTx/>
                <a:latin typeface="Arial"/>
                <a:ea typeface="+mn-ea"/>
                <a:cs typeface="Arial"/>
                <a:sym typeface="Arial"/>
              </a:rPr>
              <a:t>Illinois</a:t>
            </a:r>
            <a:r>
              <a:rPr kumimoji="0" sz="1200" b="0" i="0" u="none" strike="noStrike" kern="1200" cap="none" spc="-30" normalizeH="0" baseline="0" noProof="0">
                <a:ln>
                  <a:noFill/>
                </a:ln>
                <a:solidFill>
                  <a:srgbClr val="929599"/>
                </a:solidFill>
                <a:effectLst/>
                <a:uLnTx/>
                <a:uFillTx/>
                <a:latin typeface="Arial"/>
                <a:ea typeface="+mn-ea"/>
                <a:cs typeface="Arial"/>
                <a:sym typeface="Arial"/>
              </a:rPr>
              <a:t> </a:t>
            </a:r>
            <a:r>
              <a:rPr kumimoji="0" sz="1200" b="0" i="0" u="none" strike="noStrike" kern="1200" cap="none" spc="-5" normalizeH="0" baseline="0" noProof="0">
                <a:ln>
                  <a:noFill/>
                </a:ln>
                <a:solidFill>
                  <a:srgbClr val="929599"/>
                </a:solidFill>
                <a:effectLst/>
                <a:uLnTx/>
                <a:uFillTx/>
                <a:latin typeface="Arial"/>
                <a:ea typeface="+mn-ea"/>
                <a:cs typeface="Arial"/>
                <a:sym typeface="Arial"/>
              </a:rPr>
              <a:t>Perinatal</a:t>
            </a:r>
            <a:r>
              <a:rPr kumimoji="0" sz="1200" b="0" i="0" u="none" strike="noStrike" kern="1200" cap="none" spc="-40" normalizeH="0" baseline="0" noProof="0">
                <a:ln>
                  <a:noFill/>
                </a:ln>
                <a:solidFill>
                  <a:srgbClr val="929599"/>
                </a:solidFill>
                <a:effectLst/>
                <a:uLnTx/>
                <a:uFillTx/>
                <a:latin typeface="Arial"/>
                <a:ea typeface="+mn-ea"/>
                <a:cs typeface="Arial"/>
                <a:sym typeface="Arial"/>
              </a:rPr>
              <a:t> </a:t>
            </a:r>
            <a:r>
              <a:rPr kumimoji="0" sz="1200" b="0" i="0" u="none" strike="noStrike" kern="1200" cap="none" spc="-5" normalizeH="0" baseline="0" noProof="0">
                <a:ln>
                  <a:noFill/>
                </a:ln>
                <a:solidFill>
                  <a:srgbClr val="929599"/>
                </a:solidFill>
                <a:effectLst/>
                <a:uLnTx/>
                <a:uFillTx/>
                <a:latin typeface="Arial"/>
                <a:ea typeface="+mn-ea"/>
                <a:cs typeface="Arial"/>
                <a:sym typeface="Arial"/>
              </a:rPr>
              <a:t>Quality</a:t>
            </a:r>
            <a:r>
              <a:rPr kumimoji="0" sz="1200" b="0" i="0" u="none" strike="noStrike" kern="1200" cap="none" spc="-15" normalizeH="0" baseline="0" noProof="0">
                <a:ln>
                  <a:noFill/>
                </a:ln>
                <a:solidFill>
                  <a:srgbClr val="929599"/>
                </a:solidFill>
                <a:effectLst/>
                <a:uLnTx/>
                <a:uFillTx/>
                <a:latin typeface="Arial"/>
                <a:ea typeface="+mn-ea"/>
                <a:cs typeface="Arial"/>
                <a:sym typeface="Arial"/>
              </a:rPr>
              <a:t> </a:t>
            </a:r>
            <a:r>
              <a:rPr kumimoji="0" sz="1200" b="0" i="0" u="none" strike="noStrike" kern="1200" cap="none" spc="-5" normalizeH="0" baseline="0" noProof="0">
                <a:ln>
                  <a:noFill/>
                </a:ln>
                <a:solidFill>
                  <a:srgbClr val="929599"/>
                </a:solidFill>
                <a:effectLst/>
                <a:uLnTx/>
                <a:uFillTx/>
                <a:latin typeface="Arial"/>
                <a:ea typeface="+mn-ea"/>
                <a:cs typeface="Arial"/>
                <a:sym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sym typeface="Arial"/>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7616" y="4071314"/>
            <a:ext cx="3606734" cy="2227613"/>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773309" y="1270468"/>
            <a:ext cx="2294866" cy="1259793"/>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46164" y="2574834"/>
            <a:ext cx="3822011" cy="1361178"/>
          </a:xfrm>
          <a:prstGeom prst="rect">
            <a:avLst/>
          </a:prstGeom>
        </p:spPr>
      </p:pic>
      <p:pic>
        <p:nvPicPr>
          <p:cNvPr id="13" name="Picture 12" descr="SVG &gt; loud business announce announcement - Free SVG Image &amp; Icon ..."/>
          <p:cNvPicPr>
            <a:picLocks noChangeAspect="1"/>
          </p:cNvPicPr>
          <p:nvPr/>
        </p:nvPicPr>
        <p:blipFill>
          <a:blip>
            <a:extLst>
              <a:ext uri="{28A0092B-C50C-407E-A947-70E740481C1C}">
                <a14:useLocalDpi xmlns:a14="http://schemas.microsoft.com/office/drawing/2010/main" val="0"/>
              </a:ext>
            </a:extLst>
          </a:blip>
          <a:stretch>
            <a:fillRect/>
          </a:stretch>
        </p:blipFill>
        <p:spPr>
          <a:xfrm>
            <a:off x="338296" y="526675"/>
            <a:ext cx="217561" cy="21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073421"/>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94" y="388169"/>
            <a:ext cx="10972800" cy="1325563"/>
          </a:xfrm>
          <a:noFill/>
        </p:spPr>
        <p:txBody>
          <a:bodyPr/>
          <a:lstStyle/>
          <a:p>
            <a:r>
              <a:rPr lang="en-US">
                <a:ea typeface="Lato Medium"/>
                <a:cs typeface="Lato Medium"/>
              </a:rPr>
              <a:t>Upcoming ILPQC Events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graphicFrame>
        <p:nvGraphicFramePr>
          <p:cNvPr id="458" name="Table 458">
            <a:extLst>
              <a:ext uri="{FF2B5EF4-FFF2-40B4-BE49-F238E27FC236}">
                <a16:creationId xmlns:a16="http://schemas.microsoft.com/office/drawing/2014/main" id="{6B8DD92D-FC61-B8CD-3116-E6D4BC770D0C}"/>
              </a:ext>
            </a:extLst>
          </p:cNvPr>
          <p:cNvGraphicFramePr>
            <a:graphicFrameLocks noGrp="1"/>
          </p:cNvGraphicFramePr>
          <p:nvPr/>
        </p:nvGraphicFramePr>
        <p:xfrm>
          <a:off x="271396" y="1826712"/>
          <a:ext cx="8298260" cy="4028037"/>
        </p:xfrm>
        <a:graphic>
          <a:graphicData uri="http://schemas.openxmlformats.org/drawingml/2006/table">
            <a:tbl>
              <a:tblPr firstRow="1" bandRow="1">
                <a:tableStyleId>{F5AB1C69-6EDB-4FF4-983F-18BD219EF322}</a:tableStyleId>
              </a:tblPr>
              <a:tblGrid>
                <a:gridCol w="4149130">
                  <a:extLst>
                    <a:ext uri="{9D8B030D-6E8A-4147-A177-3AD203B41FA5}">
                      <a16:colId xmlns:a16="http://schemas.microsoft.com/office/drawing/2014/main" val="2337264793"/>
                    </a:ext>
                  </a:extLst>
                </a:gridCol>
                <a:gridCol w="4149130">
                  <a:extLst>
                    <a:ext uri="{9D8B030D-6E8A-4147-A177-3AD203B41FA5}">
                      <a16:colId xmlns:a16="http://schemas.microsoft.com/office/drawing/2014/main" val="1898119252"/>
                    </a:ext>
                  </a:extLst>
                </a:gridCol>
              </a:tblGrid>
              <a:tr h="721857">
                <a:tc>
                  <a:txBody>
                    <a:bodyPr/>
                    <a:lstStyle/>
                    <a:p>
                      <a:r>
                        <a:rPr lang="en-US" sz="2400" u="sng">
                          <a:solidFill>
                            <a:srgbClr val="000000"/>
                          </a:solidFill>
                        </a:rPr>
                        <a:t>Event </a:t>
                      </a:r>
                    </a:p>
                  </a:txBody>
                  <a:tcPr/>
                </a:tc>
                <a:tc>
                  <a:txBody>
                    <a:bodyPr/>
                    <a:lstStyle/>
                    <a:p>
                      <a:r>
                        <a:rPr lang="en-US" sz="2400" u="sng">
                          <a:solidFill>
                            <a:srgbClr val="000000"/>
                          </a:solidFill>
                        </a:rPr>
                        <a:t>Day/Time </a:t>
                      </a:r>
                    </a:p>
                  </a:txBody>
                  <a:tcPr/>
                </a:tc>
                <a:extLst>
                  <a:ext uri="{0D108BD9-81ED-4DB2-BD59-A6C34878D82A}">
                    <a16:rowId xmlns:a16="http://schemas.microsoft.com/office/drawing/2014/main" val="3322244632"/>
                  </a:ext>
                </a:extLst>
              </a:tr>
              <a:tr h="721857">
                <a:tc>
                  <a:txBody>
                    <a:bodyPr/>
                    <a:lstStyle/>
                    <a:p>
                      <a:pPr lvl="0">
                        <a:buNone/>
                      </a:pPr>
                      <a:r>
                        <a:rPr lang="en-US" sz="2400" b="0" i="0" u="none" strike="noStrike" noProof="0">
                          <a:solidFill>
                            <a:srgbClr val="000000"/>
                          </a:solidFill>
                          <a:latin typeface="Calibri"/>
                        </a:rPr>
                        <a:t>OB Advisory  </a:t>
                      </a:r>
                    </a:p>
                  </a:txBody>
                  <a:tcPr/>
                </a:tc>
                <a:tc>
                  <a:txBody>
                    <a:bodyPr/>
                    <a:lstStyle/>
                    <a:p>
                      <a:pPr lvl="0" algn="l">
                        <a:lnSpc>
                          <a:spcPct val="100000"/>
                        </a:lnSpc>
                        <a:spcBef>
                          <a:spcPts val="0"/>
                        </a:spcBef>
                        <a:spcAft>
                          <a:spcPts val="0"/>
                        </a:spcAft>
                        <a:buNone/>
                      </a:pPr>
                      <a:r>
                        <a:rPr lang="en-US" sz="2400" b="0" i="0" u="none" strike="noStrike" noProof="0">
                          <a:solidFill>
                            <a:srgbClr val="000000"/>
                          </a:solidFill>
                          <a:latin typeface="Calibri"/>
                        </a:rPr>
                        <a:t>June 13th at 12:00pm </a:t>
                      </a:r>
                    </a:p>
                  </a:txBody>
                  <a:tcPr/>
                </a:tc>
                <a:extLst>
                  <a:ext uri="{0D108BD9-81ED-4DB2-BD59-A6C34878D82A}">
                    <a16:rowId xmlns:a16="http://schemas.microsoft.com/office/drawing/2014/main" val="1499692727"/>
                  </a:ext>
                </a:extLst>
              </a:tr>
              <a:tr h="721857">
                <a:tc>
                  <a:txBody>
                    <a:bodyPr/>
                    <a:lstStyle/>
                    <a:p>
                      <a:pPr lvl="0">
                        <a:buNone/>
                      </a:pPr>
                      <a:r>
                        <a:rPr lang="en-US" sz="2400" b="0" i="0" u="none" strike="noStrike" noProof="0">
                          <a:solidFill>
                            <a:srgbClr val="000000"/>
                          </a:solidFill>
                          <a:latin typeface="Calibri"/>
                        </a:rPr>
                        <a:t>PQI Speak-Up Training </a:t>
                      </a:r>
                    </a:p>
                  </a:txBody>
                  <a:tcPr/>
                </a:tc>
                <a:tc>
                  <a:txBody>
                    <a:bodyPr/>
                    <a:lstStyle/>
                    <a:p>
                      <a:pPr lvl="0" algn="l">
                        <a:lnSpc>
                          <a:spcPct val="100000"/>
                        </a:lnSpc>
                        <a:spcBef>
                          <a:spcPts val="0"/>
                        </a:spcBef>
                        <a:spcAft>
                          <a:spcPts val="0"/>
                        </a:spcAft>
                        <a:buNone/>
                      </a:pPr>
                      <a:r>
                        <a:rPr lang="en-US" sz="2400" b="0" i="0" u="none" strike="noStrike" noProof="0">
                          <a:solidFill>
                            <a:srgbClr val="000000"/>
                          </a:solidFill>
                          <a:latin typeface="Calibri"/>
                        </a:rPr>
                        <a:t>June 15th &amp; 16th at 8:30am</a:t>
                      </a:r>
                    </a:p>
                  </a:txBody>
                  <a:tcPr/>
                </a:tc>
                <a:extLst>
                  <a:ext uri="{0D108BD9-81ED-4DB2-BD59-A6C34878D82A}">
                    <a16:rowId xmlns:a16="http://schemas.microsoft.com/office/drawing/2014/main" val="222151646"/>
                  </a:ext>
                </a:extLst>
              </a:tr>
              <a:tr h="949110">
                <a:tc>
                  <a:txBody>
                    <a:bodyPr/>
                    <a:lstStyle/>
                    <a:p>
                      <a:pPr marL="0" marR="0" lvl="0" indent="0" algn="l">
                        <a:lnSpc>
                          <a:spcPct val="100000"/>
                        </a:lnSpc>
                        <a:spcBef>
                          <a:spcPts val="0"/>
                        </a:spcBef>
                        <a:spcAft>
                          <a:spcPts val="0"/>
                        </a:spcAft>
                        <a:buClr>
                          <a:srgbClr val="444C55"/>
                        </a:buClr>
                        <a:buNone/>
                      </a:pPr>
                      <a:r>
                        <a:rPr lang="en-US" sz="2400" b="0" i="0" u="none" strike="noStrike" noProof="0">
                          <a:solidFill>
                            <a:srgbClr val="000000"/>
                          </a:solidFill>
                          <a:latin typeface="Calibri"/>
                        </a:rPr>
                        <a:t>PVB Dystocia Management Strategies </a:t>
                      </a:r>
                    </a:p>
                  </a:txBody>
                  <a:tcPr/>
                </a:tc>
                <a:tc>
                  <a:txBody>
                    <a:bodyPr/>
                    <a:lstStyle/>
                    <a:p>
                      <a:pPr lvl="0">
                        <a:buNone/>
                      </a:pPr>
                      <a:r>
                        <a:rPr lang="en-US" sz="2400" b="0" i="0" u="none" strike="noStrike" noProof="0">
                          <a:solidFill>
                            <a:srgbClr val="000000"/>
                          </a:solidFill>
                          <a:latin typeface="Calibri"/>
                        </a:rPr>
                        <a:t>June 27th at 12:30pm  </a:t>
                      </a:r>
                      <a:endParaRPr lang="en-US" sz="2400">
                        <a:solidFill>
                          <a:srgbClr val="000000"/>
                        </a:solidFill>
                      </a:endParaRPr>
                    </a:p>
                  </a:txBody>
                  <a:tcPr/>
                </a:tc>
                <a:extLst>
                  <a:ext uri="{0D108BD9-81ED-4DB2-BD59-A6C34878D82A}">
                    <a16:rowId xmlns:a16="http://schemas.microsoft.com/office/drawing/2014/main" val="3661277404"/>
                  </a:ext>
                </a:extLst>
              </a:tr>
              <a:tr h="913356">
                <a:tc>
                  <a:txBody>
                    <a:bodyPr/>
                    <a:lstStyle/>
                    <a:p>
                      <a:pPr marL="0" marR="0" lvl="0" indent="0" algn="l">
                        <a:lnSpc>
                          <a:spcPct val="100000"/>
                        </a:lnSpc>
                        <a:spcBef>
                          <a:spcPts val="0"/>
                        </a:spcBef>
                        <a:spcAft>
                          <a:spcPts val="0"/>
                        </a:spcAft>
                        <a:buClr>
                          <a:srgbClr val="444C55"/>
                        </a:buClr>
                        <a:buNone/>
                      </a:pPr>
                      <a:r>
                        <a:rPr lang="en-US" sz="2400" b="0" i="0" u="none" strike="noStrike" noProof="0">
                          <a:solidFill>
                            <a:srgbClr val="000000"/>
                          </a:solidFill>
                          <a:latin typeface="Calibri"/>
                        </a:rPr>
                        <a:t>BE Review of Key Strategies &amp; Team Sharing </a:t>
                      </a:r>
                    </a:p>
                  </a:txBody>
                  <a:tcPr/>
                </a:tc>
                <a:tc>
                  <a:txBody>
                    <a:bodyPr/>
                    <a:lstStyle/>
                    <a:p>
                      <a:pPr lvl="0">
                        <a:buNone/>
                      </a:pPr>
                      <a:r>
                        <a:rPr lang="en-US" sz="2400" b="0" i="0" u="none" strike="noStrike" noProof="0">
                          <a:solidFill>
                            <a:srgbClr val="000000"/>
                          </a:solidFill>
                          <a:latin typeface="Calibri"/>
                        </a:rPr>
                        <a:t>July 18th at 12:00pm</a:t>
                      </a:r>
                      <a:endParaRPr lang="en-US" sz="2400">
                        <a:solidFill>
                          <a:srgbClr val="000000"/>
                        </a:solidFill>
                      </a:endParaRPr>
                    </a:p>
                  </a:txBody>
                  <a:tcPr/>
                </a:tc>
                <a:extLst>
                  <a:ext uri="{0D108BD9-81ED-4DB2-BD59-A6C34878D82A}">
                    <a16:rowId xmlns:a16="http://schemas.microsoft.com/office/drawing/2014/main" val="3427167645"/>
                  </a:ext>
                </a:extLst>
              </a:tr>
            </a:tbl>
          </a:graphicData>
        </a:graphic>
      </p:graphicFrame>
    </p:spTree>
    <p:extLst>
      <p:ext uri="{BB962C8B-B14F-4D97-AF65-F5344CB8AC3E}">
        <p14:creationId xmlns:p14="http://schemas.microsoft.com/office/powerpoint/2010/main" val="194205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0436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34C2E0-D9AD-431E-A46B-8D11BD9EAE60}"/>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lnSpc>
                <a:spcPct val="90000"/>
              </a:lnSpc>
            </a:pPr>
            <a:r>
              <a:rPr lang="en-US" sz="4900">
                <a:solidFill>
                  <a:srgbClr val="40436E"/>
                </a:solidFill>
                <a:ea typeface="+mj-ea"/>
                <a:cs typeface="+mj-cs"/>
              </a:rPr>
              <a:t>Most important thank you to all </a:t>
            </a:r>
            <a:br>
              <a:rPr lang="en-US" sz="4900">
                <a:solidFill>
                  <a:srgbClr val="40436E"/>
                </a:solidFill>
                <a:ea typeface="+mj-ea"/>
                <a:cs typeface="+mj-cs"/>
              </a:rPr>
            </a:br>
            <a:r>
              <a:rPr lang="en-US" sz="4900">
                <a:solidFill>
                  <a:srgbClr val="40436E"/>
                </a:solidFill>
                <a:ea typeface="+mj-ea"/>
                <a:cs typeface="+mj-cs"/>
              </a:rPr>
              <a:t>ILPQC teams: We are ILPQC </a:t>
            </a:r>
          </a:p>
        </p:txBody>
      </p:sp>
      <p:pic>
        <p:nvPicPr>
          <p:cNvPr id="6" name="Picture 6" descr="Text&#10;&#10;Description automatically generated">
            <a:extLst>
              <a:ext uri="{FF2B5EF4-FFF2-40B4-BE49-F238E27FC236}">
                <a16:creationId xmlns:a16="http://schemas.microsoft.com/office/drawing/2014/main" id="{7D8B2393-F8E4-4FA0-8E53-BE4B9E505F5C}"/>
              </a:ext>
            </a:extLst>
          </p:cNvPr>
          <p:cNvPicPr>
            <a:picLocks noChangeAspect="1"/>
          </p:cNvPicPr>
          <p:nvPr/>
        </p:nvPicPr>
        <p:blipFill rotWithShape="1">
          <a:blip r:embed="rId2"/>
          <a:srcRect t="13243" r="1" b="13245"/>
          <a:stretch/>
        </p:blipFill>
        <p:spPr>
          <a:xfrm>
            <a:off x="243840" y="256540"/>
            <a:ext cx="11704320" cy="3764276"/>
          </a:xfrm>
          <a:prstGeom prst="rect">
            <a:avLst/>
          </a:prstGeom>
        </p:spPr>
      </p:pic>
      <p:sp>
        <p:nvSpPr>
          <p:cNvPr id="5" name="Footer Placeholder 4">
            <a:extLst>
              <a:ext uri="{FF2B5EF4-FFF2-40B4-BE49-F238E27FC236}">
                <a16:creationId xmlns:a16="http://schemas.microsoft.com/office/drawing/2014/main" id="{966D33E6-2E76-4258-AB9E-5F0BBED27469}"/>
              </a:ext>
            </a:extLst>
          </p:cNvPr>
          <p:cNvSpPr>
            <a:spLocks noGrp="1"/>
          </p:cNvSpPr>
          <p:nvPr>
            <p:ph type="ftr" sz="quarter" idx="11"/>
          </p:nvPr>
        </p:nvSpPr>
        <p:spPr>
          <a:xfrm>
            <a:off x="4038600" y="6259585"/>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40436E"/>
                </a:solidFill>
                <a:effectLst/>
                <a:uLnTx/>
                <a:uFillTx/>
                <a:latin typeface="Calibri" panose="020F0502020204030204"/>
                <a:ea typeface="+mn-ea"/>
                <a:cs typeface="Arial"/>
                <a:sym typeface="Arial"/>
              </a:rPr>
              <a:t>Illinois Perinatal Quality Collaborative</a:t>
            </a:r>
          </a:p>
        </p:txBody>
      </p:sp>
      <p:sp>
        <p:nvSpPr>
          <p:cNvPr id="4" name="Slide Number Placeholder 3">
            <a:extLst>
              <a:ext uri="{FF2B5EF4-FFF2-40B4-BE49-F238E27FC236}">
                <a16:creationId xmlns:a16="http://schemas.microsoft.com/office/drawing/2014/main" id="{A80CD0E0-F1C1-4D33-9F27-0709204D9FFA}"/>
              </a:ext>
            </a:extLst>
          </p:cNvPr>
          <p:cNvSpPr>
            <a:spLocks noGrp="1"/>
          </p:cNvSpPr>
          <p:nvPr>
            <p:ph type="sldNum" sz="quarter" idx="10"/>
          </p:nvPr>
        </p:nvSpPr>
        <p:spPr>
          <a:xfrm>
            <a:off x="8610600" y="6259585"/>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200" b="0" i="0" u="none" strike="noStrike" kern="1200" cap="none" spc="0" normalizeH="0" baseline="0" noProof="0">
                <a:ln>
                  <a:noFill/>
                </a:ln>
                <a:solidFill>
                  <a:srgbClr val="1C498B"/>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srgbClr val="1C498B"/>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880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AD90588D-0AE1-B846-86F4-7F7FAAC6E4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0905" y="3335055"/>
            <a:ext cx="5208750" cy="3452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group of people standing in front of a crowd posing for the camera&#10;&#10;Description automatically generated">
            <a:extLst>
              <a:ext uri="{FF2B5EF4-FFF2-40B4-BE49-F238E27FC236}">
                <a16:creationId xmlns:a16="http://schemas.microsoft.com/office/drawing/2014/main" id="{E66452A1-C47E-BB46-913D-61F1C553EF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619" y="3817474"/>
            <a:ext cx="4974978" cy="291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group of people posing for the camera&#10;&#10;Description automatically generated">
            <a:extLst>
              <a:ext uri="{FF2B5EF4-FFF2-40B4-BE49-F238E27FC236}">
                <a16:creationId xmlns:a16="http://schemas.microsoft.com/office/drawing/2014/main" id="{5F664E1C-FC47-3D47-9249-BF9C32AC8F3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7888" y="164927"/>
            <a:ext cx="4973460" cy="3319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ext&#10;&#10;Description automatically generated">
            <a:extLst>
              <a:ext uri="{FF2B5EF4-FFF2-40B4-BE49-F238E27FC236}">
                <a16:creationId xmlns:a16="http://schemas.microsoft.com/office/drawing/2014/main" id="{58F46CDB-FFEC-B544-9CBC-38404E138A06}"/>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t="10883" b="44219"/>
          <a:stretch/>
        </p:blipFill>
        <p:spPr>
          <a:xfrm>
            <a:off x="5702724" y="1367424"/>
            <a:ext cx="5204691" cy="1752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384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602C-612E-FC36-6716-7F94A1BC1086}"/>
              </a:ext>
            </a:extLst>
          </p:cNvPr>
          <p:cNvSpPr>
            <a:spLocks noGrp="1"/>
          </p:cNvSpPr>
          <p:nvPr>
            <p:ph type="title"/>
          </p:nvPr>
        </p:nvSpPr>
        <p:spPr/>
        <p:txBody>
          <a:bodyPr/>
          <a:lstStyle/>
          <a:p>
            <a:r>
              <a:rPr lang="en-US">
                <a:ea typeface="Lato Medium"/>
                <a:cs typeface="Lato Medium"/>
              </a:rPr>
              <a:t>Join Us Tomorrow for the ILPQC </a:t>
            </a:r>
            <a:br>
              <a:rPr lang="en-US">
                <a:ea typeface="Lato Medium"/>
                <a:cs typeface="Lato Medium"/>
              </a:rPr>
            </a:br>
            <a:r>
              <a:rPr lang="en-US">
                <a:ea typeface="Lato Medium"/>
                <a:cs typeface="Lato Medium"/>
              </a:rPr>
              <a:t>Neonatal Face-to-Face Meeting</a:t>
            </a:r>
            <a:endParaRPr lang="en-US"/>
          </a:p>
        </p:txBody>
      </p:sp>
      <p:sp>
        <p:nvSpPr>
          <p:cNvPr id="3" name="Content Placeholder 2">
            <a:extLst>
              <a:ext uri="{FF2B5EF4-FFF2-40B4-BE49-F238E27FC236}">
                <a16:creationId xmlns:a16="http://schemas.microsoft.com/office/drawing/2014/main" id="{72899966-3EAD-A9BB-0624-42EC9D683038}"/>
              </a:ext>
            </a:extLst>
          </p:cNvPr>
          <p:cNvSpPr>
            <a:spLocks noGrp="1"/>
          </p:cNvSpPr>
          <p:nvPr>
            <p:ph idx="1"/>
          </p:nvPr>
        </p:nvSpPr>
        <p:spPr/>
        <p:txBody>
          <a:bodyPr vert="horz" lIns="91440" tIns="45720" rIns="91440" bIns="45720" rtlCol="0" anchor="t">
            <a:noAutofit/>
          </a:bodyPr>
          <a:lstStyle/>
          <a:p>
            <a:r>
              <a:rPr lang="en-US">
                <a:ea typeface="Lato"/>
                <a:cs typeface="Lato"/>
              </a:rPr>
              <a:t>Make sure to tune in tomorrow for our ILPQC Neonatal Face-to-Face Meeting! </a:t>
            </a:r>
            <a:endParaRPr lang="en-US"/>
          </a:p>
          <a:p>
            <a:r>
              <a:rPr lang="en-US">
                <a:ea typeface="Lato"/>
                <a:cs typeface="Calibri"/>
              </a:rPr>
              <a:t>We have some amazing speakers and a packed agenda including...</a:t>
            </a:r>
            <a:endParaRPr lang="en-US">
              <a:ea typeface="Lato"/>
              <a:cs typeface="+mn-lt"/>
            </a:endParaRPr>
          </a:p>
          <a:p>
            <a:pPr lvl="1">
              <a:spcAft>
                <a:spcPts val="500"/>
              </a:spcAft>
              <a:buClr>
                <a:srgbClr val="1C498B"/>
              </a:buClr>
            </a:pPr>
            <a:r>
              <a:rPr lang="en-US" b="1">
                <a:ea typeface="Lato"/>
                <a:cs typeface="Calibri"/>
              </a:rPr>
              <a:t>Recovering from the Pandemic</a:t>
            </a:r>
            <a:endParaRPr lang="en-US">
              <a:ea typeface="Lato"/>
              <a:cs typeface="+mn-lt"/>
            </a:endParaRPr>
          </a:p>
          <a:p>
            <a:pPr lvl="1">
              <a:spcAft>
                <a:spcPts val="500"/>
              </a:spcAft>
              <a:buClr>
                <a:srgbClr val="1C498B"/>
              </a:buClr>
            </a:pPr>
            <a:r>
              <a:rPr lang="en-US" b="1">
                <a:ea typeface="Lato"/>
                <a:cs typeface="Calibri"/>
              </a:rPr>
              <a:t>Continuing our MNO-Neonatal Work </a:t>
            </a:r>
            <a:endParaRPr lang="en-US">
              <a:ea typeface="Lato"/>
              <a:cs typeface="+mn-lt"/>
            </a:endParaRPr>
          </a:p>
          <a:p>
            <a:pPr lvl="1">
              <a:spcAft>
                <a:spcPts val="500"/>
              </a:spcAft>
              <a:buClr>
                <a:srgbClr val="1C498B"/>
              </a:buClr>
            </a:pPr>
            <a:r>
              <a:rPr lang="en-US" b="1">
                <a:ea typeface="Lato"/>
                <a:cs typeface="Calibri"/>
              </a:rPr>
              <a:t>Partnering with Parents on our QI Journey</a:t>
            </a:r>
            <a:endParaRPr lang="en-US">
              <a:ea typeface="Lato"/>
              <a:cs typeface="+mn-lt"/>
            </a:endParaRPr>
          </a:p>
          <a:p>
            <a:pPr lvl="1">
              <a:spcAft>
                <a:spcPts val="500"/>
              </a:spcAft>
              <a:buClr>
                <a:srgbClr val="1C498B"/>
              </a:buClr>
            </a:pPr>
            <a:r>
              <a:rPr lang="en-US" b="1">
                <a:ea typeface="Lato"/>
                <a:cs typeface="Calibri"/>
              </a:rPr>
              <a:t>BASIC: Going for Gold in 2022 and Teams Panel</a:t>
            </a:r>
            <a:endParaRPr lang="en-US">
              <a:ea typeface="Lato"/>
              <a:cs typeface="+mn-lt"/>
            </a:endParaRPr>
          </a:p>
          <a:p>
            <a:pPr lvl="1">
              <a:spcAft>
                <a:spcPts val="500"/>
              </a:spcAft>
              <a:buClr>
                <a:srgbClr val="1C498B"/>
              </a:buClr>
            </a:pPr>
            <a:r>
              <a:rPr lang="en-US" b="1">
                <a:ea typeface="Lato"/>
                <a:cs typeface="Calibri"/>
              </a:rPr>
              <a:t>Breakout Sessions</a:t>
            </a:r>
            <a:endParaRPr lang="en-US">
              <a:ea typeface="Lato"/>
            </a:endParaRPr>
          </a:p>
          <a:p>
            <a:r>
              <a:rPr lang="en-US">
                <a:ea typeface="Lato"/>
                <a:cs typeface="Lato"/>
              </a:rPr>
              <a:t>We hope to see you there!</a:t>
            </a:r>
          </a:p>
          <a:p>
            <a:pPr lvl="1">
              <a:spcAft>
                <a:spcPts val="500"/>
              </a:spcAft>
              <a:buClr>
                <a:srgbClr val="1C498B"/>
              </a:buClr>
            </a:pPr>
            <a:endParaRPr lang="en-US" b="1">
              <a:ea typeface="Lato"/>
              <a:cs typeface="Calibri" panose="020F0502020204030204"/>
            </a:endParaRPr>
          </a:p>
        </p:txBody>
      </p:sp>
      <p:sp>
        <p:nvSpPr>
          <p:cNvPr id="4" name="Slide Number Placeholder 3">
            <a:extLst>
              <a:ext uri="{FF2B5EF4-FFF2-40B4-BE49-F238E27FC236}">
                <a16:creationId xmlns:a16="http://schemas.microsoft.com/office/drawing/2014/main" id="{D83CBCFD-AEDA-6834-4681-6B298675B87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6AAB1B-0C97-1A89-766B-26EDCC740B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pic>
        <p:nvPicPr>
          <p:cNvPr id="6" name="Picture 6">
            <a:extLst>
              <a:ext uri="{FF2B5EF4-FFF2-40B4-BE49-F238E27FC236}">
                <a16:creationId xmlns:a16="http://schemas.microsoft.com/office/drawing/2014/main" id="{0377C63D-E6FC-9AB4-9937-7176D9513F35}"/>
              </a:ext>
            </a:extLst>
          </p:cNvPr>
          <p:cNvPicPr>
            <a:picLocks noChangeAspect="1"/>
          </p:cNvPicPr>
          <p:nvPr/>
        </p:nvPicPr>
        <p:blipFill>
          <a:blip r:embed="rId2"/>
          <a:stretch>
            <a:fillRect/>
          </a:stretch>
        </p:blipFill>
        <p:spPr>
          <a:xfrm>
            <a:off x="10206917" y="2370118"/>
            <a:ext cx="1766032" cy="2352313"/>
          </a:xfrm>
          <a:prstGeom prst="rect">
            <a:avLst/>
          </a:prstGeom>
        </p:spPr>
      </p:pic>
      <p:pic>
        <p:nvPicPr>
          <p:cNvPr id="8" name="Picture 8" descr="A group of people posing for a photo&#10;&#10;Description automatically generated">
            <a:extLst>
              <a:ext uri="{FF2B5EF4-FFF2-40B4-BE49-F238E27FC236}">
                <a16:creationId xmlns:a16="http://schemas.microsoft.com/office/drawing/2014/main" id="{2EDB6322-8EF3-E143-502C-ED3F0BE585F4}"/>
              </a:ext>
            </a:extLst>
          </p:cNvPr>
          <p:cNvPicPr>
            <a:picLocks noChangeAspect="1"/>
          </p:cNvPicPr>
          <p:nvPr/>
        </p:nvPicPr>
        <p:blipFill>
          <a:blip r:embed="rId3"/>
          <a:stretch>
            <a:fillRect/>
          </a:stretch>
        </p:blipFill>
        <p:spPr>
          <a:xfrm>
            <a:off x="6466725" y="2925745"/>
            <a:ext cx="3679813" cy="1840063"/>
          </a:xfrm>
          <a:prstGeom prst="rect">
            <a:avLst/>
          </a:prstGeom>
        </p:spPr>
      </p:pic>
      <p:pic>
        <p:nvPicPr>
          <p:cNvPr id="9" name="Picture 9" descr="A group of people posing for a photo&#10;&#10;Description automatically generated">
            <a:extLst>
              <a:ext uri="{FF2B5EF4-FFF2-40B4-BE49-F238E27FC236}">
                <a16:creationId xmlns:a16="http://schemas.microsoft.com/office/drawing/2014/main" id="{F0F69933-8AF4-852B-6F77-240ED26224C5}"/>
              </a:ext>
            </a:extLst>
          </p:cNvPr>
          <p:cNvPicPr>
            <a:picLocks noChangeAspect="1"/>
          </p:cNvPicPr>
          <p:nvPr/>
        </p:nvPicPr>
        <p:blipFill>
          <a:blip r:embed="rId4"/>
          <a:stretch>
            <a:fillRect/>
          </a:stretch>
        </p:blipFill>
        <p:spPr>
          <a:xfrm>
            <a:off x="8922663" y="4833390"/>
            <a:ext cx="2951967" cy="1846618"/>
          </a:xfrm>
          <a:prstGeom prst="rect">
            <a:avLst/>
          </a:prstGeom>
        </p:spPr>
      </p:pic>
    </p:spTree>
    <p:extLst>
      <p:ext uri="{BB962C8B-B14F-4D97-AF65-F5344CB8AC3E}">
        <p14:creationId xmlns:p14="http://schemas.microsoft.com/office/powerpoint/2010/main" val="257292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FF9F46-075A-7D44-87A7-6A4A9F14E6A6}"/>
              </a:ext>
            </a:extLst>
          </p:cNvPr>
          <p:cNvSpPr>
            <a:spLocks noGrp="1"/>
          </p:cNvSpPr>
          <p:nvPr>
            <p:ph type="ctrTitle"/>
          </p:nvPr>
        </p:nvSpPr>
        <p:spPr>
          <a:xfrm>
            <a:off x="0" y="369727"/>
            <a:ext cx="4613127" cy="2566692"/>
          </a:xfrm>
        </p:spPr>
        <p:txBody>
          <a:bodyPr>
            <a:normAutofit/>
          </a:bodyPr>
          <a:lstStyle/>
          <a:p>
            <a:pPr algn="ctr"/>
            <a:r>
              <a:rPr lang="en-US" sz="4800">
                <a:solidFill>
                  <a:schemeClr val="tx2">
                    <a:lumMod val="50000"/>
                  </a:schemeClr>
                </a:solidFill>
              </a:rPr>
              <a:t>Thanks to our Funders</a:t>
            </a:r>
          </a:p>
        </p:txBody>
      </p:sp>
      <p:pic>
        <p:nvPicPr>
          <p:cNvPr id="8" name="Picture 8" descr="IDPH | Protecting health, improving l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508" y="2936419"/>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938533" y="3683330"/>
            <a:ext cx="1304657" cy="597460"/>
          </a:xfrm>
          <a:prstGeom prst="rect">
            <a:avLst/>
          </a:prstGeom>
        </p:spPr>
      </p:pic>
      <p:pic>
        <p:nvPicPr>
          <p:cNvPr id="10" name="Picture 9"/>
          <p:cNvPicPr>
            <a:picLocks noChangeAspect="1"/>
          </p:cNvPicPr>
          <p:nvPr/>
        </p:nvPicPr>
        <p:blipFill>
          <a:blip r:embed="rId5"/>
          <a:stretch>
            <a:fillRect/>
          </a:stretch>
        </p:blipFill>
        <p:spPr>
          <a:xfrm>
            <a:off x="134047" y="2944520"/>
            <a:ext cx="1554615" cy="566977"/>
          </a:xfrm>
          <a:prstGeom prst="rect">
            <a:avLst/>
          </a:prstGeom>
        </p:spPr>
      </p:pic>
      <p:pic>
        <p:nvPicPr>
          <p:cNvPr id="11" name="Picture 6" descr="https://cpcqc.org/wp-content/uploads/2021/03/ai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53" y="3683330"/>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ile:US CDC logo.svg - Wikimedia Comm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7322" y="3546575"/>
            <a:ext cx="1154729" cy="87200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0" y="4834451"/>
            <a:ext cx="5194433" cy="986569"/>
          </a:xfrm>
        </p:spPr>
        <p:txBody>
          <a:bodyPr>
            <a:normAutofit/>
          </a:bodyPr>
          <a:lstStyle/>
          <a:p>
            <a:r>
              <a:rPr lang="en-US" sz="2800"/>
              <a:t>In kind support:</a:t>
            </a:r>
          </a:p>
        </p:txBody>
      </p:sp>
      <p:pic>
        <p:nvPicPr>
          <p:cNvPr id="14" name="Picture 13"/>
          <p:cNvPicPr>
            <a:picLocks noChangeAspect="1"/>
          </p:cNvPicPr>
          <p:nvPr/>
        </p:nvPicPr>
        <p:blipFill>
          <a:blip r:embed="rId8"/>
          <a:stretch>
            <a:fillRect/>
          </a:stretch>
        </p:blipFill>
        <p:spPr>
          <a:xfrm>
            <a:off x="-3023" y="5340713"/>
            <a:ext cx="1949464" cy="609109"/>
          </a:xfrm>
          <a:prstGeom prst="rect">
            <a:avLst/>
          </a:prstGeom>
        </p:spPr>
      </p:pic>
      <p:pic>
        <p:nvPicPr>
          <p:cNvPr id="15" name="Picture 2" descr="Laboratory of Neurogenomics and Novel Therapies Web Site – Research and  Patient Care at Northwester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7568" y="5374615"/>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2719093" y="6278102"/>
            <a:ext cx="1267057" cy="544971"/>
          </a:xfrm>
          <a:prstGeom prst="rect">
            <a:avLst/>
          </a:prstGeom>
        </p:spPr>
      </p:pic>
      <p:pic>
        <p:nvPicPr>
          <p:cNvPr id="17" name="Picture 16"/>
          <p:cNvPicPr>
            <a:picLocks noChangeAspect="1"/>
          </p:cNvPicPr>
          <p:nvPr/>
        </p:nvPicPr>
        <p:blipFill>
          <a:blip r:embed="rId11"/>
          <a:stretch>
            <a:fillRect/>
          </a:stretch>
        </p:blipFill>
        <p:spPr>
          <a:xfrm>
            <a:off x="121877" y="6097029"/>
            <a:ext cx="2140342" cy="428068"/>
          </a:xfrm>
          <a:prstGeom prst="rect">
            <a:avLst/>
          </a:prstGeom>
        </p:spPr>
      </p:pic>
    </p:spTree>
    <p:extLst>
      <p:ext uri="{BB962C8B-B14F-4D97-AF65-F5344CB8AC3E}">
        <p14:creationId xmlns:p14="http://schemas.microsoft.com/office/powerpoint/2010/main" val="53313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437416"/>
            <a:ext cx="10972800" cy="1325563"/>
          </a:xfrm>
          <a:noFill/>
        </p:spPr>
        <p:txBody>
          <a:bodyPr/>
          <a:lstStyle/>
          <a:p>
            <a:r>
              <a:rPr lang="en-US">
                <a:ea typeface="Lato Medium"/>
                <a:cs typeface="Lato Medium"/>
              </a:rPr>
              <a:t>PVB – helping </a:t>
            </a:r>
            <a:r>
              <a:rPr lang="en-US" u="sng">
                <a:ea typeface="Lato Medium"/>
                <a:cs typeface="Lato Medium"/>
              </a:rPr>
              <a:t>ALL</a:t>
            </a:r>
            <a:r>
              <a:rPr lang="en-US">
                <a:ea typeface="Lato Medium"/>
                <a:cs typeface="Lato Medium"/>
              </a:rPr>
              <a:t> teams cross the finish line!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2471332"/>
            <a:ext cx="60960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a:sym typeface="Arial"/>
              </a:rPr>
              <a:t>Work to achieve all initiative aims </a:t>
            </a:r>
            <a:endParaRPr kumimoji="0" lang="en-US" sz="2400" b="1" i="0" u="none" strike="noStrike" kern="1200" cap="none" spc="0" normalizeH="0" baseline="0" noProof="0">
              <a:ln>
                <a:noFill/>
              </a:ln>
              <a:solidFill>
                <a:srgbClr val="FFFFFF"/>
              </a:solidFill>
              <a:effectLst/>
              <a:uLnTx/>
              <a:uFillTx/>
              <a:latin typeface="Calibri" panose="020F0502020204030204"/>
              <a:ea typeface="MS PGothic" pitchFamily="34" charset="-128"/>
              <a:sym typeface="Arial"/>
            </a:endParaRPr>
          </a:p>
        </p:txBody>
      </p:sp>
      <p:sp>
        <p:nvSpPr>
          <p:cNvPr id="8"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3579004"/>
            <a:ext cx="5943600"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pitchFamily="34" charset="-128"/>
                <a:sym typeface="Arial"/>
              </a:rPr>
              <a:t>Confirm standardized education</a:t>
            </a:r>
          </a:p>
        </p:txBody>
      </p:sp>
      <p:sp>
        <p:nvSpPr>
          <p:cNvPr id="9"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147734"/>
            <a:ext cx="5943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pitchFamily="34" charset="-128"/>
                <a:sym typeface="Arial"/>
              </a:rPr>
              <a:t>Utilize MNO folders for every OEN</a:t>
            </a:r>
          </a:p>
        </p:txBody>
      </p:sp>
      <p:sp>
        <p:nvSpPr>
          <p:cNvPr id="10" name="Content Placeholder 6">
            <a:extLst>
              <a:ext uri="{FF2B5EF4-FFF2-40B4-BE49-F238E27FC236}">
                <a16:creationId xmlns:a16="http://schemas.microsoft.com/office/drawing/2014/main" id="{8265C79B-1F0D-7542-9FF5-AA3A4DBC18E5}"/>
              </a:ext>
            </a:extLst>
          </p:cNvPr>
          <p:cNvSpPr txBox="1">
            <a:spLocks/>
          </p:cNvSpPr>
          <p:nvPr/>
        </p:nvSpPr>
        <p:spPr bwMode="auto">
          <a:xfrm>
            <a:off x="608636" y="3004546"/>
            <a:ext cx="6020764" cy="42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pitchFamily="34" charset="-128"/>
                <a:sym typeface="Arial"/>
              </a:rPr>
              <a:t>Complete a sustainability plan</a:t>
            </a: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609600" y="4738689"/>
            <a:ext cx="6802055"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a:sym typeface="Arial"/>
              </a:rPr>
              <a:t>Attend MNO-Neonatal sustainability calls</a:t>
            </a:r>
          </a:p>
        </p:txBody>
      </p:sp>
      <p:graphicFrame>
        <p:nvGraphicFramePr>
          <p:cNvPr id="6" name="Diagram 5"/>
          <p:cNvGraphicFramePr/>
          <p:nvPr/>
        </p:nvGraphicFramePr>
        <p:xfrm>
          <a:off x="325925" y="2051399"/>
          <a:ext cx="11597489" cy="3903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738964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5" y="491963"/>
            <a:ext cx="10972800" cy="1325563"/>
          </a:xfrm>
          <a:noFill/>
        </p:spPr>
        <p:txBody>
          <a:bodyPr>
            <a:normAutofit/>
          </a:bodyPr>
          <a:lstStyle/>
          <a:p>
            <a:r>
              <a:rPr lang="en-US">
                <a:solidFill>
                  <a:srgbClr val="1C498B"/>
                </a:solidFill>
              </a:rPr>
              <a:t>Thinking ahead… What is next for BE teams? </a:t>
            </a:r>
            <a:endParaRPr lang="en-US">
              <a:solidFill>
                <a:schemeClr val="tx1">
                  <a:lumMod val="50000"/>
                </a:schemeClr>
              </a:solidFill>
            </a:endParaRPr>
          </a:p>
        </p:txBody>
      </p:sp>
      <p:sp>
        <p:nvSpPr>
          <p:cNvPr id="2" name="Content Placeholder 1"/>
          <p:cNvSpPr>
            <a:spLocks noGrp="1"/>
          </p:cNvSpPr>
          <p:nvPr>
            <p:ph idx="1"/>
          </p:nvPr>
        </p:nvSpPr>
        <p:spPr>
          <a:xfrm>
            <a:off x="609600" y="1825625"/>
            <a:ext cx="6435012" cy="4351338"/>
          </a:xfrm>
        </p:spPr>
        <p:txBody>
          <a:bodyPr vert="horz" lIns="91440" tIns="45720" rIns="91440" bIns="45720" rtlCol="0" anchor="t">
            <a:noAutofit/>
          </a:bodyPr>
          <a:lstStyle/>
          <a:p>
            <a:pPr lvl="0">
              <a:lnSpc>
                <a:spcPct val="90000"/>
              </a:lnSpc>
              <a:spcBef>
                <a:spcPts val="0"/>
              </a:spcBef>
              <a:spcAft>
                <a:spcPts val="600"/>
              </a:spcAft>
              <a:buClr>
                <a:srgbClr val="F5668F"/>
              </a:buClr>
            </a:pPr>
            <a:r>
              <a:rPr lang="en-US">
                <a:solidFill>
                  <a:srgbClr val="444C55"/>
                </a:solidFill>
                <a:ea typeface="+mn-ea"/>
                <a:cs typeface="+mn-cs"/>
              </a:rPr>
              <a:t>Find the right path for your team on your Birth Equity journey</a:t>
            </a:r>
            <a:endParaRPr lang="en-US">
              <a:solidFill>
                <a:srgbClr val="444C55"/>
              </a:solidFill>
              <a:ea typeface="+mn-ea"/>
              <a:cs typeface="Calibri"/>
            </a:endParaRPr>
          </a:p>
          <a:p>
            <a:pPr>
              <a:lnSpc>
                <a:spcPct val="90000"/>
              </a:lnSpc>
              <a:spcBef>
                <a:spcPts val="0"/>
              </a:spcBef>
              <a:spcAft>
                <a:spcPts val="600"/>
              </a:spcAft>
              <a:buClr>
                <a:srgbClr val="F5668F"/>
              </a:buClr>
            </a:pPr>
            <a:r>
              <a:rPr lang="en-US">
                <a:solidFill>
                  <a:srgbClr val="444C55"/>
                </a:solidFill>
                <a:ea typeface="+mn-ea"/>
                <a:cs typeface="+mn-cs"/>
              </a:rPr>
              <a:t>Ok to focus on 1 strategy at a time </a:t>
            </a:r>
            <a:endParaRPr lang="en-US">
              <a:solidFill>
                <a:srgbClr val="444C55"/>
              </a:solidFill>
              <a:ea typeface="+mn-ea"/>
              <a:cs typeface="Calibri"/>
            </a:endParaRPr>
          </a:p>
          <a:p>
            <a:pPr lvl="0">
              <a:lnSpc>
                <a:spcPct val="90000"/>
              </a:lnSpc>
              <a:spcBef>
                <a:spcPts val="0"/>
              </a:spcBef>
              <a:spcAft>
                <a:spcPts val="600"/>
              </a:spcAft>
              <a:buClr>
                <a:srgbClr val="F5668F"/>
              </a:buClr>
            </a:pPr>
            <a:r>
              <a:rPr lang="en-US">
                <a:solidFill>
                  <a:srgbClr val="444C55"/>
                </a:solidFill>
                <a:ea typeface="+mn-ea"/>
                <a:cs typeface="+mn-cs"/>
              </a:rPr>
              <a:t>Plan a 30/60/90 plan that works for you</a:t>
            </a:r>
            <a:endParaRPr lang="en-US">
              <a:solidFill>
                <a:srgbClr val="444C55"/>
              </a:solidFill>
              <a:ea typeface="+mn-ea"/>
              <a:cs typeface="Calibri"/>
            </a:endParaRPr>
          </a:p>
          <a:p>
            <a:pPr>
              <a:lnSpc>
                <a:spcPct val="90000"/>
              </a:lnSpc>
              <a:spcBef>
                <a:spcPts val="0"/>
              </a:spcBef>
              <a:spcAft>
                <a:spcPts val="600"/>
              </a:spcAft>
              <a:buClr>
                <a:srgbClr val="F5668F"/>
              </a:buClr>
            </a:pPr>
            <a:r>
              <a:rPr lang="en-US">
                <a:solidFill>
                  <a:srgbClr val="444C55"/>
                </a:solidFill>
                <a:ea typeface="+mn-ea"/>
                <a:cs typeface="+mn-cs"/>
              </a:rPr>
              <a:t>Remainder of 2022 we will focus on: </a:t>
            </a:r>
            <a:endParaRPr lang="en-US">
              <a:solidFill>
                <a:srgbClr val="444C55"/>
              </a:solidFill>
              <a:ea typeface="+mn-ea"/>
              <a:cs typeface="Calibri"/>
            </a:endParaRPr>
          </a:p>
          <a:p>
            <a:pPr lvl="1">
              <a:lnSpc>
                <a:spcPct val="90000"/>
              </a:lnSpc>
              <a:spcBef>
                <a:spcPts val="0"/>
              </a:spcBef>
              <a:spcAft>
                <a:spcPts val="600"/>
              </a:spcAft>
              <a:buClr>
                <a:srgbClr val="1C498B"/>
              </a:buClr>
            </a:pPr>
            <a:r>
              <a:rPr lang="en-US" sz="2400">
                <a:solidFill>
                  <a:srgbClr val="444C55"/>
                </a:solidFill>
                <a:ea typeface="+mn-ea"/>
                <a:cs typeface="+mn-cs"/>
              </a:rPr>
              <a:t>SDOH screening/linkage </a:t>
            </a:r>
            <a:endParaRPr lang="en-US" sz="2400">
              <a:solidFill>
                <a:srgbClr val="444C55"/>
              </a:solidFill>
              <a:ea typeface="+mn-ea"/>
              <a:cs typeface="Calibri"/>
            </a:endParaRPr>
          </a:p>
          <a:p>
            <a:pPr lvl="1">
              <a:lnSpc>
                <a:spcPct val="90000"/>
              </a:lnSpc>
              <a:spcBef>
                <a:spcPts val="0"/>
              </a:spcBef>
              <a:spcAft>
                <a:spcPts val="600"/>
              </a:spcAft>
              <a:buClr>
                <a:srgbClr val="1C498B"/>
              </a:buClr>
            </a:pPr>
            <a:r>
              <a:rPr lang="en-US" sz="2400">
                <a:solidFill>
                  <a:srgbClr val="444C55"/>
                </a:solidFill>
                <a:ea typeface="+mn-ea"/>
                <a:cs typeface="+mn-cs"/>
              </a:rPr>
              <a:t>Implicit Bias trainings</a:t>
            </a:r>
            <a:endParaRPr lang="en-US" sz="2400">
              <a:ea typeface="+mn-ea"/>
              <a:cs typeface="Calibri"/>
            </a:endParaRPr>
          </a:p>
          <a:p>
            <a:pPr lvl="1">
              <a:lnSpc>
                <a:spcPct val="90000"/>
              </a:lnSpc>
              <a:spcBef>
                <a:spcPts val="0"/>
              </a:spcBef>
              <a:spcAft>
                <a:spcPts val="600"/>
              </a:spcAft>
              <a:buClr>
                <a:srgbClr val="1C498B"/>
              </a:buClr>
            </a:pPr>
            <a:r>
              <a:rPr lang="en-US" sz="2400">
                <a:solidFill>
                  <a:srgbClr val="444C55"/>
                </a:solidFill>
                <a:ea typeface="+mn-ea"/>
                <a:cs typeface="+mn-cs"/>
              </a:rPr>
              <a:t>Respectful care strategies   </a:t>
            </a:r>
            <a:endParaRPr lang="en-US" sz="2400">
              <a:solidFill>
                <a:srgbClr val="444C55"/>
              </a:solidFill>
              <a:ea typeface="+mn-ea"/>
              <a:cs typeface="Calibri"/>
            </a:endParaRPr>
          </a:p>
          <a:p>
            <a:pPr lvl="1">
              <a:lnSpc>
                <a:spcPct val="90000"/>
              </a:lnSpc>
              <a:spcBef>
                <a:spcPts val="0"/>
              </a:spcBef>
              <a:spcAft>
                <a:spcPts val="600"/>
              </a:spcAft>
              <a:buClr>
                <a:srgbClr val="1C498B"/>
              </a:buClr>
            </a:pPr>
            <a:r>
              <a:rPr lang="en-US" sz="2400">
                <a:solidFill>
                  <a:srgbClr val="444C55"/>
                </a:solidFill>
                <a:ea typeface="+mn-ea"/>
                <a:cs typeface="+mn-cs"/>
              </a:rPr>
              <a:t>PREM implementation </a:t>
            </a:r>
            <a:endParaRPr lang="en-US" sz="2400">
              <a:solidFill>
                <a:srgbClr val="444C55"/>
              </a:solidFill>
              <a:ea typeface="+mn-ea"/>
              <a:cs typeface="Calibri"/>
            </a:endParaRPr>
          </a:p>
          <a:p>
            <a:pPr marL="228600" lvl="1">
              <a:lnSpc>
                <a:spcPct val="90000"/>
              </a:lnSpc>
              <a:spcBef>
                <a:spcPts val="0"/>
              </a:spcBef>
              <a:spcAft>
                <a:spcPts val="600"/>
              </a:spcAft>
              <a:buClr>
                <a:srgbClr val="F5668F"/>
              </a:buClr>
            </a:pPr>
            <a:r>
              <a:rPr lang="en-US" sz="2400">
                <a:solidFill>
                  <a:srgbClr val="444C55"/>
                </a:solidFill>
                <a:ea typeface="+mn-ea"/>
                <a:cs typeface="+mn-cs"/>
              </a:rPr>
              <a:t>Community Engagement meetings to facilitate patient/community feedback on QI initiatives </a:t>
            </a:r>
            <a:endParaRPr lang="en-US" sz="2400">
              <a:solidFill>
                <a:srgbClr val="444C55"/>
              </a:solidFill>
              <a:ea typeface="+mn-ea"/>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Arial"/>
                <a:sym typeface="Arial"/>
              </a:rPr>
              <a:t>29</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1200"/>
          <a:stretch/>
        </p:blipFill>
        <p:spPr>
          <a:xfrm>
            <a:off x="7044612" y="1637439"/>
            <a:ext cx="5049446" cy="4005650"/>
          </a:xfrm>
          <a:prstGeom prst="rect">
            <a:avLst/>
          </a:prstGeom>
        </p:spPr>
      </p:pic>
    </p:spTree>
    <p:extLst>
      <p:ext uri="{BB962C8B-B14F-4D97-AF65-F5344CB8AC3E}">
        <p14:creationId xmlns:p14="http://schemas.microsoft.com/office/powerpoint/2010/main" val="304348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03" y="381238"/>
            <a:ext cx="10972800" cy="1325563"/>
          </a:xfrm>
          <a:noFill/>
        </p:spPr>
        <p:txBody>
          <a:bodyPr/>
          <a:lstStyle/>
          <a:p>
            <a:r>
              <a:rPr lang="en-US" sz="4000"/>
              <a:t>What’s Next for MNO: OB Sustainability?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6295" y="1639239"/>
            <a:ext cx="11220058" cy="4440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a:extLst>
              <a:ext uri="{FF2B5EF4-FFF2-40B4-BE49-F238E27FC236}">
                <a16:creationId xmlns:a16="http://schemas.microsoft.com/office/drawing/2014/main" id="{8265C79B-1F0D-7542-9FF5-AA3A4DBC18E5}"/>
              </a:ext>
            </a:extLst>
          </p:cNvPr>
          <p:cNvSpPr txBox="1">
            <a:spLocks/>
          </p:cNvSpPr>
          <p:nvPr/>
        </p:nvSpPr>
        <p:spPr bwMode="auto">
          <a:xfrm>
            <a:off x="189724" y="1864390"/>
            <a:ext cx="6096000" cy="73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a:sym typeface="Arial"/>
              </a:rPr>
              <a:t>Continue compliance monitoring for MNO goals and review all OUD cases to achieve optimal OUD Care</a:t>
            </a:r>
          </a:p>
        </p:txBody>
      </p:sp>
      <p:sp>
        <p:nvSpPr>
          <p:cNvPr id="8" name="Content Placeholder 6">
            <a:extLst>
              <a:ext uri="{FF2B5EF4-FFF2-40B4-BE49-F238E27FC236}">
                <a16:creationId xmlns:a16="http://schemas.microsoft.com/office/drawing/2014/main" id="{8265C79B-1F0D-7542-9FF5-AA3A4DBC18E5}"/>
              </a:ext>
            </a:extLst>
          </p:cNvPr>
          <p:cNvSpPr txBox="1">
            <a:spLocks/>
          </p:cNvSpPr>
          <p:nvPr/>
        </p:nvSpPr>
        <p:spPr bwMode="auto">
          <a:xfrm>
            <a:off x="147303" y="3378173"/>
            <a:ext cx="6186828" cy="9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a:sym typeface="Arial"/>
              </a:rPr>
              <a:t>Work with your team to review your sustainability plan and make any updates on protocol changes since 2020</a:t>
            </a:r>
          </a:p>
        </p:txBody>
      </p:sp>
      <p:sp>
        <p:nvSpPr>
          <p:cNvPr id="15" name="Content Placeholder 6">
            <a:extLst>
              <a:ext uri="{FF2B5EF4-FFF2-40B4-BE49-F238E27FC236}">
                <a16:creationId xmlns:a16="http://schemas.microsoft.com/office/drawing/2014/main" id="{328E1615-8304-0715-0D1F-5784C65958A9}"/>
              </a:ext>
            </a:extLst>
          </p:cNvPr>
          <p:cNvSpPr txBox="1">
            <a:spLocks/>
          </p:cNvSpPr>
          <p:nvPr/>
        </p:nvSpPr>
        <p:spPr bwMode="auto">
          <a:xfrm>
            <a:off x="152406" y="4912378"/>
            <a:ext cx="686548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1" i="0" u="none" strike="noStrike" kern="1200" cap="none" spc="0" normalizeH="0" baseline="0" noProof="0">
                <a:ln>
                  <a:noFill/>
                </a:ln>
                <a:solidFill>
                  <a:srgbClr val="FFFFFF"/>
                </a:solidFill>
                <a:effectLst/>
                <a:uLnTx/>
                <a:uFillTx/>
                <a:latin typeface="Calibri" panose="020F0502020204030204"/>
                <a:ea typeface="MS PGothic"/>
                <a:sym typeface="Arial"/>
              </a:rPr>
              <a:t>Take notes from the MNO-OB Breakout Session and Storyboard review to bring strategies back to your team to implement!</a:t>
            </a:r>
          </a:p>
        </p:txBody>
      </p:sp>
    </p:spTree>
    <p:extLst>
      <p:ext uri="{BB962C8B-B14F-4D97-AF65-F5344CB8AC3E}">
        <p14:creationId xmlns:p14="http://schemas.microsoft.com/office/powerpoint/2010/main" val="48666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8" y="277196"/>
            <a:ext cx="10972800" cy="1325563"/>
          </a:xfrm>
        </p:spPr>
        <p:txBody>
          <a:bodyPr/>
          <a:lstStyle/>
          <a:p>
            <a:r>
              <a:rPr lang="en-US"/>
              <a:t>What Can I Do Tomorrow?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6">
            <a:extLst>
              <a:ext uri="{FF2B5EF4-FFF2-40B4-BE49-F238E27FC236}">
                <a16:creationId xmlns:a16="http://schemas.microsoft.com/office/drawing/2014/main" id="{89C26C6A-BD0A-4268-928E-97EF4C9C6A1F}"/>
              </a:ext>
            </a:extLst>
          </p:cNvPr>
          <p:cNvSpPr>
            <a:spLocks noGrp="1"/>
          </p:cNvSpPr>
          <p:nvPr>
            <p:ph idx="1"/>
          </p:nvPr>
        </p:nvSpPr>
        <p:spPr>
          <a:xfrm>
            <a:off x="231228" y="1602759"/>
            <a:ext cx="7239000" cy="4351338"/>
          </a:xfrm>
        </p:spPr>
        <p:txBody>
          <a:bodyPr vert="horz" lIns="91440" tIns="45720" rIns="91440" bIns="45720" rtlCol="0" anchor="t">
            <a:normAutofit/>
          </a:bodyPr>
          <a:lstStyle/>
          <a:p>
            <a:r>
              <a:rPr lang="en-US" sz="3600"/>
              <a:t>Take a minute to reflect on today's general sessions, panel, storyboards, and breakout session</a:t>
            </a:r>
            <a:endParaRPr lang="en-US"/>
          </a:p>
          <a:p>
            <a:r>
              <a:rPr lang="en-US" sz="3600"/>
              <a:t>Write down one thing that you are going to do to work towards MNO-OB Sustainability, BE, and PVB improvement tomorrow/next week</a:t>
            </a:r>
            <a:endParaRPr lang="en-US"/>
          </a:p>
        </p:txBody>
      </p:sp>
    </p:spTree>
    <p:extLst>
      <p:ext uri="{BB962C8B-B14F-4D97-AF65-F5344CB8AC3E}">
        <p14:creationId xmlns:p14="http://schemas.microsoft.com/office/powerpoint/2010/main" val="291310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7" name="Content Placeholder 6">
            <a:extLst>
              <a:ext uri="{FF2B5EF4-FFF2-40B4-BE49-F238E27FC236}">
                <a16:creationId xmlns:a16="http://schemas.microsoft.com/office/drawing/2014/main" id="{3E0FCA86-5DD1-4FD3-8821-ACB045366551}"/>
              </a:ext>
            </a:extLst>
          </p:cNvPr>
          <p:cNvSpPr>
            <a:spLocks noGrp="1"/>
          </p:cNvSpPr>
          <p:nvPr>
            <p:ph idx="1"/>
          </p:nvPr>
        </p:nvSpPr>
        <p:spPr>
          <a:xfrm>
            <a:off x="199504" y="1675379"/>
            <a:ext cx="6476428" cy="4561164"/>
          </a:xfrm>
        </p:spPr>
        <p:txBody>
          <a:bodyPr vert="horz" lIns="91440" tIns="45720" rIns="91440" bIns="45720" rtlCol="0" anchor="t">
            <a:normAutofit/>
          </a:bodyPr>
          <a:lstStyle/>
          <a:p>
            <a:r>
              <a:rPr lang="en-US">
                <a:ea typeface="+mn-lt"/>
                <a:cs typeface="+mn-lt"/>
              </a:rPr>
              <a:t>Amelia Lund, BSN, RN</a:t>
            </a:r>
          </a:p>
          <a:p>
            <a:r>
              <a:rPr lang="en-US">
                <a:ea typeface="+mn-lt"/>
                <a:cs typeface="+mn-lt"/>
              </a:rPr>
              <a:t>Amy </a:t>
            </a:r>
            <a:r>
              <a:rPr lang="en-US" err="1">
                <a:ea typeface="+mn-lt"/>
                <a:cs typeface="+mn-lt"/>
              </a:rPr>
              <a:t>Mehl</a:t>
            </a:r>
            <a:r>
              <a:rPr lang="en-US">
                <a:ea typeface="+mn-lt"/>
                <a:cs typeface="+mn-lt"/>
              </a:rPr>
              <a:t>, BSN, RN</a:t>
            </a:r>
          </a:p>
          <a:p>
            <a:r>
              <a:rPr lang="en-US">
                <a:ea typeface="+mn-lt"/>
                <a:cs typeface="+mn-lt"/>
              </a:rPr>
              <a:t>Ann Walsh, BS, BSN, RN, RNC-OB</a:t>
            </a:r>
          </a:p>
          <a:p>
            <a:r>
              <a:rPr lang="en-US">
                <a:ea typeface="+mn-lt"/>
                <a:cs typeface="+mn-lt"/>
              </a:rPr>
              <a:t>Christa </a:t>
            </a:r>
            <a:r>
              <a:rPr lang="en-US" err="1">
                <a:ea typeface="+mn-lt"/>
                <a:cs typeface="+mn-lt"/>
              </a:rPr>
              <a:t>Sakwoski</a:t>
            </a:r>
            <a:r>
              <a:rPr lang="en-US">
                <a:ea typeface="+mn-lt"/>
                <a:cs typeface="+mn-lt"/>
              </a:rPr>
              <a:t>, MSN, RN, C-ONQS, C-EFM, CLE</a:t>
            </a:r>
          </a:p>
          <a:p>
            <a:r>
              <a:rPr lang="en-US">
                <a:ea typeface="+mn-lt"/>
                <a:cs typeface="+mn-lt"/>
              </a:rPr>
              <a:t>Danielle </a:t>
            </a:r>
            <a:r>
              <a:rPr lang="en-US" err="1">
                <a:ea typeface="+mn-lt"/>
                <a:cs typeface="+mn-lt"/>
              </a:rPr>
              <a:t>Felty</a:t>
            </a:r>
            <a:r>
              <a:rPr lang="en-US">
                <a:ea typeface="+mn-lt"/>
                <a:cs typeface="+mn-lt"/>
              </a:rPr>
              <a:t>, MSN, RN, NEA-BC, RNC-OB, C-EFM</a:t>
            </a:r>
          </a:p>
          <a:p>
            <a:r>
              <a:rPr lang="en-US">
                <a:ea typeface="+mn-lt"/>
                <a:cs typeface="+mn-lt"/>
              </a:rPr>
              <a:t>Dr. </a:t>
            </a:r>
            <a:r>
              <a:rPr lang="en-US" err="1">
                <a:ea typeface="+mn-lt"/>
                <a:cs typeface="+mn-lt"/>
              </a:rPr>
              <a:t>Nakeitra</a:t>
            </a:r>
            <a:r>
              <a:rPr lang="en-US">
                <a:ea typeface="+mn-lt"/>
                <a:cs typeface="+mn-lt"/>
              </a:rPr>
              <a:t> Burse, </a:t>
            </a:r>
            <a:r>
              <a:rPr lang="en-US" err="1">
                <a:ea typeface="+mn-lt"/>
                <a:cs typeface="+mn-lt"/>
              </a:rPr>
              <a:t>DrPH</a:t>
            </a:r>
            <a:r>
              <a:rPr lang="en-US">
                <a:ea typeface="+mn-lt"/>
                <a:cs typeface="+mn-lt"/>
              </a:rPr>
              <a:t>, CHES</a:t>
            </a:r>
          </a:p>
          <a:p>
            <a:pPr marL="0" indent="0">
              <a:spcBef>
                <a:spcPts val="0"/>
              </a:spcBef>
              <a:buNone/>
            </a:pPr>
            <a:endParaRPr lang="en-US" sz="2000">
              <a:ea typeface="Lato"/>
              <a:cs typeface="Lato"/>
            </a:endParaRPr>
          </a:p>
          <a:p>
            <a:pPr>
              <a:lnSpc>
                <a:spcPct val="100000"/>
              </a:lnSpc>
              <a:spcBef>
                <a:spcPts val="0"/>
              </a:spcBef>
            </a:pPr>
            <a:endParaRPr lang="en-US" sz="2000">
              <a:ea typeface="Lato"/>
              <a:cs typeface="Lato"/>
            </a:endParaRPr>
          </a:p>
        </p:txBody>
      </p:sp>
      <p:sp>
        <p:nvSpPr>
          <p:cNvPr id="6" name="Content Placeholder 6">
            <a:extLst>
              <a:ext uri="{FF2B5EF4-FFF2-40B4-BE49-F238E27FC236}">
                <a16:creationId xmlns:a16="http://schemas.microsoft.com/office/drawing/2014/main" id="{3E0FCA86-5DD1-4FD3-8821-ACB045366551}"/>
              </a:ext>
            </a:extLst>
          </p:cNvPr>
          <p:cNvSpPr txBox="1">
            <a:spLocks/>
          </p:cNvSpPr>
          <p:nvPr/>
        </p:nvSpPr>
        <p:spPr>
          <a:xfrm>
            <a:off x="7084886" y="1555572"/>
            <a:ext cx="553278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Dr. </a:t>
            </a:r>
            <a:r>
              <a:rPr kumimoji="0" lang="en-US" sz="2400" b="0" i="0" u="none" strike="noStrike" kern="1200" cap="none" spc="0" normalizeH="0" baseline="0" noProof="0" err="1">
                <a:ln>
                  <a:noFill/>
                </a:ln>
                <a:solidFill>
                  <a:srgbClr val="444C55"/>
                </a:solidFill>
                <a:effectLst/>
                <a:uLnTx/>
                <a:uFillTx/>
                <a:latin typeface="Calibri" panose="020F0502020204030204"/>
                <a:ea typeface="Lato"/>
                <a:cs typeface="Calibri"/>
                <a:sym typeface="Arial"/>
              </a:rPr>
              <a:t>Weronika</a:t>
            </a: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 Armstrong, MD</a:t>
            </a: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Elena Jenkins, BSN, RN, BA</a:t>
            </a: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Julie </a:t>
            </a:r>
            <a:r>
              <a:rPr kumimoji="0" lang="en-US" sz="2400" b="0" i="0" u="none" strike="noStrike" kern="1200" cap="none" spc="0" normalizeH="0" baseline="0" noProof="0" err="1">
                <a:ln>
                  <a:noFill/>
                </a:ln>
                <a:solidFill>
                  <a:srgbClr val="444C55"/>
                </a:solidFill>
                <a:effectLst/>
                <a:uLnTx/>
                <a:uFillTx/>
                <a:latin typeface="Calibri" panose="020F0502020204030204"/>
                <a:ea typeface="Lato"/>
                <a:cs typeface="Calibri"/>
                <a:sym typeface="Arial"/>
              </a:rPr>
              <a:t>Dervishoski</a:t>
            </a: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 MSN, RN, C-EFM</a:t>
            </a: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Kimberly Harper, MSN, RN, MHA</a:t>
            </a: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444C55"/>
                </a:solidFill>
                <a:effectLst/>
                <a:uLnTx/>
                <a:uFillTx/>
                <a:latin typeface="Calibri" panose="020F0502020204030204"/>
                <a:ea typeface="Lato"/>
                <a:cs typeface="Calibri"/>
                <a:sym typeface="Arial"/>
              </a:rPr>
              <a:t>LaToshia</a:t>
            </a: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 Rouse, CD(DONA)</a:t>
            </a:r>
          </a:p>
          <a:p>
            <a:pPr marL="228600" marR="0" lvl="0" indent="-228600" algn="l" defTabSz="914400" rtl="0" eaLnBrk="1" fontAlgn="auto" latinLnBrk="0" hangingPunct="1">
              <a:lnSpc>
                <a:spcPct val="100000"/>
              </a:lnSpc>
              <a:spcBef>
                <a:spcPts val="1000"/>
              </a:spcBef>
              <a:spcAft>
                <a:spcPts val="100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444C55"/>
                </a:solidFill>
                <a:effectLst/>
                <a:uLnTx/>
                <a:uFillTx/>
                <a:latin typeface="Calibri" panose="020F0502020204030204"/>
                <a:ea typeface="Lato"/>
                <a:cs typeface="Calibri"/>
                <a:sym typeface="Arial"/>
              </a:rPr>
              <a:t>Tomeka</a:t>
            </a:r>
            <a:r>
              <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a:sym typeface="Arial"/>
              </a:rPr>
              <a:t> Isaac, MBA, MHRM, CAMS</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44C55"/>
              </a:solidFill>
              <a:effectLst/>
              <a:uLnTx/>
              <a:uFillTx/>
              <a:latin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000" b="0" i="0" u="none" strike="noStrike" kern="1200" cap="none" spc="0" normalizeH="0" baseline="0" noProof="0">
              <a:ln>
                <a:noFill/>
              </a:ln>
              <a:solidFill>
                <a:srgbClr val="444C55"/>
              </a:solidFill>
              <a:effectLst/>
              <a:uLnTx/>
              <a:uFillTx/>
              <a:latin typeface="Calibri" panose="020F0502020204030204"/>
              <a:sym typeface="Arial"/>
            </a:endParaRPr>
          </a:p>
        </p:txBody>
      </p:sp>
      <p:pic>
        <p:nvPicPr>
          <p:cNvPr id="8" name="Picture 7"/>
          <p:cNvPicPr>
            <a:picLocks noChangeAspect="1"/>
          </p:cNvPicPr>
          <p:nvPr/>
        </p:nvPicPr>
        <p:blipFill>
          <a:blip r:embed="rId3"/>
          <a:stretch>
            <a:fillRect/>
          </a:stretch>
        </p:blipFill>
        <p:spPr>
          <a:xfrm>
            <a:off x="4717739" y="4549391"/>
            <a:ext cx="2611323" cy="2366512"/>
          </a:xfrm>
          <a:prstGeom prst="rect">
            <a:avLst/>
          </a:prstGeom>
        </p:spPr>
      </p:pic>
      <p:sp>
        <p:nvSpPr>
          <p:cNvPr id="9" name="TextBox 8"/>
          <p:cNvSpPr txBox="1"/>
          <p:nvPr/>
        </p:nvSpPr>
        <p:spPr>
          <a:xfrm>
            <a:off x="0" y="0"/>
            <a:ext cx="12192000" cy="167537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Arial"/>
              <a:sym typeface="Arial"/>
            </a:endParaRPr>
          </a:p>
        </p:txBody>
      </p:sp>
      <p:sp>
        <p:nvSpPr>
          <p:cNvPr id="3" name="Up Ribbon 2"/>
          <p:cNvSpPr/>
          <p:nvPr/>
        </p:nvSpPr>
        <p:spPr>
          <a:xfrm>
            <a:off x="99752" y="64985"/>
            <a:ext cx="11992496" cy="1256658"/>
          </a:xfrm>
          <a:prstGeom prst="ribbon2">
            <a:avLst>
              <a:gd name="adj1" fmla="val 16667"/>
              <a:gd name="adj2" fmla="val 74569"/>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1827810" y="112427"/>
            <a:ext cx="8475680" cy="922161"/>
          </a:xfrm>
          <a:noFill/>
        </p:spPr>
        <p:txBody>
          <a:bodyPr/>
          <a:lstStyle/>
          <a:p>
            <a:r>
              <a:rPr lang="en-US" sz="4000"/>
              <a:t>Thank You to our Speakers &amp; Panelists!</a:t>
            </a:r>
          </a:p>
        </p:txBody>
      </p:sp>
    </p:spTree>
    <p:extLst>
      <p:ext uri="{BB962C8B-B14F-4D97-AF65-F5344CB8AC3E}">
        <p14:creationId xmlns:p14="http://schemas.microsoft.com/office/powerpoint/2010/main" val="364033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10" name="Content Placeholder 6">
            <a:extLst>
              <a:ext uri="{FF2B5EF4-FFF2-40B4-BE49-F238E27FC236}">
                <a16:creationId xmlns:a16="http://schemas.microsoft.com/office/drawing/2014/main" id="{1EFE8CD3-9F1B-4AF3-84EC-C8F2EEB58732}"/>
              </a:ext>
            </a:extLst>
          </p:cNvPr>
          <p:cNvSpPr txBox="1">
            <a:spLocks/>
          </p:cNvSpPr>
          <p:nvPr/>
        </p:nvSpPr>
        <p:spPr>
          <a:xfrm>
            <a:off x="3049486" y="1543204"/>
            <a:ext cx="3573615" cy="47757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0"/>
              </a:spcBef>
              <a:spcAft>
                <a:spcPts val="1000"/>
              </a:spcAft>
              <a:buClr>
                <a:srgbClr val="F5668F"/>
              </a:buClr>
              <a:buSzTx/>
              <a:buFont typeface="Arial" panose="020B0604020202020204" pitchFamily="34" charset="0"/>
              <a:buChar char="•"/>
              <a:tabLst/>
              <a:defRPr/>
            </a:pPr>
            <a:endParaRPr kumimoji="0" lang="en-US" sz="6200" b="0" i="0" u="none" strike="noStrike" kern="1200" cap="none" spc="0" normalizeH="0" baseline="0" noProof="0">
              <a:ln>
                <a:noFill/>
              </a:ln>
              <a:solidFill>
                <a:srgbClr val="000000"/>
              </a:solidFill>
              <a:effectLst/>
              <a:uLnTx/>
              <a:uFillTx/>
              <a:latin typeface="Calibri" panose="020F0502020204030204"/>
              <a:ea typeface="Lato"/>
              <a:cs typeface="Calibri" panose="020F0502020204030204"/>
              <a:sym typeface="Arial"/>
            </a:endParaRPr>
          </a:p>
          <a:p>
            <a:pPr marL="0" marR="0" lvl="0" indent="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Lato"/>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444C55"/>
              </a:solidFill>
              <a:effectLst/>
              <a:uLnTx/>
              <a:uFillTx/>
              <a:latin typeface="Calibri" panose="020F0502020204030204"/>
              <a:ea typeface="Lato"/>
              <a:cs typeface="Calibri" panose="020F0502020204030204"/>
              <a:sym typeface="Arial"/>
            </a:endParaRPr>
          </a:p>
        </p:txBody>
      </p:sp>
      <p:sp>
        <p:nvSpPr>
          <p:cNvPr id="12" name="Content Placeholder 6">
            <a:extLst>
              <a:ext uri="{FF2B5EF4-FFF2-40B4-BE49-F238E27FC236}">
                <a16:creationId xmlns:a16="http://schemas.microsoft.com/office/drawing/2014/main" id="{DE946D43-EF61-4E94-A1AE-423C912CDD5A}"/>
              </a:ext>
            </a:extLst>
          </p:cNvPr>
          <p:cNvSpPr txBox="1">
            <a:spLocks/>
          </p:cNvSpPr>
          <p:nvPr/>
        </p:nvSpPr>
        <p:spPr>
          <a:xfrm>
            <a:off x="166200" y="1510391"/>
            <a:ext cx="12250390" cy="4833938"/>
          </a:xfrm>
          <a:prstGeom prst="rect">
            <a:avLst/>
          </a:prstGeom>
        </p:spPr>
        <p:txBody>
          <a:bodyPr vert="horz" lIns="91440" tIns="45720" rIns="91440" bIns="45720" numCol="4" rtlCol="0" anchor="t">
            <a:normAutofit fontScale="925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Abbe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Kordick</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Andrew Fisher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Anna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Marzano</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Anna McCormick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Barrett Robinson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Becky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Boedeker</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Beth Plunkett</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Catherine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Adelakun</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Chariya</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Christmon</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Courtney Pemberton</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Crystal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Antos</a:t>
            </a: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Daniell</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Ashford</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Danielle Wittig</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Deb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Marunde</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Deb Miller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Diane Beck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Dina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Kapogiannis</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Elena Jenkins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Emily White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VanGompel</a:t>
            </a: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Emmett Hirsch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Jamie Kane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Jana Richards</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Jaqueline Lowry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Jason Lowe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Jodie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Skirmont</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John Holden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Joy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Ungaretti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Julie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Dervishoski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Kate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Austman</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Katie Doty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Kellie Smith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Keri Schubert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Kieya</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King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Kristina Salcedo</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Laura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DiGiovanni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Lena Callan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Lori Stevenson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Mary Jarvis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Michele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Jahn</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Sager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Migdalia</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Cortina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Molly Cardwell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Omar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Lablanc</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Paloma Toledo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Pam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Chay</a:t>
            </a: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Sandee</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Hayes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Sara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Polonsky</a:t>
            </a: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Shamim</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Y. Patel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Shawn O'Conner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Shawn Smith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Sherry Jones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Sogi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Sakari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Soti</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Markuly</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Tanner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Colegrove</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Terah</a:t>
            </a: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 Holland</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Theresa Bainbridge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Tiana Dunlap </a:t>
            </a: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rPr>
              <a:t>Valerie </a:t>
            </a:r>
            <a:r>
              <a:rPr kumimoji="0" lang="en-US" sz="2400" b="0" i="0" u="none" strike="noStrike" kern="1200" cap="none" spc="0" normalizeH="0" baseline="0" noProof="0" err="1">
                <a:ln>
                  <a:noFill/>
                </a:ln>
                <a:solidFill>
                  <a:srgbClr val="000000"/>
                </a:solidFill>
                <a:effectLst/>
                <a:uLnTx/>
                <a:uFillTx/>
                <a:latin typeface="Calibri" panose="020F0502020204030204"/>
                <a:ea typeface="+mn-lt"/>
                <a:cs typeface="Calibri" panose="020F0502020204030204"/>
                <a:sym typeface="Arial"/>
              </a:rPr>
              <a:t>Swiatkowski</a:t>
            </a: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p:txBody>
      </p:sp>
      <p:pic>
        <p:nvPicPr>
          <p:cNvPr id="8" name="Picture 7" descr="Ευχαριστούμε για την αγορά σας ⋆ Epixeirein | Σύμβουλοι ..."/>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77360" y="5213684"/>
            <a:ext cx="2548365" cy="1654390"/>
          </a:xfrm>
          <a:prstGeom prst="rect">
            <a:avLst/>
          </a:prstGeom>
        </p:spPr>
      </p:pic>
      <p:sp>
        <p:nvSpPr>
          <p:cNvPr id="11" name="Content Placeholder 6">
            <a:extLst>
              <a:ext uri="{FF2B5EF4-FFF2-40B4-BE49-F238E27FC236}">
                <a16:creationId xmlns:a16="http://schemas.microsoft.com/office/drawing/2014/main" id="{DE946D43-EF61-4E94-A1AE-423C912CDD5A}"/>
              </a:ext>
            </a:extLst>
          </p:cNvPr>
          <p:cNvSpPr txBox="1">
            <a:spLocks/>
          </p:cNvSpPr>
          <p:nvPr/>
        </p:nvSpPr>
        <p:spPr>
          <a:xfrm>
            <a:off x="9075323" y="1543204"/>
            <a:ext cx="358631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sym typeface="Arial"/>
            </a:endParaRPr>
          </a:p>
        </p:txBody>
      </p:sp>
      <p:sp>
        <p:nvSpPr>
          <p:cNvPr id="6" name="TextBox 5"/>
          <p:cNvSpPr txBox="1"/>
          <p:nvPr/>
        </p:nvSpPr>
        <p:spPr>
          <a:xfrm>
            <a:off x="0" y="0"/>
            <a:ext cx="12192000" cy="147267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Arial"/>
              <a:sym typeface="Arial"/>
            </a:endParaRPr>
          </a:p>
        </p:txBody>
      </p:sp>
      <p:sp>
        <p:nvSpPr>
          <p:cNvPr id="13" name="Up Ribbon 12"/>
          <p:cNvSpPr/>
          <p:nvPr/>
        </p:nvSpPr>
        <p:spPr>
          <a:xfrm>
            <a:off x="0" y="0"/>
            <a:ext cx="12192000" cy="1256658"/>
          </a:xfrm>
          <a:prstGeom prst="ribbon2">
            <a:avLst>
              <a:gd name="adj1" fmla="val 16667"/>
              <a:gd name="adj2" fmla="val 74569"/>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1557824" y="12734"/>
            <a:ext cx="10155955" cy="1077002"/>
          </a:xfrm>
          <a:noFill/>
        </p:spPr>
        <p:txBody>
          <a:bodyPr>
            <a:noAutofit/>
          </a:bodyPr>
          <a:lstStyle/>
          <a:p>
            <a:r>
              <a:rPr lang="en-US">
                <a:ea typeface="Lato Medium"/>
                <a:cs typeface="Lato Medium"/>
              </a:rPr>
              <a:t>Thank You Breakout Facilitators  &amp; Discussants!</a:t>
            </a:r>
          </a:p>
        </p:txBody>
      </p:sp>
    </p:spTree>
    <p:extLst>
      <p:ext uri="{BB962C8B-B14F-4D97-AF65-F5344CB8AC3E}">
        <p14:creationId xmlns:p14="http://schemas.microsoft.com/office/powerpoint/2010/main" val="357916519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D409D79-401C-9769-B0E3-5C7A61C718EE}"/>
              </a:ext>
            </a:extLst>
          </p:cNvPr>
          <p:cNvSpPr>
            <a:spLocks noGrp="1"/>
          </p:cNvSpPr>
          <p:nvPr>
            <p:ph sz="half" idx="1"/>
          </p:nvPr>
        </p:nvSpPr>
        <p:spPr>
          <a:xfrm>
            <a:off x="336565" y="1716991"/>
            <a:ext cx="6611007" cy="4351338"/>
          </a:xfrm>
        </p:spPr>
        <p:txBody>
          <a:bodyPr vert="horz" lIns="91440" tIns="45720" rIns="91440" bIns="45720" rtlCol="0" anchor="t">
            <a:noAutofit/>
          </a:bodyPr>
          <a:lstStyle/>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Andrea Cross MSHA RN</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Cecilia Lopez MSN, RN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Christina </a:t>
            </a:r>
            <a:r>
              <a:rPr lang="en-US" err="1">
                <a:latin typeface="Calibri" panose="020F0502020204030204" pitchFamily="34" charset="0"/>
                <a:ea typeface="Calibri" panose="020F0502020204030204" pitchFamily="34" charset="0"/>
                <a:cs typeface="Times New Roman" panose="02020603050405020304" pitchFamily="18" charset="0"/>
              </a:rPr>
              <a:t>Stupek</a:t>
            </a:r>
            <a:r>
              <a:rPr lang="en-US">
                <a:latin typeface="Calibri" panose="020F0502020204030204" pitchFamily="34" charset="0"/>
                <a:ea typeface="Calibri" panose="020F0502020204030204" pitchFamily="34" charset="0"/>
                <a:cs typeface="Times New Roman" panose="02020603050405020304" pitchFamily="18" charset="0"/>
              </a:rPr>
              <a:t> MSN, RNC-OB, C-EFM, C-ONQS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Deborah Miller MPH, BSN, RN, CPHQ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Donna </a:t>
            </a:r>
            <a:r>
              <a:rPr lang="en-US" err="1">
                <a:latin typeface="Calibri" panose="020F0502020204030204" pitchFamily="34" charset="0"/>
                <a:ea typeface="Calibri" panose="020F0502020204030204" pitchFamily="34" charset="0"/>
                <a:cs typeface="Times New Roman" panose="02020603050405020304" pitchFamily="18" charset="0"/>
              </a:rPr>
              <a:t>Lemmenes</a:t>
            </a:r>
            <a:r>
              <a:rPr lang="en-US">
                <a:latin typeface="Calibri" panose="020F0502020204030204" pitchFamily="34" charset="0"/>
                <a:ea typeface="Calibri" panose="020F0502020204030204" pitchFamily="34" charset="0"/>
                <a:cs typeface="Times New Roman" panose="02020603050405020304" pitchFamily="18" charset="0"/>
              </a:rPr>
              <a:t> MSN, CPNP, RNC-NIC</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Dr. Joseph Hageman, MD</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Dr. Shawn O’Connor, MD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Dr. Sherry Jones, MD </a:t>
            </a:r>
          </a:p>
          <a:p>
            <a:pPr marL="0" marR="0">
              <a:lnSpc>
                <a:spcPct val="107000"/>
              </a:lnSpc>
              <a:spcBef>
                <a:spcPts val="0"/>
              </a:spcBef>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Joanne </a:t>
            </a:r>
            <a:r>
              <a:rPr lang="en-US" err="1">
                <a:latin typeface="Calibri" panose="020F0502020204030204" pitchFamily="34" charset="0"/>
                <a:ea typeface="Calibri" panose="020F0502020204030204" pitchFamily="34" charset="0"/>
                <a:cs typeface="Times New Roman" panose="02020603050405020304" pitchFamily="18" charset="0"/>
              </a:rPr>
              <a:t>Sorce</a:t>
            </a:r>
            <a:r>
              <a:rPr lang="en-US">
                <a:latin typeface="Calibri" panose="020F0502020204030204" pitchFamily="34" charset="0"/>
                <a:ea typeface="Calibri" panose="020F0502020204030204" pitchFamily="34" charset="0"/>
                <a:cs typeface="Times New Roman" panose="02020603050405020304" pitchFamily="18" charset="0"/>
              </a:rPr>
              <a:t> MSN, RNC-OB, C-EFM </a:t>
            </a:r>
          </a:p>
          <a:p>
            <a:pPr marL="0" marR="0">
              <a:lnSpc>
                <a:spcPct val="107000"/>
              </a:lnSpc>
              <a:spcBef>
                <a:spcPts val="0"/>
              </a:spcBef>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ea typeface="Lato"/>
              <a:cs typeface="Calibri"/>
            </a:endParaRPr>
          </a:p>
        </p:txBody>
      </p:sp>
      <p:sp>
        <p:nvSpPr>
          <p:cNvPr id="12" name="Content Placeholder 11">
            <a:extLst>
              <a:ext uri="{FF2B5EF4-FFF2-40B4-BE49-F238E27FC236}">
                <a16:creationId xmlns:a16="http://schemas.microsoft.com/office/drawing/2014/main" id="{8C56B240-0199-A150-BA37-C98E84D61CAB}"/>
              </a:ext>
            </a:extLst>
          </p:cNvPr>
          <p:cNvSpPr>
            <a:spLocks noGrp="1"/>
          </p:cNvSpPr>
          <p:nvPr>
            <p:ph sz="half" idx="2"/>
          </p:nvPr>
        </p:nvSpPr>
        <p:spPr>
          <a:xfrm>
            <a:off x="6749244" y="1643922"/>
            <a:ext cx="5080438" cy="4351338"/>
          </a:xfrm>
        </p:spPr>
        <p:txBody>
          <a:bodyPr vert="horz" lIns="91440" tIns="45720" rIns="91440" bIns="45720" rtlCol="0" anchor="t">
            <a:noAutofit/>
          </a:bodyPr>
          <a:lstStyle/>
          <a:p>
            <a:r>
              <a:rPr lang="en-US">
                <a:ea typeface="Lato"/>
                <a:cs typeface="Calibri"/>
              </a:rPr>
              <a:t>Mary Jarvis MSN, RN, CLC </a:t>
            </a:r>
          </a:p>
          <a:p>
            <a:r>
              <a:rPr lang="en-US" err="1">
                <a:ea typeface="Lato"/>
                <a:cs typeface="Calibri"/>
              </a:rPr>
              <a:t>Sogi</a:t>
            </a:r>
            <a:r>
              <a:rPr lang="en-US">
                <a:ea typeface="Lato"/>
                <a:cs typeface="Calibri"/>
              </a:rPr>
              <a:t> </a:t>
            </a:r>
            <a:r>
              <a:rPr lang="en-US" err="1">
                <a:ea typeface="Lato"/>
                <a:cs typeface="Calibri"/>
              </a:rPr>
              <a:t>Skariah</a:t>
            </a:r>
            <a:r>
              <a:rPr lang="en-US">
                <a:ea typeface="Lato"/>
                <a:cs typeface="Calibri"/>
              </a:rPr>
              <a:t> RN </a:t>
            </a:r>
          </a:p>
          <a:p>
            <a:endParaRPr lang="en-US">
              <a:ea typeface="Lato"/>
              <a:cs typeface="Calibri"/>
            </a:endParaRPr>
          </a:p>
        </p:txBody>
      </p:sp>
      <p:sp>
        <p:nvSpPr>
          <p:cNvPr id="6" name="Slide Number Placeholder 5">
            <a:extLst>
              <a:ext uri="{FF2B5EF4-FFF2-40B4-BE49-F238E27FC236}">
                <a16:creationId xmlns:a16="http://schemas.microsoft.com/office/drawing/2014/main" id="{EB71EC4D-80CD-8A4C-AD10-7915639710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Arial"/>
              <a:sym typeface="Arial"/>
            </a:endParaRPr>
          </a:p>
        </p:txBody>
      </p:sp>
      <p:sp>
        <p:nvSpPr>
          <p:cNvPr id="7" name="Footer Placeholder 6">
            <a:extLst>
              <a:ext uri="{FF2B5EF4-FFF2-40B4-BE49-F238E27FC236}">
                <a16:creationId xmlns:a16="http://schemas.microsoft.com/office/drawing/2014/main" id="{3EB9706F-A3D6-E446-86DE-DCE541D2CEF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Arial"/>
                <a:sym typeface="Arial"/>
              </a:rPr>
              <a:t>Illinois Perinatal Quality Collaborative</a:t>
            </a:r>
          </a:p>
        </p:txBody>
      </p:sp>
      <p:sp>
        <p:nvSpPr>
          <p:cNvPr id="2" name="TextBox 1"/>
          <p:cNvSpPr txBox="1"/>
          <p:nvPr/>
        </p:nvSpPr>
        <p:spPr>
          <a:xfrm>
            <a:off x="0" y="-36020"/>
            <a:ext cx="12192000" cy="168225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Arial"/>
              <a:sym typeface="Arial"/>
            </a:endParaRPr>
          </a:p>
        </p:txBody>
      </p:sp>
      <p:sp>
        <p:nvSpPr>
          <p:cNvPr id="8" name="Up Ribbon 7"/>
          <p:cNvSpPr/>
          <p:nvPr/>
        </p:nvSpPr>
        <p:spPr>
          <a:xfrm>
            <a:off x="0" y="175"/>
            <a:ext cx="12192000" cy="1256658"/>
          </a:xfrm>
          <a:prstGeom prst="ribbon2">
            <a:avLst>
              <a:gd name="adj1" fmla="val 16667"/>
              <a:gd name="adj2" fmla="val 74569"/>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Calibri" panose="020F0502020204030204"/>
              <a:ea typeface="+mn-ea"/>
              <a:cs typeface="+mn-cs"/>
              <a:sym typeface="Arial"/>
            </a:endParaRPr>
          </a:p>
        </p:txBody>
      </p:sp>
      <p:sp>
        <p:nvSpPr>
          <p:cNvPr id="4" name="Title 3">
            <a:extLst>
              <a:ext uri="{FF2B5EF4-FFF2-40B4-BE49-F238E27FC236}">
                <a16:creationId xmlns:a16="http://schemas.microsoft.com/office/drawing/2014/main" id="{142E12D1-955F-DF4F-AB3C-A0F8A41B499B}"/>
              </a:ext>
            </a:extLst>
          </p:cNvPr>
          <p:cNvSpPr>
            <a:spLocks noGrp="1"/>
          </p:cNvSpPr>
          <p:nvPr>
            <p:ph type="title"/>
          </p:nvPr>
        </p:nvSpPr>
        <p:spPr>
          <a:xfrm>
            <a:off x="1856390" y="-104925"/>
            <a:ext cx="8161283" cy="1325563"/>
          </a:xfrm>
          <a:noFill/>
        </p:spPr>
        <p:txBody>
          <a:bodyPr>
            <a:normAutofit/>
          </a:bodyPr>
          <a:lstStyle/>
          <a:p>
            <a:pPr algn="ctr"/>
            <a:r>
              <a:rPr lang="en-US" sz="4000"/>
              <a:t>Thank You Planning Committee!!!</a:t>
            </a:r>
          </a:p>
        </p:txBody>
      </p:sp>
      <p:pic>
        <p:nvPicPr>
          <p:cNvPr id="3" name="Picture 2"/>
          <p:cNvPicPr>
            <a:picLocks noChangeAspect="1"/>
          </p:cNvPicPr>
          <p:nvPr/>
        </p:nvPicPr>
        <p:blipFill>
          <a:blip r:embed="rId3"/>
          <a:stretch>
            <a:fillRect/>
          </a:stretch>
        </p:blipFill>
        <p:spPr>
          <a:xfrm>
            <a:off x="7601484" y="3302875"/>
            <a:ext cx="2929882" cy="2656061"/>
          </a:xfrm>
          <a:prstGeom prst="rect">
            <a:avLst/>
          </a:prstGeom>
        </p:spPr>
      </p:pic>
    </p:spTree>
    <p:extLst>
      <p:ext uri="{BB962C8B-B14F-4D97-AF65-F5344CB8AC3E}">
        <p14:creationId xmlns:p14="http://schemas.microsoft.com/office/powerpoint/2010/main" val="374251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Arial"/>
                <a:sym typeface="Arial"/>
              </a:rPr>
              <a:t>Illinois Perinatal Quality Collaborative</a:t>
            </a:r>
          </a:p>
        </p:txBody>
      </p:sp>
      <p:sp>
        <p:nvSpPr>
          <p:cNvPr id="4" name="Content Placeholder 4">
            <a:extLst>
              <a:ext uri="{FF2B5EF4-FFF2-40B4-BE49-F238E27FC236}">
                <a16:creationId xmlns:a16="http://schemas.microsoft.com/office/drawing/2014/main" id="{98FA5BDC-4831-F144-9FEB-2AF0D2106713}"/>
              </a:ext>
            </a:extLst>
          </p:cNvPr>
          <p:cNvSpPr txBox="1">
            <a:spLocks/>
          </p:cNvSpPr>
          <p:nvPr/>
        </p:nvSpPr>
        <p:spPr>
          <a:xfrm>
            <a:off x="2256753" y="831791"/>
            <a:ext cx="7247750" cy="142103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5668F"/>
              </a:buClr>
              <a:buSzTx/>
              <a:buFont typeface="Arial" panose="020B0604020202020204" pitchFamily="34" charset="0"/>
              <a:buNone/>
              <a:tabLst/>
              <a:defRPr/>
            </a:pPr>
            <a:r>
              <a:rPr kumimoji="0" lang="en-US" sz="4000" b="1" i="0" u="none" strike="noStrike" kern="1200" cap="none" spc="0" normalizeH="0" baseline="0" noProof="0">
                <a:ln>
                  <a:noFill/>
                </a:ln>
                <a:solidFill>
                  <a:srgbClr val="FDD702"/>
                </a:solidFill>
                <a:effectLst/>
                <a:uLnTx/>
                <a:uFillTx/>
                <a:latin typeface="Calibri" panose="020F0502020204030204"/>
                <a:ea typeface="Lato"/>
                <a:cs typeface="Lato"/>
                <a:sym typeface="Arial"/>
              </a:rPr>
              <a:t>AND THE WINNER OF THE STORYBOARDS STEAL SHAMELESSLY RAFFLE IS?</a:t>
            </a:r>
          </a:p>
          <a:p>
            <a:pPr marL="228600" marR="0" lvl="0" indent="-228600" algn="l" defTabSz="914400" rtl="0" eaLnBrk="1" fontAlgn="auto" latinLnBrk="0" hangingPunct="1">
              <a:lnSpc>
                <a:spcPct val="90000"/>
              </a:lnSpc>
              <a:spcBef>
                <a:spcPts val="1000"/>
              </a:spcBef>
              <a:spcAft>
                <a:spcPts val="0"/>
              </a:spcAft>
              <a:buClr>
                <a:srgbClr val="F5668F"/>
              </a:buClr>
              <a:buSzTx/>
              <a:buFont typeface="Arial" panose="020B0604020202020204" pitchFamily="34" charset="0"/>
              <a:buChar char="•"/>
              <a:tabLst/>
              <a:defRPr/>
            </a:pPr>
            <a:endParaRPr kumimoji="0" lang="en-US" sz="3600" b="0" i="0" u="none" strike="noStrike" kern="1200" cap="none" spc="0" normalizeH="0" baseline="0" noProof="0">
              <a:ln>
                <a:noFill/>
              </a:ln>
              <a:solidFill>
                <a:srgbClr val="444C55"/>
              </a:solidFill>
              <a:effectLst/>
              <a:uLnTx/>
              <a:uFillTx/>
              <a:latin typeface="Arial" panose="020B0604020202020204"/>
              <a:sym typeface="Arial"/>
            </a:endParaRPr>
          </a:p>
        </p:txBody>
      </p:sp>
      <p:pic>
        <p:nvPicPr>
          <p:cNvPr id="5" name="Picture 4"/>
          <p:cNvPicPr>
            <a:picLocks noChangeAspect="1"/>
          </p:cNvPicPr>
          <p:nvPr/>
        </p:nvPicPr>
        <p:blipFill>
          <a:blip r:embed="rId3">
            <a:duotone>
              <a:schemeClr val="accent5">
                <a:shade val="45000"/>
                <a:satMod val="135000"/>
              </a:schemeClr>
              <a:prstClr val="white"/>
            </a:duotone>
          </a:blip>
          <a:stretch>
            <a:fillRect/>
          </a:stretch>
        </p:blipFill>
        <p:spPr>
          <a:xfrm>
            <a:off x="3475947" y="2249620"/>
            <a:ext cx="5458524" cy="2028114"/>
          </a:xfrm>
          <a:prstGeom prst="rect">
            <a:avLst/>
          </a:prstGeom>
        </p:spPr>
      </p:pic>
      <p:pic>
        <p:nvPicPr>
          <p:cNvPr id="11" name="Picture 10" descr="Fireworks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8012" y="4204679"/>
            <a:ext cx="3817554" cy="2235178"/>
          </a:xfrm>
          <a:prstGeom prst="rect">
            <a:avLst/>
          </a:prstGeom>
        </p:spPr>
      </p:pic>
      <p:pic>
        <p:nvPicPr>
          <p:cNvPr id="12" name="Picture 11" descr="Fireworks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3305" y="1987323"/>
            <a:ext cx="3817554" cy="2235178"/>
          </a:xfrm>
          <a:prstGeom prst="rect">
            <a:avLst/>
          </a:prstGeom>
        </p:spPr>
      </p:pic>
      <p:pic>
        <p:nvPicPr>
          <p:cNvPr id="13" name="Picture 12" descr="Fireworks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2508" y="4206003"/>
            <a:ext cx="3817554" cy="2235178"/>
          </a:xfrm>
          <a:prstGeom prst="rect">
            <a:avLst/>
          </a:prstGeom>
        </p:spPr>
      </p:pic>
      <p:pic>
        <p:nvPicPr>
          <p:cNvPr id="15" name="Picture 14" descr="Fireworks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113" y="1968380"/>
            <a:ext cx="3817554" cy="2235178"/>
          </a:xfrm>
          <a:prstGeom prst="rect">
            <a:avLst/>
          </a:prstGeom>
        </p:spPr>
      </p:pic>
      <p:pic>
        <p:nvPicPr>
          <p:cNvPr id="10" name="Picture 9" descr="Fireworks PNG">
            <a:extLst>
              <a:ext uri="{FF2B5EF4-FFF2-40B4-BE49-F238E27FC236}">
                <a16:creationId xmlns:a16="http://schemas.microsoft.com/office/drawing/2014/main" id="{9084DD10-E9DC-0A96-04CA-06A744DB4A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086" y="4221131"/>
            <a:ext cx="3817554" cy="2235178"/>
          </a:xfrm>
          <a:prstGeom prst="rect">
            <a:avLst/>
          </a:prstGeom>
        </p:spPr>
      </p:pic>
    </p:spTree>
    <p:extLst>
      <p:ext uri="{BB962C8B-B14F-4D97-AF65-F5344CB8AC3E}">
        <p14:creationId xmlns:p14="http://schemas.microsoft.com/office/powerpoint/2010/main" val="88196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1237</Words>
  <Application>Microsoft Office PowerPoint</Application>
  <PresentationFormat>Widescreen</PresentationFormat>
  <Paragraphs>223</Paragraphs>
  <Slides>17</Slides>
  <Notes>13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3_Office Theme</vt:lpstr>
      <vt:lpstr>2_Office Theme</vt:lpstr>
      <vt:lpstr>ILPQC: Wrap-up, evaluation, raffle and next steps for 2022 </vt:lpstr>
      <vt:lpstr>PVB – helping ALL teams cross the finish line!</vt:lpstr>
      <vt:lpstr>Thinking ahead… What is next for BE teams? </vt:lpstr>
      <vt:lpstr>What’s Next for MNO: OB Sustainability? </vt:lpstr>
      <vt:lpstr>What Can I Do Tomorrow?</vt:lpstr>
      <vt:lpstr>Thank You to our Speakers &amp; Panelists!</vt:lpstr>
      <vt:lpstr>Thank You Breakout Facilitators  &amp; Discussants!</vt:lpstr>
      <vt:lpstr>Thank You Planning Committee!!!</vt:lpstr>
      <vt:lpstr>PowerPoint Presentation</vt:lpstr>
      <vt:lpstr>Team Photo Pizza Party Raffle $100 gift card for team celebration</vt:lpstr>
      <vt:lpstr>Save the Dates: </vt:lpstr>
      <vt:lpstr>Opportunity to attend the  LAST PQI SPEAK-UP Training</vt:lpstr>
      <vt:lpstr>Upcoming ILPQC Events </vt:lpstr>
      <vt:lpstr>Most important thank you to all  ILPQC teams: We are ILPQC </vt:lpstr>
      <vt:lpstr>PowerPoint Presentation</vt:lpstr>
      <vt:lpstr>Join Us Tomorrow for the ILPQC  Neonatal Face-to-Face Meeting</vt:lpstr>
      <vt:lpstr>Thanks to our Funders</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Alana Rivera</cp:lastModifiedBy>
  <cp:revision>6</cp:revision>
  <dcterms:created xsi:type="dcterms:W3CDTF">2022-05-27T18:42:33Z</dcterms:created>
  <dcterms:modified xsi:type="dcterms:W3CDTF">2022-05-27T20:25:45Z</dcterms:modified>
</cp:coreProperties>
</file>