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959F1-2028-4DC4-B99B-42A31624A872}"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4B995-6FE8-433E-9739-58BD510CB9D7}" type="slidenum">
              <a:rPr lang="en-US" smtClean="0"/>
              <a:t>‹#›</a:t>
            </a:fld>
            <a:endParaRPr lang="en-US"/>
          </a:p>
        </p:txBody>
      </p:sp>
    </p:spTree>
    <p:extLst>
      <p:ext uri="{BB962C8B-B14F-4D97-AF65-F5344CB8AC3E}">
        <p14:creationId xmlns:p14="http://schemas.microsoft.com/office/powerpoint/2010/main" val="186342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0801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34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72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72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spcBef>
                <a:spcPts val="0"/>
              </a:spcBef>
              <a:spcAft>
                <a:spcPts val="0"/>
              </a:spcAft>
              <a:buClr>
                <a:srgbClr val="37424A"/>
              </a:buClr>
              <a:buSzPts val="1200"/>
              <a:buFont typeface="Arial"/>
              <a:buChar char="•"/>
            </a:pPr>
            <a:r>
              <a:rPr lang="en-US">
                <a:solidFill>
                  <a:srgbClr val="37424A"/>
                </a:solidFill>
                <a:latin typeface="Arial Narrow"/>
                <a:ea typeface="Arial Narrow"/>
                <a:cs typeface="Arial Narrow"/>
                <a:sym typeface="Arial Narrow"/>
              </a:rPr>
              <a:t>Make every effort to match interests</a:t>
            </a:r>
            <a:endParaRPr/>
          </a:p>
          <a:p>
            <a:pPr marL="0" lvl="0" indent="-76200" algn="l" rtl="0">
              <a:spcBef>
                <a:spcPts val="0"/>
              </a:spcBef>
              <a:spcAft>
                <a:spcPts val="0"/>
              </a:spcAft>
              <a:buClr>
                <a:srgbClr val="37424A"/>
              </a:buClr>
              <a:buSzPts val="1200"/>
              <a:buFont typeface="Arial"/>
              <a:buChar char="•"/>
            </a:pPr>
            <a:r>
              <a:rPr lang="en-US">
                <a:solidFill>
                  <a:srgbClr val="37424A"/>
                </a:solidFill>
                <a:latin typeface="Arial Narrow"/>
                <a:ea typeface="Arial Narrow"/>
                <a:cs typeface="Arial Narrow"/>
                <a:sym typeface="Arial Narrow"/>
              </a:rPr>
              <a:t>Provide additional Preparation </a:t>
            </a:r>
            <a:endParaRPr/>
          </a:p>
          <a:p>
            <a:pPr marL="0" lvl="0" indent="-76200" algn="l" rtl="0">
              <a:spcBef>
                <a:spcPts val="0"/>
              </a:spcBef>
              <a:spcAft>
                <a:spcPts val="0"/>
              </a:spcAft>
              <a:buClr>
                <a:srgbClr val="37424A"/>
              </a:buClr>
              <a:buSzPts val="1200"/>
              <a:buFont typeface="Arial"/>
              <a:buChar char="•"/>
            </a:pPr>
            <a:r>
              <a:rPr lang="en-US">
                <a:solidFill>
                  <a:srgbClr val="37424A"/>
                </a:solidFill>
                <a:latin typeface="Arial Narrow"/>
                <a:ea typeface="Arial Narrow"/>
                <a:cs typeface="Arial Narrow"/>
                <a:sym typeface="Arial Narrow"/>
              </a:rPr>
              <a:t>Identify low hanging fruit first </a:t>
            </a:r>
            <a:endParaRPr/>
          </a:p>
          <a:p>
            <a:pPr marL="0" lvl="0" indent="-76200" algn="l" rtl="0">
              <a:spcBef>
                <a:spcPts val="0"/>
              </a:spcBef>
              <a:spcAft>
                <a:spcPts val="0"/>
              </a:spcAft>
              <a:buClr>
                <a:srgbClr val="37424A"/>
              </a:buClr>
              <a:buSzPts val="1200"/>
              <a:buFont typeface="Arial"/>
              <a:buChar char="•"/>
            </a:pPr>
            <a:r>
              <a:rPr lang="en-US">
                <a:solidFill>
                  <a:srgbClr val="37424A"/>
                </a:solidFill>
                <a:latin typeface="Arial Narrow"/>
                <a:ea typeface="Arial Narrow"/>
                <a:cs typeface="Arial Narrow"/>
                <a:sym typeface="Arial Narrow"/>
              </a:rPr>
              <a:t>Send PFA teams of 2 </a:t>
            </a:r>
            <a:endParaRPr/>
          </a:p>
          <a:p>
            <a:pPr marL="0" lvl="0" indent="-76200" algn="l" rtl="0">
              <a:spcBef>
                <a:spcPts val="0"/>
              </a:spcBef>
              <a:spcAft>
                <a:spcPts val="0"/>
              </a:spcAft>
              <a:buClr>
                <a:srgbClr val="37424A"/>
              </a:buClr>
              <a:buSzPts val="1200"/>
              <a:buFont typeface="Arial"/>
              <a:buChar char="•"/>
            </a:pPr>
            <a:r>
              <a:rPr lang="en-US">
                <a:solidFill>
                  <a:srgbClr val="37424A"/>
                </a:solidFill>
                <a:latin typeface="Arial Narrow"/>
                <a:ea typeface="Arial Narrow"/>
                <a:cs typeface="Arial Narrow"/>
                <a:sym typeface="Arial Narrow"/>
              </a:rPr>
              <a:t>If not possible, Point Person should be available to accompany to first meetings/encounters</a:t>
            </a:r>
            <a:endParaRPr/>
          </a:p>
          <a:p>
            <a:pPr marL="457200" lvl="1" indent="-76200" algn="l" rtl="0">
              <a:spcBef>
                <a:spcPts val="0"/>
              </a:spcBef>
              <a:spcAft>
                <a:spcPts val="0"/>
              </a:spcAft>
              <a:buClr>
                <a:srgbClr val="37424A"/>
              </a:buClr>
              <a:buSzPts val="1200"/>
              <a:buFont typeface="Arial"/>
              <a:buChar char="•"/>
            </a:pPr>
            <a:r>
              <a:rPr lang="en-US">
                <a:solidFill>
                  <a:srgbClr val="37424A"/>
                </a:solidFill>
                <a:latin typeface="Arial Narrow"/>
                <a:ea typeface="Arial Narrow"/>
                <a:cs typeface="Arial Narrow"/>
                <a:sym typeface="Arial Narrow"/>
              </a:rPr>
              <a:t>Follow up soon after encounter</a:t>
            </a:r>
            <a:endParaRPr/>
          </a:p>
          <a:p>
            <a:pPr marL="1371600" lvl="3" indent="-158750" algn="l" rtl="0">
              <a:spcBef>
                <a:spcPts val="0"/>
              </a:spcBef>
              <a:spcAft>
                <a:spcPts val="0"/>
              </a:spcAft>
              <a:buClr>
                <a:srgbClr val="37424A"/>
              </a:buClr>
              <a:buSzPts val="2500"/>
              <a:buFont typeface="Arial"/>
              <a:buChar char="•"/>
            </a:pPr>
            <a:r>
              <a:rPr lang="en-US" sz="2500">
                <a:solidFill>
                  <a:srgbClr val="37424A"/>
                </a:solidFill>
                <a:latin typeface="Arial Narrow"/>
                <a:ea typeface="Arial Narrow"/>
                <a:cs typeface="Arial Narrow"/>
                <a:sym typeface="Arial Narrow"/>
              </a:rPr>
              <a:t>Additional resources needed</a:t>
            </a:r>
            <a:endParaRPr/>
          </a:p>
          <a:p>
            <a:pPr marL="1371600" lvl="3" indent="-158750" algn="l" rtl="0">
              <a:spcBef>
                <a:spcPts val="0"/>
              </a:spcBef>
              <a:spcAft>
                <a:spcPts val="0"/>
              </a:spcAft>
              <a:buClr>
                <a:srgbClr val="37424A"/>
              </a:buClr>
              <a:buSzPts val="2500"/>
              <a:buFont typeface="Arial"/>
              <a:buChar char="•"/>
            </a:pPr>
            <a:r>
              <a:rPr lang="en-US" sz="2500">
                <a:solidFill>
                  <a:srgbClr val="37424A"/>
                </a:solidFill>
                <a:latin typeface="Arial Narrow"/>
                <a:ea typeface="Arial Narrow"/>
                <a:cs typeface="Arial Narrow"/>
                <a:sym typeface="Arial Narrow"/>
              </a:rPr>
              <a:t>Increased understanding of concepts</a:t>
            </a:r>
            <a:endParaRPr/>
          </a:p>
          <a:p>
            <a:pPr marL="0" lvl="0" indent="0" algn="l" rtl="0">
              <a:spcBef>
                <a:spcPts val="0"/>
              </a:spcBef>
              <a:spcAft>
                <a:spcPts val="0"/>
              </a:spcAft>
              <a:buNone/>
            </a:pPr>
            <a:endParaRPr/>
          </a:p>
        </p:txBody>
      </p:sp>
      <p:sp>
        <p:nvSpPr>
          <p:cNvPr id="221" name="Google Shape;22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151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23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1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51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01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Presenter intro and discussion:</a:t>
            </a:r>
            <a:endParaRPr/>
          </a:p>
          <a:p>
            <a:pPr marL="0" lvl="0" indent="0" algn="l" rtl="0">
              <a:spcBef>
                <a:spcPts val="0"/>
              </a:spcBef>
              <a:spcAft>
                <a:spcPts val="0"/>
              </a:spcAft>
              <a:buNone/>
            </a:pPr>
            <a:r>
              <a:rPr lang="en-US"/>
              <a:t>PNOC with UNC Collaborative for Maternal and Infant Health. I serve on several state and national projects to impact and improve maternal health. As LaToshia mentioned, my background is as a Labor and Delivery nurse and nurse leader. I have had the opportunity to collaborate and support organization locally and across the nation implement various projects and initiatives that integrate the voice of those with lived experiences into the health care system. Here you can see my amazing and wonderful little humans that I have the pleasure to help guide through the world that we live in. I think that it is important to highlight all components of life that we bring together into initiative and projects. My experiences as a nurse and health care team member influence how I interact within the health care team. But more importantly my role as a mother, wife and research also contribute to the lens that has shaped my view of services. </a:t>
            </a: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0042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064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What you see before you is a picture from one hospital system that I had opportunity to collaborate with after complete the LOCATe assessment. This hospital systems had several hospitals ranging from level 1 to level 4. The facilities met to review their transfer protocols and policies currently in place. They invited representatives from nursing, medical providers, emergency services and patient advisors. Having voices with lived experience at the table to co-design policies can help to identify strategies that produce effective, efficient and comprehensive workflows for process improvements. </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Another recommendation that was presented from another group was the development of a NICU transfer guide. The guide provided useful tips for families that were transferred from outside facilities. Some of the tips were places to eat, where to park, visiting hours and what to expect during your stay. These helpful guides were available at the transferring hospital with information about the unit they were going to and directions for their loved ones. This was helpful because many times families were separated in the transfer process</a:t>
            </a: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534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You can support and guide the transfer process by engaging in educating the healthcare team thru simulations. The LOCATe tool assess if certain drills and protocols take place. In some institutions, drills of the transfer process may take place. Collaborating with unit educators to serve in the role of the patient during the drill, allows you to share perceptions and patient experiences.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simulation is a practice run thru for the intuition…….</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9522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last way that thing that I’d like for you to consider is how you can identify innovative and unique ways to help create and build community. The two little guys in this picture are my brothers. They are not this little any more but this picture reminds me of our time overseas. My mom gave birth to my youngest brother in Germany. He decided to make his grand entrances a several months early. I think that my mom went to the hospital in the middle of night or early one morning. The next day, I found myself with the ability to choose whatever I wanted to wear to school and a rather interesting hairstyle crafted by my dad. Afterschool, I was greeted by neighbors and friends. One gave me a new hairstyle, another entertained my brother and I for the night. We also had the opportunity to have dinner together. As children, we saw this as an opportunity to have fun with friends. But as I look back on that time as a mom, I realized how blessed my family has been. The ability to not worry as much about what is happening with other children or responsibilities is an amazing gift.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birthing experience is different for everyone. So may not have a support system or community currently in place and may have additional needs.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607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15107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08050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4920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64304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3569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0803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5"/>
        <p:cNvGrpSpPr/>
        <p:nvPr/>
      </p:nvGrpSpPr>
      <p:grpSpPr>
        <a:xfrm>
          <a:off x="0" y="0"/>
          <a:ext cx="0" cy="0"/>
          <a:chOff x="0" y="0"/>
          <a:chExt cx="0" cy="0"/>
        </a:xfrm>
      </p:grpSpPr>
      <p:sp>
        <p:nvSpPr>
          <p:cNvPr id="26" name="Google Shape;26;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27" name="Google Shape;27;p17"/>
          <p:cNvSpPr>
            <a:spLocks noGrp="1"/>
          </p:cNvSpPr>
          <p:nvPr>
            <p:ph type="pic" idx="2"/>
          </p:nvPr>
        </p:nvSpPr>
        <p:spPr>
          <a:xfrm>
            <a:off x="0" y="0"/>
            <a:ext cx="12192000" cy="6857999"/>
          </a:xfrm>
          <a:prstGeom prst="rect">
            <a:avLst/>
          </a:prstGeom>
          <a:solidFill>
            <a:srgbClr val="AEABAB"/>
          </a:solidFill>
          <a:ln>
            <a:noFill/>
          </a:ln>
        </p:spPr>
      </p:sp>
    </p:spTree>
    <p:extLst>
      <p:ext uri="{BB962C8B-B14F-4D97-AF65-F5344CB8AC3E}">
        <p14:creationId xmlns:p14="http://schemas.microsoft.com/office/powerpoint/2010/main" val="417832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842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7766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a:spLocks noGrp="1"/>
          </p:cNvSpPr>
          <p:nvPr>
            <p:ph type="pic" idx="2"/>
          </p:nvPr>
        </p:nvSpPr>
        <p:spPr>
          <a:xfrm>
            <a:off x="5183188" y="987425"/>
            <a:ext cx="6172200" cy="4873625"/>
          </a:xfrm>
          <a:prstGeom prst="rect">
            <a:avLst/>
          </a:prstGeom>
          <a:noFill/>
          <a:ln>
            <a:noFill/>
          </a:ln>
        </p:spPr>
      </p:sp>
      <p:sp>
        <p:nvSpPr>
          <p:cNvPr id="44" name="Google Shape;4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1686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055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9585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514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7834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154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0428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876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79175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17227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09073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55037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6870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67816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1919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18239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209771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09" y="1687131"/>
            <a:ext cx="5194433" cy="1826339"/>
          </a:xfrm>
        </p:spPr>
        <p:txBody>
          <a:bodyPr/>
          <a:lstStyle/>
          <a:p>
            <a:r>
              <a:rPr lang="en-US" sz="3600" dirty="0">
                <a:ea typeface="Lato Medium"/>
                <a:cs typeface="Lato Medium"/>
              </a:rPr>
              <a:t>Creating Change through Patient and Community Engagement</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a:xfrm>
            <a:off x="1413309" y="3660385"/>
            <a:ext cx="5705375" cy="1457046"/>
          </a:xfrm>
        </p:spPr>
        <p:txBody>
          <a:bodyPr vert="horz" lIns="91440" tIns="45720" rIns="91440" bIns="45720" rtlCol="0" anchor="t">
            <a:noAutofit/>
          </a:bodyPr>
          <a:lstStyle/>
          <a:p>
            <a:pPr lvl="0">
              <a:lnSpc>
                <a:spcPct val="90000"/>
              </a:lnSpc>
              <a:spcBef>
                <a:spcPts val="0"/>
              </a:spcBef>
              <a:spcAft>
                <a:spcPts val="0"/>
              </a:spcAft>
              <a:buClr>
                <a:schemeClr val="lt1"/>
              </a:buClr>
              <a:buSzPts val="2400"/>
            </a:pPr>
            <a:r>
              <a:rPr lang="en-US" dirty="0" err="1"/>
              <a:t>LaToshia</a:t>
            </a:r>
            <a:r>
              <a:rPr lang="en-US" dirty="0"/>
              <a:t> Rouse, CD(DONA)</a:t>
            </a:r>
          </a:p>
          <a:p>
            <a:pPr lvl="0">
              <a:lnSpc>
                <a:spcPct val="90000"/>
              </a:lnSpc>
              <a:spcAft>
                <a:spcPts val="0"/>
              </a:spcAft>
              <a:buClr>
                <a:schemeClr val="lt1"/>
              </a:buClr>
              <a:buSzPts val="2400"/>
            </a:pPr>
            <a:r>
              <a:rPr lang="en-US" dirty="0"/>
              <a:t>Kimberly D. Harper, MSN, RN, MHA</a:t>
            </a:r>
          </a:p>
          <a:p>
            <a:pPr lvl="0">
              <a:lnSpc>
                <a:spcPct val="90000"/>
              </a:lnSpc>
              <a:spcAft>
                <a:spcPts val="0"/>
              </a:spcAft>
              <a:buClr>
                <a:schemeClr val="lt1"/>
              </a:buClr>
              <a:buSzPts val="2400"/>
            </a:pPr>
            <a:r>
              <a:rPr lang="en-US" dirty="0" err="1"/>
              <a:t>Tomeka</a:t>
            </a:r>
            <a:r>
              <a:rPr lang="en-US" dirty="0"/>
              <a:t> James Isaac, MBA, MHRM, CAMS</a:t>
            </a:r>
          </a:p>
          <a:p>
            <a:endParaRPr lang="en-US" dirty="0">
              <a:ea typeface="Lato"/>
              <a:cs typeface="Lato"/>
            </a:endParaRP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0113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159"/>
        <p:cNvGrpSpPr/>
        <p:nvPr/>
      </p:nvGrpSpPr>
      <p:grpSpPr>
        <a:xfrm>
          <a:off x="0" y="0"/>
          <a:ext cx="0" cy="0"/>
          <a:chOff x="0" y="0"/>
          <a:chExt cx="0" cy="0"/>
        </a:xfrm>
      </p:grpSpPr>
      <p:sp>
        <p:nvSpPr>
          <p:cNvPr id="160" name="Google Shape;160;p9"/>
          <p:cNvSpPr txBox="1"/>
          <p:nvPr/>
        </p:nvSpPr>
        <p:spPr>
          <a:xfrm>
            <a:off x="735107" y="1385046"/>
            <a:ext cx="11456893" cy="37856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0" b="0" i="0" u="none" strike="noStrike" kern="0" cap="none" spc="0" normalizeH="0" baseline="0" noProof="0">
                <a:ln>
                  <a:noFill/>
                </a:ln>
                <a:solidFill>
                  <a:srgbClr val="FFFFFF"/>
                </a:solidFill>
                <a:effectLst/>
                <a:uLnTx/>
                <a:uFillTx/>
                <a:latin typeface="Calibri"/>
                <a:ea typeface="Calibri"/>
                <a:cs typeface="Calibri"/>
                <a:sym typeface="Calibri"/>
              </a:rPr>
              <a:t>It’s all about the connection and moving forward to the next step…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124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a:stretch/>
        </p:blipFill>
        <p:spPr>
          <a:xfrm>
            <a:off x="10578353" y="5244353"/>
            <a:ext cx="1613647" cy="1613647"/>
          </a:xfrm>
          <a:prstGeom prst="rect">
            <a:avLst/>
          </a:prstGeom>
          <a:noFill/>
          <a:ln>
            <a:noFill/>
          </a:ln>
        </p:spPr>
      </p:pic>
      <p:sp>
        <p:nvSpPr>
          <p:cNvPr id="166" name="Google Shape;166;p10"/>
          <p:cNvSpPr txBox="1"/>
          <p:nvPr/>
        </p:nvSpPr>
        <p:spPr>
          <a:xfrm>
            <a:off x="3710354" y="2447417"/>
            <a:ext cx="3981364"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a:ln>
                  <a:noFill/>
                </a:ln>
                <a:solidFill>
                  <a:srgbClr val="000000"/>
                </a:solidFill>
                <a:effectLst/>
                <a:uLnTx/>
                <a:uFillTx/>
                <a:latin typeface="Calibri"/>
                <a:ea typeface="Calibri"/>
                <a:cs typeface="Calibri"/>
                <a:sym typeface="Calibri"/>
              </a:rPr>
              <a:t>Problem Solving Wheel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7" name="Google Shape;167;p10"/>
          <p:cNvGrpSpPr/>
          <p:nvPr/>
        </p:nvGrpSpPr>
        <p:grpSpPr>
          <a:xfrm>
            <a:off x="2230888" y="231734"/>
            <a:ext cx="6940295" cy="6206272"/>
            <a:chOff x="2386046" y="3134"/>
            <a:chExt cx="6940295" cy="6206272"/>
          </a:xfrm>
        </p:grpSpPr>
        <p:sp>
          <p:nvSpPr>
            <p:cNvPr id="168" name="Google Shape;168;p10"/>
            <p:cNvSpPr/>
            <p:nvPr/>
          </p:nvSpPr>
          <p:spPr>
            <a:xfrm>
              <a:off x="6637992" y="15891"/>
              <a:ext cx="1271034" cy="127103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0"/>
            <p:cNvSpPr txBox="1"/>
            <p:nvPr/>
          </p:nvSpPr>
          <p:spPr>
            <a:xfrm>
              <a:off x="6637992" y="15891"/>
              <a:ext cx="1271034" cy="1271034"/>
            </a:xfrm>
            <a:prstGeom prst="rect">
              <a:avLst/>
            </a:prstGeom>
            <a:noFill/>
            <a:ln>
              <a:noFill/>
            </a:ln>
          </p:spPr>
          <p:txBody>
            <a:bodyPr spcFirstLastPara="1" wrap="square" lIns="24125" tIns="24125" rIns="24125" bIns="241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Calibri"/>
                <a:buNone/>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Awareness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0"/>
            <p:cNvSpPr/>
            <p:nvPr/>
          </p:nvSpPr>
          <p:spPr>
            <a:xfrm>
              <a:off x="2753057" y="3134"/>
              <a:ext cx="6206272" cy="6206272"/>
            </a:xfrm>
            <a:custGeom>
              <a:avLst/>
              <a:gdLst/>
              <a:ahLst/>
              <a:cxnLst/>
              <a:rect l="l" t="t" r="r" b="b"/>
              <a:pathLst>
                <a:path w="120000" h="120000" extrusionOk="0">
                  <a:moveTo>
                    <a:pt x="101138" y="20827"/>
                  </a:moveTo>
                  <a:lnTo>
                    <a:pt x="101138" y="20827"/>
                  </a:lnTo>
                  <a:cubicBezTo>
                    <a:pt x="107238" y="27233"/>
                    <a:pt x="111757" y="34974"/>
                    <a:pt x="114336" y="43434"/>
                  </a:cubicBezTo>
                  <a:lnTo>
                    <a:pt x="117444" y="42720"/>
                  </a:lnTo>
                  <a:lnTo>
                    <a:pt x="113024" y="47802"/>
                  </a:lnTo>
                  <a:lnTo>
                    <a:pt x="106547" y="45226"/>
                  </a:lnTo>
                  <a:lnTo>
                    <a:pt x="109653" y="44512"/>
                  </a:lnTo>
                  <a:lnTo>
                    <a:pt x="109653" y="44512"/>
                  </a:lnTo>
                  <a:cubicBezTo>
                    <a:pt x="107275" y="36889"/>
                    <a:pt x="103174" y="29915"/>
                    <a:pt x="97668" y="24132"/>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0"/>
            <p:cNvSpPr/>
            <p:nvPr/>
          </p:nvSpPr>
          <p:spPr>
            <a:xfrm>
              <a:off x="8055307" y="2470753"/>
              <a:ext cx="1271034" cy="127103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0"/>
            <p:cNvSpPr txBox="1"/>
            <p:nvPr/>
          </p:nvSpPr>
          <p:spPr>
            <a:xfrm>
              <a:off x="8055307" y="2470753"/>
              <a:ext cx="1271034" cy="1271034"/>
            </a:xfrm>
            <a:prstGeom prst="rect">
              <a:avLst/>
            </a:prstGeom>
            <a:noFill/>
            <a:ln>
              <a:noFill/>
            </a:ln>
          </p:spPr>
          <p:txBody>
            <a:bodyPr spcFirstLastPara="1" wrap="square" lIns="24125" tIns="24125" rIns="24125" bIns="241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Calibri"/>
                <a:buNone/>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Information / Gathering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0"/>
            <p:cNvSpPr/>
            <p:nvPr/>
          </p:nvSpPr>
          <p:spPr>
            <a:xfrm>
              <a:off x="2753057" y="3134"/>
              <a:ext cx="6206272" cy="6206272"/>
            </a:xfrm>
            <a:custGeom>
              <a:avLst/>
              <a:gdLst/>
              <a:ahLst/>
              <a:cxnLst/>
              <a:rect l="l" t="t" r="r" b="b"/>
              <a:pathLst>
                <a:path w="120000" h="120000" extrusionOk="0">
                  <a:moveTo>
                    <a:pt x="115360" y="72736"/>
                  </a:moveTo>
                  <a:cubicBezTo>
                    <a:pt x="113377" y="81355"/>
                    <a:pt x="109408" y="89393"/>
                    <a:pt x="103770" y="96208"/>
                  </a:cubicBezTo>
                  <a:lnTo>
                    <a:pt x="106079" y="98407"/>
                  </a:lnTo>
                  <a:lnTo>
                    <a:pt x="99403" y="97520"/>
                  </a:lnTo>
                  <a:lnTo>
                    <a:pt x="97982" y="90696"/>
                  </a:lnTo>
                  <a:lnTo>
                    <a:pt x="100290" y="92894"/>
                  </a:lnTo>
                  <a:cubicBezTo>
                    <a:pt x="105340" y="86709"/>
                    <a:pt x="108898" y="79443"/>
                    <a:pt x="110689" y="71661"/>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0"/>
            <p:cNvSpPr/>
            <p:nvPr/>
          </p:nvSpPr>
          <p:spPr>
            <a:xfrm>
              <a:off x="6637992" y="4925615"/>
              <a:ext cx="1271034" cy="127103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0"/>
            <p:cNvSpPr txBox="1"/>
            <p:nvPr/>
          </p:nvSpPr>
          <p:spPr>
            <a:xfrm>
              <a:off x="6637992" y="4925615"/>
              <a:ext cx="1271034" cy="1271034"/>
            </a:xfrm>
            <a:prstGeom prst="rect">
              <a:avLst/>
            </a:prstGeom>
            <a:noFill/>
            <a:ln>
              <a:noFill/>
            </a:ln>
          </p:spPr>
          <p:txBody>
            <a:bodyPr spcFirstLastPara="1" wrap="square" lIns="24125" tIns="24125" rIns="24125" bIns="241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Calibri"/>
                <a:buNone/>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Analysis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0"/>
            <p:cNvSpPr/>
            <p:nvPr/>
          </p:nvSpPr>
          <p:spPr>
            <a:xfrm>
              <a:off x="2753057" y="3134"/>
              <a:ext cx="6206272" cy="6206272"/>
            </a:xfrm>
            <a:custGeom>
              <a:avLst/>
              <a:gdLst/>
              <a:ahLst/>
              <a:cxnLst/>
              <a:rect l="l" t="t" r="r" b="b"/>
              <a:pathLst>
                <a:path w="120000" h="120000" extrusionOk="0">
                  <a:moveTo>
                    <a:pt x="75667" y="114602"/>
                  </a:moveTo>
                  <a:cubicBezTo>
                    <a:pt x="66721" y="117169"/>
                    <a:pt x="57282" y="117499"/>
                    <a:pt x="48179" y="115562"/>
                  </a:cubicBezTo>
                  <a:lnTo>
                    <a:pt x="47300" y="118627"/>
                  </a:lnTo>
                  <a:lnTo>
                    <a:pt x="44994" y="112299"/>
                  </a:lnTo>
                  <a:lnTo>
                    <a:pt x="50384" y="107879"/>
                  </a:lnTo>
                  <a:lnTo>
                    <a:pt x="49505" y="110943"/>
                  </a:lnTo>
                  <a:lnTo>
                    <a:pt x="49505" y="110943"/>
                  </a:lnTo>
                  <a:cubicBezTo>
                    <a:pt x="57740" y="112640"/>
                    <a:pt x="66263" y="112314"/>
                    <a:pt x="74345" y="109995"/>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0"/>
            <p:cNvSpPr/>
            <p:nvPr/>
          </p:nvSpPr>
          <p:spPr>
            <a:xfrm>
              <a:off x="3803361" y="4925615"/>
              <a:ext cx="1271034" cy="127103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0"/>
            <p:cNvSpPr txBox="1"/>
            <p:nvPr/>
          </p:nvSpPr>
          <p:spPr>
            <a:xfrm>
              <a:off x="3803361" y="4925615"/>
              <a:ext cx="1271034" cy="1271034"/>
            </a:xfrm>
            <a:prstGeom prst="rect">
              <a:avLst/>
            </a:prstGeom>
            <a:noFill/>
            <a:ln>
              <a:noFill/>
            </a:ln>
          </p:spPr>
          <p:txBody>
            <a:bodyPr spcFirstLastPara="1" wrap="square" lIns="24125" tIns="24125" rIns="24125" bIns="241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Calibri"/>
                <a:buNone/>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Visioning/ Planning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10"/>
            <p:cNvSpPr/>
            <p:nvPr/>
          </p:nvSpPr>
          <p:spPr>
            <a:xfrm>
              <a:off x="2753057" y="3134"/>
              <a:ext cx="6206272" cy="6206272"/>
            </a:xfrm>
            <a:custGeom>
              <a:avLst/>
              <a:gdLst/>
              <a:ahLst/>
              <a:cxnLst/>
              <a:rect l="l" t="t" r="r" b="b"/>
              <a:pathLst>
                <a:path w="120000" h="120000" extrusionOk="0">
                  <a:moveTo>
                    <a:pt x="18862" y="99173"/>
                  </a:moveTo>
                  <a:lnTo>
                    <a:pt x="18862" y="99173"/>
                  </a:lnTo>
                  <a:cubicBezTo>
                    <a:pt x="12762" y="92767"/>
                    <a:pt x="8243" y="85026"/>
                    <a:pt x="5664" y="76566"/>
                  </a:cubicBezTo>
                  <a:lnTo>
                    <a:pt x="2556" y="77280"/>
                  </a:lnTo>
                  <a:lnTo>
                    <a:pt x="6976" y="72198"/>
                  </a:lnTo>
                  <a:lnTo>
                    <a:pt x="13453" y="74774"/>
                  </a:lnTo>
                  <a:lnTo>
                    <a:pt x="10347" y="75488"/>
                  </a:lnTo>
                  <a:cubicBezTo>
                    <a:pt x="12725" y="83111"/>
                    <a:pt x="16826" y="90085"/>
                    <a:pt x="22332" y="95868"/>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10"/>
            <p:cNvSpPr/>
            <p:nvPr/>
          </p:nvSpPr>
          <p:spPr>
            <a:xfrm>
              <a:off x="2386046" y="2470753"/>
              <a:ext cx="1271034" cy="127103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0"/>
            <p:cNvSpPr txBox="1"/>
            <p:nvPr/>
          </p:nvSpPr>
          <p:spPr>
            <a:xfrm>
              <a:off x="2386046" y="2470753"/>
              <a:ext cx="1271034" cy="1271034"/>
            </a:xfrm>
            <a:prstGeom prst="rect">
              <a:avLst/>
            </a:prstGeom>
            <a:noFill/>
            <a:ln>
              <a:noFill/>
            </a:ln>
          </p:spPr>
          <p:txBody>
            <a:bodyPr spcFirstLastPara="1" wrap="square" lIns="24125" tIns="24125" rIns="24125" bIns="241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Calibri"/>
                <a:buNone/>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10"/>
            <p:cNvSpPr/>
            <p:nvPr/>
          </p:nvSpPr>
          <p:spPr>
            <a:xfrm>
              <a:off x="2753057" y="3134"/>
              <a:ext cx="6206272" cy="6206272"/>
            </a:xfrm>
            <a:custGeom>
              <a:avLst/>
              <a:gdLst/>
              <a:ahLst/>
              <a:cxnLst/>
              <a:rect l="l" t="t" r="r" b="b"/>
              <a:pathLst>
                <a:path w="120000" h="120000" extrusionOk="0">
                  <a:moveTo>
                    <a:pt x="4640" y="47264"/>
                  </a:moveTo>
                  <a:lnTo>
                    <a:pt x="4640" y="47264"/>
                  </a:lnTo>
                  <a:cubicBezTo>
                    <a:pt x="6623" y="38645"/>
                    <a:pt x="10592" y="30607"/>
                    <a:pt x="16230" y="23792"/>
                  </a:cubicBezTo>
                  <a:lnTo>
                    <a:pt x="13921" y="21593"/>
                  </a:lnTo>
                  <a:lnTo>
                    <a:pt x="20597" y="22480"/>
                  </a:lnTo>
                  <a:lnTo>
                    <a:pt x="22018" y="29304"/>
                  </a:lnTo>
                  <a:lnTo>
                    <a:pt x="19710" y="27106"/>
                  </a:lnTo>
                  <a:lnTo>
                    <a:pt x="19710" y="27106"/>
                  </a:lnTo>
                  <a:cubicBezTo>
                    <a:pt x="14660" y="33291"/>
                    <a:pt x="11102" y="40557"/>
                    <a:pt x="9311" y="48339"/>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10"/>
            <p:cNvSpPr/>
            <p:nvPr/>
          </p:nvSpPr>
          <p:spPr>
            <a:xfrm>
              <a:off x="3803361" y="15891"/>
              <a:ext cx="1271034" cy="1271034"/>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10"/>
            <p:cNvSpPr txBox="1"/>
            <p:nvPr/>
          </p:nvSpPr>
          <p:spPr>
            <a:xfrm>
              <a:off x="3803361" y="15891"/>
              <a:ext cx="1271034" cy="1271034"/>
            </a:xfrm>
            <a:prstGeom prst="rect">
              <a:avLst/>
            </a:prstGeom>
            <a:noFill/>
            <a:ln>
              <a:noFill/>
            </a:ln>
          </p:spPr>
          <p:txBody>
            <a:bodyPr spcFirstLastPara="1" wrap="square" lIns="24125" tIns="24125" rIns="24125" bIns="241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900"/>
                <a:buFont typeface="Calibri"/>
                <a:buNone/>
                <a:tabLst/>
                <a:defRPr/>
              </a:pPr>
              <a:r>
                <a:rPr kumimoji="0" lang="en-US" sz="1900" b="0" i="0" u="none" strike="noStrike" kern="0" cap="none" spc="0" normalizeH="0" baseline="0" noProof="0">
                  <a:ln>
                    <a:noFill/>
                  </a:ln>
                  <a:solidFill>
                    <a:srgbClr val="000000"/>
                  </a:solidFill>
                  <a:effectLst/>
                  <a:uLnTx/>
                  <a:uFillTx/>
                  <a:latin typeface="Calibri"/>
                  <a:ea typeface="Calibri"/>
                  <a:cs typeface="Calibri"/>
                  <a:sym typeface="Calibri"/>
                </a:rPr>
                <a:t>Reflection/ Evaluation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10"/>
            <p:cNvSpPr/>
            <p:nvPr/>
          </p:nvSpPr>
          <p:spPr>
            <a:xfrm>
              <a:off x="2753057" y="3134"/>
              <a:ext cx="6206272" cy="6206272"/>
            </a:xfrm>
            <a:custGeom>
              <a:avLst/>
              <a:gdLst/>
              <a:ahLst/>
              <a:cxnLst/>
              <a:rect l="l" t="t" r="r" b="b"/>
              <a:pathLst>
                <a:path w="120000" h="120000" extrusionOk="0">
                  <a:moveTo>
                    <a:pt x="44333" y="5398"/>
                  </a:moveTo>
                  <a:lnTo>
                    <a:pt x="44333" y="5398"/>
                  </a:lnTo>
                  <a:cubicBezTo>
                    <a:pt x="53279" y="2831"/>
                    <a:pt x="62718" y="2501"/>
                    <a:pt x="71821" y="4438"/>
                  </a:cubicBezTo>
                  <a:lnTo>
                    <a:pt x="72700" y="1373"/>
                  </a:lnTo>
                  <a:lnTo>
                    <a:pt x="75006" y="7701"/>
                  </a:lnTo>
                  <a:lnTo>
                    <a:pt x="69616" y="12121"/>
                  </a:lnTo>
                  <a:lnTo>
                    <a:pt x="70495" y="9057"/>
                  </a:lnTo>
                  <a:lnTo>
                    <a:pt x="70495" y="9057"/>
                  </a:lnTo>
                  <a:cubicBezTo>
                    <a:pt x="62260" y="7360"/>
                    <a:pt x="53737" y="7686"/>
                    <a:pt x="45655" y="10005"/>
                  </a:cubicBezTo>
                  <a:close/>
                </a:path>
              </a:pathLst>
            </a:cu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6" name="Google Shape;186;p10"/>
          <p:cNvSpPr txBox="1"/>
          <p:nvPr/>
        </p:nvSpPr>
        <p:spPr>
          <a:xfrm>
            <a:off x="8027894" y="6441141"/>
            <a:ext cx="161364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©dRworks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10"/>
          <p:cNvSpPr txBox="1"/>
          <p:nvPr/>
        </p:nvSpPr>
        <p:spPr>
          <a:xfrm>
            <a:off x="255494" y="416859"/>
            <a:ext cx="1990165" cy="138499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You don’t have to be perfect.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2413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285448" y="298579"/>
            <a:ext cx="9423987" cy="56458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800">
                <a:solidFill>
                  <a:schemeClr val="dk1"/>
                </a:solidFill>
              </a:rPr>
              <a:t>Methods</a:t>
            </a:r>
            <a:r>
              <a:rPr lang="en-US" sz="4800">
                <a:solidFill>
                  <a:srgbClr val="8296B0"/>
                </a:solidFill>
              </a:rPr>
              <a:t> </a:t>
            </a:r>
            <a:r>
              <a:rPr lang="en-US" sz="4800">
                <a:solidFill>
                  <a:schemeClr val="dk1"/>
                </a:solidFill>
              </a:rPr>
              <a:t>to Engage Patients in QI</a:t>
            </a:r>
            <a:endParaRPr/>
          </a:p>
        </p:txBody>
      </p:sp>
      <p:sp>
        <p:nvSpPr>
          <p:cNvPr id="193" name="Google Shape;193;p11"/>
          <p:cNvSpPr txBox="1">
            <a:spLocks noGrp="1"/>
          </p:cNvSpPr>
          <p:nvPr>
            <p:ph type="body" idx="2"/>
          </p:nvPr>
        </p:nvSpPr>
        <p:spPr>
          <a:xfrm>
            <a:off x="360093" y="1610742"/>
            <a:ext cx="6096690" cy="25844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a:solidFill>
                <a:srgbClr val="000000"/>
              </a:solidFill>
              <a:latin typeface="Times"/>
              <a:ea typeface="Times"/>
              <a:cs typeface="Times"/>
              <a:sym typeface="Times"/>
            </a:endParaRPr>
          </a:p>
          <a:p>
            <a:pPr marL="0" lvl="0" indent="0" algn="l" rtl="0">
              <a:lnSpc>
                <a:spcPct val="90000"/>
              </a:lnSpc>
              <a:spcBef>
                <a:spcPts val="1000"/>
              </a:spcBef>
              <a:spcAft>
                <a:spcPts val="0"/>
              </a:spcAft>
              <a:buClr>
                <a:schemeClr val="dk1"/>
              </a:buClr>
              <a:buSzPts val="1600"/>
              <a:buNone/>
            </a:pPr>
            <a:endParaRPr/>
          </a:p>
        </p:txBody>
      </p:sp>
      <p:sp>
        <p:nvSpPr>
          <p:cNvPr id="194" name="Google Shape;19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675"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675"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195" name="Google Shape;195;p11"/>
          <p:cNvGrpSpPr/>
          <p:nvPr/>
        </p:nvGrpSpPr>
        <p:grpSpPr>
          <a:xfrm>
            <a:off x="408725" y="828029"/>
            <a:ext cx="11497826" cy="5980125"/>
            <a:chOff x="0" y="0"/>
            <a:chExt cx="11497826" cy="5980125"/>
          </a:xfrm>
        </p:grpSpPr>
        <p:sp>
          <p:nvSpPr>
            <p:cNvPr id="196" name="Google Shape;196;p11"/>
            <p:cNvSpPr/>
            <p:nvPr/>
          </p:nvSpPr>
          <p:spPr>
            <a:xfrm>
              <a:off x="0" y="330285"/>
              <a:ext cx="11497826" cy="478800"/>
            </a:xfrm>
            <a:prstGeom prst="rect">
              <a:avLst/>
            </a:prstGeom>
            <a:solidFill>
              <a:schemeClr val="lt1">
                <a:alpha val="89803"/>
              </a:schemeClr>
            </a:solidFill>
            <a:ln w="9525" cap="flat" cmpd="sng">
              <a:solidFill>
                <a:srgbClr val="2E53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11"/>
            <p:cNvSpPr/>
            <p:nvPr/>
          </p:nvSpPr>
          <p:spPr>
            <a:xfrm>
              <a:off x="557960" y="0"/>
              <a:ext cx="8048478" cy="560880"/>
            </a:xfrm>
            <a:prstGeom prst="roundRect">
              <a:avLst>
                <a:gd name="adj" fmla="val 16667"/>
              </a:avLst>
            </a:prstGeom>
            <a:gradFill>
              <a:gsLst>
                <a:gs pos="0">
                  <a:srgbClr val="51689B"/>
                </a:gs>
                <a:gs pos="50000">
                  <a:srgbClr val="285193"/>
                </a:gs>
                <a:gs pos="100000">
                  <a:srgbClr val="1F4685"/>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1"/>
            <p:cNvSpPr txBox="1"/>
            <p:nvPr/>
          </p:nvSpPr>
          <p:spPr>
            <a:xfrm>
              <a:off x="585340" y="27380"/>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1. Interviews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11"/>
            <p:cNvSpPr/>
            <p:nvPr/>
          </p:nvSpPr>
          <p:spPr>
            <a:xfrm>
              <a:off x="0" y="1192125"/>
              <a:ext cx="11497826" cy="478800"/>
            </a:xfrm>
            <a:prstGeom prst="rect">
              <a:avLst/>
            </a:prstGeom>
            <a:solidFill>
              <a:schemeClr val="lt1">
                <a:alpha val="89803"/>
              </a:schemeClr>
            </a:solidFill>
            <a:ln w="9525" cap="flat" cmpd="sng">
              <a:solidFill>
                <a:srgbClr val="4268B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1"/>
            <p:cNvSpPr/>
            <p:nvPr/>
          </p:nvSpPr>
          <p:spPr>
            <a:xfrm>
              <a:off x="574891" y="911685"/>
              <a:ext cx="8048478" cy="560880"/>
            </a:xfrm>
            <a:prstGeom prst="roundRect">
              <a:avLst>
                <a:gd name="adj" fmla="val 16667"/>
              </a:avLst>
            </a:prstGeom>
            <a:gradFill>
              <a:gsLst>
                <a:gs pos="0">
                  <a:srgbClr val="5C79C3"/>
                </a:gs>
                <a:gs pos="50000">
                  <a:srgbClr val="3B65C0"/>
                </a:gs>
                <a:gs pos="100000">
                  <a:srgbClr val="2F56AE"/>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11"/>
            <p:cNvSpPr txBox="1"/>
            <p:nvPr/>
          </p:nvSpPr>
          <p:spPr>
            <a:xfrm>
              <a:off x="602271" y="939065"/>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2. Focus/ workgroups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11"/>
            <p:cNvSpPr/>
            <p:nvPr/>
          </p:nvSpPr>
          <p:spPr>
            <a:xfrm>
              <a:off x="0" y="2053965"/>
              <a:ext cx="11497826" cy="478800"/>
            </a:xfrm>
            <a:prstGeom prst="rect">
              <a:avLst/>
            </a:prstGeom>
            <a:solidFill>
              <a:schemeClr val="lt1">
                <a:alpha val="89803"/>
              </a:schemeClr>
            </a:solidFill>
            <a:ln w="9525" cap="flat" cmpd="sng">
              <a:solidFill>
                <a:srgbClr val="728CC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11"/>
            <p:cNvSpPr/>
            <p:nvPr/>
          </p:nvSpPr>
          <p:spPr>
            <a:xfrm>
              <a:off x="574891" y="1773525"/>
              <a:ext cx="8048478" cy="560880"/>
            </a:xfrm>
            <a:prstGeom prst="roundRect">
              <a:avLst>
                <a:gd name="adj" fmla="val 16667"/>
              </a:avLst>
            </a:prstGeom>
            <a:gradFill>
              <a:gsLst>
                <a:gs pos="0">
                  <a:srgbClr val="8298CE"/>
                </a:gs>
                <a:gs pos="50000">
                  <a:srgbClr val="6D8ACB"/>
                </a:gs>
                <a:gs pos="100000">
                  <a:srgbClr val="5B77B8"/>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11"/>
            <p:cNvSpPr txBox="1"/>
            <p:nvPr/>
          </p:nvSpPr>
          <p:spPr>
            <a:xfrm>
              <a:off x="602271" y="1800905"/>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3. Questionnaires/ Surveys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11"/>
            <p:cNvSpPr/>
            <p:nvPr/>
          </p:nvSpPr>
          <p:spPr>
            <a:xfrm>
              <a:off x="0" y="2915805"/>
              <a:ext cx="11497826" cy="478800"/>
            </a:xfrm>
            <a:prstGeom prst="rect">
              <a:avLst/>
            </a:prstGeom>
            <a:solidFill>
              <a:schemeClr val="lt1">
                <a:alpha val="89803"/>
              </a:schemeClr>
            </a:solidFill>
            <a:ln w="9525" cap="flat" cmpd="sng">
              <a:solidFill>
                <a:srgbClr val="A1AFD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11"/>
            <p:cNvSpPr/>
            <p:nvPr/>
          </p:nvSpPr>
          <p:spPr>
            <a:xfrm>
              <a:off x="574891" y="2635365"/>
              <a:ext cx="8048478" cy="560880"/>
            </a:xfrm>
            <a:prstGeom prst="roundRect">
              <a:avLst>
                <a:gd name="adj" fmla="val 16667"/>
              </a:avLst>
            </a:prstGeom>
            <a:gradFill>
              <a:gsLst>
                <a:gs pos="0">
                  <a:srgbClr val="ACB8DC"/>
                </a:gs>
                <a:gs pos="50000">
                  <a:srgbClr val="9EADD8"/>
                </a:gs>
                <a:gs pos="100000">
                  <a:srgbClr val="8796C2"/>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11"/>
            <p:cNvSpPr txBox="1"/>
            <p:nvPr/>
          </p:nvSpPr>
          <p:spPr>
            <a:xfrm>
              <a:off x="602271" y="2662745"/>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4. Townhall meetings/ Listening Session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11"/>
            <p:cNvSpPr/>
            <p:nvPr/>
          </p:nvSpPr>
          <p:spPr>
            <a:xfrm>
              <a:off x="0" y="3777645"/>
              <a:ext cx="11497826" cy="478800"/>
            </a:xfrm>
            <a:prstGeom prst="rect">
              <a:avLst/>
            </a:prstGeom>
            <a:solidFill>
              <a:schemeClr val="lt1">
                <a:alpha val="89803"/>
              </a:schemeClr>
            </a:solidFill>
            <a:ln w="9525" cap="flat" cmpd="sng">
              <a:solidFill>
                <a:srgbClr val="A1AFD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11"/>
            <p:cNvSpPr/>
            <p:nvPr/>
          </p:nvSpPr>
          <p:spPr>
            <a:xfrm>
              <a:off x="574891" y="3497205"/>
              <a:ext cx="8048478" cy="560880"/>
            </a:xfrm>
            <a:prstGeom prst="roundRect">
              <a:avLst>
                <a:gd name="adj" fmla="val 16667"/>
              </a:avLst>
            </a:prstGeom>
            <a:gradFill>
              <a:gsLst>
                <a:gs pos="0">
                  <a:srgbClr val="ACB8DC"/>
                </a:gs>
                <a:gs pos="50000">
                  <a:srgbClr val="9EADD8"/>
                </a:gs>
                <a:gs pos="100000">
                  <a:srgbClr val="8796C2"/>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1"/>
            <p:cNvSpPr txBox="1"/>
            <p:nvPr/>
          </p:nvSpPr>
          <p:spPr>
            <a:xfrm>
              <a:off x="602271" y="3524585"/>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5. Conferences/ Workshops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11"/>
            <p:cNvSpPr/>
            <p:nvPr/>
          </p:nvSpPr>
          <p:spPr>
            <a:xfrm>
              <a:off x="0" y="4639485"/>
              <a:ext cx="11497826" cy="478800"/>
            </a:xfrm>
            <a:prstGeom prst="rect">
              <a:avLst/>
            </a:prstGeom>
            <a:solidFill>
              <a:schemeClr val="lt1">
                <a:alpha val="89803"/>
              </a:schemeClr>
            </a:solidFill>
            <a:ln w="9525" cap="flat" cmpd="sng">
              <a:solidFill>
                <a:srgbClr val="728CC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11"/>
            <p:cNvSpPr/>
            <p:nvPr/>
          </p:nvSpPr>
          <p:spPr>
            <a:xfrm>
              <a:off x="574891" y="4359045"/>
              <a:ext cx="8048478" cy="560880"/>
            </a:xfrm>
            <a:prstGeom prst="roundRect">
              <a:avLst>
                <a:gd name="adj" fmla="val 16667"/>
              </a:avLst>
            </a:prstGeom>
            <a:gradFill>
              <a:gsLst>
                <a:gs pos="0">
                  <a:srgbClr val="8298CE"/>
                </a:gs>
                <a:gs pos="50000">
                  <a:srgbClr val="6D8ACB"/>
                </a:gs>
                <a:gs pos="100000">
                  <a:srgbClr val="5B77B8"/>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1"/>
            <p:cNvSpPr txBox="1"/>
            <p:nvPr/>
          </p:nvSpPr>
          <p:spPr>
            <a:xfrm>
              <a:off x="602271" y="4386425"/>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6. Co-Design on QI Teams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1"/>
            <p:cNvSpPr/>
            <p:nvPr/>
          </p:nvSpPr>
          <p:spPr>
            <a:xfrm>
              <a:off x="0" y="5501325"/>
              <a:ext cx="11497826" cy="478800"/>
            </a:xfrm>
            <a:prstGeom prst="rect">
              <a:avLst/>
            </a:prstGeom>
            <a:solidFill>
              <a:schemeClr val="lt1">
                <a:alpha val="89803"/>
              </a:schemeClr>
            </a:solidFill>
            <a:ln w="9525" cap="flat" cmpd="sng">
              <a:solidFill>
                <a:srgbClr val="4268B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1"/>
            <p:cNvSpPr/>
            <p:nvPr/>
          </p:nvSpPr>
          <p:spPr>
            <a:xfrm>
              <a:off x="574891" y="5220885"/>
              <a:ext cx="8048478" cy="560880"/>
            </a:xfrm>
            <a:prstGeom prst="roundRect">
              <a:avLst>
                <a:gd name="adj" fmla="val 16667"/>
              </a:avLst>
            </a:prstGeom>
            <a:gradFill>
              <a:gsLst>
                <a:gs pos="0">
                  <a:srgbClr val="5C79C3"/>
                </a:gs>
                <a:gs pos="50000">
                  <a:srgbClr val="3B65C0"/>
                </a:gs>
                <a:gs pos="100000">
                  <a:srgbClr val="2F56AE"/>
                </a:gs>
              </a:gsLst>
              <a:lin ang="540000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1"/>
            <p:cNvSpPr txBox="1"/>
            <p:nvPr/>
          </p:nvSpPr>
          <p:spPr>
            <a:xfrm>
              <a:off x="602271" y="5248265"/>
              <a:ext cx="7993718" cy="506120"/>
            </a:xfrm>
            <a:prstGeom prst="rect">
              <a:avLst/>
            </a:prstGeom>
            <a:noFill/>
            <a:ln>
              <a:noFill/>
            </a:ln>
          </p:spPr>
          <p:txBody>
            <a:bodyPr spcFirstLastPara="1" wrap="square" lIns="304200" tIns="0" rIns="304200" bIns="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Calibri"/>
                <a:buNone/>
                <a:tabLst/>
                <a:defRPr/>
              </a:pPr>
              <a:r>
                <a:rPr kumimoji="0" lang="en-US" sz="3600" b="0" i="0" u="none" strike="noStrike" kern="0" cap="none" spc="0" normalizeH="0" baseline="0" noProof="0">
                  <a:ln>
                    <a:noFill/>
                  </a:ln>
                  <a:solidFill>
                    <a:srgbClr val="FFFFFF"/>
                  </a:solidFill>
                  <a:effectLst/>
                  <a:uLnTx/>
                  <a:uFillTx/>
                  <a:latin typeface="Calibri"/>
                  <a:ea typeface="Calibri"/>
                  <a:cs typeface="Calibri"/>
                  <a:sym typeface="Calibri"/>
                </a:rPr>
                <a:t>7. Patient/Family Advisory Councils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17" name="Google Shape;217;p11"/>
          <p:cNvPicPr preferRelativeResize="0"/>
          <p:nvPr/>
        </p:nvPicPr>
        <p:blipFill rotWithShape="1">
          <a:blip r:embed="rId3">
            <a:alphaModFix/>
          </a:blip>
          <a:srcRect/>
          <a:stretch/>
        </p:blipFill>
        <p:spPr>
          <a:xfrm>
            <a:off x="10804070" y="5470070"/>
            <a:ext cx="1387929" cy="1387929"/>
          </a:xfrm>
          <a:prstGeom prst="rect">
            <a:avLst/>
          </a:prstGeom>
          <a:noFill/>
          <a:ln>
            <a:noFill/>
          </a:ln>
        </p:spPr>
      </p:pic>
    </p:spTree>
    <p:extLst>
      <p:ext uri="{BB962C8B-B14F-4D97-AF65-F5344CB8AC3E}">
        <p14:creationId xmlns:p14="http://schemas.microsoft.com/office/powerpoint/2010/main" val="319769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title"/>
          </p:nvPr>
        </p:nvSpPr>
        <p:spPr>
          <a:xfrm>
            <a:off x="744071" y="97217"/>
            <a:ext cx="10059396"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chemeClr val="dk1"/>
                </a:solidFill>
              </a:rPr>
              <a:t>Strategies for Integrating </a:t>
            </a:r>
            <a:r>
              <a:rPr lang="en-US"/>
              <a:t>Patient Partners</a:t>
            </a:r>
            <a:r>
              <a:rPr lang="en-US">
                <a:solidFill>
                  <a:schemeClr val="dk1"/>
                </a:solidFill>
              </a:rPr>
              <a:t> on Committees/Projects</a:t>
            </a:r>
            <a:endParaRPr/>
          </a:p>
        </p:txBody>
      </p:sp>
      <p:grpSp>
        <p:nvGrpSpPr>
          <p:cNvPr id="224" name="Google Shape;224;p12"/>
          <p:cNvGrpSpPr/>
          <p:nvPr/>
        </p:nvGrpSpPr>
        <p:grpSpPr>
          <a:xfrm>
            <a:off x="332509" y="1497207"/>
            <a:ext cx="11720946" cy="5152059"/>
            <a:chOff x="0" y="915"/>
            <a:chExt cx="11720946" cy="5152059"/>
          </a:xfrm>
        </p:grpSpPr>
        <p:cxnSp>
          <p:nvCxnSpPr>
            <p:cNvPr id="225" name="Google Shape;225;p12"/>
            <p:cNvCxnSpPr/>
            <p:nvPr/>
          </p:nvCxnSpPr>
          <p:spPr>
            <a:xfrm>
              <a:off x="0" y="4304855"/>
              <a:ext cx="11720946" cy="0"/>
            </a:xfrm>
            <a:prstGeom prst="straightConnector1">
              <a:avLst/>
            </a:prstGeom>
            <a:noFill/>
            <a:ln w="12700" cap="flat" cmpd="sng">
              <a:solidFill>
                <a:srgbClr val="3A66B1"/>
              </a:solidFill>
              <a:prstDash val="solid"/>
              <a:miter lim="800000"/>
              <a:headEnd type="none" w="sm" len="sm"/>
              <a:tailEnd type="none" w="sm" len="sm"/>
            </a:ln>
          </p:spPr>
        </p:cxnSp>
        <p:cxnSp>
          <p:nvCxnSpPr>
            <p:cNvPr id="226" name="Google Shape;226;p12"/>
            <p:cNvCxnSpPr/>
            <p:nvPr/>
          </p:nvCxnSpPr>
          <p:spPr>
            <a:xfrm>
              <a:off x="0" y="3011540"/>
              <a:ext cx="11720946" cy="0"/>
            </a:xfrm>
            <a:prstGeom prst="straightConnector1">
              <a:avLst/>
            </a:prstGeom>
            <a:noFill/>
            <a:ln w="12700" cap="flat" cmpd="sng">
              <a:solidFill>
                <a:srgbClr val="3A66B1"/>
              </a:solidFill>
              <a:prstDash val="solid"/>
              <a:miter lim="800000"/>
              <a:headEnd type="none" w="sm" len="sm"/>
              <a:tailEnd type="none" w="sm" len="sm"/>
            </a:ln>
          </p:spPr>
        </p:cxnSp>
        <p:cxnSp>
          <p:nvCxnSpPr>
            <p:cNvPr id="227" name="Google Shape;227;p12"/>
            <p:cNvCxnSpPr/>
            <p:nvPr/>
          </p:nvCxnSpPr>
          <p:spPr>
            <a:xfrm>
              <a:off x="0" y="1718226"/>
              <a:ext cx="11720946" cy="0"/>
            </a:xfrm>
            <a:prstGeom prst="straightConnector1">
              <a:avLst/>
            </a:prstGeom>
            <a:noFill/>
            <a:ln w="12700" cap="flat" cmpd="sng">
              <a:solidFill>
                <a:srgbClr val="3A66B1"/>
              </a:solidFill>
              <a:prstDash val="solid"/>
              <a:miter lim="800000"/>
              <a:headEnd type="none" w="sm" len="sm"/>
              <a:tailEnd type="none" w="sm" len="sm"/>
            </a:ln>
          </p:spPr>
        </p:cxnSp>
        <p:cxnSp>
          <p:nvCxnSpPr>
            <p:cNvPr id="228" name="Google Shape;228;p12"/>
            <p:cNvCxnSpPr/>
            <p:nvPr/>
          </p:nvCxnSpPr>
          <p:spPr>
            <a:xfrm>
              <a:off x="0" y="424911"/>
              <a:ext cx="11720946" cy="0"/>
            </a:xfrm>
            <a:prstGeom prst="straightConnector1">
              <a:avLst/>
            </a:prstGeom>
            <a:noFill/>
            <a:ln w="12700" cap="flat" cmpd="sng">
              <a:solidFill>
                <a:srgbClr val="3A66B1"/>
              </a:solidFill>
              <a:prstDash val="solid"/>
              <a:miter lim="800000"/>
              <a:headEnd type="none" w="sm" len="sm"/>
              <a:tailEnd type="none" w="sm" len="sm"/>
            </a:ln>
          </p:spPr>
        </p:cxnSp>
        <p:sp>
          <p:nvSpPr>
            <p:cNvPr id="229" name="Google Shape;229;p12"/>
            <p:cNvSpPr/>
            <p:nvPr/>
          </p:nvSpPr>
          <p:spPr>
            <a:xfrm>
              <a:off x="3047445" y="915"/>
              <a:ext cx="8673500" cy="42399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12"/>
            <p:cNvSpPr txBox="1"/>
            <p:nvPr/>
          </p:nvSpPr>
          <p:spPr>
            <a:xfrm>
              <a:off x="3047445" y="915"/>
              <a:ext cx="8673500" cy="423995"/>
            </a:xfrm>
            <a:prstGeom prst="rect">
              <a:avLst/>
            </a:prstGeom>
            <a:noFill/>
            <a:ln>
              <a:noFill/>
            </a:ln>
          </p:spPr>
          <p:txBody>
            <a:bodyPr spcFirstLastPara="1" wrap="square" lIns="43800" tIns="43800" rIns="43800" bIns="4380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300"/>
                <a:buFont typeface="Arial Narrow"/>
                <a:buNone/>
                <a:tabLst/>
                <a:defRPr/>
              </a:pPr>
              <a:r>
                <a:rPr kumimoji="0" lang="en-US" sz="2300" b="0" i="0" u="none" strike="noStrike" kern="0" cap="none" spc="0" normalizeH="0" baseline="0" noProof="0">
                  <a:ln>
                    <a:noFill/>
                  </a:ln>
                  <a:solidFill>
                    <a:srgbClr val="000000"/>
                  </a:solidFill>
                  <a:effectLst/>
                  <a:uLnTx/>
                  <a:uFillTx/>
                  <a:latin typeface="Arial Narrow"/>
                  <a:ea typeface="Arial Narrow"/>
                  <a:cs typeface="Arial Narrow"/>
                  <a:sym typeface="Arial Narrow"/>
                </a:rPr>
                <a:t>Onboarding</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12"/>
            <p:cNvSpPr/>
            <p:nvPr/>
          </p:nvSpPr>
          <p:spPr>
            <a:xfrm>
              <a:off x="0" y="915"/>
              <a:ext cx="3047445" cy="423995"/>
            </a:xfrm>
            <a:prstGeom prst="round2SameRect">
              <a:avLst>
                <a:gd name="adj1" fmla="val 16670"/>
                <a:gd name="adj2" fmla="val 0"/>
              </a:avLst>
            </a:prstGeom>
            <a:solidFill>
              <a:srgbClr val="2E538F"/>
            </a:solidFill>
            <a:ln w="12700" cap="flat" cmpd="sng">
              <a:solidFill>
                <a:srgbClr val="2E53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12"/>
            <p:cNvSpPr txBox="1"/>
            <p:nvPr/>
          </p:nvSpPr>
          <p:spPr>
            <a:xfrm>
              <a:off x="20701" y="21616"/>
              <a:ext cx="3006043" cy="403294"/>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Arial Narrow"/>
                <a:buNone/>
                <a:tabLst/>
                <a:defRPr/>
              </a:pPr>
              <a:r>
                <a:rPr kumimoji="0" lang="en-US" sz="2300" b="0" i="0" u="none" strike="noStrike" kern="0" cap="none" spc="0" normalizeH="0" baseline="0" noProof="0">
                  <a:ln>
                    <a:noFill/>
                  </a:ln>
                  <a:solidFill>
                    <a:srgbClr val="FFFFFF"/>
                  </a:solidFill>
                  <a:effectLst/>
                  <a:uLnTx/>
                  <a:uFillTx/>
                  <a:latin typeface="Arial Narrow"/>
                  <a:ea typeface="Arial Narrow"/>
                  <a:cs typeface="Arial Narrow"/>
                  <a:sym typeface="Arial Narrow"/>
                </a:rPr>
                <a:t>Step 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2"/>
            <p:cNvSpPr/>
            <p:nvPr/>
          </p:nvSpPr>
          <p:spPr>
            <a:xfrm>
              <a:off x="0" y="424911"/>
              <a:ext cx="11720946" cy="8481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12"/>
            <p:cNvSpPr txBox="1"/>
            <p:nvPr/>
          </p:nvSpPr>
          <p:spPr>
            <a:xfrm>
              <a:off x="0" y="424911"/>
              <a:ext cx="11720946" cy="848119"/>
            </a:xfrm>
            <a:prstGeom prst="rect">
              <a:avLst/>
            </a:prstGeom>
            <a:noFill/>
            <a:ln>
              <a:noFill/>
            </a:ln>
          </p:spPr>
          <p:txBody>
            <a:bodyPr spcFirstLastPara="1" wrap="square" lIns="43800" tIns="43800" rIns="43800" bIns="43800" anchor="t" anchorCtr="0">
              <a:noAutofit/>
            </a:bodyPr>
            <a:lstStyle/>
            <a:p>
              <a:pPr marL="171450" marR="0" lvl="1" indent="-171450" algn="l" defTabSz="914400" rtl="0" eaLnBrk="1" fontAlgn="auto" latinLnBrk="0" hangingPunct="1">
                <a:lnSpc>
                  <a:spcPct val="90000"/>
                </a:lnSpc>
                <a:spcBef>
                  <a:spcPts val="0"/>
                </a:spcBef>
                <a:spcAft>
                  <a:spcPts val="0"/>
                </a:spcAft>
                <a:buClr>
                  <a:srgbClr val="000000"/>
                </a:buClr>
                <a:buSzPts val="1800"/>
                <a:buFont typeface="Arial Narrow"/>
                <a:buChar char="•"/>
                <a:tabLst/>
                <a:defRPr/>
              </a:pPr>
              <a:r>
                <a:rPr kumimoji="0" lang="en-US" sz="1800" b="0" i="0" u="none" strike="noStrike" kern="0" cap="none" spc="0" normalizeH="0" baseline="0" noProof="0">
                  <a:ln>
                    <a:noFill/>
                  </a:ln>
                  <a:solidFill>
                    <a:srgbClr val="000000"/>
                  </a:solidFill>
                  <a:effectLst/>
                  <a:uLnTx/>
                  <a:uFillTx/>
                  <a:latin typeface="Arial Narrow"/>
                  <a:ea typeface="Arial Narrow"/>
                  <a:cs typeface="Arial Narrow"/>
                  <a:sym typeface="Arial Narrow"/>
                </a:rPr>
                <a:t>Provide information to provide to Partners. (Time commitment, date, what to expect in meeting, etc.)</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2"/>
            <p:cNvSpPr/>
            <p:nvPr/>
          </p:nvSpPr>
          <p:spPr>
            <a:xfrm>
              <a:off x="3047445" y="1294230"/>
              <a:ext cx="8673500" cy="42399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2"/>
            <p:cNvSpPr txBox="1"/>
            <p:nvPr/>
          </p:nvSpPr>
          <p:spPr>
            <a:xfrm>
              <a:off x="3047445" y="1294230"/>
              <a:ext cx="8673500" cy="423995"/>
            </a:xfrm>
            <a:prstGeom prst="rect">
              <a:avLst/>
            </a:prstGeom>
            <a:noFill/>
            <a:ln>
              <a:noFill/>
            </a:ln>
          </p:spPr>
          <p:txBody>
            <a:bodyPr spcFirstLastPara="1" wrap="square" lIns="43800" tIns="43800" rIns="43800" bIns="4380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300"/>
                <a:buFont typeface="Arial Narrow"/>
                <a:buNone/>
                <a:tabLst/>
                <a:defRPr/>
              </a:pPr>
              <a:r>
                <a:rPr kumimoji="0" lang="en-US" sz="2300" b="0" i="0" u="none" strike="noStrike" kern="0" cap="none" spc="0" normalizeH="0" baseline="0" noProof="0">
                  <a:ln>
                    <a:noFill/>
                  </a:ln>
                  <a:solidFill>
                    <a:srgbClr val="000000"/>
                  </a:solidFill>
                  <a:effectLst/>
                  <a:uLnTx/>
                  <a:uFillTx/>
                  <a:latin typeface="Arial Narrow"/>
                  <a:ea typeface="Arial Narrow"/>
                  <a:cs typeface="Arial Narrow"/>
                  <a:sym typeface="Arial Narrow"/>
                </a:rPr>
                <a:t>Match Interests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2"/>
            <p:cNvSpPr/>
            <p:nvPr/>
          </p:nvSpPr>
          <p:spPr>
            <a:xfrm>
              <a:off x="0" y="1294230"/>
              <a:ext cx="3047445" cy="423995"/>
            </a:xfrm>
            <a:prstGeom prst="round2SameRect">
              <a:avLst>
                <a:gd name="adj1" fmla="val 16670"/>
                <a:gd name="adj2" fmla="val 0"/>
              </a:avLst>
            </a:prstGeom>
            <a:solidFill>
              <a:srgbClr val="6682C5"/>
            </a:solidFill>
            <a:ln w="12700" cap="flat" cmpd="sng">
              <a:solidFill>
                <a:srgbClr val="6682C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2"/>
            <p:cNvSpPr txBox="1"/>
            <p:nvPr/>
          </p:nvSpPr>
          <p:spPr>
            <a:xfrm>
              <a:off x="20701" y="1314931"/>
              <a:ext cx="3006043" cy="403294"/>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Arial Narrow"/>
                <a:buNone/>
                <a:tabLst/>
                <a:defRPr/>
              </a:pPr>
              <a:r>
                <a:rPr kumimoji="0" lang="en-US" sz="2300" b="0" i="0" u="none" strike="noStrike" kern="0" cap="none" spc="0" normalizeH="0" baseline="0" noProof="0">
                  <a:ln>
                    <a:noFill/>
                  </a:ln>
                  <a:solidFill>
                    <a:srgbClr val="FFFFFF"/>
                  </a:solidFill>
                  <a:effectLst/>
                  <a:uLnTx/>
                  <a:uFillTx/>
                  <a:latin typeface="Arial Narrow"/>
                  <a:ea typeface="Arial Narrow"/>
                  <a:cs typeface="Arial Narrow"/>
                  <a:sym typeface="Arial Narrow"/>
                </a:rPr>
                <a:t>Step 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2"/>
            <p:cNvSpPr/>
            <p:nvPr/>
          </p:nvSpPr>
          <p:spPr>
            <a:xfrm>
              <a:off x="0" y="1718226"/>
              <a:ext cx="11720946" cy="8481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2"/>
            <p:cNvSpPr txBox="1"/>
            <p:nvPr/>
          </p:nvSpPr>
          <p:spPr>
            <a:xfrm>
              <a:off x="0" y="1718226"/>
              <a:ext cx="11720946" cy="848119"/>
            </a:xfrm>
            <a:prstGeom prst="rect">
              <a:avLst/>
            </a:prstGeom>
            <a:noFill/>
            <a:ln>
              <a:noFill/>
            </a:ln>
          </p:spPr>
          <p:txBody>
            <a:bodyPr spcFirstLastPara="1" wrap="square" lIns="43800" tIns="43800" rIns="43800" bIns="43800" anchor="t" anchorCtr="0">
              <a:noAutofit/>
            </a:bodyPr>
            <a:lstStyle/>
            <a:p>
              <a:pPr marL="171450" marR="0" lvl="1" indent="-171450" algn="l" defTabSz="914400" rtl="0" eaLnBrk="1" fontAlgn="auto" latinLnBrk="0" hangingPunct="1">
                <a:lnSpc>
                  <a:spcPct val="90000"/>
                </a:lnSpc>
                <a:spcBef>
                  <a:spcPts val="0"/>
                </a:spcBef>
                <a:spcAft>
                  <a:spcPts val="0"/>
                </a:spcAft>
                <a:buClr>
                  <a:srgbClr val="000000"/>
                </a:buClr>
                <a:buSzPts val="1800"/>
                <a:buFont typeface="Arial Narrow"/>
                <a:buChar char="•"/>
                <a:tabLst/>
                <a:defRPr/>
              </a:pPr>
              <a:r>
                <a:rPr kumimoji="0" lang="en-US" sz="1800" b="0" i="0" u="none" strike="noStrike" kern="0" cap="none" spc="0" normalizeH="0" baseline="0" noProof="0">
                  <a:ln>
                    <a:noFill/>
                  </a:ln>
                  <a:solidFill>
                    <a:srgbClr val="000000"/>
                  </a:solidFill>
                  <a:effectLst/>
                  <a:uLnTx/>
                  <a:uFillTx/>
                  <a:latin typeface="Arial Narrow"/>
                  <a:ea typeface="Arial Narrow"/>
                  <a:cs typeface="Arial Narrow"/>
                  <a:sym typeface="Arial Narrow"/>
                </a:rPr>
                <a:t>Make every effort to match the interests of the Partners to the topic of the committee or project.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2"/>
            <p:cNvSpPr/>
            <p:nvPr/>
          </p:nvSpPr>
          <p:spPr>
            <a:xfrm>
              <a:off x="3047445" y="2587544"/>
              <a:ext cx="8673500" cy="42399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2"/>
            <p:cNvSpPr txBox="1"/>
            <p:nvPr/>
          </p:nvSpPr>
          <p:spPr>
            <a:xfrm>
              <a:off x="3047445" y="2587544"/>
              <a:ext cx="8673500" cy="423995"/>
            </a:xfrm>
            <a:prstGeom prst="rect">
              <a:avLst/>
            </a:prstGeom>
            <a:noFill/>
            <a:ln>
              <a:noFill/>
            </a:ln>
          </p:spPr>
          <p:txBody>
            <a:bodyPr spcFirstLastPara="1" wrap="square" lIns="43800" tIns="43800" rIns="43800" bIns="4380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300"/>
                <a:buFont typeface="Arial Narrow"/>
                <a:buNone/>
                <a:tabLst/>
                <a:defRPr/>
              </a:pPr>
              <a:r>
                <a:rPr kumimoji="0" lang="en-US" sz="2300" b="0" i="0" u="none" strike="noStrike" kern="0" cap="none" spc="0" normalizeH="0" baseline="0" noProof="0">
                  <a:ln>
                    <a:noFill/>
                  </a:ln>
                  <a:solidFill>
                    <a:srgbClr val="000000"/>
                  </a:solidFill>
                  <a:effectLst/>
                  <a:uLnTx/>
                  <a:uFillTx/>
                  <a:latin typeface="Arial Narrow"/>
                  <a:ea typeface="Arial Narrow"/>
                  <a:cs typeface="Arial Narrow"/>
                  <a:sym typeface="Arial Narrow"/>
                </a:rPr>
                <a:t>Preparation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2"/>
            <p:cNvSpPr/>
            <p:nvPr/>
          </p:nvSpPr>
          <p:spPr>
            <a:xfrm>
              <a:off x="0" y="2587544"/>
              <a:ext cx="3047445" cy="423995"/>
            </a:xfrm>
            <a:prstGeom prst="round2SameRect">
              <a:avLst>
                <a:gd name="adj1" fmla="val 16670"/>
                <a:gd name="adj2" fmla="val 0"/>
              </a:avLst>
            </a:prstGeom>
            <a:solidFill>
              <a:srgbClr val="B8C2E0"/>
            </a:solidFill>
            <a:ln w="12700" cap="flat" cmpd="sng">
              <a:solidFill>
                <a:srgbClr val="B8C2E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2"/>
            <p:cNvSpPr txBox="1"/>
            <p:nvPr/>
          </p:nvSpPr>
          <p:spPr>
            <a:xfrm>
              <a:off x="20701" y="2608245"/>
              <a:ext cx="3006043" cy="403294"/>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Arial Narrow"/>
                <a:buNone/>
                <a:tabLst/>
                <a:defRPr/>
              </a:pPr>
              <a:r>
                <a:rPr kumimoji="0" lang="en-US" sz="2300" b="0" i="0" u="none" strike="noStrike" kern="0" cap="none" spc="0" normalizeH="0" baseline="0" noProof="0">
                  <a:ln>
                    <a:noFill/>
                  </a:ln>
                  <a:solidFill>
                    <a:srgbClr val="FFFFFF"/>
                  </a:solidFill>
                  <a:effectLst/>
                  <a:uLnTx/>
                  <a:uFillTx/>
                  <a:latin typeface="Arial Narrow"/>
                  <a:ea typeface="Arial Narrow"/>
                  <a:cs typeface="Arial Narrow"/>
                  <a:sym typeface="Arial Narrow"/>
                </a:rPr>
                <a:t>Step 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2"/>
            <p:cNvSpPr/>
            <p:nvPr/>
          </p:nvSpPr>
          <p:spPr>
            <a:xfrm>
              <a:off x="0" y="3011540"/>
              <a:ext cx="11720946" cy="8481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2"/>
            <p:cNvSpPr txBox="1"/>
            <p:nvPr/>
          </p:nvSpPr>
          <p:spPr>
            <a:xfrm>
              <a:off x="0" y="3011540"/>
              <a:ext cx="11720946" cy="848119"/>
            </a:xfrm>
            <a:prstGeom prst="rect">
              <a:avLst/>
            </a:prstGeom>
            <a:noFill/>
            <a:ln>
              <a:noFill/>
            </a:ln>
          </p:spPr>
          <p:txBody>
            <a:bodyPr spcFirstLastPara="1" wrap="square" lIns="43800" tIns="43800" rIns="43800" bIns="43800" anchor="t" anchorCtr="0">
              <a:noAutofit/>
            </a:bodyPr>
            <a:lstStyle/>
            <a:p>
              <a:pPr marL="171450" marR="0" lvl="1" indent="-171450" algn="l" defTabSz="914400" rtl="0" eaLnBrk="1" fontAlgn="auto" latinLnBrk="0" hangingPunct="1">
                <a:lnSpc>
                  <a:spcPct val="90000"/>
                </a:lnSpc>
                <a:spcBef>
                  <a:spcPts val="0"/>
                </a:spcBef>
                <a:spcAft>
                  <a:spcPts val="0"/>
                </a:spcAft>
                <a:buClr>
                  <a:srgbClr val="000000"/>
                </a:buClr>
                <a:buSzPts val="1800"/>
                <a:buFont typeface="Arial Narrow"/>
                <a:buChar char="•"/>
                <a:tabLst/>
                <a:defRPr/>
              </a:pPr>
              <a:r>
                <a:rPr kumimoji="0" lang="en-US" sz="1800" b="0" i="0" u="none" strike="noStrike" kern="0" cap="none" spc="0" normalizeH="0" baseline="0" noProof="0">
                  <a:ln>
                    <a:noFill/>
                  </a:ln>
                  <a:solidFill>
                    <a:srgbClr val="000000"/>
                  </a:solidFill>
                  <a:effectLst/>
                  <a:uLnTx/>
                  <a:uFillTx/>
                  <a:latin typeface="Arial Narrow"/>
                  <a:ea typeface="Arial Narrow"/>
                  <a:cs typeface="Arial Narrow"/>
                  <a:sym typeface="Arial Narrow"/>
                </a:rPr>
                <a:t>Connect the Partner with team liaison to provide more information on the meeting topic. Plan a 30 minute meeting for 1:1 time with Partners and allow time for questions.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2"/>
            <p:cNvSpPr/>
            <p:nvPr/>
          </p:nvSpPr>
          <p:spPr>
            <a:xfrm>
              <a:off x="3047445" y="3880859"/>
              <a:ext cx="8673500" cy="423995"/>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2"/>
            <p:cNvSpPr txBox="1"/>
            <p:nvPr/>
          </p:nvSpPr>
          <p:spPr>
            <a:xfrm>
              <a:off x="3047445" y="3880859"/>
              <a:ext cx="8673500" cy="423995"/>
            </a:xfrm>
            <a:prstGeom prst="rect">
              <a:avLst/>
            </a:prstGeom>
            <a:noFill/>
            <a:ln>
              <a:noFill/>
            </a:ln>
          </p:spPr>
          <p:txBody>
            <a:bodyPr spcFirstLastPara="1" wrap="square" lIns="43800" tIns="43800" rIns="43800" bIns="43800" anchor="b"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300"/>
                <a:buFont typeface="Arial Narrow"/>
                <a:buNone/>
                <a:tabLst/>
                <a:defRPr/>
              </a:pPr>
              <a:r>
                <a:rPr kumimoji="0" lang="en-US" sz="2300" b="0" i="0" u="none" strike="noStrike" kern="0" cap="none" spc="0" normalizeH="0" baseline="0" noProof="0">
                  <a:ln>
                    <a:noFill/>
                  </a:ln>
                  <a:solidFill>
                    <a:srgbClr val="000000"/>
                  </a:solidFill>
                  <a:effectLst/>
                  <a:uLnTx/>
                  <a:uFillTx/>
                  <a:latin typeface="Arial Narrow"/>
                  <a:ea typeface="Arial Narrow"/>
                  <a:cs typeface="Arial Narrow"/>
                  <a:sym typeface="Arial Narrow"/>
                </a:rPr>
                <a:t>Follow Up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2"/>
            <p:cNvSpPr/>
            <p:nvPr/>
          </p:nvSpPr>
          <p:spPr>
            <a:xfrm>
              <a:off x="0" y="3880859"/>
              <a:ext cx="3047445" cy="423995"/>
            </a:xfrm>
            <a:prstGeom prst="round2SameRect">
              <a:avLst>
                <a:gd name="adj1" fmla="val 16670"/>
                <a:gd name="adj2" fmla="val 0"/>
              </a:avLst>
            </a:prstGeom>
            <a:solidFill>
              <a:srgbClr val="6682C5"/>
            </a:solidFill>
            <a:ln w="12700" cap="flat" cmpd="sng">
              <a:solidFill>
                <a:srgbClr val="6682C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2"/>
            <p:cNvSpPr txBox="1"/>
            <p:nvPr/>
          </p:nvSpPr>
          <p:spPr>
            <a:xfrm>
              <a:off x="20701" y="3901560"/>
              <a:ext cx="3006043" cy="403294"/>
            </a:xfrm>
            <a:prstGeom prst="rect">
              <a:avLst/>
            </a:prstGeom>
            <a:noFill/>
            <a:ln>
              <a:noFill/>
            </a:ln>
          </p:spPr>
          <p:txBody>
            <a:bodyPr spcFirstLastPara="1" wrap="square" lIns="43800" tIns="43800" rIns="43800" bIns="438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300"/>
                <a:buFont typeface="Arial Narrow"/>
                <a:buNone/>
                <a:tabLst/>
                <a:defRPr/>
              </a:pPr>
              <a:r>
                <a:rPr kumimoji="0" lang="en-US" sz="2300" b="0" i="0" u="none" strike="noStrike" kern="0" cap="none" spc="0" normalizeH="0" baseline="0" noProof="0">
                  <a:ln>
                    <a:noFill/>
                  </a:ln>
                  <a:solidFill>
                    <a:srgbClr val="FFFFFF"/>
                  </a:solidFill>
                  <a:effectLst/>
                  <a:uLnTx/>
                  <a:uFillTx/>
                  <a:latin typeface="Arial Narrow"/>
                  <a:ea typeface="Arial Narrow"/>
                  <a:cs typeface="Arial Narrow"/>
                  <a:sym typeface="Arial Narrow"/>
                </a:rPr>
                <a:t>Step 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2"/>
            <p:cNvSpPr/>
            <p:nvPr/>
          </p:nvSpPr>
          <p:spPr>
            <a:xfrm>
              <a:off x="0" y="4304855"/>
              <a:ext cx="11720946" cy="848119"/>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2"/>
            <p:cNvSpPr txBox="1"/>
            <p:nvPr/>
          </p:nvSpPr>
          <p:spPr>
            <a:xfrm>
              <a:off x="0" y="4304855"/>
              <a:ext cx="11720946" cy="848119"/>
            </a:xfrm>
            <a:prstGeom prst="rect">
              <a:avLst/>
            </a:prstGeom>
            <a:noFill/>
            <a:ln>
              <a:noFill/>
            </a:ln>
          </p:spPr>
          <p:txBody>
            <a:bodyPr spcFirstLastPara="1" wrap="square" lIns="43800" tIns="43800" rIns="43800" bIns="43800" anchor="t" anchorCtr="0">
              <a:noAutofit/>
            </a:bodyPr>
            <a:lstStyle/>
            <a:p>
              <a:pPr marL="171450" marR="0" lvl="1" indent="-171450" algn="l" defTabSz="914400" rtl="0" eaLnBrk="1" fontAlgn="auto" latinLnBrk="0" hangingPunct="1">
                <a:lnSpc>
                  <a:spcPct val="90000"/>
                </a:lnSpc>
                <a:spcBef>
                  <a:spcPts val="0"/>
                </a:spcBef>
                <a:spcAft>
                  <a:spcPts val="0"/>
                </a:spcAft>
                <a:buClr>
                  <a:srgbClr val="000000"/>
                </a:buClr>
                <a:buSzPts val="1800"/>
                <a:buFont typeface="Arial Narrow"/>
                <a:buChar char="•"/>
                <a:tabLst/>
                <a:defRPr/>
              </a:pPr>
              <a:r>
                <a:rPr kumimoji="0" lang="en-US" sz="1800" b="0" i="0" u="none" strike="noStrike" kern="0" cap="none" spc="0" normalizeH="0" baseline="0" noProof="0">
                  <a:ln>
                    <a:noFill/>
                  </a:ln>
                  <a:solidFill>
                    <a:srgbClr val="000000"/>
                  </a:solidFill>
                  <a:effectLst/>
                  <a:uLnTx/>
                  <a:uFillTx/>
                  <a:latin typeface="Arial Narrow"/>
                  <a:ea typeface="Arial Narrow"/>
                  <a:cs typeface="Arial Narrow"/>
                  <a:sym typeface="Arial Narrow"/>
                </a:rPr>
                <a:t>Follow up soon after the first encounter with a new team. Provide additional resources and answer questions. Did they have everything they needed to participate effectively?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7191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pic>
        <p:nvPicPr>
          <p:cNvPr id="258" name="Google Shape;258;p13"/>
          <p:cNvPicPr preferRelativeResize="0">
            <a:picLocks noGrp="1"/>
          </p:cNvPicPr>
          <p:nvPr>
            <p:ph type="pic" idx="2"/>
          </p:nvPr>
        </p:nvPicPr>
        <p:blipFill rotWithShape="1">
          <a:blip r:embed="rId3">
            <a:alphaModFix/>
          </a:blip>
          <a:srcRect l="-2531" r="1767"/>
          <a:stretch/>
        </p:blipFill>
        <p:spPr>
          <a:xfrm>
            <a:off x="564776" y="213789"/>
            <a:ext cx="10787436" cy="6430422"/>
          </a:xfrm>
          <a:prstGeom prst="rect">
            <a:avLst/>
          </a:prstGeom>
          <a:noFill/>
          <a:ln>
            <a:noFill/>
          </a:ln>
        </p:spPr>
      </p:pic>
      <p:sp>
        <p:nvSpPr>
          <p:cNvPr id="259" name="Google Shape;259;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endParaRPr/>
          </a:p>
        </p:txBody>
      </p:sp>
    </p:spTree>
    <p:extLst>
      <p:ext uri="{BB962C8B-B14F-4D97-AF65-F5344CB8AC3E}">
        <p14:creationId xmlns:p14="http://schemas.microsoft.com/office/powerpoint/2010/main" val="179887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3864"/>
        </a:solidFill>
        <a:effectLst/>
      </p:bgPr>
    </p:bg>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dirty="0">
                <a:solidFill>
                  <a:schemeClr val="lt1"/>
                </a:solidFill>
              </a:rPr>
              <a:t>Creating Change through Patient and Community Engagement</a:t>
            </a:r>
            <a:endParaRPr dirty="0"/>
          </a:p>
        </p:txBody>
      </p:sp>
      <p:sp>
        <p:nvSpPr>
          <p:cNvPr id="92" name="Google Shape;92;p1"/>
          <p:cNvSpPr txBox="1">
            <a:spLocks noGrp="1"/>
          </p:cNvSpPr>
          <p:nvPr>
            <p:ph type="subTitle" idx="1"/>
          </p:nvPr>
        </p:nvSpPr>
        <p:spPr>
          <a:xfrm>
            <a:off x="1524000" y="475848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dirty="0" err="1">
                <a:solidFill>
                  <a:schemeClr val="lt1"/>
                </a:solidFill>
              </a:rPr>
              <a:t>LaToshia</a:t>
            </a:r>
            <a:r>
              <a:rPr lang="en-US" dirty="0">
                <a:solidFill>
                  <a:schemeClr val="lt1"/>
                </a:solidFill>
              </a:rPr>
              <a:t> Rouse, CD(DONA)</a:t>
            </a:r>
            <a:endParaRPr dirty="0"/>
          </a:p>
          <a:p>
            <a:pPr marL="0" lvl="0" indent="0" algn="ctr" rtl="0">
              <a:lnSpc>
                <a:spcPct val="90000"/>
              </a:lnSpc>
              <a:spcBef>
                <a:spcPts val="1000"/>
              </a:spcBef>
              <a:spcAft>
                <a:spcPts val="0"/>
              </a:spcAft>
              <a:buClr>
                <a:schemeClr val="lt1"/>
              </a:buClr>
              <a:buSzPts val="2400"/>
              <a:buNone/>
            </a:pPr>
            <a:r>
              <a:rPr lang="en-US" dirty="0">
                <a:solidFill>
                  <a:schemeClr val="lt1"/>
                </a:solidFill>
              </a:rPr>
              <a:t>Kimberly D. Harper, MSN, RN, MHA</a:t>
            </a:r>
            <a:endParaRPr dirty="0"/>
          </a:p>
          <a:p>
            <a:pPr marL="0" lvl="0" indent="0" algn="ctr" rtl="0">
              <a:lnSpc>
                <a:spcPct val="90000"/>
              </a:lnSpc>
              <a:spcBef>
                <a:spcPts val="1000"/>
              </a:spcBef>
              <a:spcAft>
                <a:spcPts val="0"/>
              </a:spcAft>
              <a:buClr>
                <a:schemeClr val="lt1"/>
              </a:buClr>
              <a:buSzPts val="2400"/>
              <a:buNone/>
            </a:pPr>
            <a:r>
              <a:rPr lang="en-US" dirty="0" err="1">
                <a:solidFill>
                  <a:schemeClr val="lt1"/>
                </a:solidFill>
              </a:rPr>
              <a:t>Tomeka</a:t>
            </a:r>
            <a:r>
              <a:rPr lang="en-US" dirty="0">
                <a:solidFill>
                  <a:schemeClr val="lt1"/>
                </a:solidFill>
              </a:rPr>
              <a:t> James Isaac, MBA, MHRM, CAMS</a:t>
            </a:r>
            <a:endParaRPr dirty="0"/>
          </a:p>
        </p:txBody>
      </p:sp>
    </p:spTree>
    <p:extLst>
      <p:ext uri="{BB962C8B-B14F-4D97-AF65-F5344CB8AC3E}">
        <p14:creationId xmlns:p14="http://schemas.microsoft.com/office/powerpoint/2010/main" val="410029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a:stretch/>
        </p:blipFill>
        <p:spPr>
          <a:xfrm>
            <a:off x="4137543" y="0"/>
            <a:ext cx="3916909" cy="1429225"/>
          </a:xfrm>
          <a:prstGeom prst="rect">
            <a:avLst/>
          </a:prstGeom>
          <a:noFill/>
          <a:ln>
            <a:noFill/>
          </a:ln>
        </p:spPr>
      </p:pic>
      <p:pic>
        <p:nvPicPr>
          <p:cNvPr id="98" name="Google Shape;98;p2"/>
          <p:cNvPicPr preferRelativeResize="0"/>
          <p:nvPr/>
        </p:nvPicPr>
        <p:blipFill rotWithShape="1">
          <a:blip r:embed="rId4">
            <a:alphaModFix/>
          </a:blip>
          <a:srcRect/>
          <a:stretch/>
        </p:blipFill>
        <p:spPr>
          <a:xfrm>
            <a:off x="882970" y="339703"/>
            <a:ext cx="2410580" cy="3214107"/>
          </a:xfrm>
          <a:prstGeom prst="rect">
            <a:avLst/>
          </a:prstGeom>
          <a:noFill/>
          <a:ln>
            <a:noFill/>
          </a:ln>
        </p:spPr>
      </p:pic>
      <p:pic>
        <p:nvPicPr>
          <p:cNvPr id="99" name="Google Shape;99;p2"/>
          <p:cNvPicPr preferRelativeResize="0"/>
          <p:nvPr/>
        </p:nvPicPr>
        <p:blipFill rotWithShape="1">
          <a:blip r:embed="rId5">
            <a:alphaModFix/>
          </a:blip>
          <a:srcRect/>
          <a:stretch/>
        </p:blipFill>
        <p:spPr>
          <a:xfrm>
            <a:off x="8664860" y="731783"/>
            <a:ext cx="2761397" cy="2822027"/>
          </a:xfrm>
          <a:prstGeom prst="rect">
            <a:avLst/>
          </a:prstGeom>
          <a:noFill/>
          <a:ln>
            <a:noFill/>
          </a:ln>
        </p:spPr>
      </p:pic>
      <p:pic>
        <p:nvPicPr>
          <p:cNvPr id="100" name="Google Shape;100;p2"/>
          <p:cNvPicPr preferRelativeResize="0"/>
          <p:nvPr/>
        </p:nvPicPr>
        <p:blipFill rotWithShape="1">
          <a:blip r:embed="rId6">
            <a:alphaModFix/>
          </a:blip>
          <a:srcRect/>
          <a:stretch/>
        </p:blipFill>
        <p:spPr>
          <a:xfrm>
            <a:off x="231328" y="4187629"/>
            <a:ext cx="3492783" cy="2330668"/>
          </a:xfrm>
          <a:prstGeom prst="rect">
            <a:avLst/>
          </a:prstGeom>
          <a:noFill/>
          <a:ln>
            <a:noFill/>
          </a:ln>
        </p:spPr>
      </p:pic>
      <p:pic>
        <p:nvPicPr>
          <p:cNvPr id="101" name="Google Shape;101;p2"/>
          <p:cNvPicPr preferRelativeResize="0"/>
          <p:nvPr/>
        </p:nvPicPr>
        <p:blipFill rotWithShape="1">
          <a:blip r:embed="rId7">
            <a:alphaModFix/>
          </a:blip>
          <a:srcRect/>
          <a:stretch/>
        </p:blipFill>
        <p:spPr>
          <a:xfrm>
            <a:off x="8467886" y="4169708"/>
            <a:ext cx="3155347" cy="236651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116785" y="1839310"/>
            <a:ext cx="1958423" cy="3429000"/>
          </a:xfrm>
          <a:prstGeom prst="rect">
            <a:avLst/>
          </a:prstGeom>
          <a:noFill/>
          <a:ln>
            <a:noFill/>
          </a:ln>
        </p:spPr>
      </p:pic>
      <p:sp>
        <p:nvSpPr>
          <p:cNvPr id="103" name="Google Shape;103;p2"/>
          <p:cNvSpPr txBox="1"/>
          <p:nvPr/>
        </p:nvSpPr>
        <p:spPr>
          <a:xfrm>
            <a:off x="4783774" y="5428774"/>
            <a:ext cx="2624451"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Jace Alexander Isaac</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May 15, 2018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562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3"/>
          <p:cNvGrpSpPr/>
          <p:nvPr/>
        </p:nvGrpSpPr>
        <p:grpSpPr>
          <a:xfrm>
            <a:off x="1788865" y="121361"/>
            <a:ext cx="8842868" cy="6736301"/>
            <a:chOff x="1560265" y="337"/>
            <a:chExt cx="8842868" cy="6736301"/>
          </a:xfrm>
        </p:grpSpPr>
        <p:sp>
          <p:nvSpPr>
            <p:cNvPr id="109" name="Google Shape;109;p3"/>
            <p:cNvSpPr/>
            <p:nvPr/>
          </p:nvSpPr>
          <p:spPr>
            <a:xfrm>
              <a:off x="1560265" y="337"/>
              <a:ext cx="2456352" cy="2456352"/>
            </a:xfrm>
            <a:prstGeom prst="ellipse">
              <a:avLst/>
            </a:prstGeom>
            <a:solidFill>
              <a:srgbClr val="4372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txBox="1"/>
            <p:nvPr/>
          </p:nvSpPr>
          <p:spPr>
            <a:xfrm>
              <a:off x="1919989" y="360061"/>
              <a:ext cx="1736904" cy="1736904"/>
            </a:xfrm>
            <a:prstGeom prst="rect">
              <a:avLst/>
            </a:prstGeom>
            <a:noFill/>
            <a:ln>
              <a:noFill/>
            </a:ln>
          </p:spPr>
          <p:txBody>
            <a:bodyPr spcFirstLastPara="1" wrap="square" lIns="73650" tIns="73650" rIns="73650" bIns="73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5800"/>
                <a:buFont typeface="Calibri"/>
                <a:buNone/>
                <a:tabLst/>
                <a:defRPr/>
              </a:pPr>
              <a:r>
                <a:rPr kumimoji="0" lang="en-US" sz="5800" b="0" i="0" u="none" strike="noStrike" kern="0" cap="none" spc="0" normalizeH="0" baseline="0" noProof="0">
                  <a:ln>
                    <a:noFill/>
                  </a:ln>
                  <a:solidFill>
                    <a:srgbClr val="FFFFFF"/>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2076099" y="2656145"/>
              <a:ext cx="1424684" cy="1424684"/>
            </a:xfrm>
            <a:prstGeom prst="mathPlus">
              <a:avLst>
                <a:gd name="adj1" fmla="val 23520"/>
              </a:avLst>
            </a:prstGeom>
            <a:solidFill>
              <a:srgbClr val="ABBA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txBox="1"/>
            <p:nvPr/>
          </p:nvSpPr>
          <p:spPr>
            <a:xfrm>
              <a:off x="2264941" y="3200944"/>
              <a:ext cx="1047000" cy="335086"/>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Calibri"/>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13;p3"/>
            <p:cNvSpPr/>
            <p:nvPr/>
          </p:nvSpPr>
          <p:spPr>
            <a:xfrm>
              <a:off x="1560265" y="4280286"/>
              <a:ext cx="2456352" cy="2456352"/>
            </a:xfrm>
            <a:prstGeom prst="ellipse">
              <a:avLst/>
            </a:prstGeom>
            <a:solidFill>
              <a:srgbClr val="4372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txBox="1"/>
            <p:nvPr/>
          </p:nvSpPr>
          <p:spPr>
            <a:xfrm>
              <a:off x="1919989" y="4640010"/>
              <a:ext cx="1736904" cy="1736904"/>
            </a:xfrm>
            <a:prstGeom prst="rect">
              <a:avLst/>
            </a:prstGeom>
            <a:noFill/>
            <a:ln>
              <a:noFill/>
            </a:ln>
          </p:spPr>
          <p:txBody>
            <a:bodyPr spcFirstLastPara="1" wrap="square" lIns="73650" tIns="73650" rIns="73650" bIns="736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5800"/>
                <a:buFont typeface="Calibri"/>
                <a:buNone/>
                <a:tabLst/>
                <a:defRPr/>
              </a:pPr>
              <a:r>
                <a:rPr kumimoji="0" lang="en-US" sz="5800" b="0" i="0" u="none" strike="noStrike" kern="0" cap="none" spc="0" normalizeH="0" baseline="0" noProof="0">
                  <a:ln>
                    <a:noFill/>
                  </a:ln>
                  <a:solidFill>
                    <a:srgbClr val="FFFFFF"/>
                  </a:solidFill>
                  <a:effectLst/>
                  <a:uLnTx/>
                  <a:uFillTx/>
                  <a:latin typeface="Calibri"/>
                  <a:ea typeface="Calibri"/>
                  <a:cs typeface="Calibri"/>
                  <a:sym typeface="Calibri"/>
                </a:rPr>
                <a:t>Story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3"/>
            <p:cNvSpPr/>
            <p:nvPr/>
          </p:nvSpPr>
          <p:spPr>
            <a:xfrm>
              <a:off x="4385070" y="2911606"/>
              <a:ext cx="781120" cy="913763"/>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3"/>
            <p:cNvSpPr txBox="1"/>
            <p:nvPr/>
          </p:nvSpPr>
          <p:spPr>
            <a:xfrm>
              <a:off x="4385070" y="3094359"/>
              <a:ext cx="546784" cy="548257"/>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900"/>
                <a:buFont typeface="Calibri"/>
                <a:buNone/>
                <a:tabLst/>
                <a:defRPr/>
              </a:pPr>
              <a:endParaRPr kumimoji="0" sz="3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17;p3"/>
            <p:cNvSpPr/>
            <p:nvPr/>
          </p:nvSpPr>
          <p:spPr>
            <a:xfrm>
              <a:off x="5490429" y="912135"/>
              <a:ext cx="4912704" cy="4912704"/>
            </a:xfrm>
            <a:prstGeom prst="ellipse">
              <a:avLst/>
            </a:prstGeom>
            <a:solidFill>
              <a:srgbClr val="4372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3"/>
            <p:cNvSpPr txBox="1"/>
            <p:nvPr/>
          </p:nvSpPr>
          <p:spPr>
            <a:xfrm>
              <a:off x="6209878" y="1631584"/>
              <a:ext cx="3473806" cy="3473806"/>
            </a:xfrm>
            <a:prstGeom prst="rect">
              <a:avLst/>
            </a:prstGeom>
            <a:noFill/>
            <a:ln>
              <a:noFill/>
            </a:ln>
          </p:spPr>
          <p:txBody>
            <a:bodyPr spcFirstLastPara="1" wrap="square" lIns="58400" tIns="58400" rIns="58400" bIns="584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4600"/>
                <a:buFont typeface="Calibri"/>
                <a:buNone/>
                <a:tabLst/>
                <a:defRPr/>
              </a:pPr>
              <a:r>
                <a:rPr kumimoji="0" lang="en-US" sz="4600" b="0" i="0" u="none" strike="noStrike" kern="0" cap="none" spc="0" normalizeH="0" baseline="0" noProof="0">
                  <a:ln>
                    <a:noFill/>
                  </a:ln>
                  <a:solidFill>
                    <a:srgbClr val="FFFFFF"/>
                  </a:solidFill>
                  <a:effectLst/>
                  <a:uLnTx/>
                  <a:uFillTx/>
                  <a:latin typeface="Calibri"/>
                  <a:ea typeface="Calibri"/>
                  <a:cs typeface="Calibri"/>
                  <a:sym typeface="Calibri"/>
                </a:rPr>
                <a:t>Improvement Opportunities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19" name="Google Shape;119;p3"/>
          <p:cNvPicPr preferRelativeResize="0"/>
          <p:nvPr/>
        </p:nvPicPr>
        <p:blipFill rotWithShape="1">
          <a:blip r:embed="rId3">
            <a:alphaModFix/>
          </a:blip>
          <a:srcRect/>
          <a:stretch/>
        </p:blipFill>
        <p:spPr>
          <a:xfrm>
            <a:off x="10801992" y="5467992"/>
            <a:ext cx="1390008" cy="1390008"/>
          </a:xfrm>
          <a:prstGeom prst="rect">
            <a:avLst/>
          </a:prstGeom>
          <a:noFill/>
          <a:ln>
            <a:noFill/>
          </a:ln>
        </p:spPr>
      </p:pic>
    </p:spTree>
    <p:extLst>
      <p:ext uri="{BB962C8B-B14F-4D97-AF65-F5344CB8AC3E}">
        <p14:creationId xmlns:p14="http://schemas.microsoft.com/office/powerpoint/2010/main" val="324930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4"/>
          <p:cNvPicPr preferRelativeResize="0">
            <a:picLocks noGrp="1"/>
          </p:cNvPicPr>
          <p:nvPr>
            <p:ph type="pic" idx="2"/>
          </p:nvPr>
        </p:nvPicPr>
        <p:blipFill rotWithShape="1">
          <a:blip r:embed="rId3">
            <a:alphaModFix/>
          </a:blip>
          <a:srcRect l="11152" r="11151"/>
          <a:stretch/>
        </p:blipFill>
        <p:spPr>
          <a:xfrm>
            <a:off x="-101600" y="1"/>
            <a:ext cx="12192000" cy="6857999"/>
          </a:xfrm>
          <a:prstGeom prst="rect">
            <a:avLst/>
          </a:prstGeom>
          <a:solidFill>
            <a:srgbClr val="AEABAB"/>
          </a:solidFill>
          <a:ln>
            <a:noFill/>
          </a:ln>
        </p:spPr>
      </p:pic>
      <p:sp>
        <p:nvSpPr>
          <p:cNvPr id="126" name="Google Shape;126;p4"/>
          <p:cNvSpPr txBox="1"/>
          <p:nvPr/>
        </p:nvSpPr>
        <p:spPr>
          <a:xfrm>
            <a:off x="-101600" y="157017"/>
            <a:ext cx="42025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E7E6E6"/>
                </a:solidFill>
                <a:effectLst/>
                <a:uLnTx/>
                <a:uFillTx/>
                <a:latin typeface="Calibri"/>
                <a:ea typeface="Calibri"/>
                <a:cs typeface="Calibri"/>
                <a:sym typeface="Calibri"/>
              </a:rPr>
              <a:t>Presenter Disclosures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1255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5"/>
          <p:cNvPicPr preferRelativeResize="0"/>
          <p:nvPr/>
        </p:nvPicPr>
        <p:blipFill rotWithShape="1">
          <a:blip r:embed="rId3">
            <a:alphaModFix/>
          </a:blip>
          <a:srcRect/>
          <a:stretch/>
        </p:blipFill>
        <p:spPr>
          <a:xfrm>
            <a:off x="1975944" y="294288"/>
            <a:ext cx="8898574" cy="6421821"/>
          </a:xfrm>
          <a:prstGeom prst="rect">
            <a:avLst/>
          </a:prstGeom>
          <a:noFill/>
          <a:ln>
            <a:noFill/>
          </a:ln>
        </p:spPr>
      </p:pic>
    </p:spTree>
    <p:extLst>
      <p:ext uri="{BB962C8B-B14F-4D97-AF65-F5344CB8AC3E}">
        <p14:creationId xmlns:p14="http://schemas.microsoft.com/office/powerpoint/2010/main" val="88916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Collaborating to Improve Care</a:t>
            </a:r>
            <a:br>
              <a:rPr lang="en-US"/>
            </a:br>
            <a:endParaRPr/>
          </a:p>
        </p:txBody>
      </p:sp>
      <p:sp>
        <p:nvSpPr>
          <p:cNvPr id="139" name="Google Shape;13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Participate in transfer review process</a:t>
            </a:r>
            <a:endParaRPr/>
          </a:p>
          <a:p>
            <a:pPr marL="228600" lvl="0" indent="-228600" algn="l" rtl="0">
              <a:lnSpc>
                <a:spcPct val="90000"/>
              </a:lnSpc>
              <a:spcBef>
                <a:spcPts val="1000"/>
              </a:spcBef>
              <a:spcAft>
                <a:spcPts val="0"/>
              </a:spcAft>
              <a:buClr>
                <a:schemeClr val="dk1"/>
              </a:buClr>
              <a:buSzPts val="2800"/>
              <a:buChar char="•"/>
            </a:pPr>
            <a:r>
              <a:rPr lang="en-US"/>
              <a:t>Co-designing patient education materials</a:t>
            </a:r>
            <a:endParaRPr/>
          </a:p>
          <a:p>
            <a:pPr marL="228600" lvl="0" indent="-228600" algn="l" rtl="0">
              <a:lnSpc>
                <a:spcPct val="90000"/>
              </a:lnSpc>
              <a:spcBef>
                <a:spcPts val="1000"/>
              </a:spcBef>
              <a:spcAft>
                <a:spcPts val="0"/>
              </a:spcAft>
              <a:buClr>
                <a:schemeClr val="dk1"/>
              </a:buClr>
              <a:buSzPts val="2800"/>
              <a:buChar char="•"/>
            </a:pPr>
            <a:r>
              <a:rPr lang="en-US"/>
              <a:t>Participating in Simulation Scenarios</a:t>
            </a:r>
            <a:endParaRPr/>
          </a:p>
          <a:p>
            <a:pPr marL="228600" lvl="0" indent="-228600" algn="l" rtl="0">
              <a:lnSpc>
                <a:spcPct val="90000"/>
              </a:lnSpc>
              <a:spcBef>
                <a:spcPts val="1000"/>
              </a:spcBef>
              <a:spcAft>
                <a:spcPts val="0"/>
              </a:spcAft>
              <a:buClr>
                <a:schemeClr val="dk1"/>
              </a:buClr>
              <a:buSzPts val="2800"/>
              <a:buChar char="•"/>
            </a:pPr>
            <a:r>
              <a:rPr lang="en-US"/>
              <a:t>Building Community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40" name="Google Shape;140;p6"/>
          <p:cNvPicPr preferRelativeResize="0"/>
          <p:nvPr/>
        </p:nvPicPr>
        <p:blipFill rotWithShape="1">
          <a:blip r:embed="rId3">
            <a:alphaModFix/>
          </a:blip>
          <a:srcRect/>
          <a:stretch/>
        </p:blipFill>
        <p:spPr>
          <a:xfrm flipH="1">
            <a:off x="6899153" y="3762101"/>
            <a:ext cx="4591125" cy="25497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extLst>
      <p:ext uri="{BB962C8B-B14F-4D97-AF65-F5344CB8AC3E}">
        <p14:creationId xmlns:p14="http://schemas.microsoft.com/office/powerpoint/2010/main" val="283264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38200" y="31282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Simulations</a:t>
            </a:r>
            <a:endParaRPr/>
          </a:p>
        </p:txBody>
      </p:sp>
      <p:sp>
        <p:nvSpPr>
          <p:cNvPr id="147" name="Google Shape;14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48" name="Google Shape;148;p7"/>
          <p:cNvPicPr preferRelativeResize="0"/>
          <p:nvPr/>
        </p:nvPicPr>
        <p:blipFill rotWithShape="1">
          <a:blip r:embed="rId3">
            <a:alphaModFix/>
          </a:blip>
          <a:srcRect/>
          <a:stretch/>
        </p:blipFill>
        <p:spPr>
          <a:xfrm>
            <a:off x="2569029" y="1825625"/>
            <a:ext cx="6783977" cy="4057650"/>
          </a:xfrm>
          <a:prstGeom prst="rect">
            <a:avLst/>
          </a:prstGeom>
          <a:noFill/>
          <a:ln>
            <a:noFill/>
          </a:ln>
        </p:spPr>
      </p:pic>
    </p:spTree>
    <p:extLst>
      <p:ext uri="{BB962C8B-B14F-4D97-AF65-F5344CB8AC3E}">
        <p14:creationId xmlns:p14="http://schemas.microsoft.com/office/powerpoint/2010/main" val="210621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idx="4294967295"/>
          </p:nvPr>
        </p:nvSpPr>
        <p:spPr>
          <a:xfrm>
            <a:off x="1245327" y="2019754"/>
            <a:ext cx="4005941" cy="25957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Building Community  </a:t>
            </a:r>
            <a:endParaRPr/>
          </a:p>
        </p:txBody>
      </p:sp>
      <p:pic>
        <p:nvPicPr>
          <p:cNvPr id="155" name="Google Shape;155;p8"/>
          <p:cNvPicPr preferRelativeResize="0"/>
          <p:nvPr/>
        </p:nvPicPr>
        <p:blipFill rotWithShape="1">
          <a:blip r:embed="rId3">
            <a:alphaModFix/>
          </a:blip>
          <a:srcRect/>
          <a:stretch/>
        </p:blipFill>
        <p:spPr>
          <a:xfrm>
            <a:off x="5947954" y="599940"/>
            <a:ext cx="3767968" cy="5818275"/>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extLst>
      <p:ext uri="{BB962C8B-B14F-4D97-AF65-F5344CB8AC3E}">
        <p14:creationId xmlns:p14="http://schemas.microsoft.com/office/powerpoint/2010/main" val="1114201746"/>
      </p:ext>
    </p:extLst>
  </p:cSld>
  <p:clrMapOvr>
    <a:masterClrMapping/>
  </p:clrMapOvr>
</p:sld>
</file>

<file path=ppt/theme/theme1.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1041</Words>
  <Application>Microsoft Office PowerPoint</Application>
  <PresentationFormat>Widescreen</PresentationFormat>
  <Paragraphs>82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Narrow</vt:lpstr>
      <vt:lpstr>Calibri</vt:lpstr>
      <vt:lpstr>Lato</vt:lpstr>
      <vt:lpstr>Lato Medium</vt:lpstr>
      <vt:lpstr>Times</vt:lpstr>
      <vt:lpstr>3_Office Theme</vt:lpstr>
      <vt:lpstr>1_Office Theme</vt:lpstr>
      <vt:lpstr>Creating Change through Patient and Community Engagement</vt:lpstr>
      <vt:lpstr>Creating Change through Patient and Community Engagement</vt:lpstr>
      <vt:lpstr>PowerPoint Presentation</vt:lpstr>
      <vt:lpstr>PowerPoint Presentation</vt:lpstr>
      <vt:lpstr>PowerPoint Presentation</vt:lpstr>
      <vt:lpstr>PowerPoint Presentation</vt:lpstr>
      <vt:lpstr>Collaborating to Improve Care </vt:lpstr>
      <vt:lpstr>Simulations</vt:lpstr>
      <vt:lpstr>Building Community  </vt:lpstr>
      <vt:lpstr>PowerPoint Presentation</vt:lpstr>
      <vt:lpstr>PowerPoint Presentation</vt:lpstr>
      <vt:lpstr>Methods to Engage Patients in QI</vt:lpstr>
      <vt:lpstr>Strategies for Integrating Patient Partners on Committees/Projects</vt:lpstr>
      <vt:lpstr>PowerPoint Presentation</vt:lpstr>
    </vt:vector>
  </TitlesOfParts>
  <Company>NorthShore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Change through Patient and Community Engagement</dc:title>
  <dc:creator>Alana Rivera</dc:creator>
  <cp:lastModifiedBy>Alana Rivera</cp:lastModifiedBy>
  <cp:revision>1</cp:revision>
  <dcterms:created xsi:type="dcterms:W3CDTF">2022-05-27T18:40:09Z</dcterms:created>
  <dcterms:modified xsi:type="dcterms:W3CDTF">2022-05-27T18:42:02Z</dcterms:modified>
</cp:coreProperties>
</file>