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B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C2FAB-9E23-401C-8F44-87E2E210530E}" v="4" dt="2021-03-23T15:55:43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79118" autoAdjust="0"/>
  </p:normalViewPr>
  <p:slideViewPr>
    <p:cSldViewPr snapToGrid="0">
      <p:cViewPr>
        <p:scale>
          <a:sx n="51" d="100"/>
          <a:sy n="51" d="100"/>
        </p:scale>
        <p:origin x="36" y="36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191C2FAB-9E23-401C-8F44-87E2E210530E}"/>
    <pc:docChg chg="undo custSel modSld">
      <pc:chgData name="Jodie Brooks" userId="46097eb5263442e5" providerId="LiveId" clId="{191C2FAB-9E23-401C-8F44-87E2E210530E}" dt="2021-03-23T15:55:56.169" v="397" actId="1076"/>
      <pc:docMkLst>
        <pc:docMk/>
      </pc:docMkLst>
      <pc:sldChg chg="addSp delSp modSp mod">
        <pc:chgData name="Jodie Brooks" userId="46097eb5263442e5" providerId="LiveId" clId="{191C2FAB-9E23-401C-8F44-87E2E210530E}" dt="2021-03-23T15:55:56.169" v="397" actId="1076"/>
        <pc:sldMkLst>
          <pc:docMk/>
          <pc:sldMk cId="0" sldId="256"/>
        </pc:sldMkLst>
        <pc:spChg chg="del">
          <ac:chgData name="Jodie Brooks" userId="46097eb5263442e5" providerId="LiveId" clId="{191C2FAB-9E23-401C-8F44-87E2E210530E}" dt="2021-03-17T18:00:01.448" v="97" actId="478"/>
          <ac:spMkLst>
            <pc:docMk/>
            <pc:sldMk cId="0" sldId="256"/>
            <ac:spMk id="5" creationId="{7F3D8EEE-F39D-4B71-A9C2-325F944579D2}"/>
          </ac:spMkLst>
        </pc:spChg>
        <pc:spChg chg="del">
          <ac:chgData name="Jodie Brooks" userId="46097eb5263442e5" providerId="LiveId" clId="{191C2FAB-9E23-401C-8F44-87E2E210530E}" dt="2021-03-17T18:00:07.930" v="100" actId="478"/>
          <ac:spMkLst>
            <pc:docMk/>
            <pc:sldMk cId="0" sldId="256"/>
            <ac:spMk id="6" creationId="{B9B83E5C-975E-4CFF-8441-9CE7965A4077}"/>
          </ac:spMkLst>
        </pc:spChg>
        <pc:spChg chg="mod">
          <ac:chgData name="Jodie Brooks" userId="46097eb5263442e5" providerId="LiveId" clId="{191C2FAB-9E23-401C-8F44-87E2E210530E}" dt="2021-03-17T18:05:04.321" v="278" actId="1076"/>
          <ac:spMkLst>
            <pc:docMk/>
            <pc:sldMk cId="0" sldId="256"/>
            <ac:spMk id="15" creationId="{9B206A1C-5267-4937-8C60-56432029547F}"/>
          </ac:spMkLst>
        </pc:spChg>
        <pc:spChg chg="mod">
          <ac:chgData name="Jodie Brooks" userId="46097eb5263442e5" providerId="LiveId" clId="{191C2FAB-9E23-401C-8F44-87E2E210530E}" dt="2021-03-17T18:05:10.487" v="279" actId="6549"/>
          <ac:spMkLst>
            <pc:docMk/>
            <pc:sldMk cId="0" sldId="256"/>
            <ac:spMk id="16" creationId="{BC9010F8-C503-4C28-8CE1-BEFACE4B8A3B}"/>
          </ac:spMkLst>
        </pc:spChg>
        <pc:spChg chg="mod">
          <ac:chgData name="Jodie Brooks" userId="46097eb5263442e5" providerId="LiveId" clId="{191C2FAB-9E23-401C-8F44-87E2E210530E}" dt="2021-03-17T18:06:11.476" v="309" actId="1038"/>
          <ac:spMkLst>
            <pc:docMk/>
            <pc:sldMk cId="0" sldId="256"/>
            <ac:spMk id="17" creationId="{C227380E-8A69-4EDA-8F0F-DD6A3ECFED5F}"/>
          </ac:spMkLst>
        </pc:spChg>
        <pc:spChg chg="add mod">
          <ac:chgData name="Jodie Brooks" userId="46097eb5263442e5" providerId="LiveId" clId="{191C2FAB-9E23-401C-8F44-87E2E210530E}" dt="2021-03-17T18:07:06.151" v="393" actId="6549"/>
          <ac:spMkLst>
            <pc:docMk/>
            <pc:sldMk cId="0" sldId="256"/>
            <ac:spMk id="21" creationId="{D5EE98C8-C99A-4B65-9D4D-649E93C92B13}"/>
          </ac:spMkLst>
        </pc:spChg>
        <pc:spChg chg="mod">
          <ac:chgData name="Jodie Brooks" userId="46097eb5263442e5" providerId="LiveId" clId="{191C2FAB-9E23-401C-8F44-87E2E210530E}" dt="2021-03-17T18:01:37.677" v="225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Jodie Brooks" userId="46097eb5263442e5" providerId="LiveId" clId="{191C2FAB-9E23-401C-8F44-87E2E210530E}" dt="2021-03-17T18:07:02.412" v="392" actId="20577"/>
          <ac:spMkLst>
            <pc:docMk/>
            <pc:sldMk cId="0" sldId="256"/>
            <ac:spMk id="25" creationId="{08212384-7EF6-4BD1-8686-627D17FB7871}"/>
          </ac:spMkLst>
        </pc:spChg>
        <pc:spChg chg="del">
          <ac:chgData name="Jodie Brooks" userId="46097eb5263442e5" providerId="LiveId" clId="{191C2FAB-9E23-401C-8F44-87E2E210530E}" dt="2021-03-17T18:01:13.643" v="212" actId="478"/>
          <ac:spMkLst>
            <pc:docMk/>
            <pc:sldMk cId="0" sldId="256"/>
            <ac:spMk id="26" creationId="{09FA6142-840A-44D6-905B-7A861DEA99CA}"/>
          </ac:spMkLst>
        </pc:spChg>
        <pc:spChg chg="del">
          <ac:chgData name="Jodie Brooks" userId="46097eb5263442e5" providerId="LiveId" clId="{191C2FAB-9E23-401C-8F44-87E2E210530E}" dt="2021-03-17T18:00:10.399" v="101" actId="478"/>
          <ac:spMkLst>
            <pc:docMk/>
            <pc:sldMk cId="0" sldId="256"/>
            <ac:spMk id="28" creationId="{15CDF848-4781-4667-905E-66989903BDB5}"/>
          </ac:spMkLst>
        </pc:spChg>
        <pc:spChg chg="mod">
          <ac:chgData name="Jodie Brooks" userId="46097eb5263442e5" providerId="LiveId" clId="{191C2FAB-9E23-401C-8F44-87E2E210530E}" dt="2021-03-23T15:55:56.169" v="397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Jodie Brooks" userId="46097eb5263442e5" providerId="LiveId" clId="{191C2FAB-9E23-401C-8F44-87E2E210530E}" dt="2021-03-17T18:05:32.142" v="287" actId="20577"/>
          <ac:spMkLst>
            <pc:docMk/>
            <pc:sldMk cId="0" sldId="256"/>
            <ac:spMk id="4106" creationId="{00000000-0000-0000-0000-000000000000}"/>
          </ac:spMkLst>
        </pc:spChg>
        <pc:picChg chg="add mod ord">
          <ac:chgData name="Jodie Brooks" userId="46097eb5263442e5" providerId="LiveId" clId="{191C2FAB-9E23-401C-8F44-87E2E210530E}" dt="2021-03-23T15:55:47.273" v="396" actId="167"/>
          <ac:picMkLst>
            <pc:docMk/>
            <pc:sldMk cId="0" sldId="256"/>
            <ac:picMk id="3" creationId="{4F2385D9-95F4-49B4-B365-2B2FDA90D3C9}"/>
          </ac:picMkLst>
        </pc:picChg>
        <pc:picChg chg="add del mod ord">
          <ac:chgData name="Jodie Brooks" userId="46097eb5263442e5" providerId="LiveId" clId="{191C2FAB-9E23-401C-8F44-87E2E210530E}" dt="2021-03-17T18:03:26.533" v="226" actId="478"/>
          <ac:picMkLst>
            <pc:docMk/>
            <pc:sldMk cId="0" sldId="256"/>
            <ac:picMk id="3" creationId="{FDB3B485-D716-4948-8912-5E8B6B991EDC}"/>
          </ac:picMkLst>
        </pc:picChg>
        <pc:picChg chg="add del mod ord">
          <ac:chgData name="Jodie Brooks" userId="46097eb5263442e5" providerId="LiveId" clId="{191C2FAB-9E23-401C-8F44-87E2E210530E}" dt="2021-03-23T15:55:28.497" v="394" actId="478"/>
          <ac:picMkLst>
            <pc:docMk/>
            <pc:sldMk cId="0" sldId="256"/>
            <ac:picMk id="7" creationId="{4D5F0026-281E-4150-8321-965B1984BC00}"/>
          </ac:picMkLst>
        </pc:picChg>
        <pc:picChg chg="del">
          <ac:chgData name="Jodie Brooks" userId="46097eb5263442e5" providerId="LiveId" clId="{191C2FAB-9E23-401C-8F44-87E2E210530E}" dt="2021-03-17T17:58:43.120" v="0" actId="478"/>
          <ac:picMkLst>
            <pc:docMk/>
            <pc:sldMk cId="0" sldId="256"/>
            <ac:picMk id="8" creationId="{9F56B828-C2FC-49C2-B5D3-86A348FAD4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385D9-95F4-49B4-B365-2B2FDA90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" y="752504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0697105" y="1284817"/>
            <a:ext cx="28759255" cy="25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NorthShore University HealthSystem, Evanston Hospital </a:t>
            </a:r>
            <a:endParaRPr lang="en-US" altLang="en-US" sz="125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72900" y="5649140"/>
            <a:ext cx="15965160" cy="15234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MNO-OB Team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PVB Team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Birth Equity Team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" name="TextBox 85"/>
          <p:cNvSpPr txBox="1">
            <a:spLocks noChangeArrowheads="1"/>
          </p:cNvSpPr>
          <p:nvPr/>
        </p:nvSpPr>
        <p:spPr bwMode="auto">
          <a:xfrm>
            <a:off x="716814" y="24189789"/>
            <a:ext cx="15677331" cy="69249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Birth Equity Team is focusing </a:t>
            </a: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on:</a:t>
            </a:r>
          </a:p>
          <a:p>
            <a:pPr marL="1143000" indent="-1143000" eaLnBrk="1" hangingPunct="1">
              <a:spcBef>
                <a:spcPct val="0"/>
              </a:spcBef>
              <a:buAutoNum type="arabicParenR"/>
            </a:pP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 of experiences among our team m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embers</a:t>
            </a:r>
          </a:p>
          <a:p>
            <a:pPr marL="1143000" indent="-1143000" eaLnBrk="1" hangingPunct="1">
              <a:spcBef>
                <a:spcPct val="0"/>
              </a:spcBef>
              <a:buAutoNum type="arabicParenR"/>
            </a:pP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scheduling 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meetings</a:t>
            </a:r>
          </a:p>
          <a:p>
            <a:pPr marL="1143000" indent="-1143000" eaLnBrk="1" hangingPunct="1">
              <a:spcBef>
                <a:spcPct val="0"/>
              </a:spcBef>
              <a:buAutoNum type="arabicParenR"/>
            </a:pPr>
            <a:r>
              <a:rPr lang="en-US" alt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eading shared materials</a:t>
            </a:r>
          </a:p>
          <a:p>
            <a:pPr marL="1143000" indent="-1143000" eaLnBrk="1" hangingPunct="1">
              <a:spcBef>
                <a:spcPct val="0"/>
              </a:spcBef>
              <a:buAutoNum type="arabicParenR"/>
            </a:pPr>
            <a:r>
              <a:rPr lang="en-US" alt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eviewing ILPQC toolkit</a:t>
            </a:r>
          </a:p>
          <a:p>
            <a:pPr marL="1143000" indent="-1143000" eaLnBrk="1" hangingPunct="1">
              <a:spcBef>
                <a:spcPct val="0"/>
              </a:spcBef>
              <a:buAutoNum type="arabicParenR"/>
            </a:pPr>
            <a:r>
              <a:rPr lang="en-US" altLang="en-US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aving honest conversations about the importance of this work</a:t>
            </a:r>
          </a:p>
        </p:txBody>
      </p:sp>
      <p:sp>
        <p:nvSpPr>
          <p:cNvPr id="23" name="TextBox 85"/>
          <p:cNvSpPr txBox="1">
            <a:spLocks noChangeArrowheads="1"/>
          </p:cNvSpPr>
          <p:nvPr/>
        </p:nvSpPr>
        <p:spPr bwMode="auto">
          <a:xfrm>
            <a:off x="17975213" y="14874359"/>
            <a:ext cx="15311973" cy="72019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MNO-OB Data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08212384-7EF6-4BD1-8686-627D17FB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3810" y="26789368"/>
            <a:ext cx="15311973" cy="101566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for improving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Narcan</a:t>
            </a:r>
            <a:r>
              <a:rPr lang="en-US" alt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counseling</a:t>
            </a:r>
            <a:r>
              <a:rPr lang="en-US" altLang="en-US" sz="6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6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Narcan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prescription simplified in EMR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A LIFE Posters on L&amp;D and post partum floors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Prescribing information available in MNO folders in outpatient offices, L&amp;D and post partum floors</a:t>
            </a:r>
            <a:endParaRPr lang="en-US" altLang="en-US" sz="4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9B206A1C-5267-4937-8C60-56432029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8611" y="6564392"/>
            <a:ext cx="16030160" cy="23452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Plan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audit to check validated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creening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 documentation (prenatally and on L&amp;D)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OUD case is identified, checklist is implemented in EMR and patient is added to a shared patient list in EMR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OB/Neo/Behavioral health teams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actively monitor the list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L&amp;D admission huddle when OUD patient arrives on L&amp;D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Quarterly QI team meetings to review hospital data reports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and new hire education of nurses and providers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Insure MNO  folders are available outpatient an inpatient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Display SAVE A LIFE posters in L&amp;D and post partum floors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5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Screening on L&amp;D </a:t>
            </a:r>
            <a:endParaRPr lang="en-US" altLang="en-US" sz="5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en-US" altLang="en-US" sz="5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Prenatal Screening</a:t>
            </a:r>
            <a:endParaRPr lang="en-US" altLang="en-US" sz="5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Consistent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prenatal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 with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validated screening tool continues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a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even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 it has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dramatically from the start of the initiative.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will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100% 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compliance.</a:t>
            </a:r>
            <a:endParaRPr lang="en-US" altLang="en-US" sz="4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10F8-C503-4C28-8CE1-BEFACE4B8A3B}"/>
              </a:ext>
            </a:extLst>
          </p:cNvPr>
          <p:cNvSpPr txBox="1"/>
          <p:nvPr/>
        </p:nvSpPr>
        <p:spPr>
          <a:xfrm>
            <a:off x="34871953" y="6224081"/>
            <a:ext cx="15685291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of NTSV C/S that </a:t>
            </a:r>
          </a:p>
          <a:p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ACOG/SMFM </a:t>
            </a:r>
          </a:p>
          <a:p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5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uidelines is not consistent</a:t>
            </a:r>
          </a:p>
          <a:p>
            <a:r>
              <a:rPr lang="en-US" sz="54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at goal.</a:t>
            </a:r>
            <a:endParaRPr lang="en-US" sz="5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have our work cut</a:t>
            </a:r>
          </a:p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out for us!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7380E-8A69-4EDA-8F0F-DD6A3ECFED5F}"/>
              </a:ext>
            </a:extLst>
          </p:cNvPr>
          <p:cNvSpPr txBox="1"/>
          <p:nvPr/>
        </p:nvSpPr>
        <p:spPr>
          <a:xfrm>
            <a:off x="34437438" y="11590077"/>
            <a:ext cx="1632095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30/60/90 day </a:t>
            </a:r>
            <a:r>
              <a:rPr lang="en-US" sz="6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as of 4/16/21</a:t>
            </a:r>
            <a:endParaRPr lang="en-US" sz="6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 next steps based on Labor Culture Survey Results</a:t>
            </a: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Choose and Implement C/S checklist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Investigate Doula/Centering pregnancy options for</a:t>
            </a:r>
          </a:p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NorthShore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E98C8-C99A-4B65-9D4D-649E93C92B13}"/>
              </a:ext>
            </a:extLst>
          </p:cNvPr>
          <p:cNvSpPr txBox="1"/>
          <p:nvPr/>
        </p:nvSpPr>
        <p:spPr>
          <a:xfrm>
            <a:off x="34510355" y="19169684"/>
            <a:ext cx="156852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excellent response to the Labor Culture Survey was due </a:t>
            </a:r>
            <a:r>
              <a:rPr lang="en-US" sz="5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to: </a:t>
            </a:r>
            <a:endParaRPr lang="en-US" sz="5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AutoNum type="arabicParenR"/>
            </a:pPr>
            <a:r>
              <a:rPr lang="en-US" sz="5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clinical leadership buy-in</a:t>
            </a:r>
          </a:p>
          <a:p>
            <a:pPr marL="914400" indent="-914400">
              <a:buAutoNum type="arabicParenR"/>
            </a:pPr>
            <a:r>
              <a:rPr lang="en-US" sz="5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variety of modalities to advertise and </a:t>
            </a:r>
          </a:p>
          <a:p>
            <a:pPr marL="914400" indent="-914400">
              <a:buAutoNum type="arabicParenR"/>
            </a:pPr>
            <a:r>
              <a:rPr lang="en-US" sz="5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ongoing data from survey completion to help us determine who still needed to be engaged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1" y="445575"/>
            <a:ext cx="9586634" cy="345281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33718"/>
              </p:ext>
            </p:extLst>
          </p:nvPr>
        </p:nvGraphicFramePr>
        <p:xfrm>
          <a:off x="587375" y="17593921"/>
          <a:ext cx="14797344" cy="3430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6019">
                  <a:extLst>
                    <a:ext uri="{9D8B030D-6E8A-4147-A177-3AD203B41FA5}">
                      <a16:colId xmlns:a16="http://schemas.microsoft.com/office/drawing/2014/main" val="159115324"/>
                    </a:ext>
                  </a:extLst>
                </a:gridCol>
                <a:gridCol w="7341325">
                  <a:extLst>
                    <a:ext uri="{9D8B030D-6E8A-4147-A177-3AD203B41FA5}">
                      <a16:colId xmlns:a16="http://schemas.microsoft.com/office/drawing/2014/main" val="3626230199"/>
                    </a:ext>
                  </a:extLst>
                </a:gridCol>
              </a:tblGrid>
              <a:tr h="3430653">
                <a:tc>
                  <a:txBody>
                    <a:bodyPr/>
                    <a:lstStyle/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Physician Leads: Barrett Robinson MD, Emily White VanGompel MD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Nursing Lead: Janice Hopson RN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Team Lead: Lauren Keenan-Devlin PHD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Dana </a:t>
                      </a:r>
                      <a:r>
                        <a:rPr lang="en-US" sz="28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Merk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RN (L&amp;D Nurse)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Stephanie Mills RN (Postpartum Clinical Coordinator)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422441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Renne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Stone RN (outpatient MFM Nurse)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Janel Hughes-Jones (Breastfeeding Peer Counselor)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 Turbov (Research) 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Kathy Kearns RN (Research) 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Britney Smart MPH (Research) </a:t>
                      </a:r>
                    </a:p>
                    <a:p>
                      <a:pPr marL="457200" indent="-457200" algn="l" defTabSz="1422441" rtl="0" eaLnBrk="1" latinLnBrk="0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18868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14621"/>
              </p:ext>
            </p:extLst>
          </p:nvPr>
        </p:nvGraphicFramePr>
        <p:xfrm>
          <a:off x="587375" y="7650347"/>
          <a:ext cx="1446567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6807">
                  <a:extLst>
                    <a:ext uri="{9D8B030D-6E8A-4147-A177-3AD203B41FA5}">
                      <a16:colId xmlns:a16="http://schemas.microsoft.com/office/drawing/2014/main" val="3745366088"/>
                    </a:ext>
                  </a:extLst>
                </a:gridCol>
                <a:gridCol w="6138871">
                  <a:extLst>
                    <a:ext uri="{9D8B030D-6E8A-4147-A177-3AD203B41FA5}">
                      <a16:colId xmlns:a16="http://schemas.microsoft.com/office/drawing/2014/main" val="260561972"/>
                    </a:ext>
                  </a:extLst>
                </a:gridCol>
              </a:tblGrid>
              <a:tr h="35145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Physician Leads: Beth Plunkett, MD, MPH, David Ouyang, MD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Nursing Lead: Jackie Mortillaro, RN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Suzanne Guy, RN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Peggy Healy, LCSW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Marin Arnolds, MD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Jennifer Balster,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Lactation Counselor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Janet Winslow, LCSW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Lydia Muhlbach, RN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Melissa Raedle, RN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Myra Sabini, RNC-OB, C-EFM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 Weiss,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MPH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Amanda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Abrams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Amy </a:t>
                      </a:r>
                      <a:r>
                        <a:rPr lang="en-US" sz="28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Angarita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Rodriguez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Kelly</a:t>
                      </a:r>
                      <a:r>
                        <a:rPr lang="en-US" sz="2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Jacobs, LCSW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156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86685"/>
              </p:ext>
            </p:extLst>
          </p:nvPr>
        </p:nvGraphicFramePr>
        <p:xfrm>
          <a:off x="608859" y="12754040"/>
          <a:ext cx="14805312" cy="371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3820">
                  <a:extLst>
                    <a:ext uri="{9D8B030D-6E8A-4147-A177-3AD203B41FA5}">
                      <a16:colId xmlns:a16="http://schemas.microsoft.com/office/drawing/2014/main" val="396615250"/>
                    </a:ext>
                  </a:extLst>
                </a:gridCol>
                <a:gridCol w="7331492">
                  <a:extLst>
                    <a:ext uri="{9D8B030D-6E8A-4147-A177-3AD203B41FA5}">
                      <a16:colId xmlns:a16="http://schemas.microsoft.com/office/drawing/2014/main" val="393895357"/>
                    </a:ext>
                  </a:extLst>
                </a:gridCol>
              </a:tblGrid>
              <a:tr h="3712209">
                <a:tc>
                  <a:txBody>
                    <a:bodyPr/>
                    <a:lstStyle/>
                    <a:p>
                      <a:pPr marL="457200" indent="-45720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Physician Leads: Emmet Hirsch, MD,</a:t>
                      </a:r>
                      <a:r>
                        <a:rPr lang="en-US" altLang="en-US" sz="28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Beth Plunkett, MD, MPH, </a:t>
                      </a:r>
                      <a:r>
                        <a:rPr lang="en-US" altLang="en-US" sz="2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 Neerhof, DO</a:t>
                      </a:r>
                    </a:p>
                    <a:p>
                      <a:pPr marL="457200" indent="-45720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Team Lead:</a:t>
                      </a:r>
                      <a:r>
                        <a:rPr lang="en-US" altLang="en-US" sz="28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Sara Polonsky, RN, MPH</a:t>
                      </a:r>
                    </a:p>
                    <a:p>
                      <a:pPr marL="457200" indent="-45720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 Nurse Champions: Blake Thoren,</a:t>
                      </a:r>
                      <a:r>
                        <a:rPr lang="en-US" altLang="en-US" sz="28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RN, Diana Campbell, RN</a:t>
                      </a:r>
                      <a:endParaRPr lang="en-US" altLang="en-US" sz="28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457200" algn="l" defTabSz="1422441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Practice Champion: Emily White </a:t>
                      </a:r>
                      <a:r>
                        <a:rPr lang="en-US" sz="28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VanGomple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MD </a:t>
                      </a:r>
                    </a:p>
                    <a:p>
                      <a:pPr marL="457200" marR="0" lvl="0" indent="-457200" algn="l" defTabSz="1422441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Member/Doula:  Malik Turley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Midwife: Gaye Koconis, APN-CNM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QI: Marci Adams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Team Members: Janice </a:t>
                      </a:r>
                      <a:r>
                        <a:rPr lang="en-US" sz="2800" b="1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Hopson,RN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Suzanne Guy, RN, Cheryl Bauer, RN,</a:t>
                      </a:r>
                      <a:r>
                        <a:rPr lang="en-US" sz="2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Jennifer Kim, MD, Mariah </a:t>
                      </a:r>
                      <a:r>
                        <a:rPr lang="en-US" sz="2800" b="1" kern="12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Plawer</a:t>
                      </a:r>
                      <a:r>
                        <a:rPr lang="en-US" sz="2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MD, Emma Clear, MD, Caroline McGowan, Nicole Tanna, Myra Sabini, Lauren Keenan-Devlin, Josie Nowak, RN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24070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2280" y="25911096"/>
            <a:ext cx="5476428" cy="4568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3405" y="24493757"/>
            <a:ext cx="9765910" cy="740358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4460662" y="13388091"/>
            <a:ext cx="1417018" cy="1556116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2" name="Oval 21"/>
          <p:cNvSpPr/>
          <p:nvPr/>
        </p:nvSpPr>
        <p:spPr>
          <a:xfrm>
            <a:off x="34460662" y="15200989"/>
            <a:ext cx="1437269" cy="1556116"/>
          </a:xfrm>
          <a:prstGeom prst="ellipse">
            <a:avLst/>
          </a:prstGeom>
          <a:solidFill>
            <a:srgbClr val="089AB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34538129" y="16988716"/>
            <a:ext cx="1437269" cy="1556116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5500" y="5603321"/>
            <a:ext cx="5562600" cy="6136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3644" y="12280903"/>
            <a:ext cx="29337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4832" y="16889948"/>
            <a:ext cx="5934075" cy="479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6584" y="18704152"/>
            <a:ext cx="5924550" cy="481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667B0B-18D3-4A2D-B6CC-55782FF6E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5E85257-6C3E-4B47-8AED-E4C2E08F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105" y="1284817"/>
            <a:ext cx="28759255" cy="13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0D0528B-6B8B-41D8-9E30-A9CB6491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165" y="982074"/>
            <a:ext cx="86600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16354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15909</TotalTime>
  <Words>604</Words>
  <Application>Microsoft Office PowerPoint</Application>
  <PresentationFormat>Custom</PresentationFormat>
  <Paragraphs>116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Polonsky, Sara</cp:lastModifiedBy>
  <cp:revision>294</cp:revision>
  <cp:lastPrinted>2002-09-26T20:21:33Z</cp:lastPrinted>
  <dcterms:created xsi:type="dcterms:W3CDTF">2002-04-02T23:37:14Z</dcterms:created>
  <dcterms:modified xsi:type="dcterms:W3CDTF">2021-05-11T22:21:53Z</dcterms:modified>
</cp:coreProperties>
</file>