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1" r:id="rId1"/>
  </p:sldMasterIdLst>
  <p:notesMasterIdLst>
    <p:notesMasterId r:id="rId18"/>
  </p:notesMasterIdLst>
  <p:sldIdLst>
    <p:sldId id="1031" r:id="rId2"/>
    <p:sldId id="1030" r:id="rId3"/>
    <p:sldId id="1065" r:id="rId4"/>
    <p:sldId id="1116" r:id="rId5"/>
    <p:sldId id="1115" r:id="rId6"/>
    <p:sldId id="1114" r:id="rId7"/>
    <p:sldId id="1126" r:id="rId8"/>
    <p:sldId id="1117" r:id="rId9"/>
    <p:sldId id="1122" r:id="rId10"/>
    <p:sldId id="1119" r:id="rId11"/>
    <p:sldId id="1120" r:id="rId12"/>
    <p:sldId id="1121" r:id="rId13"/>
    <p:sldId id="1124" r:id="rId14"/>
    <p:sldId id="1125" r:id="rId15"/>
    <p:sldId id="1113" r:id="rId16"/>
    <p:sldId id="1032" r:id="rId1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tricia Ann Lee King" initials="PALK" lastIdx="3" clrIdx="0">
    <p:extLst/>
  </p:cmAuthor>
  <p:cmAuthor id="2" name="Weiss, Daniel" initials="WD" lastIdx="9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8466"/>
    <a:srgbClr val="004990"/>
    <a:srgbClr val="FF21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94" autoAdjust="0"/>
    <p:restoredTop sz="95349" autoAdjust="0"/>
  </p:normalViewPr>
  <p:slideViewPr>
    <p:cSldViewPr>
      <p:cViewPr varScale="1">
        <p:scale>
          <a:sx n="84" d="100"/>
          <a:sy n="84" d="100"/>
        </p:scale>
        <p:origin x="1349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23587"/>
    </p:cViewPr>
  </p:sorterViewPr>
  <p:notesViewPr>
    <p:cSldViewPr>
      <p:cViewPr varScale="1">
        <p:scale>
          <a:sx n="109" d="100"/>
          <a:sy n="109" d="100"/>
        </p:scale>
        <p:origin x="27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3B6EAD0-BFAC-4123-8F76-C3755A1AB290}" type="doc">
      <dgm:prSet loTypeId="urn:microsoft.com/office/officeart/2005/8/layout/cycle5" loCatId="cycl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5FD0EB67-59FE-4357-B3F1-A0F69014E6F7}">
      <dgm:prSet phldrT="[Text]"/>
      <dgm:spPr/>
      <dgm:t>
        <a:bodyPr/>
        <a:lstStyle/>
        <a:p>
          <a:r>
            <a:rPr lang="en-US" dirty="0" smtClean="0"/>
            <a:t>QI Team meetings</a:t>
          </a:r>
          <a:endParaRPr lang="en-US" dirty="0"/>
        </a:p>
      </dgm:t>
    </dgm:pt>
    <dgm:pt modelId="{5258C917-BD7D-4E1A-8008-EB38CD997A41}" type="parTrans" cxnId="{3AB49DDA-50F7-4643-AA25-D0C7E3BE9E7B}">
      <dgm:prSet/>
      <dgm:spPr/>
      <dgm:t>
        <a:bodyPr/>
        <a:lstStyle/>
        <a:p>
          <a:endParaRPr lang="en-US"/>
        </a:p>
      </dgm:t>
    </dgm:pt>
    <dgm:pt modelId="{AD953D1B-9202-45CB-93B9-E6C61F917513}" type="sibTrans" cxnId="{3AB49DDA-50F7-4643-AA25-D0C7E3BE9E7B}">
      <dgm:prSet/>
      <dgm:spPr/>
      <dgm:t>
        <a:bodyPr/>
        <a:lstStyle/>
        <a:p>
          <a:endParaRPr lang="en-US"/>
        </a:p>
      </dgm:t>
    </dgm:pt>
    <dgm:pt modelId="{1A3AC2AE-E97E-49F6-B84C-CAF4E694A5C7}">
      <dgm:prSet phldrT="[Text]"/>
      <dgm:spPr/>
      <dgm:t>
        <a:bodyPr/>
        <a:lstStyle/>
        <a:p>
          <a:r>
            <a:rPr lang="en-US" dirty="0" smtClean="0"/>
            <a:t>Compliance monitoring</a:t>
          </a:r>
          <a:endParaRPr lang="en-US" dirty="0"/>
        </a:p>
      </dgm:t>
    </dgm:pt>
    <dgm:pt modelId="{4404A65A-B55A-4C7D-B4E2-2AA74038333C}" type="parTrans" cxnId="{DC2DE73E-EEFE-4914-A613-0D54DEA717CD}">
      <dgm:prSet/>
      <dgm:spPr/>
      <dgm:t>
        <a:bodyPr/>
        <a:lstStyle/>
        <a:p>
          <a:endParaRPr lang="en-US"/>
        </a:p>
      </dgm:t>
    </dgm:pt>
    <dgm:pt modelId="{14B93DA8-7A77-491C-8711-7F4E182D7D89}" type="sibTrans" cxnId="{DC2DE73E-EEFE-4914-A613-0D54DEA717CD}">
      <dgm:prSet/>
      <dgm:spPr/>
      <dgm:t>
        <a:bodyPr/>
        <a:lstStyle/>
        <a:p>
          <a:endParaRPr lang="en-US"/>
        </a:p>
      </dgm:t>
    </dgm:pt>
    <dgm:pt modelId="{9AD9788F-7D3F-42CF-B1F1-591BA8DC4AC3}">
      <dgm:prSet phldrT="[Text]"/>
      <dgm:spPr/>
      <dgm:t>
        <a:bodyPr/>
        <a:lstStyle/>
        <a:p>
          <a:r>
            <a:rPr lang="en-US" dirty="0" smtClean="0"/>
            <a:t>Inpatient ongoing education</a:t>
          </a:r>
          <a:endParaRPr lang="en-US" dirty="0"/>
        </a:p>
      </dgm:t>
    </dgm:pt>
    <dgm:pt modelId="{7AA3E4CE-A8D9-499B-AF39-44EF14CD028A}" type="parTrans" cxnId="{A28DE704-F42E-4E74-89BC-BC6137961142}">
      <dgm:prSet/>
      <dgm:spPr/>
      <dgm:t>
        <a:bodyPr/>
        <a:lstStyle/>
        <a:p>
          <a:endParaRPr lang="en-US"/>
        </a:p>
      </dgm:t>
    </dgm:pt>
    <dgm:pt modelId="{E4633BAB-1EB3-464D-B726-6F972569B201}" type="sibTrans" cxnId="{A28DE704-F42E-4E74-89BC-BC6137961142}">
      <dgm:prSet/>
      <dgm:spPr/>
      <dgm:t>
        <a:bodyPr/>
        <a:lstStyle/>
        <a:p>
          <a:endParaRPr lang="en-US"/>
        </a:p>
      </dgm:t>
    </dgm:pt>
    <dgm:pt modelId="{4F7F1241-E319-499C-8DDC-D2E5CEF192AC}">
      <dgm:prSet phldrT="[Text]"/>
      <dgm:spPr/>
      <dgm:t>
        <a:bodyPr/>
        <a:lstStyle/>
        <a:p>
          <a:r>
            <a:rPr lang="en-US" dirty="0" smtClean="0"/>
            <a:t>Inpatient new hire education</a:t>
          </a:r>
          <a:endParaRPr lang="en-US" dirty="0"/>
        </a:p>
      </dgm:t>
    </dgm:pt>
    <dgm:pt modelId="{3484D36A-B3A9-4EE2-94DA-88FCC9A6C449}" type="parTrans" cxnId="{B25DF009-B722-4B4C-82CC-7D3CBB183353}">
      <dgm:prSet/>
      <dgm:spPr/>
      <dgm:t>
        <a:bodyPr/>
        <a:lstStyle/>
        <a:p>
          <a:endParaRPr lang="en-US"/>
        </a:p>
      </dgm:t>
    </dgm:pt>
    <dgm:pt modelId="{3BC1862B-F06C-4FB5-A4E9-B54E473DBE8F}" type="sibTrans" cxnId="{B25DF009-B722-4B4C-82CC-7D3CBB183353}">
      <dgm:prSet/>
      <dgm:spPr/>
      <dgm:t>
        <a:bodyPr/>
        <a:lstStyle/>
        <a:p>
          <a:endParaRPr lang="en-US"/>
        </a:p>
      </dgm:t>
    </dgm:pt>
    <dgm:pt modelId="{31C7A193-555C-41CE-9C0C-07A0DB8961DE}">
      <dgm:prSet phldrT="[Text]"/>
      <dgm:spPr/>
      <dgm:t>
        <a:bodyPr/>
        <a:lstStyle/>
        <a:p>
          <a:r>
            <a:rPr lang="en-US" dirty="0" smtClean="0"/>
            <a:t>Outpatient education </a:t>
          </a:r>
          <a:endParaRPr lang="en-US" dirty="0"/>
        </a:p>
      </dgm:t>
    </dgm:pt>
    <dgm:pt modelId="{7B29B340-36B4-4031-A2BC-24BA5127FAF9}" type="parTrans" cxnId="{8A132BB2-AD58-4DF3-A67F-2493752274B9}">
      <dgm:prSet/>
      <dgm:spPr/>
      <dgm:t>
        <a:bodyPr/>
        <a:lstStyle/>
        <a:p>
          <a:endParaRPr lang="en-US"/>
        </a:p>
      </dgm:t>
    </dgm:pt>
    <dgm:pt modelId="{0E6CBBEF-9A7B-4F6B-A9EC-C934175AC544}" type="sibTrans" cxnId="{8A132BB2-AD58-4DF3-A67F-2493752274B9}">
      <dgm:prSet/>
      <dgm:spPr/>
      <dgm:t>
        <a:bodyPr/>
        <a:lstStyle/>
        <a:p>
          <a:endParaRPr lang="en-US"/>
        </a:p>
      </dgm:t>
    </dgm:pt>
    <dgm:pt modelId="{68060A4D-07EB-47E1-8650-5285E6512D08}" type="pres">
      <dgm:prSet presAssocID="{33B6EAD0-BFAC-4123-8F76-C3755A1AB290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87E9D51-3207-4658-B5C7-89C0E63A8D0E}" type="pres">
      <dgm:prSet presAssocID="{5FD0EB67-59FE-4357-B3F1-A0F69014E6F7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5836FF-BDAC-4EB3-9CFE-FE17CC1C1DDF}" type="pres">
      <dgm:prSet presAssocID="{5FD0EB67-59FE-4357-B3F1-A0F69014E6F7}" presName="spNode" presStyleCnt="0"/>
      <dgm:spPr/>
    </dgm:pt>
    <dgm:pt modelId="{9EF037D5-FDC1-46C5-9532-D1BD955BA928}" type="pres">
      <dgm:prSet presAssocID="{AD953D1B-9202-45CB-93B9-E6C61F917513}" presName="sibTrans" presStyleLbl="sibTrans1D1" presStyleIdx="0" presStyleCnt="5"/>
      <dgm:spPr/>
      <dgm:t>
        <a:bodyPr/>
        <a:lstStyle/>
        <a:p>
          <a:endParaRPr lang="en-US"/>
        </a:p>
      </dgm:t>
    </dgm:pt>
    <dgm:pt modelId="{937355FE-E4D7-457A-9487-EB90156F6D35}" type="pres">
      <dgm:prSet presAssocID="{1A3AC2AE-E97E-49F6-B84C-CAF4E694A5C7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04B06A-8D9F-4547-9711-DC37651F4828}" type="pres">
      <dgm:prSet presAssocID="{1A3AC2AE-E97E-49F6-B84C-CAF4E694A5C7}" presName="spNode" presStyleCnt="0"/>
      <dgm:spPr/>
    </dgm:pt>
    <dgm:pt modelId="{44F5C70E-C05E-43E4-BD17-2580B6A13100}" type="pres">
      <dgm:prSet presAssocID="{14B93DA8-7A77-491C-8711-7F4E182D7D89}" presName="sibTrans" presStyleLbl="sibTrans1D1" presStyleIdx="1" presStyleCnt="5"/>
      <dgm:spPr/>
      <dgm:t>
        <a:bodyPr/>
        <a:lstStyle/>
        <a:p>
          <a:endParaRPr lang="en-US"/>
        </a:p>
      </dgm:t>
    </dgm:pt>
    <dgm:pt modelId="{D5CA6527-5EE7-4BA7-8848-3CDBFA565A2F}" type="pres">
      <dgm:prSet presAssocID="{9AD9788F-7D3F-42CF-B1F1-591BA8DC4AC3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750AB7-3BD9-4CDB-94C1-BC7177D45E0C}" type="pres">
      <dgm:prSet presAssocID="{9AD9788F-7D3F-42CF-B1F1-591BA8DC4AC3}" presName="spNode" presStyleCnt="0"/>
      <dgm:spPr/>
    </dgm:pt>
    <dgm:pt modelId="{87951D7A-1B60-4B28-9FAC-72172D47FBAB}" type="pres">
      <dgm:prSet presAssocID="{E4633BAB-1EB3-464D-B726-6F972569B201}" presName="sibTrans" presStyleLbl="sibTrans1D1" presStyleIdx="2" presStyleCnt="5"/>
      <dgm:spPr/>
      <dgm:t>
        <a:bodyPr/>
        <a:lstStyle/>
        <a:p>
          <a:endParaRPr lang="en-US"/>
        </a:p>
      </dgm:t>
    </dgm:pt>
    <dgm:pt modelId="{9A0E0003-E463-4F9E-B3E7-55A25BD9641C}" type="pres">
      <dgm:prSet presAssocID="{4F7F1241-E319-499C-8DDC-D2E5CEF192AC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AA4FC5-A002-40CE-82E3-A1E05F90F09F}" type="pres">
      <dgm:prSet presAssocID="{4F7F1241-E319-499C-8DDC-D2E5CEF192AC}" presName="spNode" presStyleCnt="0"/>
      <dgm:spPr/>
    </dgm:pt>
    <dgm:pt modelId="{F32A7863-0524-45EE-A5A4-27E1DB43268B}" type="pres">
      <dgm:prSet presAssocID="{3BC1862B-F06C-4FB5-A4E9-B54E473DBE8F}" presName="sibTrans" presStyleLbl="sibTrans1D1" presStyleIdx="3" presStyleCnt="5"/>
      <dgm:spPr/>
      <dgm:t>
        <a:bodyPr/>
        <a:lstStyle/>
        <a:p>
          <a:endParaRPr lang="en-US"/>
        </a:p>
      </dgm:t>
    </dgm:pt>
    <dgm:pt modelId="{E70E2445-2904-4C6C-A5BA-F2389596B645}" type="pres">
      <dgm:prSet presAssocID="{31C7A193-555C-41CE-9C0C-07A0DB8961DE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6A1804-9B94-4E98-AE7D-A49D0830E104}" type="pres">
      <dgm:prSet presAssocID="{31C7A193-555C-41CE-9C0C-07A0DB8961DE}" presName="spNode" presStyleCnt="0"/>
      <dgm:spPr/>
    </dgm:pt>
    <dgm:pt modelId="{F457C336-6BE5-4FF7-8F1B-983179FC57D1}" type="pres">
      <dgm:prSet presAssocID="{0E6CBBEF-9A7B-4F6B-A9EC-C934175AC544}" presName="sibTrans" presStyleLbl="sibTrans1D1" presStyleIdx="4" presStyleCnt="5"/>
      <dgm:spPr/>
      <dgm:t>
        <a:bodyPr/>
        <a:lstStyle/>
        <a:p>
          <a:endParaRPr lang="en-US"/>
        </a:p>
      </dgm:t>
    </dgm:pt>
  </dgm:ptLst>
  <dgm:cxnLst>
    <dgm:cxn modelId="{1C3473A9-0574-425F-A479-B75652746DE5}" type="presOf" srcId="{E4633BAB-1EB3-464D-B726-6F972569B201}" destId="{87951D7A-1B60-4B28-9FAC-72172D47FBAB}" srcOrd="0" destOrd="0" presId="urn:microsoft.com/office/officeart/2005/8/layout/cycle5"/>
    <dgm:cxn modelId="{92EA8F66-33F9-4D99-905E-0BEFE151A2C2}" type="presOf" srcId="{14B93DA8-7A77-491C-8711-7F4E182D7D89}" destId="{44F5C70E-C05E-43E4-BD17-2580B6A13100}" srcOrd="0" destOrd="0" presId="urn:microsoft.com/office/officeart/2005/8/layout/cycle5"/>
    <dgm:cxn modelId="{A28DE704-F42E-4E74-89BC-BC6137961142}" srcId="{33B6EAD0-BFAC-4123-8F76-C3755A1AB290}" destId="{9AD9788F-7D3F-42CF-B1F1-591BA8DC4AC3}" srcOrd="2" destOrd="0" parTransId="{7AA3E4CE-A8D9-499B-AF39-44EF14CD028A}" sibTransId="{E4633BAB-1EB3-464D-B726-6F972569B201}"/>
    <dgm:cxn modelId="{9481D69F-4398-4EF4-ABCD-701C1271564C}" type="presOf" srcId="{3BC1862B-F06C-4FB5-A4E9-B54E473DBE8F}" destId="{F32A7863-0524-45EE-A5A4-27E1DB43268B}" srcOrd="0" destOrd="0" presId="urn:microsoft.com/office/officeart/2005/8/layout/cycle5"/>
    <dgm:cxn modelId="{B25DF009-B722-4B4C-82CC-7D3CBB183353}" srcId="{33B6EAD0-BFAC-4123-8F76-C3755A1AB290}" destId="{4F7F1241-E319-499C-8DDC-D2E5CEF192AC}" srcOrd="3" destOrd="0" parTransId="{3484D36A-B3A9-4EE2-94DA-88FCC9A6C449}" sibTransId="{3BC1862B-F06C-4FB5-A4E9-B54E473DBE8F}"/>
    <dgm:cxn modelId="{50F5A540-4EB9-420F-9D9C-766D6E289655}" type="presOf" srcId="{33B6EAD0-BFAC-4123-8F76-C3755A1AB290}" destId="{68060A4D-07EB-47E1-8650-5285E6512D08}" srcOrd="0" destOrd="0" presId="urn:microsoft.com/office/officeart/2005/8/layout/cycle5"/>
    <dgm:cxn modelId="{18594018-2AF5-4D73-9116-6539D1BE221A}" type="presOf" srcId="{AD953D1B-9202-45CB-93B9-E6C61F917513}" destId="{9EF037D5-FDC1-46C5-9532-D1BD955BA928}" srcOrd="0" destOrd="0" presId="urn:microsoft.com/office/officeart/2005/8/layout/cycle5"/>
    <dgm:cxn modelId="{6E2CF426-6093-4C57-9345-531AF9DB4F34}" type="presOf" srcId="{0E6CBBEF-9A7B-4F6B-A9EC-C934175AC544}" destId="{F457C336-6BE5-4FF7-8F1B-983179FC57D1}" srcOrd="0" destOrd="0" presId="urn:microsoft.com/office/officeart/2005/8/layout/cycle5"/>
    <dgm:cxn modelId="{DC2DE73E-EEFE-4914-A613-0D54DEA717CD}" srcId="{33B6EAD0-BFAC-4123-8F76-C3755A1AB290}" destId="{1A3AC2AE-E97E-49F6-B84C-CAF4E694A5C7}" srcOrd="1" destOrd="0" parTransId="{4404A65A-B55A-4C7D-B4E2-2AA74038333C}" sibTransId="{14B93DA8-7A77-491C-8711-7F4E182D7D89}"/>
    <dgm:cxn modelId="{3AB49DDA-50F7-4643-AA25-D0C7E3BE9E7B}" srcId="{33B6EAD0-BFAC-4123-8F76-C3755A1AB290}" destId="{5FD0EB67-59FE-4357-B3F1-A0F69014E6F7}" srcOrd="0" destOrd="0" parTransId="{5258C917-BD7D-4E1A-8008-EB38CD997A41}" sibTransId="{AD953D1B-9202-45CB-93B9-E6C61F917513}"/>
    <dgm:cxn modelId="{25012CC5-BF5A-4AA4-9FD3-EDAC901C0155}" type="presOf" srcId="{4F7F1241-E319-499C-8DDC-D2E5CEF192AC}" destId="{9A0E0003-E463-4F9E-B3E7-55A25BD9641C}" srcOrd="0" destOrd="0" presId="urn:microsoft.com/office/officeart/2005/8/layout/cycle5"/>
    <dgm:cxn modelId="{9436AA2F-9E71-4A19-9094-0F983BB60D30}" type="presOf" srcId="{9AD9788F-7D3F-42CF-B1F1-591BA8DC4AC3}" destId="{D5CA6527-5EE7-4BA7-8848-3CDBFA565A2F}" srcOrd="0" destOrd="0" presId="urn:microsoft.com/office/officeart/2005/8/layout/cycle5"/>
    <dgm:cxn modelId="{3DF44698-9559-4286-9351-3FE73CAE1B3C}" type="presOf" srcId="{31C7A193-555C-41CE-9C0C-07A0DB8961DE}" destId="{E70E2445-2904-4C6C-A5BA-F2389596B645}" srcOrd="0" destOrd="0" presId="urn:microsoft.com/office/officeart/2005/8/layout/cycle5"/>
    <dgm:cxn modelId="{481E1DAE-9A46-4041-B173-86E567940823}" type="presOf" srcId="{1A3AC2AE-E97E-49F6-B84C-CAF4E694A5C7}" destId="{937355FE-E4D7-457A-9487-EB90156F6D35}" srcOrd="0" destOrd="0" presId="urn:microsoft.com/office/officeart/2005/8/layout/cycle5"/>
    <dgm:cxn modelId="{89E34E55-411C-4D6D-B015-535D060C42FA}" type="presOf" srcId="{5FD0EB67-59FE-4357-B3F1-A0F69014E6F7}" destId="{287E9D51-3207-4658-B5C7-89C0E63A8D0E}" srcOrd="0" destOrd="0" presId="urn:microsoft.com/office/officeart/2005/8/layout/cycle5"/>
    <dgm:cxn modelId="{8A132BB2-AD58-4DF3-A67F-2493752274B9}" srcId="{33B6EAD0-BFAC-4123-8F76-C3755A1AB290}" destId="{31C7A193-555C-41CE-9C0C-07A0DB8961DE}" srcOrd="4" destOrd="0" parTransId="{7B29B340-36B4-4031-A2BC-24BA5127FAF9}" sibTransId="{0E6CBBEF-9A7B-4F6B-A9EC-C934175AC544}"/>
    <dgm:cxn modelId="{D66CB58A-11C2-44F9-BA42-33C4EA728ECE}" type="presParOf" srcId="{68060A4D-07EB-47E1-8650-5285E6512D08}" destId="{287E9D51-3207-4658-B5C7-89C0E63A8D0E}" srcOrd="0" destOrd="0" presId="urn:microsoft.com/office/officeart/2005/8/layout/cycle5"/>
    <dgm:cxn modelId="{8BAE85F3-382B-43CD-AFA8-0ED39FF0E96E}" type="presParOf" srcId="{68060A4D-07EB-47E1-8650-5285E6512D08}" destId="{CE5836FF-BDAC-4EB3-9CFE-FE17CC1C1DDF}" srcOrd="1" destOrd="0" presId="urn:microsoft.com/office/officeart/2005/8/layout/cycle5"/>
    <dgm:cxn modelId="{615F3008-044D-477F-A194-4FF15A57AC73}" type="presParOf" srcId="{68060A4D-07EB-47E1-8650-5285E6512D08}" destId="{9EF037D5-FDC1-46C5-9532-D1BD955BA928}" srcOrd="2" destOrd="0" presId="urn:microsoft.com/office/officeart/2005/8/layout/cycle5"/>
    <dgm:cxn modelId="{3D2F6ED7-3A5E-471B-82B8-72E7740D7FAB}" type="presParOf" srcId="{68060A4D-07EB-47E1-8650-5285E6512D08}" destId="{937355FE-E4D7-457A-9487-EB90156F6D35}" srcOrd="3" destOrd="0" presId="urn:microsoft.com/office/officeart/2005/8/layout/cycle5"/>
    <dgm:cxn modelId="{80E27493-D3FA-411D-BED2-72F8D62DD5BB}" type="presParOf" srcId="{68060A4D-07EB-47E1-8650-5285E6512D08}" destId="{5704B06A-8D9F-4547-9711-DC37651F4828}" srcOrd="4" destOrd="0" presId="urn:microsoft.com/office/officeart/2005/8/layout/cycle5"/>
    <dgm:cxn modelId="{C9BA33D0-6A9F-4C5C-B735-F83260869BA2}" type="presParOf" srcId="{68060A4D-07EB-47E1-8650-5285E6512D08}" destId="{44F5C70E-C05E-43E4-BD17-2580B6A13100}" srcOrd="5" destOrd="0" presId="urn:microsoft.com/office/officeart/2005/8/layout/cycle5"/>
    <dgm:cxn modelId="{775F33A1-57C5-46C1-A8EF-FDF559C7B687}" type="presParOf" srcId="{68060A4D-07EB-47E1-8650-5285E6512D08}" destId="{D5CA6527-5EE7-4BA7-8848-3CDBFA565A2F}" srcOrd="6" destOrd="0" presId="urn:microsoft.com/office/officeart/2005/8/layout/cycle5"/>
    <dgm:cxn modelId="{BD3AA92E-C883-4249-93CB-A8F249A79FB8}" type="presParOf" srcId="{68060A4D-07EB-47E1-8650-5285E6512D08}" destId="{9A750AB7-3BD9-4CDB-94C1-BC7177D45E0C}" srcOrd="7" destOrd="0" presId="urn:microsoft.com/office/officeart/2005/8/layout/cycle5"/>
    <dgm:cxn modelId="{4C005F72-BEED-4D75-B6F0-7225B8B6B509}" type="presParOf" srcId="{68060A4D-07EB-47E1-8650-5285E6512D08}" destId="{87951D7A-1B60-4B28-9FAC-72172D47FBAB}" srcOrd="8" destOrd="0" presId="urn:microsoft.com/office/officeart/2005/8/layout/cycle5"/>
    <dgm:cxn modelId="{78CD29FA-3DB3-4324-B897-2599E92C60DD}" type="presParOf" srcId="{68060A4D-07EB-47E1-8650-5285E6512D08}" destId="{9A0E0003-E463-4F9E-B3E7-55A25BD9641C}" srcOrd="9" destOrd="0" presId="urn:microsoft.com/office/officeart/2005/8/layout/cycle5"/>
    <dgm:cxn modelId="{1ED6AF21-3BC5-4660-ABC5-F48005353AAB}" type="presParOf" srcId="{68060A4D-07EB-47E1-8650-5285E6512D08}" destId="{A5AA4FC5-A002-40CE-82E3-A1E05F90F09F}" srcOrd="10" destOrd="0" presId="urn:microsoft.com/office/officeart/2005/8/layout/cycle5"/>
    <dgm:cxn modelId="{7546591F-AA80-465C-8730-0CACD44E5622}" type="presParOf" srcId="{68060A4D-07EB-47E1-8650-5285E6512D08}" destId="{F32A7863-0524-45EE-A5A4-27E1DB43268B}" srcOrd="11" destOrd="0" presId="urn:microsoft.com/office/officeart/2005/8/layout/cycle5"/>
    <dgm:cxn modelId="{041FB3B2-AABC-4023-BD17-6CDE061E67DD}" type="presParOf" srcId="{68060A4D-07EB-47E1-8650-5285E6512D08}" destId="{E70E2445-2904-4C6C-A5BA-F2389596B645}" srcOrd="12" destOrd="0" presId="urn:microsoft.com/office/officeart/2005/8/layout/cycle5"/>
    <dgm:cxn modelId="{841A55F1-7500-4BDC-A43F-3CAAAE5C3ECB}" type="presParOf" srcId="{68060A4D-07EB-47E1-8650-5285E6512D08}" destId="{2A6A1804-9B94-4E98-AE7D-A49D0830E104}" srcOrd="13" destOrd="0" presId="urn:microsoft.com/office/officeart/2005/8/layout/cycle5"/>
    <dgm:cxn modelId="{847E1A5E-E9DD-42C3-BF9D-9990FC9084F7}" type="presParOf" srcId="{68060A4D-07EB-47E1-8650-5285E6512D08}" destId="{F457C336-6BE5-4FF7-8F1B-983179FC57D1}" srcOrd="14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1AFF9C0-8F99-470D-A397-A2A519CBC7ED}" type="doc">
      <dgm:prSet loTypeId="urn:microsoft.com/office/officeart/2008/layout/PictureStrips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DD845DCB-0453-4DA1-BAA1-02C321B13EC1}">
      <dgm:prSet phldrT="[Text]" custT="1"/>
      <dgm:spPr/>
      <dgm:t>
        <a:bodyPr/>
        <a:lstStyle/>
        <a:p>
          <a:r>
            <a:rPr lang="en-US" sz="1400" b="1" dirty="0" smtClean="0"/>
            <a:t>Overall Goal:</a:t>
          </a:r>
          <a:endParaRPr lang="en-US" sz="1400" dirty="0" smtClean="0"/>
        </a:p>
        <a:p>
          <a:endParaRPr lang="en-US" sz="1400" dirty="0" smtClean="0"/>
        </a:p>
        <a:p>
          <a:endParaRPr lang="en-US" sz="1400" dirty="0"/>
        </a:p>
      </dgm:t>
    </dgm:pt>
    <dgm:pt modelId="{065D2697-A142-495D-AF28-9DD8A345064A}" type="parTrans" cxnId="{F4D6FBF7-030D-4B10-9E08-EE67633238D3}">
      <dgm:prSet/>
      <dgm:spPr/>
      <dgm:t>
        <a:bodyPr/>
        <a:lstStyle/>
        <a:p>
          <a:endParaRPr lang="en-US"/>
        </a:p>
      </dgm:t>
    </dgm:pt>
    <dgm:pt modelId="{E3370494-3DA2-4555-991D-38B190FE3AA6}" type="sibTrans" cxnId="{F4D6FBF7-030D-4B10-9E08-EE67633238D3}">
      <dgm:prSet/>
      <dgm:spPr/>
      <dgm:t>
        <a:bodyPr/>
        <a:lstStyle/>
        <a:p>
          <a:endParaRPr lang="en-US"/>
        </a:p>
      </dgm:t>
    </dgm:pt>
    <dgm:pt modelId="{91449FAD-79BE-443B-AFBE-AED495263795}">
      <dgm:prSet phldrT="[Text]" custT="1"/>
      <dgm:spPr/>
      <dgm:t>
        <a:bodyPr/>
        <a:lstStyle/>
        <a:p>
          <a:r>
            <a:rPr lang="en-US" sz="1400" b="1" dirty="0" smtClean="0"/>
            <a:t>Overall Goal:</a:t>
          </a:r>
          <a:r>
            <a:rPr lang="en-US" sz="1400" dirty="0" smtClean="0"/>
            <a:t>. </a:t>
          </a:r>
        </a:p>
        <a:p>
          <a:endParaRPr lang="en-US" sz="1400" dirty="0" smtClean="0"/>
        </a:p>
        <a:p>
          <a:endParaRPr lang="en-US" sz="1400" dirty="0"/>
        </a:p>
      </dgm:t>
    </dgm:pt>
    <dgm:pt modelId="{C107C57B-CD5D-4C10-8F3B-C2DA071A440E}" type="parTrans" cxnId="{90CC5234-CF3C-4C6C-822F-FF7F19E2CE0B}">
      <dgm:prSet/>
      <dgm:spPr/>
      <dgm:t>
        <a:bodyPr/>
        <a:lstStyle/>
        <a:p>
          <a:endParaRPr lang="en-US"/>
        </a:p>
      </dgm:t>
    </dgm:pt>
    <dgm:pt modelId="{0029729B-21FD-43DB-8726-20587F3CB9CA}" type="sibTrans" cxnId="{90CC5234-CF3C-4C6C-822F-FF7F19E2CE0B}">
      <dgm:prSet/>
      <dgm:spPr/>
      <dgm:t>
        <a:bodyPr/>
        <a:lstStyle/>
        <a:p>
          <a:endParaRPr lang="en-US"/>
        </a:p>
      </dgm:t>
    </dgm:pt>
    <dgm:pt modelId="{B0E56C53-3FB0-4C6B-A204-7BC5DEC327E8}">
      <dgm:prSet phldrT="[Text]" custT="1"/>
      <dgm:spPr/>
      <dgm:t>
        <a:bodyPr/>
        <a:lstStyle/>
        <a:p>
          <a:r>
            <a:rPr lang="en-US" sz="1400" b="1" dirty="0" smtClean="0"/>
            <a:t>Overall Goal:</a:t>
          </a:r>
        </a:p>
        <a:p>
          <a:endParaRPr lang="en-US" sz="1900" dirty="0" smtClean="0"/>
        </a:p>
        <a:p>
          <a:endParaRPr lang="en-US" sz="1900" dirty="0"/>
        </a:p>
      </dgm:t>
    </dgm:pt>
    <dgm:pt modelId="{30C28FFB-B414-4978-87A4-9A081A0AFBE3}" type="parTrans" cxnId="{2BCD7A4A-AF75-4AAD-A638-177926E17A8E}">
      <dgm:prSet/>
      <dgm:spPr/>
      <dgm:t>
        <a:bodyPr/>
        <a:lstStyle/>
        <a:p>
          <a:endParaRPr lang="en-US"/>
        </a:p>
      </dgm:t>
    </dgm:pt>
    <dgm:pt modelId="{FDD8EC18-C5AA-4D2A-97ED-1E53315FE255}" type="sibTrans" cxnId="{2BCD7A4A-AF75-4AAD-A638-177926E17A8E}">
      <dgm:prSet/>
      <dgm:spPr/>
      <dgm:t>
        <a:bodyPr/>
        <a:lstStyle/>
        <a:p>
          <a:endParaRPr lang="en-US"/>
        </a:p>
      </dgm:t>
    </dgm:pt>
    <dgm:pt modelId="{A124BCC7-7E6C-4260-A965-7377E282789D}" type="pres">
      <dgm:prSet presAssocID="{F1AFF9C0-8F99-470D-A397-A2A519CBC7E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1C5E666-E953-496A-A479-B1760CD0F290}" type="pres">
      <dgm:prSet presAssocID="{DD845DCB-0453-4DA1-BAA1-02C321B13EC1}" presName="composite" presStyleCnt="0"/>
      <dgm:spPr/>
    </dgm:pt>
    <dgm:pt modelId="{1473D3C3-D601-4610-9303-054614D76F6F}" type="pres">
      <dgm:prSet presAssocID="{DD845DCB-0453-4DA1-BAA1-02C321B13EC1}" presName="rect1" presStyleLbl="tr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118EF5-29BD-471D-9848-66B2E0959655}" type="pres">
      <dgm:prSet presAssocID="{DD845DCB-0453-4DA1-BAA1-02C321B13EC1}" presName="rect2" presStyleLbl="fgImgPlace1" presStyleIdx="0" presStyleCnt="3"/>
      <dgm:spPr/>
    </dgm:pt>
    <dgm:pt modelId="{4C73ECF5-F47F-4EF5-94AC-1CC5A748A0E0}" type="pres">
      <dgm:prSet presAssocID="{E3370494-3DA2-4555-991D-38B190FE3AA6}" presName="sibTrans" presStyleCnt="0"/>
      <dgm:spPr/>
    </dgm:pt>
    <dgm:pt modelId="{501C6CFE-9495-430F-8291-FE80F0447E7C}" type="pres">
      <dgm:prSet presAssocID="{91449FAD-79BE-443B-AFBE-AED495263795}" presName="composite" presStyleCnt="0"/>
      <dgm:spPr/>
    </dgm:pt>
    <dgm:pt modelId="{84C73F41-9DF6-4962-A94B-CAAEA2B94B2B}" type="pres">
      <dgm:prSet presAssocID="{91449FAD-79BE-443B-AFBE-AED495263795}" presName="rect1" presStyleLbl="tr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0B1FAB-51FD-46DD-9EEE-FD71BBB43B83}" type="pres">
      <dgm:prSet presAssocID="{91449FAD-79BE-443B-AFBE-AED495263795}" presName="rect2" presStyleLbl="fgImgPlace1" presStyleIdx="1" presStyleCnt="3"/>
      <dgm:spPr/>
    </dgm:pt>
    <dgm:pt modelId="{624973D4-2018-4067-A7F4-8CFD05B6135A}" type="pres">
      <dgm:prSet presAssocID="{0029729B-21FD-43DB-8726-20587F3CB9CA}" presName="sibTrans" presStyleCnt="0"/>
      <dgm:spPr/>
    </dgm:pt>
    <dgm:pt modelId="{DFA38D4D-29EC-4839-AC13-655F4A9C44A6}" type="pres">
      <dgm:prSet presAssocID="{B0E56C53-3FB0-4C6B-A204-7BC5DEC327E8}" presName="composite" presStyleCnt="0"/>
      <dgm:spPr/>
    </dgm:pt>
    <dgm:pt modelId="{FA7E7AF9-20A9-40B5-B010-4D5FC1084A4D}" type="pres">
      <dgm:prSet presAssocID="{B0E56C53-3FB0-4C6B-A204-7BC5DEC327E8}" presName="rect1" presStyleLbl="tr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BD7791-D8E1-436E-B876-92DE09F35BA1}" type="pres">
      <dgm:prSet presAssocID="{B0E56C53-3FB0-4C6B-A204-7BC5DEC327E8}" presName="rect2" presStyleLbl="fgImgPlace1" presStyleIdx="2" presStyleCnt="3"/>
      <dgm:spPr/>
    </dgm:pt>
  </dgm:ptLst>
  <dgm:cxnLst>
    <dgm:cxn modelId="{2BCD7A4A-AF75-4AAD-A638-177926E17A8E}" srcId="{F1AFF9C0-8F99-470D-A397-A2A519CBC7ED}" destId="{B0E56C53-3FB0-4C6B-A204-7BC5DEC327E8}" srcOrd="2" destOrd="0" parTransId="{30C28FFB-B414-4978-87A4-9A081A0AFBE3}" sibTransId="{FDD8EC18-C5AA-4D2A-97ED-1E53315FE255}"/>
    <dgm:cxn modelId="{23C75838-808E-4704-A7FD-B0926A99E0EA}" type="presOf" srcId="{91449FAD-79BE-443B-AFBE-AED495263795}" destId="{84C73F41-9DF6-4962-A94B-CAAEA2B94B2B}" srcOrd="0" destOrd="0" presId="urn:microsoft.com/office/officeart/2008/layout/PictureStrips"/>
    <dgm:cxn modelId="{BA752AFD-C43E-4EFB-9806-02563CEF063F}" type="presOf" srcId="{DD845DCB-0453-4DA1-BAA1-02C321B13EC1}" destId="{1473D3C3-D601-4610-9303-054614D76F6F}" srcOrd="0" destOrd="0" presId="urn:microsoft.com/office/officeart/2008/layout/PictureStrips"/>
    <dgm:cxn modelId="{B0C3EB04-7231-4752-856E-D12C849B6D4E}" type="presOf" srcId="{B0E56C53-3FB0-4C6B-A204-7BC5DEC327E8}" destId="{FA7E7AF9-20A9-40B5-B010-4D5FC1084A4D}" srcOrd="0" destOrd="0" presId="urn:microsoft.com/office/officeart/2008/layout/PictureStrips"/>
    <dgm:cxn modelId="{F4D6FBF7-030D-4B10-9E08-EE67633238D3}" srcId="{F1AFF9C0-8F99-470D-A397-A2A519CBC7ED}" destId="{DD845DCB-0453-4DA1-BAA1-02C321B13EC1}" srcOrd="0" destOrd="0" parTransId="{065D2697-A142-495D-AF28-9DD8A345064A}" sibTransId="{E3370494-3DA2-4555-991D-38B190FE3AA6}"/>
    <dgm:cxn modelId="{90CC5234-CF3C-4C6C-822F-FF7F19E2CE0B}" srcId="{F1AFF9C0-8F99-470D-A397-A2A519CBC7ED}" destId="{91449FAD-79BE-443B-AFBE-AED495263795}" srcOrd="1" destOrd="0" parTransId="{C107C57B-CD5D-4C10-8F3B-C2DA071A440E}" sibTransId="{0029729B-21FD-43DB-8726-20587F3CB9CA}"/>
    <dgm:cxn modelId="{B54F056D-EEB1-40D2-AAE4-A8C75433C397}" type="presOf" srcId="{F1AFF9C0-8F99-470D-A397-A2A519CBC7ED}" destId="{A124BCC7-7E6C-4260-A965-7377E282789D}" srcOrd="0" destOrd="0" presId="urn:microsoft.com/office/officeart/2008/layout/PictureStrips"/>
    <dgm:cxn modelId="{306FD7AD-5F58-46E8-9B94-B108D8448DD2}" type="presParOf" srcId="{A124BCC7-7E6C-4260-A965-7377E282789D}" destId="{91C5E666-E953-496A-A479-B1760CD0F290}" srcOrd="0" destOrd="0" presId="urn:microsoft.com/office/officeart/2008/layout/PictureStrips"/>
    <dgm:cxn modelId="{9EAD3E8A-D6D6-45C2-9782-4DF378B34EBF}" type="presParOf" srcId="{91C5E666-E953-496A-A479-B1760CD0F290}" destId="{1473D3C3-D601-4610-9303-054614D76F6F}" srcOrd="0" destOrd="0" presId="urn:microsoft.com/office/officeart/2008/layout/PictureStrips"/>
    <dgm:cxn modelId="{D7ED20FC-3B74-43CA-9C20-513B6878540E}" type="presParOf" srcId="{91C5E666-E953-496A-A479-B1760CD0F290}" destId="{CE118EF5-29BD-471D-9848-66B2E0959655}" srcOrd="1" destOrd="0" presId="urn:microsoft.com/office/officeart/2008/layout/PictureStrips"/>
    <dgm:cxn modelId="{D0FF2185-F118-474F-B33C-E7E61319F4DE}" type="presParOf" srcId="{A124BCC7-7E6C-4260-A965-7377E282789D}" destId="{4C73ECF5-F47F-4EF5-94AC-1CC5A748A0E0}" srcOrd="1" destOrd="0" presId="urn:microsoft.com/office/officeart/2008/layout/PictureStrips"/>
    <dgm:cxn modelId="{EC17ED6A-415B-47F9-8106-79F8050CFA45}" type="presParOf" srcId="{A124BCC7-7E6C-4260-A965-7377E282789D}" destId="{501C6CFE-9495-430F-8291-FE80F0447E7C}" srcOrd="2" destOrd="0" presId="urn:microsoft.com/office/officeart/2008/layout/PictureStrips"/>
    <dgm:cxn modelId="{F69FCFCD-F6D0-4387-B054-5E225B5573B6}" type="presParOf" srcId="{501C6CFE-9495-430F-8291-FE80F0447E7C}" destId="{84C73F41-9DF6-4962-A94B-CAAEA2B94B2B}" srcOrd="0" destOrd="0" presId="urn:microsoft.com/office/officeart/2008/layout/PictureStrips"/>
    <dgm:cxn modelId="{03A9B4B7-65A1-4CD3-B57E-C6C10AA25DD4}" type="presParOf" srcId="{501C6CFE-9495-430F-8291-FE80F0447E7C}" destId="{EB0B1FAB-51FD-46DD-9EEE-FD71BBB43B83}" srcOrd="1" destOrd="0" presId="urn:microsoft.com/office/officeart/2008/layout/PictureStrips"/>
    <dgm:cxn modelId="{E89DDE8C-232E-43BC-BBCE-77E1B81889DA}" type="presParOf" srcId="{A124BCC7-7E6C-4260-A965-7377E282789D}" destId="{624973D4-2018-4067-A7F4-8CFD05B6135A}" srcOrd="3" destOrd="0" presId="urn:microsoft.com/office/officeart/2008/layout/PictureStrips"/>
    <dgm:cxn modelId="{D96C55AB-3986-4A51-AC7B-F65990F1BD47}" type="presParOf" srcId="{A124BCC7-7E6C-4260-A965-7377E282789D}" destId="{DFA38D4D-29EC-4839-AC13-655F4A9C44A6}" srcOrd="4" destOrd="0" presId="urn:microsoft.com/office/officeart/2008/layout/PictureStrips"/>
    <dgm:cxn modelId="{3AABA33A-6730-4359-8C09-966B722583F4}" type="presParOf" srcId="{DFA38D4D-29EC-4839-AC13-655F4A9C44A6}" destId="{FA7E7AF9-20A9-40B5-B010-4D5FC1084A4D}" srcOrd="0" destOrd="0" presId="urn:microsoft.com/office/officeart/2008/layout/PictureStrips"/>
    <dgm:cxn modelId="{005EACA7-AB48-446E-824B-8041360AA43B}" type="presParOf" srcId="{DFA38D4D-29EC-4839-AC13-655F4A9C44A6}" destId="{3FBD7791-D8E1-436E-B876-92DE09F35BA1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7E9D51-3207-4658-B5C7-89C0E63A8D0E}">
      <dsp:nvSpPr>
        <dsp:cNvPr id="0" name=""/>
        <dsp:cNvSpPr/>
      </dsp:nvSpPr>
      <dsp:spPr>
        <a:xfrm>
          <a:off x="3137085" y="1211"/>
          <a:ext cx="1677253" cy="1090214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QI Team meetings</a:t>
          </a:r>
          <a:endParaRPr lang="en-US" sz="1900" kern="1200" dirty="0"/>
        </a:p>
      </dsp:txBody>
      <dsp:txXfrm>
        <a:off x="3190305" y="54431"/>
        <a:ext cx="1570813" cy="983774"/>
      </dsp:txXfrm>
    </dsp:sp>
    <dsp:sp modelId="{9EF037D5-FDC1-46C5-9532-D1BD955BA928}">
      <dsp:nvSpPr>
        <dsp:cNvPr id="0" name=""/>
        <dsp:cNvSpPr/>
      </dsp:nvSpPr>
      <dsp:spPr>
        <a:xfrm>
          <a:off x="1797412" y="546318"/>
          <a:ext cx="4356599" cy="4356599"/>
        </a:xfrm>
        <a:custGeom>
          <a:avLst/>
          <a:gdLst/>
          <a:ahLst/>
          <a:cxnLst/>
          <a:rect l="0" t="0" r="0" b="0"/>
          <a:pathLst>
            <a:path>
              <a:moveTo>
                <a:pt x="3241662" y="277181"/>
              </a:moveTo>
              <a:arcTo wR="2178299" hR="2178299" stAng="17953190" swAng="1211927"/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7355FE-E4D7-457A-9487-EB90156F6D35}">
      <dsp:nvSpPr>
        <dsp:cNvPr id="0" name=""/>
        <dsp:cNvSpPr/>
      </dsp:nvSpPr>
      <dsp:spPr>
        <a:xfrm>
          <a:off x="5208771" y="1506379"/>
          <a:ext cx="1677253" cy="1090214"/>
        </a:xfrm>
        <a:prstGeom prst="roundRect">
          <a:avLst/>
        </a:prstGeom>
        <a:solidFill>
          <a:schemeClr val="accent4">
            <a:hueOff val="-1116192"/>
            <a:satOff val="6725"/>
            <a:lumOff val="53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Compliance monitoring</a:t>
          </a:r>
          <a:endParaRPr lang="en-US" sz="1900" kern="1200" dirty="0"/>
        </a:p>
      </dsp:txBody>
      <dsp:txXfrm>
        <a:off x="5261991" y="1559599"/>
        <a:ext cx="1570813" cy="983774"/>
      </dsp:txXfrm>
    </dsp:sp>
    <dsp:sp modelId="{44F5C70E-C05E-43E4-BD17-2580B6A13100}">
      <dsp:nvSpPr>
        <dsp:cNvPr id="0" name=""/>
        <dsp:cNvSpPr/>
      </dsp:nvSpPr>
      <dsp:spPr>
        <a:xfrm>
          <a:off x="1797412" y="546318"/>
          <a:ext cx="4356599" cy="4356599"/>
        </a:xfrm>
        <a:custGeom>
          <a:avLst/>
          <a:gdLst/>
          <a:ahLst/>
          <a:cxnLst/>
          <a:rect l="0" t="0" r="0" b="0"/>
          <a:pathLst>
            <a:path>
              <a:moveTo>
                <a:pt x="4351379" y="2329007"/>
              </a:moveTo>
              <a:arcTo wR="2178299" hR="2178299" stAng="21838034" swAng="1360027"/>
            </a:path>
          </a:pathLst>
        </a:custGeom>
        <a:noFill/>
        <a:ln w="9525" cap="flat" cmpd="sng" algn="ctr">
          <a:solidFill>
            <a:schemeClr val="accent4">
              <a:hueOff val="-1116192"/>
              <a:satOff val="6725"/>
              <a:lumOff val="539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CA6527-5EE7-4BA7-8848-3CDBFA565A2F}">
      <dsp:nvSpPr>
        <dsp:cNvPr id="0" name=""/>
        <dsp:cNvSpPr/>
      </dsp:nvSpPr>
      <dsp:spPr>
        <a:xfrm>
          <a:off x="4417457" y="3941792"/>
          <a:ext cx="1677253" cy="1090214"/>
        </a:xfrm>
        <a:prstGeom prst="roundRect">
          <a:avLst/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Inpatient ongoing education</a:t>
          </a:r>
          <a:endParaRPr lang="en-US" sz="1900" kern="1200" dirty="0"/>
        </a:p>
      </dsp:txBody>
      <dsp:txXfrm>
        <a:off x="4470677" y="3995012"/>
        <a:ext cx="1570813" cy="983774"/>
      </dsp:txXfrm>
    </dsp:sp>
    <dsp:sp modelId="{87951D7A-1B60-4B28-9FAC-72172D47FBAB}">
      <dsp:nvSpPr>
        <dsp:cNvPr id="0" name=""/>
        <dsp:cNvSpPr/>
      </dsp:nvSpPr>
      <dsp:spPr>
        <a:xfrm>
          <a:off x="1797412" y="546318"/>
          <a:ext cx="4356599" cy="4356599"/>
        </a:xfrm>
        <a:custGeom>
          <a:avLst/>
          <a:gdLst/>
          <a:ahLst/>
          <a:cxnLst/>
          <a:rect l="0" t="0" r="0" b="0"/>
          <a:pathLst>
            <a:path>
              <a:moveTo>
                <a:pt x="2445755" y="4340117"/>
              </a:moveTo>
              <a:arcTo wR="2178299" hR="2178299" stAng="4976839" swAng="846323"/>
            </a:path>
          </a:pathLst>
        </a:custGeom>
        <a:noFill/>
        <a:ln w="9525" cap="flat" cmpd="sng" algn="ctr">
          <a:solidFill>
            <a:schemeClr val="accent4">
              <a:hueOff val="-2232385"/>
              <a:satOff val="13449"/>
              <a:lumOff val="1078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0E0003-E463-4F9E-B3E7-55A25BD9641C}">
      <dsp:nvSpPr>
        <dsp:cNvPr id="0" name=""/>
        <dsp:cNvSpPr/>
      </dsp:nvSpPr>
      <dsp:spPr>
        <a:xfrm>
          <a:off x="1856712" y="3941792"/>
          <a:ext cx="1677253" cy="1090214"/>
        </a:xfrm>
        <a:prstGeom prst="roundRect">
          <a:avLst/>
        </a:prstGeom>
        <a:solidFill>
          <a:schemeClr val="accent4">
            <a:hueOff val="-3348577"/>
            <a:satOff val="20174"/>
            <a:lumOff val="161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Inpatient new hire education</a:t>
          </a:r>
          <a:endParaRPr lang="en-US" sz="1900" kern="1200" dirty="0"/>
        </a:p>
      </dsp:txBody>
      <dsp:txXfrm>
        <a:off x="1909932" y="3995012"/>
        <a:ext cx="1570813" cy="983774"/>
      </dsp:txXfrm>
    </dsp:sp>
    <dsp:sp modelId="{F32A7863-0524-45EE-A5A4-27E1DB43268B}">
      <dsp:nvSpPr>
        <dsp:cNvPr id="0" name=""/>
        <dsp:cNvSpPr/>
      </dsp:nvSpPr>
      <dsp:spPr>
        <a:xfrm>
          <a:off x="1797412" y="546318"/>
          <a:ext cx="4356599" cy="4356599"/>
        </a:xfrm>
        <a:custGeom>
          <a:avLst/>
          <a:gdLst/>
          <a:ahLst/>
          <a:cxnLst/>
          <a:rect l="0" t="0" r="0" b="0"/>
          <a:pathLst>
            <a:path>
              <a:moveTo>
                <a:pt x="231148" y="3154820"/>
              </a:moveTo>
              <a:arcTo wR="2178299" hR="2178299" stAng="9201939" swAng="1360027"/>
            </a:path>
          </a:pathLst>
        </a:custGeom>
        <a:noFill/>
        <a:ln w="9525" cap="flat" cmpd="sng" algn="ctr">
          <a:solidFill>
            <a:schemeClr val="accent4">
              <a:hueOff val="-3348577"/>
              <a:satOff val="20174"/>
              <a:lumOff val="1617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0E2445-2904-4C6C-A5BA-F2389596B645}">
      <dsp:nvSpPr>
        <dsp:cNvPr id="0" name=""/>
        <dsp:cNvSpPr/>
      </dsp:nvSpPr>
      <dsp:spPr>
        <a:xfrm>
          <a:off x="1065399" y="1506379"/>
          <a:ext cx="1677253" cy="1090214"/>
        </a:xfrm>
        <a:prstGeom prst="roundRect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Outpatient education </a:t>
          </a:r>
          <a:endParaRPr lang="en-US" sz="1900" kern="1200" dirty="0"/>
        </a:p>
      </dsp:txBody>
      <dsp:txXfrm>
        <a:off x="1118619" y="1559599"/>
        <a:ext cx="1570813" cy="983774"/>
      </dsp:txXfrm>
    </dsp:sp>
    <dsp:sp modelId="{F457C336-6BE5-4FF7-8F1B-983179FC57D1}">
      <dsp:nvSpPr>
        <dsp:cNvPr id="0" name=""/>
        <dsp:cNvSpPr/>
      </dsp:nvSpPr>
      <dsp:spPr>
        <a:xfrm>
          <a:off x="1797412" y="546318"/>
          <a:ext cx="4356599" cy="4356599"/>
        </a:xfrm>
        <a:custGeom>
          <a:avLst/>
          <a:gdLst/>
          <a:ahLst/>
          <a:cxnLst/>
          <a:rect l="0" t="0" r="0" b="0"/>
          <a:pathLst>
            <a:path>
              <a:moveTo>
                <a:pt x="523918" y="761256"/>
              </a:moveTo>
              <a:arcTo wR="2178299" hR="2178299" stAng="13234882" swAng="1211927"/>
            </a:path>
          </a:pathLst>
        </a:custGeom>
        <a:noFill/>
        <a:ln w="9525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73D3C3-D601-4610-9303-054614D76F6F}">
      <dsp:nvSpPr>
        <dsp:cNvPr id="0" name=""/>
        <dsp:cNvSpPr/>
      </dsp:nvSpPr>
      <dsp:spPr>
        <a:xfrm>
          <a:off x="1390910" y="329851"/>
          <a:ext cx="3855839" cy="1204949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6153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Overall Goal:</a:t>
          </a:r>
          <a:endParaRPr lang="en-US" sz="1400" kern="1200" dirty="0" smtClean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 smtClean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/>
        </a:p>
      </dsp:txBody>
      <dsp:txXfrm>
        <a:off x="1390910" y="329851"/>
        <a:ext cx="3855839" cy="1204949"/>
      </dsp:txXfrm>
    </dsp:sp>
    <dsp:sp modelId="{CE118EF5-29BD-471D-9848-66B2E0959655}">
      <dsp:nvSpPr>
        <dsp:cNvPr id="0" name=""/>
        <dsp:cNvSpPr/>
      </dsp:nvSpPr>
      <dsp:spPr>
        <a:xfrm>
          <a:off x="1230250" y="155803"/>
          <a:ext cx="843464" cy="1265197"/>
        </a:xfrm>
        <a:prstGeom prst="rect">
          <a:avLst/>
        </a:prstGeom>
        <a:solidFill>
          <a:schemeClr val="accent4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C73F41-9DF6-4962-A94B-CAAEA2B94B2B}">
      <dsp:nvSpPr>
        <dsp:cNvPr id="0" name=""/>
        <dsp:cNvSpPr/>
      </dsp:nvSpPr>
      <dsp:spPr>
        <a:xfrm>
          <a:off x="1390910" y="1846749"/>
          <a:ext cx="3855839" cy="1204949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6153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Overall Goal:</a:t>
          </a:r>
          <a:r>
            <a:rPr lang="en-US" sz="1400" kern="1200" dirty="0" smtClean="0"/>
            <a:t>. 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 smtClean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/>
        </a:p>
      </dsp:txBody>
      <dsp:txXfrm>
        <a:off x="1390910" y="1846749"/>
        <a:ext cx="3855839" cy="1204949"/>
      </dsp:txXfrm>
    </dsp:sp>
    <dsp:sp modelId="{EB0B1FAB-51FD-46DD-9EEE-FD71BBB43B83}">
      <dsp:nvSpPr>
        <dsp:cNvPr id="0" name=""/>
        <dsp:cNvSpPr/>
      </dsp:nvSpPr>
      <dsp:spPr>
        <a:xfrm>
          <a:off x="1230250" y="1672701"/>
          <a:ext cx="843464" cy="1265197"/>
        </a:xfrm>
        <a:prstGeom prst="rect">
          <a:avLst/>
        </a:prstGeom>
        <a:solidFill>
          <a:schemeClr val="accent4">
            <a:tint val="50000"/>
            <a:hueOff val="-1990641"/>
            <a:satOff val="11305"/>
            <a:lumOff val="89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7E7AF9-20A9-40B5-B010-4D5FC1084A4D}">
      <dsp:nvSpPr>
        <dsp:cNvPr id="0" name=""/>
        <dsp:cNvSpPr/>
      </dsp:nvSpPr>
      <dsp:spPr>
        <a:xfrm>
          <a:off x="1390910" y="3363647"/>
          <a:ext cx="3855839" cy="1204949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6153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Overall Goal: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 dirty="0" smtClean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 dirty="0"/>
        </a:p>
      </dsp:txBody>
      <dsp:txXfrm>
        <a:off x="1390910" y="3363647"/>
        <a:ext cx="3855839" cy="1204949"/>
      </dsp:txXfrm>
    </dsp:sp>
    <dsp:sp modelId="{3FBD7791-D8E1-436E-B876-92DE09F35BA1}">
      <dsp:nvSpPr>
        <dsp:cNvPr id="0" name=""/>
        <dsp:cNvSpPr/>
      </dsp:nvSpPr>
      <dsp:spPr>
        <a:xfrm>
          <a:off x="1230250" y="3189598"/>
          <a:ext cx="843464" cy="1265197"/>
        </a:xfrm>
        <a:prstGeom prst="rect">
          <a:avLst/>
        </a:prstGeom>
        <a:solidFill>
          <a:schemeClr val="accent4">
            <a:tint val="50000"/>
            <a:hueOff val="-3981281"/>
            <a:satOff val="22610"/>
            <a:lumOff val="179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  <a:cs typeface="+mn-cs"/>
              </a:defRPr>
            </a:lvl1pPr>
          </a:lstStyle>
          <a:p>
            <a:pPr>
              <a:defRPr/>
            </a:pPr>
            <a:fld id="{A1234E4B-760D-4C12-91CE-F6FE2BFE65B3}" type="datetimeFigureOut">
              <a:rPr lang="en-US" altLang="ja-JP"/>
              <a:pPr>
                <a:defRPr/>
              </a:pPr>
              <a:t>5/19/2020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fld id="{799399BA-D265-4DD5-B172-CF7BBEF0453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01368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Updated 10/22/19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9399BA-D265-4DD5-B172-CF7BBEF04538}" type="slidenum">
              <a:rPr lang="en-US" altLang="en-US" smtClean="0"/>
              <a:pPr>
                <a:defRPr/>
              </a:pPr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91788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9399BA-D265-4DD5-B172-CF7BBEF04538}" type="slidenum">
              <a:rPr lang="en-US" altLang="en-US" smtClean="0"/>
              <a:pPr>
                <a:defRPr/>
              </a:pPr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7692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Updated 10/22/19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9399BA-D265-4DD5-B172-CF7BBEF04538}" type="slidenum">
              <a:rPr lang="en-US" altLang="en-US" smtClean="0"/>
              <a:pPr>
                <a:defRPr/>
              </a:pPr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65802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95388" y="692150"/>
            <a:ext cx="4619625" cy="34639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baseline="0" dirty="0" smtClean="0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57066" indent="-291179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64717" indent="-232943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30604" indent="-232943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96491" indent="-232943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E2648EF-B779-48A0-A0F0-8798BC285EAE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en-US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48747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9399BA-D265-4DD5-B172-CF7BBEF04538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50067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 algn="l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9399BA-D265-4DD5-B172-CF7BBEF04538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19729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53 hospitals currently signed up.  52 completed the readiness</a:t>
            </a:r>
            <a:r>
              <a:rPr lang="en-US" baseline="0" dirty="0" smtClean="0"/>
              <a:t> form.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9399BA-D265-4DD5-B172-CF7BBEF04538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752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5388" y="692150"/>
            <a:ext cx="46196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AE4733B-ED6A-429B-9501-B0F63ABEBBC5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03701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9399BA-D265-4DD5-B172-CF7BBEF04538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2241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/>
          </a:p>
        </p:txBody>
      </p:sp>
      <p:sp>
        <p:nvSpPr>
          <p:cNvPr id="46084" name="Footer Placeholder 4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2267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/>
          </a:p>
        </p:txBody>
      </p:sp>
      <p:sp>
        <p:nvSpPr>
          <p:cNvPr id="46084" name="Footer Placeholder 4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3809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4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C53AD7-A772-4F83-850B-482C70935EA4}" type="datetime1">
              <a:rPr lang="en-US" altLang="ja-JP"/>
              <a:pPr>
                <a:defRPr/>
              </a:pPr>
              <a:t>5/19/2020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DD8331-DEC2-4D1E-95D5-94283CB87E4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36559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22490D-0CE4-426E-81CB-E242CE6E39A4}" type="datetime1">
              <a:rPr lang="en-US" altLang="ja-JP"/>
              <a:pPr>
                <a:defRPr/>
              </a:pPr>
              <a:t>5/19/2020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1ED56C-8F5E-4BF1-A54B-E96394A138E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43358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E2C6C1-0ABC-4A83-A3E1-9B004532B0F2}" type="datetime1">
              <a:rPr lang="en-US" altLang="ja-JP"/>
              <a:pPr>
                <a:defRPr/>
              </a:pPr>
              <a:t>5/19/2020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659B1A-798E-4F1D-851E-F36AC3C874A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19788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E67B97-2A19-4469-BBC1-5124779FD32E}" type="datetime1">
              <a:rPr lang="en-US" altLang="ja-JP"/>
              <a:pPr>
                <a:defRPr/>
              </a:pPr>
              <a:t>5/19/2020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EF23B2-1968-4158-BBF8-33ADF317223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1531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2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A51ED6-1809-467D-BA74-8EA1DF4B6FEF}" type="datetime1">
              <a:rPr lang="en-US" altLang="ja-JP"/>
              <a:pPr>
                <a:defRPr/>
              </a:pPr>
              <a:t>5/19/2020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AF8077-2CE4-4A8C-806A-F9B27078C00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5056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D7BA54-BB09-45EF-8BE5-86E399F21075}" type="datetime1">
              <a:rPr lang="en-US" altLang="ja-JP"/>
              <a:pPr>
                <a:defRPr/>
              </a:pPr>
              <a:t>5/19/2020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B83E2C-C682-4CCB-812E-4FD1E6CD7EF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57561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B19E3F-723A-48F5-86C3-1FB2ADC6C9E9}" type="datetime1">
              <a:rPr lang="en-US" altLang="ja-JP"/>
              <a:pPr>
                <a:defRPr/>
              </a:pPr>
              <a:t>5/19/2020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E2229A-B942-495A-807D-33D35310454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7914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8BEB86-460D-47CC-9347-A33D2320FEE6}" type="datetime1">
              <a:rPr lang="en-US" altLang="ja-JP"/>
              <a:pPr>
                <a:defRPr/>
              </a:pPr>
              <a:t>5/19/2020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616943-E090-48BD-85BF-C3499FDFE60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7628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E8BE47-7B98-409F-8AB7-EBBB77D90BF3}" type="datetime1">
              <a:rPr lang="en-US" altLang="ja-JP"/>
              <a:pPr>
                <a:defRPr/>
              </a:pPr>
              <a:t>5/19/2020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C9FB53-311B-43CA-B7CE-1F80A678A23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6341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367D64-CF7F-42F3-8C27-B520EE2453CF}" type="datetime1">
              <a:rPr lang="en-US" altLang="ja-JP"/>
              <a:pPr>
                <a:defRPr/>
              </a:pPr>
              <a:t>5/19/2020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C650D0-02D5-42FB-907E-376816E2D54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2723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179569-1CBE-4B22-934C-222D1AA93EE5}" type="datetime1">
              <a:rPr lang="en-US" altLang="ja-JP"/>
              <a:pPr>
                <a:defRPr/>
              </a:pPr>
              <a:t>5/19/2020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6F6CB7-50F3-4CEB-A4DC-7F1C42559A5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0037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4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7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26218B61-2C44-4426-BE0D-62AFE46C727B}" type="datetime1">
              <a:rPr lang="en-US" altLang="ja-JP"/>
              <a:pPr>
                <a:defRPr/>
              </a:pPr>
              <a:t>5/19/2020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7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7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08215A01-EBC1-45C7-9A9D-8A83BBE998C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27" r:id="rId1"/>
    <p:sldLayoutId id="2147484128" r:id="rId2"/>
    <p:sldLayoutId id="2147484129" r:id="rId3"/>
    <p:sldLayoutId id="2147484130" r:id="rId4"/>
    <p:sldLayoutId id="2147484131" r:id="rId5"/>
    <p:sldLayoutId id="2147484132" r:id="rId6"/>
    <p:sldLayoutId id="2147484133" r:id="rId7"/>
    <p:sldLayoutId id="2147484134" r:id="rId8"/>
    <p:sldLayoutId id="2147484135" r:id="rId9"/>
    <p:sldLayoutId id="2147484136" r:id="rId10"/>
    <p:sldLayoutId id="2147484137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MS PGoth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mailto:info@ilpqc.org" TargetMode="External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emf"/><Relationship Id="rId9" Type="http://schemas.openxmlformats.org/officeDocument/2006/relationships/hyperlink" Target="http://www.ilpqc.org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elearning.asam.org/p/ILPQCJune24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mailto:info@ilpqc.org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20.png"/><Relationship Id="rId18" Type="http://schemas.openxmlformats.org/officeDocument/2006/relationships/image" Target="../media/image2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17" Type="http://schemas.openxmlformats.org/officeDocument/2006/relationships/image" Target="../media/image24.jpe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22.jpe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mailto:info@ilpqc.org" TargetMode="External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emf"/><Relationship Id="rId9" Type="http://schemas.openxmlformats.org/officeDocument/2006/relationships/hyperlink" Target="http://www.ilpqc.org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redcap.healthlnk.org/surveys/?s=NF8MPDY9LF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lpqc.org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3886200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0" y="4942644"/>
            <a:ext cx="9144000" cy="19153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urved Up Ribbon 1"/>
          <p:cNvSpPr/>
          <p:nvPr/>
        </p:nvSpPr>
        <p:spPr>
          <a:xfrm>
            <a:off x="76200" y="3261695"/>
            <a:ext cx="9067800" cy="1295400"/>
          </a:xfrm>
          <a:prstGeom prst="ellipseRibbon2">
            <a:avLst>
              <a:gd name="adj1" fmla="val 50077"/>
              <a:gd name="adj2" fmla="val 55689"/>
              <a:gd name="adj3" fmla="val 30688"/>
            </a:avLst>
          </a:prstGeom>
          <a:solidFill>
            <a:srgbClr val="F584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895600" y="3324620"/>
            <a:ext cx="403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4990"/>
                </a:solidFill>
                <a:latin typeface="Goudy Old Style" panose="02020502050305020303" pitchFamily="18" charset="0"/>
              </a:rPr>
              <a:t>THANKS TO OUR</a:t>
            </a:r>
            <a:endParaRPr lang="en-US" sz="3200" b="1" dirty="0">
              <a:solidFill>
                <a:srgbClr val="004990"/>
              </a:solidFill>
              <a:latin typeface="Goudy Old Style" panose="02020502050305020303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678451" y="4353580"/>
            <a:ext cx="18469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004990"/>
                </a:solidFill>
                <a:latin typeface="Goudy Old Style" panose="02020502050305020303" pitchFamily="18" charset="0"/>
              </a:rPr>
              <a:t>FUNDERS</a:t>
            </a:r>
            <a:endParaRPr lang="en-US" sz="2800" b="1" dirty="0">
              <a:solidFill>
                <a:srgbClr val="004990"/>
              </a:solidFill>
              <a:latin typeface="Goudy Old Style" panose="02020502050305020303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663" y="5192824"/>
            <a:ext cx="2438399" cy="70056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0883" y="5101399"/>
            <a:ext cx="1852841" cy="86067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8640" y="4926793"/>
            <a:ext cx="2391559" cy="1169207"/>
          </a:xfrm>
          <a:prstGeom prst="rect">
            <a:avLst/>
          </a:prstGeom>
        </p:spPr>
      </p:pic>
      <p:pic>
        <p:nvPicPr>
          <p:cNvPr id="1026" name="Picture 2" descr="Image result for cdc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120277" y="4926793"/>
            <a:ext cx="1469069" cy="1116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42900" y="6043286"/>
            <a:ext cx="86487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F58466"/>
              </a:buClr>
              <a:defRPr/>
            </a:pPr>
            <a:r>
              <a:rPr lang="en-US" dirty="0"/>
              <a:t>Email  </a:t>
            </a:r>
            <a:r>
              <a:rPr lang="en-US" dirty="0">
                <a:hlinkClick r:id="rId8"/>
              </a:rPr>
              <a:t>info@ilpqc.org</a:t>
            </a:r>
            <a:r>
              <a:rPr lang="en-US" dirty="0"/>
              <a:t> or visit us at </a:t>
            </a:r>
            <a:r>
              <a:rPr lang="en-US" dirty="0">
                <a:hlinkClick r:id="rId9"/>
              </a:rPr>
              <a:t>www.ilpqc.org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159708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457200" y="273051"/>
            <a:ext cx="6705600" cy="869951"/>
          </a:xfrm>
          <a:noFill/>
        </p:spPr>
        <p:txBody>
          <a:bodyPr/>
          <a:lstStyle/>
          <a:p>
            <a:r>
              <a:rPr lang="en-US" sz="3200" dirty="0">
                <a:solidFill>
                  <a:srgbClr val="F58466"/>
                </a:solidFill>
                <a:latin typeface="Goudy Old Style" pitchFamily="18" charset="0"/>
              </a:rPr>
              <a:t>THANK YOU PLANNING COMMITTEE!!!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611604" y="1066800"/>
            <a:ext cx="3959352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+mj-lt"/>
              </a:rPr>
              <a:t>Betsy </a:t>
            </a:r>
            <a:r>
              <a:rPr lang="en-US" sz="3200" dirty="0" err="1">
                <a:latin typeface="+mj-lt"/>
              </a:rPr>
              <a:t>Leesman</a:t>
            </a:r>
            <a:r>
              <a:rPr lang="en-US" sz="3200" dirty="0">
                <a:latin typeface="+mj-lt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+mj-lt"/>
              </a:rPr>
              <a:t>Debra </a:t>
            </a:r>
            <a:r>
              <a:rPr lang="en-US" sz="3200" dirty="0" err="1">
                <a:latin typeface="+mj-lt"/>
              </a:rPr>
              <a:t>Kamradt</a:t>
            </a:r>
            <a:endParaRPr lang="en-US" sz="320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+mj-lt"/>
              </a:rPr>
              <a:t>Cecilia </a:t>
            </a:r>
            <a:r>
              <a:rPr lang="en-US" sz="3200" dirty="0">
                <a:latin typeface="+mj-lt"/>
              </a:rPr>
              <a:t>Lopez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+mj-lt"/>
              </a:rPr>
              <a:t>Chris </a:t>
            </a:r>
            <a:r>
              <a:rPr lang="en-US" sz="3200" dirty="0">
                <a:latin typeface="+mj-lt"/>
              </a:rPr>
              <a:t>Emmons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+mj-lt"/>
              </a:rPr>
              <a:t>Deb </a:t>
            </a:r>
            <a:r>
              <a:rPr lang="en-US" sz="3200" dirty="0">
                <a:latin typeface="+mj-lt"/>
              </a:rPr>
              <a:t>Miller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+mj-lt"/>
              </a:rPr>
              <a:t>Joanne </a:t>
            </a:r>
            <a:r>
              <a:rPr lang="en-US" sz="3200" dirty="0" err="1">
                <a:latin typeface="+mj-lt"/>
              </a:rPr>
              <a:t>Sorce</a:t>
            </a:r>
            <a:endParaRPr lang="en-US" sz="320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+mj-lt"/>
              </a:rPr>
              <a:t>Mary Jarvis</a:t>
            </a:r>
            <a:endParaRPr lang="en-US" sz="3200" dirty="0">
              <a:latin typeface="+mj-lt"/>
            </a:endParaRPr>
          </a:p>
        </p:txBody>
      </p:sp>
      <p:pic>
        <p:nvPicPr>
          <p:cNvPr id="1026" name="Picture 2" descr="Image result for thank you!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4600" y="4953000"/>
            <a:ext cx="2971800" cy="1723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499370" y="990600"/>
            <a:ext cx="3959352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+mj-lt"/>
              </a:rPr>
              <a:t>Myra </a:t>
            </a:r>
            <a:r>
              <a:rPr lang="en-US" sz="3200" dirty="0">
                <a:latin typeface="+mj-lt"/>
              </a:rPr>
              <a:t>Sabini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+mj-lt"/>
              </a:rPr>
              <a:t>Peggy </a:t>
            </a:r>
            <a:r>
              <a:rPr lang="en-US" sz="3200" dirty="0">
                <a:latin typeface="+mj-lt"/>
              </a:rPr>
              <a:t>O’Connell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+mj-lt"/>
              </a:rPr>
              <a:t>Sue </a:t>
            </a:r>
            <a:r>
              <a:rPr lang="en-US" sz="3200" dirty="0">
                <a:latin typeface="+mj-lt"/>
              </a:rPr>
              <a:t>Hesse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+mj-lt"/>
              </a:rPr>
              <a:t>Susie </a:t>
            </a:r>
            <a:r>
              <a:rPr lang="en-US" sz="3200" dirty="0">
                <a:latin typeface="+mj-lt"/>
              </a:rPr>
              <a:t>Swain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+mj-lt"/>
              </a:rPr>
              <a:t>Crystal </a:t>
            </a:r>
            <a:r>
              <a:rPr lang="en-US" sz="3200" dirty="0">
                <a:latin typeface="+mj-lt"/>
              </a:rPr>
              <a:t>Antos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+mj-lt"/>
              </a:rPr>
              <a:t>Kellie Karch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+mj-lt"/>
              </a:rPr>
              <a:t>Maggie Kroeff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+mj-lt"/>
              </a:rPr>
              <a:t>Jasmine Maldonado</a:t>
            </a:r>
            <a:endParaRPr lang="en-US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861970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09653"/>
            <a:ext cx="6248400" cy="1143000"/>
          </a:xfrm>
          <a:noFill/>
        </p:spPr>
        <p:txBody>
          <a:bodyPr/>
          <a:lstStyle/>
          <a:p>
            <a:pPr algn="l"/>
            <a:r>
              <a:rPr lang="en-US" sz="4000" b="1" dirty="0">
                <a:solidFill>
                  <a:srgbClr val="F58466"/>
                </a:solidFill>
                <a:latin typeface="Goudy Old Style" pitchFamily="18" charset="0"/>
              </a:rPr>
              <a:t>ACOG/ASAM Buprenorphine Training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55705"/>
            <a:ext cx="8229600" cy="5197495"/>
          </a:xfrm>
        </p:spPr>
        <p:txBody>
          <a:bodyPr/>
          <a:lstStyle/>
          <a:p>
            <a:pPr eaLnBrk="1" hangingPunct="1">
              <a:buClr>
                <a:srgbClr val="F58466"/>
              </a:buClr>
            </a:pPr>
            <a:r>
              <a:rPr lang="en-US" altLang="en-US" sz="2400" dirty="0"/>
              <a:t>4 hour online course + 4 hour in-person led by an addiction medicine specialist &amp; OB/GYN for physicians</a:t>
            </a:r>
          </a:p>
          <a:p>
            <a:pPr lvl="1" eaLnBrk="1" hangingPunct="1">
              <a:buClr>
                <a:srgbClr val="F58466"/>
              </a:buClr>
            </a:pPr>
            <a:r>
              <a:rPr lang="en-US" altLang="en-US" sz="2400" dirty="0"/>
              <a:t>MOC Part IV credits </a:t>
            </a:r>
          </a:p>
          <a:p>
            <a:pPr lvl="1" eaLnBrk="1" hangingPunct="1">
              <a:buClr>
                <a:srgbClr val="F58466"/>
              </a:buClr>
            </a:pPr>
            <a:r>
              <a:rPr lang="en-US" altLang="en-US" sz="2400" dirty="0"/>
              <a:t>CME for 8 hours credit (via ASAM)</a:t>
            </a:r>
          </a:p>
          <a:p>
            <a:pPr eaLnBrk="1" hangingPunct="1">
              <a:buClr>
                <a:srgbClr val="F58466"/>
              </a:buClr>
            </a:pPr>
            <a:r>
              <a:rPr lang="en-US" altLang="en-US" sz="2400" dirty="0"/>
              <a:t>4 hours in-person + 20 hours of online-training for </a:t>
            </a:r>
            <a:r>
              <a:rPr lang="en-US" altLang="en-US" sz="2400" dirty="0" smtClean="0"/>
              <a:t>CNMs, NPs </a:t>
            </a:r>
            <a:r>
              <a:rPr lang="en-US" altLang="en-US" sz="2400" dirty="0"/>
              <a:t>and APNs</a:t>
            </a:r>
          </a:p>
          <a:p>
            <a:pPr lvl="1" eaLnBrk="1" hangingPunct="1">
              <a:buClr>
                <a:srgbClr val="F58466"/>
              </a:buClr>
            </a:pPr>
            <a:r>
              <a:rPr lang="en-US" altLang="en-US" sz="2400" dirty="0"/>
              <a:t>Contact hours (via ASAM)</a:t>
            </a:r>
          </a:p>
          <a:p>
            <a:pPr eaLnBrk="1" hangingPunct="1">
              <a:buClr>
                <a:srgbClr val="F58466"/>
              </a:buClr>
            </a:pPr>
            <a:r>
              <a:rPr lang="en-US" altLang="en-US" sz="2400" dirty="0" smtClean="0"/>
              <a:t>Initiates </a:t>
            </a:r>
            <a:r>
              <a:rPr lang="en-US" altLang="en-US" sz="2400" dirty="0"/>
              <a:t>buprenorphine waiver process</a:t>
            </a:r>
          </a:p>
          <a:p>
            <a:pPr marL="0" indent="0" eaLnBrk="1" hangingPunct="1">
              <a:buClr>
                <a:srgbClr val="F58466"/>
              </a:buClr>
              <a:buNone/>
            </a:pPr>
            <a:endParaRPr lang="en-US" altLang="en-US" sz="2400" dirty="0"/>
          </a:p>
          <a:p>
            <a:pPr eaLnBrk="1" hangingPunct="1">
              <a:buClr>
                <a:srgbClr val="F58466"/>
              </a:buClr>
            </a:pPr>
            <a:r>
              <a:rPr lang="en-US" altLang="en-US" sz="2800" b="1" dirty="0">
                <a:solidFill>
                  <a:schemeClr val="accent6">
                    <a:lumMod val="75000"/>
                  </a:schemeClr>
                </a:solidFill>
              </a:rPr>
              <a:t>CONFIRMED</a:t>
            </a:r>
            <a:r>
              <a:rPr lang="en-US" altLang="en-US" sz="2800" b="1" dirty="0"/>
              <a:t> – </a:t>
            </a:r>
            <a:r>
              <a:rPr lang="en-US" altLang="en-US" sz="2800" b="1" dirty="0" smtClean="0"/>
              <a:t>June 24</a:t>
            </a:r>
            <a:r>
              <a:rPr lang="en-US" altLang="en-US" sz="2800" b="1" dirty="0"/>
              <a:t> </a:t>
            </a:r>
            <a:r>
              <a:rPr lang="en-US" altLang="en-US" sz="2800" b="1" dirty="0" smtClean="0"/>
              <a:t>(FULLY </a:t>
            </a:r>
            <a:r>
              <a:rPr lang="en-US" altLang="en-US" sz="2800" b="1" dirty="0"/>
              <a:t>ONLINE): </a:t>
            </a:r>
            <a:r>
              <a:rPr lang="en-US" altLang="en-US" sz="2800" b="1" dirty="0">
                <a:hlinkClick r:id="rId2"/>
              </a:rPr>
              <a:t>https://</a:t>
            </a:r>
            <a:r>
              <a:rPr lang="en-US" altLang="en-US" sz="2800" b="1" dirty="0" smtClean="0">
                <a:hlinkClick r:id="rId2"/>
              </a:rPr>
              <a:t>elearning.asam.org/p/ILPQCJune24</a:t>
            </a:r>
            <a:r>
              <a:rPr lang="en-US" altLang="en-US" sz="2800" b="1" dirty="0" smtClean="0"/>
              <a:t> </a:t>
            </a:r>
            <a:endParaRPr lang="en-US" altLang="en-US" sz="28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3A795C-50BE-462B-8B70-BD2F9F6A8888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  <p:sp>
        <p:nvSpPr>
          <p:cNvPr id="5" name="Rectangle 4"/>
          <p:cNvSpPr/>
          <p:nvPr/>
        </p:nvSpPr>
        <p:spPr>
          <a:xfrm>
            <a:off x="228600" y="5081649"/>
            <a:ext cx="8305800" cy="1273195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6693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73900"/>
            <a:ext cx="8229600" cy="1143000"/>
          </a:xfrm>
          <a:noFill/>
        </p:spPr>
        <p:txBody>
          <a:bodyPr/>
          <a:lstStyle/>
          <a:p>
            <a:pPr algn="l"/>
            <a:r>
              <a:rPr lang="en-US" sz="4000" b="1" dirty="0" smtClean="0">
                <a:solidFill>
                  <a:srgbClr val="F58466"/>
                </a:solidFill>
                <a:latin typeface="Goudy Old Style" pitchFamily="18" charset="0"/>
              </a:rPr>
              <a:t>Upcoming ILPQC Teams Calls</a:t>
            </a:r>
            <a:endParaRPr lang="en-US" sz="4000" b="1" dirty="0">
              <a:solidFill>
                <a:srgbClr val="F58466"/>
              </a:solidFill>
              <a:latin typeface="Goudy Old Style" pitchFamily="18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6423002"/>
              </p:ext>
            </p:extLst>
          </p:nvPr>
        </p:nvGraphicFramePr>
        <p:xfrm>
          <a:off x="0" y="887213"/>
          <a:ext cx="9144000" cy="58342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43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26253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Date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Topic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6923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June 2020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IPLARC Sustainability </a:t>
                      </a:r>
                    </a:p>
                    <a:p>
                      <a:r>
                        <a:rPr lang="en-US" sz="1800" dirty="0" smtClean="0"/>
                        <a:t>MNO-OB Sustainability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3391156"/>
                  </a:ext>
                </a:extLst>
              </a:tr>
              <a:tr h="806923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July 2020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IPAC Sustainability</a:t>
                      </a:r>
                    </a:p>
                    <a:p>
                      <a:r>
                        <a:rPr lang="en-US" sz="1800" dirty="0" smtClean="0"/>
                        <a:t>PVB Teams Call for</a:t>
                      </a:r>
                      <a:r>
                        <a:rPr lang="en-US" sz="1800" baseline="0" dirty="0" smtClean="0"/>
                        <a:t> Data Q/A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8922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August 2020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IPLARC  Sustainability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MNO-OB Sustainability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12746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September 2020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IPAC Sustainability</a:t>
                      </a:r>
                    </a:p>
                    <a:p>
                      <a:r>
                        <a:rPr lang="en-US" sz="1800" dirty="0" smtClean="0"/>
                        <a:t>PVB Teams Call</a:t>
                      </a:r>
                    </a:p>
                    <a:p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6253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October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Annual Conference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73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November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PVB Teams Call</a:t>
                      </a:r>
                    </a:p>
                    <a:p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08922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December 2020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IPLARC Sustainability       PVB Teams Call</a:t>
                      </a:r>
                    </a:p>
                    <a:p>
                      <a:r>
                        <a:rPr lang="en-US" sz="1800" dirty="0" smtClean="0"/>
                        <a:t>IPAC Sustainability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EF23B2-1968-4158-BBF8-33ADF3172235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7541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57200" y="2057400"/>
            <a:ext cx="8305800" cy="3886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09653"/>
            <a:ext cx="7391400" cy="1143000"/>
          </a:xfrm>
          <a:noFill/>
        </p:spPr>
        <p:txBody>
          <a:bodyPr/>
          <a:lstStyle/>
          <a:p>
            <a:pPr algn="l"/>
            <a:r>
              <a:rPr lang="en-US" sz="4000" b="1" dirty="0" smtClean="0">
                <a:solidFill>
                  <a:srgbClr val="F58466"/>
                </a:solidFill>
                <a:latin typeface="Goudy Old Style" pitchFamily="18" charset="0"/>
              </a:rPr>
              <a:t>SAVE THE DATE: </a:t>
            </a:r>
            <a:br>
              <a:rPr lang="en-US" sz="4000" b="1" dirty="0" smtClean="0">
                <a:solidFill>
                  <a:srgbClr val="F58466"/>
                </a:solidFill>
                <a:latin typeface="Goudy Old Style" pitchFamily="18" charset="0"/>
              </a:rPr>
            </a:br>
            <a:r>
              <a:rPr lang="en-US" sz="4000" b="1" dirty="0" smtClean="0">
                <a:solidFill>
                  <a:srgbClr val="F58466"/>
                </a:solidFill>
                <a:latin typeface="Goudy Old Style" pitchFamily="18" charset="0"/>
              </a:rPr>
              <a:t>ILPQC 2020 Annual Conference</a:t>
            </a:r>
            <a:endParaRPr lang="en-US" sz="4000" b="1" dirty="0">
              <a:solidFill>
                <a:srgbClr val="F58466"/>
              </a:solidFill>
              <a:latin typeface="Goudy Old Styl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057400"/>
            <a:ext cx="8229600" cy="2301895"/>
          </a:xfrm>
        </p:spPr>
        <p:txBody>
          <a:bodyPr/>
          <a:lstStyle/>
          <a:p>
            <a:pPr marL="0" indent="0" algn="ctr" eaLnBrk="1" hangingPunct="1">
              <a:buClr>
                <a:srgbClr val="F58466"/>
              </a:buClr>
              <a:buNone/>
            </a:pPr>
            <a:r>
              <a:rPr lang="en-US" altLang="en-US" dirty="0" smtClean="0"/>
              <a:t>Calling all perinatal health care providers, nurses, allied health professionals, and public health/community partners!</a:t>
            </a:r>
          </a:p>
          <a:p>
            <a:pPr marL="0" indent="0" algn="ctr" eaLnBrk="1" hangingPunct="1">
              <a:buClr>
                <a:srgbClr val="F58466"/>
              </a:buClr>
              <a:buNone/>
            </a:pPr>
            <a:endParaRPr lang="en-US" altLang="en-US" dirty="0" smtClean="0"/>
          </a:p>
          <a:p>
            <a:pPr marL="0" indent="0" algn="ctr" eaLnBrk="1" hangingPunct="1">
              <a:buClr>
                <a:srgbClr val="F58466"/>
              </a:buClr>
              <a:buNone/>
            </a:pPr>
            <a:r>
              <a:rPr lang="en-US" altLang="en-US" dirty="0" smtClean="0"/>
              <a:t>Thursday, October 29</a:t>
            </a:r>
            <a:r>
              <a:rPr lang="en-US" altLang="en-US" baseline="30000" dirty="0" smtClean="0"/>
              <a:t>th</a:t>
            </a:r>
            <a:r>
              <a:rPr lang="en-US" altLang="en-US" dirty="0" smtClean="0"/>
              <a:t>, 2020</a:t>
            </a:r>
          </a:p>
          <a:p>
            <a:pPr marL="0" indent="0" algn="ctr" eaLnBrk="1" hangingPunct="1">
              <a:buClr>
                <a:srgbClr val="F58466"/>
              </a:buClr>
              <a:buNone/>
            </a:pPr>
            <a:r>
              <a:rPr lang="en-US" altLang="en-US" dirty="0" smtClean="0"/>
              <a:t>9am – 5pm</a:t>
            </a:r>
          </a:p>
          <a:p>
            <a:pPr marL="0" indent="0" algn="ctr" eaLnBrk="1" hangingPunct="1">
              <a:buClr>
                <a:srgbClr val="F58466"/>
              </a:buClr>
              <a:buNone/>
            </a:pPr>
            <a:r>
              <a:rPr lang="en-US" altLang="en-US" dirty="0" smtClean="0"/>
              <a:t>Westin Lombard Yorktown</a:t>
            </a:r>
          </a:p>
          <a:p>
            <a:pPr algn="ctr" eaLnBrk="1" hangingPunct="1">
              <a:buClr>
                <a:srgbClr val="F58466"/>
              </a:buClr>
            </a:pPr>
            <a:endParaRPr lang="en-US" altLang="en-US" dirty="0" smtClean="0"/>
          </a:p>
          <a:p>
            <a:pPr algn="ctr" eaLnBrk="1" hangingPunct="1">
              <a:buClr>
                <a:srgbClr val="F58466"/>
              </a:buClr>
            </a:pP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3A795C-50BE-462B-8B70-BD2F9F6A8888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45534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57200" y="2057400"/>
            <a:ext cx="8305800" cy="3352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09653"/>
            <a:ext cx="7391400" cy="1143000"/>
          </a:xfrm>
          <a:noFill/>
        </p:spPr>
        <p:txBody>
          <a:bodyPr/>
          <a:lstStyle/>
          <a:p>
            <a:pPr algn="l"/>
            <a:r>
              <a:rPr lang="en-US" sz="4000" b="1" dirty="0" smtClean="0">
                <a:solidFill>
                  <a:srgbClr val="F58466"/>
                </a:solidFill>
                <a:latin typeface="Goudy Old Style" pitchFamily="18" charset="0"/>
              </a:rPr>
              <a:t>PRIZE TIME!</a:t>
            </a:r>
            <a:endParaRPr lang="en-US" sz="4000" b="1" dirty="0">
              <a:solidFill>
                <a:srgbClr val="F58466"/>
              </a:solidFill>
              <a:latin typeface="Goudy Old Styl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057400"/>
            <a:ext cx="8229600" cy="2301895"/>
          </a:xfrm>
        </p:spPr>
        <p:txBody>
          <a:bodyPr/>
          <a:lstStyle/>
          <a:p>
            <a:pPr marL="0" indent="0" algn="ctr" eaLnBrk="1" hangingPunct="1">
              <a:buClr>
                <a:srgbClr val="F58466"/>
              </a:buClr>
              <a:buNone/>
            </a:pPr>
            <a:r>
              <a:rPr lang="en-US" altLang="en-US" dirty="0" smtClean="0"/>
              <a:t>A. Storyboards with the most votes for best </a:t>
            </a:r>
            <a:r>
              <a:rPr lang="en-US" altLang="en-US" dirty="0" smtClean="0"/>
              <a:t>storyboard</a:t>
            </a:r>
            <a:endParaRPr lang="en-US" altLang="en-US" dirty="0"/>
          </a:p>
          <a:p>
            <a:pPr marL="0" indent="0" algn="ctr" eaLnBrk="1" hangingPunct="1">
              <a:buClr>
                <a:srgbClr val="F58466"/>
              </a:buClr>
              <a:buNone/>
            </a:pPr>
            <a:endParaRPr lang="en-US" altLang="en-US" dirty="0" smtClean="0"/>
          </a:p>
          <a:p>
            <a:pPr marL="0" indent="0" algn="ctr" eaLnBrk="1" hangingPunct="1">
              <a:buClr>
                <a:srgbClr val="F58466"/>
              </a:buClr>
              <a:buNone/>
            </a:pPr>
            <a:r>
              <a:rPr lang="en-US" altLang="en-US" dirty="0" smtClean="0"/>
              <a:t>B. </a:t>
            </a:r>
            <a:r>
              <a:rPr lang="en-US" altLang="en-US" dirty="0" smtClean="0"/>
              <a:t>Raffle Amazon Gift Cards </a:t>
            </a:r>
            <a:r>
              <a:rPr lang="en-US" altLang="en-US" dirty="0" smtClean="0"/>
              <a:t>for participants submitting </a:t>
            </a:r>
            <a:r>
              <a:rPr lang="en-US" altLang="en-US" smtClean="0"/>
              <a:t>a </a:t>
            </a:r>
            <a:r>
              <a:rPr lang="en-US" altLang="en-US" smtClean="0"/>
              <a:t>Story Board </a:t>
            </a:r>
            <a:r>
              <a:rPr lang="en-US" altLang="en-US" dirty="0" smtClean="0"/>
              <a:t>Session Steal </a:t>
            </a:r>
            <a:r>
              <a:rPr lang="en-US" altLang="en-US" dirty="0" smtClean="0"/>
              <a:t>Shamelessly form to </a:t>
            </a:r>
            <a:r>
              <a:rPr lang="en-US" altLang="en-US" dirty="0" smtClean="0">
                <a:hlinkClick r:id="rId2"/>
              </a:rPr>
              <a:t>info@ilpqc.org</a:t>
            </a:r>
            <a:r>
              <a:rPr lang="en-US" altLang="en-US" dirty="0" smtClean="0"/>
              <a:t> </a:t>
            </a:r>
          </a:p>
          <a:p>
            <a:pPr algn="ctr" eaLnBrk="1" hangingPunct="1">
              <a:buClr>
                <a:srgbClr val="F58466"/>
              </a:buClr>
            </a:pPr>
            <a:endParaRPr lang="en-US" altLang="en-US" dirty="0" smtClean="0"/>
          </a:p>
          <a:p>
            <a:pPr algn="ctr" eaLnBrk="1" hangingPunct="1">
              <a:buClr>
                <a:srgbClr val="F58466"/>
              </a:buClr>
            </a:pP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3A795C-50BE-462B-8B70-BD2F9F6A8888}" type="slidenum">
              <a:rPr lang="en-US" altLang="en-US" smtClean="0"/>
              <a:pPr>
                <a:defRPr/>
              </a:pPr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93163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C9FB53-311B-43CA-B7CE-1F80A678A235}" type="slidenum">
              <a:rPr lang="en-US" altLang="en-US" smtClean="0"/>
              <a:pPr>
                <a:defRPr/>
              </a:pPr>
              <a:t>15</a:t>
            </a:fld>
            <a:endParaRPr lang="en-US" altLang="en-US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0" y="1143000"/>
            <a:ext cx="9139451" cy="52578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F58466"/>
              </a:buClr>
              <a:buNone/>
              <a:defRPr/>
            </a:pPr>
            <a:r>
              <a:rPr lang="en-US" dirty="0" smtClean="0">
                <a:solidFill>
                  <a:srgbClr val="004990"/>
                </a:solidFill>
              </a:rPr>
              <a:t>Thank you to ILPQC partners and collaborators:</a:t>
            </a:r>
          </a:p>
          <a:p>
            <a:pPr marL="0" indent="0" algn="ctr">
              <a:buClr>
                <a:srgbClr val="F58466"/>
              </a:buClr>
              <a:buNone/>
              <a:defRPr/>
            </a:pP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3048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16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16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16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16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1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1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1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1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16" charset="-128"/>
              </a:defRPr>
            </a:lvl9pPr>
          </a:lstStyle>
          <a:p>
            <a:pPr eaLnBrk="1" hangingPunct="1"/>
            <a:r>
              <a:rPr lang="en-US" altLang="en-US" sz="4400" dirty="0" smtClean="0">
                <a:solidFill>
                  <a:srgbClr val="F58466"/>
                </a:solidFill>
                <a:latin typeface="Goudy Old Style" panose="02020502050305020303" pitchFamily="18" charset="0"/>
                <a:ea typeface="MS PGothic" panose="020B0600070205080204" pitchFamily="34" charset="-128"/>
              </a:rPr>
              <a:t>We are all in this together.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39" y="1923552"/>
            <a:ext cx="2447361" cy="66724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7481" y="1905000"/>
            <a:ext cx="2712987" cy="68945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8569" y="2743200"/>
            <a:ext cx="1955261" cy="85147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3309" y="3429000"/>
            <a:ext cx="1623630" cy="139387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5983" y="2743200"/>
            <a:ext cx="1460017" cy="103296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8400" y="4038600"/>
            <a:ext cx="1752600" cy="114795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030" y="3962400"/>
            <a:ext cx="2619587" cy="5334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5445" y="2819400"/>
            <a:ext cx="2928555" cy="52665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3600" y="5410200"/>
            <a:ext cx="2105006" cy="58546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4051" y="4925324"/>
            <a:ext cx="1807591" cy="101827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8370" y="4953000"/>
            <a:ext cx="2127437" cy="77402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3559" y="4953000"/>
            <a:ext cx="2429874" cy="893143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83759" y="1752600"/>
            <a:ext cx="1611559" cy="102350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2101" y="3028833"/>
            <a:ext cx="1821299" cy="857367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2909" y="1721666"/>
            <a:ext cx="1934100" cy="53224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58283" y="3962133"/>
            <a:ext cx="2000425" cy="76968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034480" y="2296948"/>
            <a:ext cx="19125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 smtClean="0"/>
              <a:t>Perinatal Advisory Committee</a:t>
            </a:r>
          </a:p>
          <a:p>
            <a:pPr algn="r"/>
            <a:r>
              <a:rPr lang="en-US" sz="800" dirty="0" smtClean="0"/>
              <a:t>State Perinatal Quality Council </a:t>
            </a:r>
          </a:p>
          <a:p>
            <a:pPr algn="r"/>
            <a:r>
              <a:rPr lang="en-US" sz="800" dirty="0" smtClean="0"/>
              <a:t>Maternal Mortality Review Committee</a:t>
            </a:r>
          </a:p>
          <a:p>
            <a:pPr algn="r"/>
            <a:r>
              <a:rPr lang="en-US" sz="800" dirty="0" smtClean="0"/>
              <a:t>Regionalized Perinatal System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48368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3886200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0" y="4942644"/>
            <a:ext cx="9144000" cy="19153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urved Up Ribbon 1"/>
          <p:cNvSpPr/>
          <p:nvPr/>
        </p:nvSpPr>
        <p:spPr>
          <a:xfrm>
            <a:off x="76200" y="3261695"/>
            <a:ext cx="9067800" cy="1295400"/>
          </a:xfrm>
          <a:prstGeom prst="ellipseRibbon2">
            <a:avLst>
              <a:gd name="adj1" fmla="val 50077"/>
              <a:gd name="adj2" fmla="val 55689"/>
              <a:gd name="adj3" fmla="val 30688"/>
            </a:avLst>
          </a:prstGeom>
          <a:solidFill>
            <a:srgbClr val="F584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895600" y="3324620"/>
            <a:ext cx="403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4990"/>
                </a:solidFill>
                <a:latin typeface="Goudy Old Style" panose="02020502050305020303" pitchFamily="18" charset="0"/>
              </a:rPr>
              <a:t>THANKS TO OUR</a:t>
            </a:r>
            <a:endParaRPr lang="en-US" sz="3200" b="1" dirty="0">
              <a:solidFill>
                <a:srgbClr val="004990"/>
              </a:solidFill>
              <a:latin typeface="Goudy Old Style" panose="02020502050305020303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678451" y="4353580"/>
            <a:ext cx="18469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004990"/>
                </a:solidFill>
                <a:latin typeface="Goudy Old Style" panose="02020502050305020303" pitchFamily="18" charset="0"/>
              </a:rPr>
              <a:t>FUNDERS</a:t>
            </a:r>
            <a:endParaRPr lang="en-US" sz="2800" b="1" dirty="0">
              <a:solidFill>
                <a:srgbClr val="004990"/>
              </a:solidFill>
              <a:latin typeface="Goudy Old Style" panose="02020502050305020303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663" y="5192824"/>
            <a:ext cx="2438399" cy="70056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0883" y="5101399"/>
            <a:ext cx="1852841" cy="86067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8640" y="4926793"/>
            <a:ext cx="2391559" cy="1169207"/>
          </a:xfrm>
          <a:prstGeom prst="rect">
            <a:avLst/>
          </a:prstGeom>
        </p:spPr>
      </p:pic>
      <p:pic>
        <p:nvPicPr>
          <p:cNvPr id="1026" name="Picture 2" descr="Image result for cdc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120277" y="4926793"/>
            <a:ext cx="1469069" cy="1116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42900" y="6043286"/>
            <a:ext cx="86487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F58466"/>
              </a:buClr>
              <a:defRPr/>
            </a:pPr>
            <a:r>
              <a:rPr lang="en-US" dirty="0"/>
              <a:t>Email  </a:t>
            </a:r>
            <a:r>
              <a:rPr lang="en-US" dirty="0">
                <a:hlinkClick r:id="rId8"/>
              </a:rPr>
              <a:t>info@ilpqc.org</a:t>
            </a:r>
            <a:r>
              <a:rPr lang="en-US" dirty="0"/>
              <a:t> or visit us at </a:t>
            </a:r>
            <a:r>
              <a:rPr lang="en-US" dirty="0">
                <a:hlinkClick r:id="rId9"/>
              </a:rPr>
              <a:t>www.ilpqc.org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337741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8" descr="image5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97" y="1447799"/>
            <a:ext cx="3214688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1" name="Subtitle 2"/>
          <p:cNvSpPr>
            <a:spLocks noGrp="1"/>
          </p:cNvSpPr>
          <p:nvPr>
            <p:ph type="subTitle" idx="1"/>
          </p:nvPr>
        </p:nvSpPr>
        <p:spPr>
          <a:xfrm>
            <a:off x="3224385" y="4343400"/>
            <a:ext cx="5410200" cy="129540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n-US" altLang="en-US" sz="2000" dirty="0" smtClean="0">
                <a:solidFill>
                  <a:srgbClr val="898989"/>
                </a:solidFill>
              </a:rPr>
              <a:t>May 20, 2020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altLang="en-US" sz="2000" dirty="0" smtClean="0">
                <a:solidFill>
                  <a:srgbClr val="898989"/>
                </a:solidFill>
              </a:rPr>
              <a:t>9am – 3pm</a:t>
            </a:r>
          </a:p>
        </p:txBody>
      </p:sp>
      <p:sp>
        <p:nvSpPr>
          <p:cNvPr id="63492" name="Title 1"/>
          <p:cNvSpPr>
            <a:spLocks noGrp="1"/>
          </p:cNvSpPr>
          <p:nvPr>
            <p:ph type="ctrTitle"/>
          </p:nvPr>
        </p:nvSpPr>
        <p:spPr>
          <a:xfrm>
            <a:off x="3160177" y="2362200"/>
            <a:ext cx="5538615" cy="1622425"/>
          </a:xfrm>
        </p:spPr>
        <p:txBody>
          <a:bodyPr/>
          <a:lstStyle/>
          <a:p>
            <a:pPr eaLnBrk="1" hangingPunct="1"/>
            <a:r>
              <a:rPr lang="en-US" altLang="en-US" sz="3200" b="1" dirty="0" smtClean="0">
                <a:solidFill>
                  <a:srgbClr val="004990"/>
                </a:solidFill>
                <a:latin typeface="Goudy Old Style" pitchFamily="18" charset="0"/>
              </a:rPr>
              <a:t>Summary &amp; Evaluation</a:t>
            </a:r>
          </a:p>
        </p:txBody>
      </p:sp>
    </p:spTree>
    <p:extLst>
      <p:ext uri="{BB962C8B-B14F-4D97-AF65-F5344CB8AC3E}">
        <p14:creationId xmlns:p14="http://schemas.microsoft.com/office/powerpoint/2010/main" val="2143466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26" y="1714098"/>
            <a:ext cx="9156282" cy="51743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B3E5A5ED-4066-E144-89F8-5C4DADD49E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396895"/>
            <a:ext cx="8229600" cy="1143000"/>
          </a:xfrm>
          <a:noFill/>
        </p:spPr>
        <p:txBody>
          <a:bodyPr/>
          <a:lstStyle/>
          <a:p>
            <a:pPr algn="l" eaLnBrk="1" hangingPunct="1"/>
            <a:r>
              <a:rPr lang="en-US" b="1" dirty="0" smtClean="0">
                <a:solidFill>
                  <a:srgbClr val="F58466"/>
                </a:solidFill>
                <a:latin typeface="Goudy Old Style" pitchFamily="18" charset="0"/>
              </a:rPr>
              <a:t>What’s Next for MNO: </a:t>
            </a:r>
            <a:br>
              <a:rPr lang="en-US" b="1" dirty="0" smtClean="0">
                <a:solidFill>
                  <a:srgbClr val="F58466"/>
                </a:solidFill>
                <a:latin typeface="Goudy Old Style" pitchFamily="18" charset="0"/>
              </a:rPr>
            </a:br>
            <a:r>
              <a:rPr lang="en-US" b="1" dirty="0" smtClean="0">
                <a:solidFill>
                  <a:srgbClr val="F58466"/>
                </a:solidFill>
                <a:latin typeface="Goudy Old Style" pitchFamily="18" charset="0"/>
              </a:rPr>
              <a:t>Crossing the Finish Line</a:t>
            </a:r>
            <a:endParaRPr lang="en-US" b="1" dirty="0">
              <a:solidFill>
                <a:srgbClr val="F58466"/>
              </a:solidFill>
              <a:latin typeface="Goudy Old Style" pitchFamily="18" charset="0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265C79B-1F0D-7542-9FF5-AA3A4DBC18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26" y="1879087"/>
            <a:ext cx="5943600" cy="433793"/>
          </a:xfrm>
        </p:spPr>
        <p:txBody>
          <a:bodyPr>
            <a:normAutofit lnSpcReduction="10000"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Ensure all Structure Measures are ‘green’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C121084-7266-034E-8D2B-4415B9D1A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C2F5F-8633-4B5B-A080-9CC210AD30A1}" type="slidenum">
              <a:rPr lang="en-US" smtClean="0"/>
              <a:t>3</a:t>
            </a:fld>
            <a:endParaRPr lang="en-US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8265C79B-1F0D-7542-9FF5-AA3A4DBC18E5}"/>
              </a:ext>
            </a:extLst>
          </p:cNvPr>
          <p:cNvSpPr txBox="1">
            <a:spLocks/>
          </p:cNvSpPr>
          <p:nvPr/>
        </p:nvSpPr>
        <p:spPr bwMode="auto">
          <a:xfrm>
            <a:off x="-32886" y="3142576"/>
            <a:ext cx="5943600" cy="433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8265C79B-1F0D-7542-9FF5-AA3A4DBC18E5}"/>
              </a:ext>
            </a:extLst>
          </p:cNvPr>
          <p:cNvSpPr txBox="1">
            <a:spLocks/>
          </p:cNvSpPr>
          <p:nvPr/>
        </p:nvSpPr>
        <p:spPr bwMode="auto">
          <a:xfrm>
            <a:off x="32326" y="3167619"/>
            <a:ext cx="5443888" cy="433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smtClean="0">
                <a:solidFill>
                  <a:schemeClr val="bg1"/>
                </a:solidFill>
              </a:rPr>
              <a:t>4 Key Strategies for Success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8265C79B-1F0D-7542-9FF5-AA3A4DBC18E5}"/>
              </a:ext>
            </a:extLst>
          </p:cNvPr>
          <p:cNvSpPr txBox="1">
            <a:spLocks/>
          </p:cNvSpPr>
          <p:nvPr/>
        </p:nvSpPr>
        <p:spPr bwMode="auto">
          <a:xfrm>
            <a:off x="0" y="2471332"/>
            <a:ext cx="6096000" cy="433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smtClean="0">
                <a:solidFill>
                  <a:schemeClr val="bg1"/>
                </a:solidFill>
              </a:rPr>
              <a:t>Work to achieve all Initiative Aims 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1" name="Content Placeholder 6">
            <a:extLst>
              <a:ext uri="{FF2B5EF4-FFF2-40B4-BE49-F238E27FC236}">
                <a16:creationId xmlns:a16="http://schemas.microsoft.com/office/drawing/2014/main" id="{8265C79B-1F0D-7542-9FF5-AA3A4DBC18E5}"/>
              </a:ext>
            </a:extLst>
          </p:cNvPr>
          <p:cNvSpPr txBox="1">
            <a:spLocks/>
          </p:cNvSpPr>
          <p:nvPr/>
        </p:nvSpPr>
        <p:spPr bwMode="auto">
          <a:xfrm>
            <a:off x="46763" y="4487667"/>
            <a:ext cx="5282985" cy="433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smtClean="0">
                <a:solidFill>
                  <a:schemeClr val="bg1"/>
                </a:solidFill>
              </a:rPr>
              <a:t>Patient / clinical team education</a:t>
            </a:r>
          </a:p>
        </p:txBody>
      </p:sp>
      <p:sp>
        <p:nvSpPr>
          <p:cNvPr id="12" name="Content Placeholder 6">
            <a:extLst>
              <a:ext uri="{FF2B5EF4-FFF2-40B4-BE49-F238E27FC236}">
                <a16:creationId xmlns:a16="http://schemas.microsoft.com/office/drawing/2014/main" id="{8265C79B-1F0D-7542-9FF5-AA3A4DBC18E5}"/>
              </a:ext>
            </a:extLst>
          </p:cNvPr>
          <p:cNvSpPr txBox="1">
            <a:spLocks/>
          </p:cNvSpPr>
          <p:nvPr/>
        </p:nvSpPr>
        <p:spPr bwMode="auto">
          <a:xfrm>
            <a:off x="11391" y="5129105"/>
            <a:ext cx="5746281" cy="433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smtClean="0">
                <a:solidFill>
                  <a:schemeClr val="bg1"/>
                </a:solidFill>
              </a:rPr>
              <a:t>Confirm outpatient sites validated screening</a:t>
            </a:r>
          </a:p>
        </p:txBody>
      </p:sp>
      <p:sp>
        <p:nvSpPr>
          <p:cNvPr id="14" name="Content Placeholder 6">
            <a:extLst>
              <a:ext uri="{FF2B5EF4-FFF2-40B4-BE49-F238E27FC236}">
                <a16:creationId xmlns:a16="http://schemas.microsoft.com/office/drawing/2014/main" id="{8265C79B-1F0D-7542-9FF5-AA3A4DBC18E5}"/>
              </a:ext>
            </a:extLst>
          </p:cNvPr>
          <p:cNvSpPr txBox="1">
            <a:spLocks/>
          </p:cNvSpPr>
          <p:nvPr/>
        </p:nvSpPr>
        <p:spPr bwMode="auto">
          <a:xfrm>
            <a:off x="11391" y="5751156"/>
            <a:ext cx="7151410" cy="433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smtClean="0">
                <a:solidFill>
                  <a:schemeClr val="bg1"/>
                </a:solidFill>
              </a:rPr>
              <a:t>Case reviews for every OUD patient, huddles or debriefs</a:t>
            </a:r>
          </a:p>
        </p:txBody>
      </p:sp>
      <p:sp>
        <p:nvSpPr>
          <p:cNvPr id="15" name="Content Placeholder 6">
            <a:extLst>
              <a:ext uri="{FF2B5EF4-FFF2-40B4-BE49-F238E27FC236}">
                <a16:creationId xmlns:a16="http://schemas.microsoft.com/office/drawing/2014/main" id="{8265C79B-1F0D-7542-9FF5-AA3A4DBC18E5}"/>
              </a:ext>
            </a:extLst>
          </p:cNvPr>
          <p:cNvSpPr txBox="1">
            <a:spLocks/>
          </p:cNvSpPr>
          <p:nvPr/>
        </p:nvSpPr>
        <p:spPr bwMode="auto">
          <a:xfrm>
            <a:off x="152400" y="6356370"/>
            <a:ext cx="7848600" cy="433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smtClean="0">
                <a:solidFill>
                  <a:schemeClr val="bg1"/>
                </a:solidFill>
              </a:rPr>
              <a:t>Optimal care: link to MAT and Recovery Services, </a:t>
            </a:r>
            <a:r>
              <a:rPr lang="en-US" sz="2400" b="1" dirty="0" err="1" smtClean="0">
                <a:solidFill>
                  <a:schemeClr val="bg1"/>
                </a:solidFill>
              </a:rPr>
              <a:t>Narcan</a:t>
            </a:r>
            <a:endParaRPr lang="en-US" sz="2400" b="1" dirty="0" smtClean="0">
              <a:solidFill>
                <a:schemeClr val="bg1"/>
              </a:solidFill>
            </a:endParaRPr>
          </a:p>
        </p:txBody>
      </p:sp>
      <p:sp>
        <p:nvSpPr>
          <p:cNvPr id="16" name="Content Placeholder 6">
            <a:extLst>
              <a:ext uri="{FF2B5EF4-FFF2-40B4-BE49-F238E27FC236}">
                <a16:creationId xmlns:a16="http://schemas.microsoft.com/office/drawing/2014/main" id="{8265C79B-1F0D-7542-9FF5-AA3A4DBC18E5}"/>
              </a:ext>
            </a:extLst>
          </p:cNvPr>
          <p:cNvSpPr txBox="1">
            <a:spLocks/>
          </p:cNvSpPr>
          <p:nvPr/>
        </p:nvSpPr>
        <p:spPr bwMode="auto">
          <a:xfrm>
            <a:off x="13235" y="3838863"/>
            <a:ext cx="5943600" cy="433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smtClean="0">
                <a:solidFill>
                  <a:schemeClr val="bg1"/>
                </a:solidFill>
              </a:rPr>
              <a:t>MNO folders L&amp;D / prenatal</a:t>
            </a:r>
          </a:p>
        </p:txBody>
      </p:sp>
    </p:spTree>
    <p:extLst>
      <p:ext uri="{BB962C8B-B14F-4D97-AF65-F5344CB8AC3E}">
        <p14:creationId xmlns:p14="http://schemas.microsoft.com/office/powerpoint/2010/main" val="569029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3E5A5ED-4066-E144-89F8-5C4DADD49E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228601"/>
            <a:ext cx="8229600" cy="1143000"/>
          </a:xfrm>
          <a:noFill/>
        </p:spPr>
        <p:txBody>
          <a:bodyPr/>
          <a:lstStyle/>
          <a:p>
            <a:pPr algn="l" eaLnBrk="1" hangingPunct="1"/>
            <a:r>
              <a:rPr lang="en-US" b="1" dirty="0" smtClean="0">
                <a:solidFill>
                  <a:srgbClr val="F58466"/>
                </a:solidFill>
                <a:latin typeface="Goudy Old Style" pitchFamily="18" charset="0"/>
              </a:rPr>
              <a:t>Sustain the Gains:</a:t>
            </a:r>
            <a:br>
              <a:rPr lang="en-US" b="1" dirty="0" smtClean="0">
                <a:solidFill>
                  <a:srgbClr val="F58466"/>
                </a:solidFill>
                <a:latin typeface="Goudy Old Style" pitchFamily="18" charset="0"/>
              </a:rPr>
            </a:br>
            <a:r>
              <a:rPr lang="en-US" b="1" dirty="0" smtClean="0">
                <a:solidFill>
                  <a:srgbClr val="F58466"/>
                </a:solidFill>
                <a:latin typeface="Goudy Old Style" pitchFamily="18" charset="0"/>
              </a:rPr>
              <a:t>Transition to Sustainability</a:t>
            </a:r>
            <a:endParaRPr lang="en-US" b="1" dirty="0">
              <a:solidFill>
                <a:srgbClr val="F58466"/>
              </a:solidFill>
              <a:latin typeface="Goudy Old Style" pitchFamily="18" charset="0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265C79B-1F0D-7542-9FF5-AA3A4DBC18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39240"/>
            <a:ext cx="8229600" cy="1097766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en-US" sz="11200" dirty="0" smtClean="0"/>
              <a:t>Sustainability Plan- a plan to make sure your hospital can maintain MNO success and provide optimal care for every patient with OUD over time</a:t>
            </a:r>
          </a:p>
          <a:p>
            <a:pPr marL="0" indent="0" algn="ctr">
              <a:buNone/>
            </a:pPr>
            <a:endParaRPr lang="en-US" sz="11200" dirty="0"/>
          </a:p>
          <a:p>
            <a:pPr marL="0" indent="0" algn="ctr">
              <a:buNone/>
            </a:pPr>
            <a:endParaRPr lang="en-US" sz="11200" dirty="0"/>
          </a:p>
          <a:p>
            <a:pPr marL="0" indent="0" algn="ctr">
              <a:buNone/>
            </a:pPr>
            <a:endParaRPr lang="en-US" sz="11200" dirty="0" smtClean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C121084-7266-034E-8D2B-4415B9D1A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C2F5F-8633-4B5B-A080-9CC210AD30A1}" type="slidenum">
              <a:rPr lang="en-US" smtClean="0"/>
              <a:t>4</a:t>
            </a:fld>
            <a:endParaRPr lang="en-US"/>
          </a:p>
        </p:txBody>
      </p:sp>
      <p:sp>
        <p:nvSpPr>
          <p:cNvPr id="11" name="Content Placeholder 6">
            <a:extLst>
              <a:ext uri="{FF2B5EF4-FFF2-40B4-BE49-F238E27FC236}">
                <a16:creationId xmlns:a16="http://schemas.microsoft.com/office/drawing/2014/main" id="{8265C79B-1F0D-7542-9FF5-AA3A4DBC18E5}"/>
              </a:ext>
            </a:extLst>
          </p:cNvPr>
          <p:cNvSpPr txBox="1">
            <a:spLocks/>
          </p:cNvSpPr>
          <p:nvPr/>
        </p:nvSpPr>
        <p:spPr bwMode="auto">
          <a:xfrm>
            <a:off x="304800" y="2621766"/>
            <a:ext cx="8839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O</a:t>
            </a:r>
            <a:r>
              <a:rPr lang="en-US" sz="2800" dirty="0" smtClean="0"/>
              <a:t>ngoing MNO team meetings </a:t>
            </a:r>
          </a:p>
          <a:p>
            <a:r>
              <a:rPr lang="en-US" sz="2800" dirty="0" smtClean="0"/>
              <a:t>Determine </a:t>
            </a:r>
            <a:r>
              <a:rPr lang="en-US" sz="2800" dirty="0"/>
              <a:t>c</a:t>
            </a:r>
            <a:r>
              <a:rPr lang="en-US" sz="2800" dirty="0" smtClean="0"/>
              <a:t>ompliance monitoring </a:t>
            </a:r>
            <a:endParaRPr lang="en-US" sz="2800" dirty="0"/>
          </a:p>
          <a:p>
            <a:r>
              <a:rPr lang="en-US" sz="2800" dirty="0"/>
              <a:t>Ongoing case reviews &amp; clinical feedback</a:t>
            </a:r>
          </a:p>
          <a:p>
            <a:r>
              <a:rPr lang="en-US" sz="2800" dirty="0"/>
              <a:t>New </a:t>
            </a:r>
            <a:r>
              <a:rPr lang="en-US" sz="2800" dirty="0" smtClean="0"/>
              <a:t>hire/continuing education</a:t>
            </a:r>
          </a:p>
          <a:p>
            <a:pPr lvl="1"/>
            <a:r>
              <a:rPr lang="en-US" sz="2400" dirty="0" smtClean="0"/>
              <a:t>*new </a:t>
            </a:r>
            <a:r>
              <a:rPr lang="en-US" sz="2400" dirty="0" err="1"/>
              <a:t>eModules</a:t>
            </a:r>
            <a:r>
              <a:rPr lang="en-US" sz="2400" dirty="0"/>
              <a:t>*, order folders, </a:t>
            </a:r>
            <a:r>
              <a:rPr lang="en-US" sz="2400" dirty="0" smtClean="0"/>
              <a:t>Grand Rounds slide </a:t>
            </a:r>
            <a:r>
              <a:rPr lang="en-US" sz="2400" dirty="0"/>
              <a:t>s</a:t>
            </a:r>
            <a:r>
              <a:rPr lang="en-US" sz="2400" dirty="0" smtClean="0"/>
              <a:t>et etc</a:t>
            </a:r>
            <a:r>
              <a:rPr lang="en-US" sz="2400" dirty="0"/>
              <a:t>. </a:t>
            </a:r>
          </a:p>
          <a:p>
            <a:r>
              <a:rPr lang="en-US" sz="2800" dirty="0" smtClean="0"/>
              <a:t>Updates for mapping tool of </a:t>
            </a:r>
            <a:r>
              <a:rPr lang="en-US" sz="2800" dirty="0"/>
              <a:t>MAT/Recovery </a:t>
            </a:r>
            <a:r>
              <a:rPr lang="en-US" sz="2800" dirty="0" smtClean="0"/>
              <a:t>Resources</a:t>
            </a:r>
            <a:endParaRPr lang="en-US" sz="2800" dirty="0"/>
          </a:p>
          <a:p>
            <a:r>
              <a:rPr lang="en-US" sz="2800" dirty="0" smtClean="0"/>
              <a:t>Continued 1:1 ILPQC </a:t>
            </a:r>
            <a:r>
              <a:rPr lang="en-US" sz="2800" dirty="0"/>
              <a:t>Support for Hospital Teams</a:t>
            </a:r>
          </a:p>
        </p:txBody>
      </p:sp>
    </p:spTree>
    <p:extLst>
      <p:ext uri="{BB962C8B-B14F-4D97-AF65-F5344CB8AC3E}">
        <p14:creationId xmlns:p14="http://schemas.microsoft.com/office/powerpoint/2010/main" val="3008552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C9FB53-311B-43CA-B7CE-1F80A678A235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15288" y="152400"/>
            <a:ext cx="6261712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itchFamily="34" charset="-128"/>
                <a:cs typeface="MS PGothic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r>
              <a:rPr lang="en-US" altLang="en-US" sz="4000" b="1" dirty="0" smtClean="0">
                <a:solidFill>
                  <a:srgbClr val="F58466"/>
                </a:solidFill>
                <a:latin typeface="Goudy Old Style" pitchFamily="18" charset="0"/>
              </a:rPr>
              <a:t>IPLARC &amp; IPAC   Sustainability</a:t>
            </a:r>
          </a:p>
        </p:txBody>
      </p:sp>
      <p:graphicFrame>
        <p:nvGraphicFramePr>
          <p:cNvPr id="5" name="Diagram 4"/>
          <p:cNvGraphicFramePr/>
          <p:nvPr>
            <p:extLst/>
          </p:nvPr>
        </p:nvGraphicFramePr>
        <p:xfrm>
          <a:off x="354376" y="1295400"/>
          <a:ext cx="7951424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977079" y="3657618"/>
            <a:ext cx="270601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217B"/>
                </a:solidFill>
                <a:latin typeface="Britannic Bold" panose="020B0903060703020204" pitchFamily="34" charset="0"/>
              </a:rPr>
              <a:t>Sustainability phase </a:t>
            </a:r>
            <a:endParaRPr lang="en-US" sz="3200" b="1" dirty="0">
              <a:solidFill>
                <a:srgbClr val="FF217B"/>
              </a:solidFill>
              <a:latin typeface="Britannic Bold" panose="020B09030607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45282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1000" y="1295400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b="1" u="sng" dirty="0" smtClean="0">
                <a:solidFill>
                  <a:srgbClr val="004990"/>
                </a:solidFill>
              </a:rPr>
              <a:t>Thank you to the Wave 1 teams </a:t>
            </a:r>
          </a:p>
          <a:p>
            <a:pPr marL="0" indent="0" algn="ctr">
              <a:buNone/>
            </a:pPr>
            <a:r>
              <a:rPr lang="en-US" b="1" u="sng" dirty="0" smtClean="0">
                <a:solidFill>
                  <a:srgbClr val="004990"/>
                </a:solidFill>
              </a:rPr>
              <a:t>for their contributions</a:t>
            </a:r>
          </a:p>
          <a:p>
            <a:pPr marL="0" indent="0" algn="ctr">
              <a:buNone/>
            </a:pPr>
            <a:endParaRPr lang="en-US" sz="1200" b="1" dirty="0" smtClean="0">
              <a:solidFill>
                <a:srgbClr val="004990"/>
              </a:solidFill>
              <a:latin typeface="Goudy Old Style" pitchFamily="18" charset="0"/>
            </a:endParaRPr>
          </a:p>
          <a:p>
            <a:r>
              <a:rPr lang="en-US" sz="2600" b="1" u="sng" dirty="0" smtClean="0">
                <a:solidFill>
                  <a:srgbClr val="FF217B"/>
                </a:solidFill>
              </a:rPr>
              <a:t>14 Hospital teams</a:t>
            </a:r>
            <a:r>
              <a:rPr lang="en-US" sz="2600" dirty="0" smtClean="0"/>
              <a:t> participated </a:t>
            </a:r>
            <a:r>
              <a:rPr lang="en-US" sz="2600" dirty="0"/>
              <a:t>in Wave 1 of PVB teams </a:t>
            </a:r>
            <a:endParaRPr lang="en-US" sz="2600" dirty="0" smtClean="0"/>
          </a:p>
          <a:p>
            <a:endParaRPr lang="en-US" sz="1200" dirty="0" smtClean="0"/>
          </a:p>
          <a:p>
            <a:r>
              <a:rPr lang="en-US" sz="2600" b="1" u="sng" dirty="0">
                <a:solidFill>
                  <a:srgbClr val="FF217B"/>
                </a:solidFill>
              </a:rPr>
              <a:t>150+ people joined </a:t>
            </a:r>
            <a:r>
              <a:rPr lang="en-US" sz="2600" dirty="0" smtClean="0"/>
              <a:t>ILPQC on May 4</a:t>
            </a:r>
            <a:r>
              <a:rPr lang="en-US" sz="2600" baseline="30000" dirty="0" smtClean="0"/>
              <a:t>th</a:t>
            </a:r>
            <a:r>
              <a:rPr lang="en-US" sz="2600" dirty="0" smtClean="0"/>
              <a:t> for </a:t>
            </a:r>
            <a:r>
              <a:rPr lang="en-US" sz="2600" dirty="0"/>
              <a:t>the PVB Launch </a:t>
            </a:r>
            <a:r>
              <a:rPr lang="en-US" sz="2600" dirty="0" smtClean="0"/>
              <a:t>Webinar</a:t>
            </a:r>
          </a:p>
          <a:p>
            <a:endParaRPr lang="en-US" sz="1200" dirty="0"/>
          </a:p>
          <a:p>
            <a:r>
              <a:rPr lang="en-US" sz="2600" dirty="0"/>
              <a:t>Following is data from Readiness survey with </a:t>
            </a:r>
            <a:r>
              <a:rPr lang="en-US" sz="2600" b="1" u="sng" dirty="0" smtClean="0">
                <a:solidFill>
                  <a:srgbClr val="FF217B"/>
                </a:solidFill>
              </a:rPr>
              <a:t>98% </a:t>
            </a:r>
            <a:r>
              <a:rPr lang="en-US" sz="2600" b="1" u="sng" dirty="0">
                <a:solidFill>
                  <a:srgbClr val="FF217B"/>
                </a:solidFill>
              </a:rPr>
              <a:t>hospital teams signed </a:t>
            </a:r>
            <a:r>
              <a:rPr lang="en-US" sz="2600" b="1" u="sng" dirty="0" smtClean="0">
                <a:solidFill>
                  <a:srgbClr val="FF217B"/>
                </a:solidFill>
              </a:rPr>
              <a:t>up so far </a:t>
            </a:r>
            <a:r>
              <a:rPr lang="en-US" sz="2600" b="1" u="sng" dirty="0">
                <a:solidFill>
                  <a:srgbClr val="FF217B"/>
                </a:solidFill>
              </a:rPr>
              <a:t>reporting </a:t>
            </a:r>
            <a:endParaRPr lang="en-US" sz="2600" b="1" u="sng" dirty="0" smtClean="0">
              <a:solidFill>
                <a:srgbClr val="FF217B"/>
              </a:solidFill>
            </a:endParaRPr>
          </a:p>
          <a:p>
            <a:endParaRPr lang="en-US" sz="1200" dirty="0"/>
          </a:p>
          <a:p>
            <a:r>
              <a:rPr lang="en-US" sz="2600" dirty="0" smtClean="0"/>
              <a:t>Its </a:t>
            </a:r>
            <a:r>
              <a:rPr lang="en-US" sz="2600" dirty="0"/>
              <a:t>not too late to participate!- </a:t>
            </a:r>
            <a:r>
              <a:rPr lang="en-US" sz="2600" dirty="0">
                <a:hlinkClick r:id="rId3"/>
              </a:rPr>
              <a:t>Sign up </a:t>
            </a:r>
            <a:r>
              <a:rPr lang="en-US" sz="2600" dirty="0" smtClean="0">
                <a:hlinkClick r:id="rId3"/>
              </a:rPr>
              <a:t>today</a:t>
            </a:r>
            <a:r>
              <a:rPr lang="en-US" sz="2600" dirty="0" smtClean="0"/>
              <a:t> for PVB, the next Statewide QI Initiative!</a:t>
            </a:r>
          </a:p>
          <a:p>
            <a:endParaRPr lang="en-US" sz="12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6C9FB53-311B-43CA-B7CE-1F80A678A235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52400" y="342103"/>
            <a:ext cx="8229600" cy="1143000"/>
          </a:xfrm>
          <a:prstGeom prst="rect">
            <a:avLst/>
          </a:prstGeom>
          <a:noFill/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itchFamily="34" charset="-128"/>
                <a:cs typeface="MS PGothic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4000" b="1" dirty="0" smtClean="0">
                <a:solidFill>
                  <a:srgbClr val="F58466"/>
                </a:solidFill>
                <a:latin typeface="Goudy Old Style" pitchFamily="18" charset="0"/>
              </a:rPr>
              <a:t>PVB Team Participation </a:t>
            </a:r>
            <a:endParaRPr lang="en-US" sz="4000" b="1" dirty="0">
              <a:solidFill>
                <a:srgbClr val="F58466"/>
              </a:solidFill>
              <a:latin typeface="Goudy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05355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kumimoji="1" lang="en-US" altLang="ja-JP" sz="4000" b="1" dirty="0" smtClean="0">
                <a:solidFill>
                  <a:srgbClr val="F58466"/>
                </a:solidFill>
                <a:latin typeface="Goudy Old Style"/>
                <a:cs typeface="Goudy Old Style"/>
              </a:rPr>
              <a:t>PVB Timeline</a:t>
            </a:r>
            <a:endParaRPr kumimoji="1" lang="ja-JP" altLang="en-US" sz="4000" b="1" dirty="0">
              <a:solidFill>
                <a:srgbClr val="F58466"/>
              </a:solidFill>
              <a:latin typeface="Goudy Old Style"/>
              <a:cs typeface="Goudy Old Style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1066800" y="1600200"/>
          <a:ext cx="7315200" cy="38877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759521831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946659564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697100560"/>
                    </a:ext>
                  </a:extLst>
                </a:gridCol>
              </a:tblGrid>
              <a:tr h="504496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May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July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Sept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5901977"/>
                  </a:ext>
                </a:extLst>
              </a:tr>
              <a:tr h="3153104">
                <a:tc>
                  <a:txBody>
                    <a:bodyPr/>
                    <a:lstStyle/>
                    <a:p>
                      <a:pPr algn="ctr"/>
                      <a:endParaRPr lang="en-US" sz="2400" b="1" dirty="0" smtClean="0"/>
                    </a:p>
                    <a:p>
                      <a:pPr algn="ctr"/>
                      <a:r>
                        <a:rPr lang="en-US" sz="2400" b="1" dirty="0" smtClean="0"/>
                        <a:t>May 4</a:t>
                      </a:r>
                      <a:r>
                        <a:rPr lang="en-US" sz="2400" dirty="0" smtClean="0"/>
                        <a:t>: PVB </a:t>
                      </a:r>
                      <a:r>
                        <a:rPr lang="en-US" sz="2400" dirty="0" smtClean="0">
                          <a:hlinkClick r:id="rId3"/>
                        </a:rPr>
                        <a:t>Launch Call</a:t>
                      </a:r>
                      <a:endParaRPr lang="en-US" sz="2400" dirty="0" smtClean="0"/>
                    </a:p>
                    <a:p>
                      <a:pPr algn="ctr"/>
                      <a:endParaRPr lang="en-US" sz="2400" dirty="0" smtClean="0"/>
                    </a:p>
                    <a:p>
                      <a:pPr algn="ctr"/>
                      <a:r>
                        <a:rPr lang="en-US" sz="2400" b="1" dirty="0" smtClean="0"/>
                        <a:t>May 20</a:t>
                      </a:r>
                      <a:r>
                        <a:rPr lang="en-US" sz="2400" dirty="0" smtClean="0"/>
                        <a:t>: OB Virtual </a:t>
                      </a:r>
                    </a:p>
                    <a:p>
                      <a:pPr algn="ctr"/>
                      <a:r>
                        <a:rPr lang="en-US" sz="2400" dirty="0" smtClean="0"/>
                        <a:t>Face-to-Face</a:t>
                      </a:r>
                      <a:r>
                        <a:rPr lang="en-US" sz="2400" baseline="0" dirty="0" smtClean="0"/>
                        <a:t> Meeting</a:t>
                      </a:r>
                      <a:endParaRPr lang="en-US" sz="2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baseline="0" dirty="0" smtClean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baseline="0" dirty="0" smtClean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baseline="0" dirty="0" smtClean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baseline="0" dirty="0" smtClean="0"/>
                        <a:t>Jul 27</a:t>
                      </a:r>
                      <a:r>
                        <a:rPr lang="en-US" sz="2400" baseline="0" dirty="0" smtClean="0"/>
                        <a:t>: PVB Webinar, Data Collection Q&amp;A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baseline="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baseline="0" dirty="0" smtClean="0"/>
                        <a:t>Sept 15: </a:t>
                      </a:r>
                      <a:r>
                        <a:rPr lang="en-US" sz="2400" b="0" baseline="0" dirty="0" smtClean="0"/>
                        <a:t>Baseline data due </a:t>
                      </a:r>
                    </a:p>
                    <a:p>
                      <a:pPr algn="ctr"/>
                      <a:endParaRPr lang="en-US" sz="2400" baseline="0" dirty="0" smtClean="0"/>
                    </a:p>
                    <a:p>
                      <a:pPr algn="ctr"/>
                      <a:r>
                        <a:rPr lang="en-US" sz="2400" b="1" baseline="0" dirty="0" smtClean="0"/>
                        <a:t>Sept 28: </a:t>
                      </a:r>
                      <a:r>
                        <a:rPr lang="en-US" sz="2400" b="0" baseline="0" dirty="0" smtClean="0"/>
                        <a:t>Monthly webinars and d</a:t>
                      </a:r>
                      <a:r>
                        <a:rPr lang="en-US" sz="2400" baseline="0" dirty="0" smtClean="0"/>
                        <a:t>ata collection begins</a:t>
                      </a:r>
                    </a:p>
                    <a:p>
                      <a:pPr algn="ctr"/>
                      <a:r>
                        <a:rPr lang="en-US" sz="2400" baseline="0" dirty="0" smtClean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26303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5052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7620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Diagram 3"/>
          <p:cNvGraphicFramePr/>
          <p:nvPr>
            <p:extLst/>
          </p:nvPr>
        </p:nvGraphicFramePr>
        <p:xfrm>
          <a:off x="-1143000" y="937339"/>
          <a:ext cx="647700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4099560" y="1239091"/>
          <a:ext cx="4773168" cy="1292352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4773168">
                  <a:extLst>
                    <a:ext uri="{9D8B030D-6E8A-4147-A177-3AD203B41FA5}">
                      <a16:colId xmlns:a16="http://schemas.microsoft.com/office/drawing/2014/main" val="2521531313"/>
                    </a:ext>
                  </a:extLst>
                </a:gridCol>
              </a:tblGrid>
              <a:tr h="1292352">
                <a:tc>
                  <a:txBody>
                    <a:bodyPr/>
                    <a:lstStyle/>
                    <a:p>
                      <a:r>
                        <a:rPr lang="en-US" u="sng" cap="small" dirty="0" smtClean="0"/>
                        <a:t>Tasks to achieve goal:                    Responsible</a:t>
                      </a:r>
                      <a:r>
                        <a:rPr lang="en-US" u="sng" cap="small" baseline="0" dirty="0" smtClean="0"/>
                        <a:t> party</a:t>
                      </a:r>
                      <a:r>
                        <a:rPr lang="en-US" u="sng" baseline="0" dirty="0" smtClean="0"/>
                        <a:t>:</a:t>
                      </a:r>
                    </a:p>
                    <a:p>
                      <a:r>
                        <a:rPr lang="en-US" baseline="0" dirty="0" smtClean="0"/>
                        <a:t>1. </a:t>
                      </a:r>
                      <a:r>
                        <a:rPr lang="en-US" sz="1400" baseline="0" dirty="0" smtClean="0"/>
                        <a:t>                                                                    </a:t>
                      </a:r>
                      <a:r>
                        <a:rPr lang="en-US" baseline="0" dirty="0" smtClean="0"/>
                        <a:t> </a:t>
                      </a:r>
                    </a:p>
                    <a:p>
                      <a:r>
                        <a:rPr lang="en-US" baseline="0" dirty="0" smtClean="0"/>
                        <a:t>2. </a:t>
                      </a:r>
                    </a:p>
                    <a:p>
                      <a:r>
                        <a:rPr lang="en-US" baseline="0" dirty="0" smtClean="0"/>
                        <a:t>3.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686904"/>
                  </a:ext>
                </a:extLst>
              </a:tr>
            </a:tbl>
          </a:graphicData>
        </a:graphic>
      </p:graphicFrame>
      <p:sp>
        <p:nvSpPr>
          <p:cNvPr id="9" name="Oval 8"/>
          <p:cNvSpPr/>
          <p:nvPr/>
        </p:nvSpPr>
        <p:spPr>
          <a:xfrm>
            <a:off x="152400" y="1318339"/>
            <a:ext cx="658368" cy="6858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30</a:t>
            </a:r>
          </a:p>
        </p:txBody>
      </p:sp>
      <p:sp>
        <p:nvSpPr>
          <p:cNvPr id="10" name="Oval 9"/>
          <p:cNvSpPr/>
          <p:nvPr/>
        </p:nvSpPr>
        <p:spPr>
          <a:xfrm>
            <a:off x="152400" y="2956639"/>
            <a:ext cx="658368" cy="6858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6</a:t>
            </a:r>
            <a:r>
              <a:rPr lang="en-US" b="1" dirty="0" smtClean="0"/>
              <a:t>0</a:t>
            </a:r>
            <a:endParaRPr lang="en-US" b="1" dirty="0"/>
          </a:p>
        </p:txBody>
      </p:sp>
      <p:sp>
        <p:nvSpPr>
          <p:cNvPr id="11" name="Oval 10"/>
          <p:cNvSpPr/>
          <p:nvPr/>
        </p:nvSpPr>
        <p:spPr>
          <a:xfrm>
            <a:off x="152400" y="4442539"/>
            <a:ext cx="658368" cy="6858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90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 rot="16200000">
            <a:off x="62669" y="1484640"/>
            <a:ext cx="1219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DAY</a:t>
            </a:r>
            <a:endParaRPr lang="en-US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 rot="16200000">
            <a:off x="62668" y="3135134"/>
            <a:ext cx="1219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DAY</a:t>
            </a:r>
            <a:endParaRPr lang="en-US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 rot="16200000">
            <a:off x="62668" y="4624844"/>
            <a:ext cx="1219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DAY</a:t>
            </a:r>
            <a:endParaRPr lang="en-US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/>
          </p:nvPr>
        </p:nvGraphicFramePr>
        <p:xfrm>
          <a:off x="4114800" y="2766139"/>
          <a:ext cx="4773168" cy="1292352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4773168">
                  <a:extLst>
                    <a:ext uri="{9D8B030D-6E8A-4147-A177-3AD203B41FA5}">
                      <a16:colId xmlns:a16="http://schemas.microsoft.com/office/drawing/2014/main" val="2521531313"/>
                    </a:ext>
                  </a:extLst>
                </a:gridCol>
              </a:tblGrid>
              <a:tr h="1292352">
                <a:tc>
                  <a:txBody>
                    <a:bodyPr/>
                    <a:lstStyle/>
                    <a:p>
                      <a:r>
                        <a:rPr lang="en-US" u="sng" cap="small" dirty="0" smtClean="0"/>
                        <a:t>Tasks to achieve goal:                    Responsible</a:t>
                      </a:r>
                      <a:r>
                        <a:rPr lang="en-US" u="sng" cap="small" baseline="0" dirty="0" smtClean="0"/>
                        <a:t> party</a:t>
                      </a:r>
                      <a:r>
                        <a:rPr lang="en-US" u="sng" baseline="0" dirty="0" smtClean="0"/>
                        <a:t>:</a:t>
                      </a:r>
                    </a:p>
                    <a:p>
                      <a:r>
                        <a:rPr lang="en-US" baseline="0" dirty="0" smtClean="0"/>
                        <a:t>1. </a:t>
                      </a:r>
                    </a:p>
                    <a:p>
                      <a:r>
                        <a:rPr lang="en-US" baseline="0" dirty="0" smtClean="0"/>
                        <a:t>2. </a:t>
                      </a:r>
                    </a:p>
                    <a:p>
                      <a:r>
                        <a:rPr lang="en-US" baseline="0" dirty="0" smtClean="0"/>
                        <a:t>3.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686904"/>
                  </a:ext>
                </a:extLst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>
            <p:extLst/>
          </p:nvPr>
        </p:nvGraphicFramePr>
        <p:xfrm>
          <a:off x="4114800" y="4293187"/>
          <a:ext cx="4773168" cy="1292352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4773168">
                  <a:extLst>
                    <a:ext uri="{9D8B030D-6E8A-4147-A177-3AD203B41FA5}">
                      <a16:colId xmlns:a16="http://schemas.microsoft.com/office/drawing/2014/main" val="2521531313"/>
                    </a:ext>
                  </a:extLst>
                </a:gridCol>
              </a:tblGrid>
              <a:tr h="1292352">
                <a:tc>
                  <a:txBody>
                    <a:bodyPr/>
                    <a:lstStyle/>
                    <a:p>
                      <a:r>
                        <a:rPr lang="en-US" u="sng" cap="small" dirty="0" smtClean="0"/>
                        <a:t>Tasks to achieve goal:                    Responsible</a:t>
                      </a:r>
                      <a:r>
                        <a:rPr lang="en-US" u="sng" cap="small" baseline="0" dirty="0" smtClean="0"/>
                        <a:t> party</a:t>
                      </a:r>
                      <a:r>
                        <a:rPr lang="en-US" u="sng" baseline="0" dirty="0" smtClean="0"/>
                        <a:t>:</a:t>
                      </a:r>
                    </a:p>
                    <a:p>
                      <a:r>
                        <a:rPr lang="en-US" baseline="0" dirty="0" smtClean="0"/>
                        <a:t>1. </a:t>
                      </a:r>
                    </a:p>
                    <a:p>
                      <a:r>
                        <a:rPr lang="en-US" baseline="0" dirty="0" smtClean="0"/>
                        <a:t>2. </a:t>
                      </a:r>
                    </a:p>
                    <a:p>
                      <a:r>
                        <a:rPr lang="en-US" baseline="0" dirty="0" smtClean="0"/>
                        <a:t>3. 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686904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004316" y="578116"/>
            <a:ext cx="662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4990"/>
                </a:solidFill>
                <a:latin typeface="+mj-lt"/>
              </a:rPr>
              <a:t>30-60-90 Day Plan</a:t>
            </a:r>
            <a:endParaRPr lang="en-US" sz="3200" dirty="0">
              <a:solidFill>
                <a:srgbClr val="004990"/>
              </a:solidFill>
              <a:latin typeface="+mj-lt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30018" y="40085"/>
            <a:ext cx="82296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itchFamily="34" charset="-128"/>
                <a:cs typeface="MS PGothic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3200" b="1" dirty="0" smtClean="0">
                <a:solidFill>
                  <a:srgbClr val="F58466"/>
                </a:solidFill>
                <a:latin typeface="Goudy Old Style" pitchFamily="18" charset="0"/>
              </a:rPr>
              <a:t>What do we do next to “Cross the Finish Line”?</a:t>
            </a:r>
            <a:endParaRPr lang="en-US" sz="3200" b="1" dirty="0">
              <a:solidFill>
                <a:srgbClr val="F58466"/>
              </a:solidFill>
              <a:latin typeface="Goudy Old Style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4152" y="5693361"/>
            <a:ext cx="8582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4990"/>
                </a:solidFill>
                <a:latin typeface="+mj-lt"/>
              </a:rPr>
              <a:t>Goal for all teams:  </a:t>
            </a:r>
          </a:p>
          <a:p>
            <a:r>
              <a:rPr lang="en-US" sz="3200" dirty="0">
                <a:solidFill>
                  <a:srgbClr val="004990"/>
                </a:solidFill>
                <a:latin typeface="+mj-lt"/>
              </a:rPr>
              <a:t>Achieve initiative AIMS and plan for sustainability</a:t>
            </a:r>
          </a:p>
        </p:txBody>
      </p:sp>
      <p:sp>
        <p:nvSpPr>
          <p:cNvPr id="7" name="Rectangle 6"/>
          <p:cNvSpPr/>
          <p:nvPr/>
        </p:nvSpPr>
        <p:spPr>
          <a:xfrm>
            <a:off x="323088" y="5681630"/>
            <a:ext cx="8583168" cy="1143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4990"/>
                </a:solidFill>
              </a:rPr>
              <a:t>Goal for all teams:  </a:t>
            </a:r>
          </a:p>
          <a:p>
            <a:pPr algn="ctr"/>
            <a:r>
              <a:rPr lang="en-US" sz="3200" dirty="0">
                <a:solidFill>
                  <a:srgbClr val="004990"/>
                </a:solidFill>
              </a:rPr>
              <a:t>Achieve initiative AIMS and plan for sustainability</a:t>
            </a:r>
          </a:p>
        </p:txBody>
      </p:sp>
    </p:spTree>
    <p:extLst>
      <p:ext uri="{BB962C8B-B14F-4D97-AF65-F5344CB8AC3E}">
        <p14:creationId xmlns:p14="http://schemas.microsoft.com/office/powerpoint/2010/main" val="21362838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0" y="77574"/>
            <a:ext cx="6705600" cy="869951"/>
          </a:xfrm>
          <a:noFill/>
        </p:spPr>
        <p:txBody>
          <a:bodyPr/>
          <a:lstStyle/>
          <a:p>
            <a:r>
              <a:rPr lang="en-US" sz="3200" dirty="0">
                <a:solidFill>
                  <a:srgbClr val="F58466"/>
                </a:solidFill>
                <a:latin typeface="Goudy Old Style" pitchFamily="18" charset="0"/>
              </a:rPr>
              <a:t>THANK YOU </a:t>
            </a:r>
            <a:br>
              <a:rPr lang="en-US" sz="3200" dirty="0">
                <a:solidFill>
                  <a:srgbClr val="F58466"/>
                </a:solidFill>
                <a:latin typeface="Goudy Old Style" pitchFamily="18" charset="0"/>
              </a:rPr>
            </a:br>
            <a:r>
              <a:rPr lang="en-US" sz="3200" dirty="0">
                <a:solidFill>
                  <a:srgbClr val="F58466"/>
                </a:solidFill>
                <a:latin typeface="Goudy Old Style" pitchFamily="18" charset="0"/>
              </a:rPr>
              <a:t>BREAKOUT FACILITATORS</a:t>
            </a:r>
            <a:r>
              <a:rPr lang="en-US" sz="3200" dirty="0" smtClean="0">
                <a:solidFill>
                  <a:srgbClr val="F58466"/>
                </a:solidFill>
                <a:latin typeface="Goudy Old Style" pitchFamily="18" charset="0"/>
              </a:rPr>
              <a:t>!</a:t>
            </a:r>
            <a:endParaRPr lang="en-US" sz="3200" dirty="0">
              <a:solidFill>
                <a:srgbClr val="F58466"/>
              </a:solidFill>
              <a:latin typeface="Goudy Old Style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533400" y="1295400"/>
          <a:ext cx="8077200" cy="5105402"/>
        </p:xfrm>
        <a:graphic>
          <a:graphicData uri="http://schemas.openxmlformats.org/drawingml/2006/table">
            <a:tbl>
              <a:tblPr firstRow="1" firstCol="1" bandRow="1">
                <a:tableStyleId>{16D9F66E-5EB9-4882-86FB-DCBF35E3C3E4}</a:tableStyleId>
              </a:tblPr>
              <a:tblGrid>
                <a:gridCol w="3581400">
                  <a:extLst>
                    <a:ext uri="{9D8B030D-6E8A-4147-A177-3AD203B41FA5}">
                      <a16:colId xmlns:a16="http://schemas.microsoft.com/office/drawing/2014/main" val="1903336438"/>
                    </a:ext>
                  </a:extLst>
                </a:gridCol>
                <a:gridCol w="2397243">
                  <a:extLst>
                    <a:ext uri="{9D8B030D-6E8A-4147-A177-3AD203B41FA5}">
                      <a16:colId xmlns:a16="http://schemas.microsoft.com/office/drawing/2014/main" val="2990742358"/>
                    </a:ext>
                  </a:extLst>
                </a:gridCol>
                <a:gridCol w="2098557">
                  <a:extLst>
                    <a:ext uri="{9D8B030D-6E8A-4147-A177-3AD203B41FA5}">
                      <a16:colId xmlns:a16="http://schemas.microsoft.com/office/drawing/2014/main" val="452903482"/>
                    </a:ext>
                  </a:extLst>
                </a:gridCol>
              </a:tblGrid>
              <a:tr h="36918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300" dirty="0">
                          <a:effectLst/>
                        </a:rPr>
                        <a:t>Breakout Session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0778" marR="110778" marT="55389" marB="55389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300" dirty="0">
                          <a:effectLst/>
                        </a:rPr>
                        <a:t>Breakout Facilitators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300">
                          <a:effectLst/>
                        </a:rPr>
                        <a:t>Expert(s)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98481110"/>
                  </a:ext>
                </a:extLst>
              </a:tr>
              <a:tr h="542547"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3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Immediate Postpartum LARC (IPLARC): Sustainability &amp; Billing</a:t>
                      </a:r>
                    </a:p>
                  </a:txBody>
                  <a:tcPr marL="110778" marR="110778" marT="55389" marB="55389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Jeannie Kelly, Lori Stevenson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Michele</a:t>
                      </a:r>
                      <a:r>
                        <a:rPr lang="en-US" sz="1300" baseline="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baseline="0" dirty="0" err="1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Bucciero</a:t>
                      </a:r>
                      <a:r>
                        <a:rPr lang="en-US" sz="1300" baseline="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Crystal Antos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3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Kai Tao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419657396"/>
                  </a:ext>
                </a:extLst>
              </a:tr>
              <a:tr h="533850"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3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MNO-OB: Finishing Strong / Key Strategies for Success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0778" marR="110778" marT="55389" marB="55389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Beth Plunkett, Rita Allen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Barb </a:t>
                      </a:r>
                      <a:r>
                        <a:rPr lang="en-US" sz="1300" dirty="0" err="1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Parilla</a:t>
                      </a:r>
                      <a:r>
                        <a:rPr lang="en-US" sz="13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1300" baseline="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Myra Sabini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Tracy Patton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Tamela Milan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939100518"/>
                  </a:ext>
                </a:extLst>
              </a:tr>
              <a:tr h="578811"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3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MNO-OB: Optimize </a:t>
                      </a:r>
                      <a:r>
                        <a:rPr lang="en-US" sz="1300" dirty="0" err="1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Narcan</a:t>
                      </a:r>
                      <a:r>
                        <a:rPr lang="en-US" sz="13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Counseling &amp; Access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0778" marR="110778" marT="55389" marB="55389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Anne Dude, Autumn </a:t>
                      </a:r>
                      <a:r>
                        <a:rPr lang="en-US" sz="1300" dirty="0" err="1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Mehls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err="1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Soti</a:t>
                      </a:r>
                      <a:r>
                        <a:rPr lang="en-US" sz="1300" baseline="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baseline="0" dirty="0" err="1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Markuly</a:t>
                      </a:r>
                      <a:r>
                        <a:rPr lang="en-US" sz="1300" baseline="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Brianna McQuade </a:t>
                      </a:r>
                      <a:endParaRPr lang="en-US" sz="1300" dirty="0" smtClean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399396"/>
                  </a:ext>
                </a:extLst>
              </a:tr>
              <a:tr h="690107"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3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MNO-OB: Preparing for Sustainability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0778" marR="110778" marT="55389" marB="55389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Sherry</a:t>
                      </a:r>
                      <a:r>
                        <a:rPr lang="en-US" sz="1300" baseline="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Jones, Meg Puente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aseline="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Ann Borders, Pam </a:t>
                      </a:r>
                      <a:r>
                        <a:rPr lang="en-US" sz="1300" baseline="0" dirty="0" err="1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Randazzo</a:t>
                      </a:r>
                      <a:r>
                        <a:rPr lang="en-US" sz="1300" baseline="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Susie Swain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3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616640824"/>
                  </a:ext>
                </a:extLst>
              </a:tr>
              <a:tr h="533850"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3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Obstetrics Chair / Obstetrics Leadership Breakout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0778" marR="110778" marT="55389" marB="55389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Steve </a:t>
                      </a:r>
                      <a:r>
                        <a:rPr lang="en-US" sz="1300" dirty="0" err="1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Locher</a:t>
                      </a:r>
                      <a:r>
                        <a:rPr lang="en-US" sz="13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Jason Lowe, Karen </a:t>
                      </a:r>
                      <a:r>
                        <a:rPr lang="en-US" sz="1300" dirty="0" err="1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Werrback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3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67562424"/>
                  </a:ext>
                </a:extLst>
              </a:tr>
              <a:tr h="466155"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3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PVB: Data Collection Strategies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0778" marR="110778" marT="55389" marB="55389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 err="1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Recia</a:t>
                      </a:r>
                      <a:r>
                        <a:rPr lang="en-US" sz="13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dirty="0" err="1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Frenn</a:t>
                      </a:r>
                      <a:r>
                        <a:rPr lang="en-US" sz="13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Theresa Salgado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Ted Waters, Roma Allen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Deb Miller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822218099"/>
                  </a:ext>
                </a:extLst>
              </a:tr>
              <a:tr h="924742"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3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PVB: Unpacking the Toolkit / Getting Started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0778" marR="110778" marT="55389" marB="55389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Rob</a:t>
                      </a:r>
                      <a:r>
                        <a:rPr lang="en-US" sz="1300" baseline="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Abrams, Olga Lazala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aseline="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Abbe Kordik, Olga Marrero, Joanne </a:t>
                      </a:r>
                      <a:r>
                        <a:rPr lang="en-US" sz="1300" baseline="0" dirty="0" err="1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Sorce</a:t>
                      </a:r>
                      <a:r>
                        <a:rPr lang="en-US" sz="1300" baseline="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300" dirty="0" smtClean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3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Jessica </a:t>
                      </a:r>
                      <a:r>
                        <a:rPr lang="en-US" sz="1300" dirty="0" err="1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Brumley</a:t>
                      </a:r>
                      <a:endParaRPr lang="en-US" sz="1300" dirty="0" smtClean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3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89989602"/>
                  </a:ext>
                </a:extLst>
              </a:tr>
              <a:tr h="466155"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3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State</a:t>
                      </a:r>
                      <a:r>
                        <a:rPr lang="en-US" sz="1300" baseline="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&amp; Community Partner Breakout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0778" marR="110778" marT="55389" marB="55389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Beau </a:t>
                      </a:r>
                      <a:r>
                        <a:rPr lang="en-US" sz="1300" dirty="0" err="1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Batton</a:t>
                      </a:r>
                      <a:r>
                        <a:rPr lang="en-US" sz="13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Chris Emmons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3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7926820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46614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58033</TotalTime>
  <Words>827</Words>
  <Application>Microsoft Office PowerPoint</Application>
  <PresentationFormat>On-screen Show (4:3)</PresentationFormat>
  <Paragraphs>206</Paragraphs>
  <Slides>16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MS PGothic</vt:lpstr>
      <vt:lpstr>Arial</vt:lpstr>
      <vt:lpstr>Bookman Old Style</vt:lpstr>
      <vt:lpstr>Britannic Bold</vt:lpstr>
      <vt:lpstr>Calibri</vt:lpstr>
      <vt:lpstr>Goudy Old Style</vt:lpstr>
      <vt:lpstr>Times New Roman</vt:lpstr>
      <vt:lpstr>Wingdings 2</vt:lpstr>
      <vt:lpstr>Office Theme</vt:lpstr>
      <vt:lpstr>PowerPoint Presentation</vt:lpstr>
      <vt:lpstr>Summary &amp; Evaluation</vt:lpstr>
      <vt:lpstr>What’s Next for MNO:  Crossing the Finish Line</vt:lpstr>
      <vt:lpstr>Sustain the Gains: Transition to Sustainability</vt:lpstr>
      <vt:lpstr>PowerPoint Presentation</vt:lpstr>
      <vt:lpstr>PowerPoint Presentation</vt:lpstr>
      <vt:lpstr>PVB Timeline</vt:lpstr>
      <vt:lpstr>PowerPoint Presentation</vt:lpstr>
      <vt:lpstr>THANK YOU  BREAKOUT FACILITATORS!</vt:lpstr>
      <vt:lpstr>THANK YOU PLANNING COMMITTEE!!!</vt:lpstr>
      <vt:lpstr>ACOG/ASAM Buprenorphine Training</vt:lpstr>
      <vt:lpstr>Upcoming ILPQC Teams Calls</vt:lpstr>
      <vt:lpstr>SAVE THE DATE:  ILPQC 2020 Annual Conference</vt:lpstr>
      <vt:lpstr>PRIZE TIME!</vt:lpstr>
      <vt:lpstr>PowerPoint Presentation</vt:lpstr>
      <vt:lpstr>PowerPoint Presentation</vt:lpstr>
    </vt:vector>
  </TitlesOfParts>
  <Company>State of Illinois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Illinois Perinatal Quality Collaborative</dc:title>
  <dc:creator>alicia.hawkins</dc:creator>
  <cp:lastModifiedBy>Ann Borders</cp:lastModifiedBy>
  <cp:revision>1384</cp:revision>
  <dcterms:created xsi:type="dcterms:W3CDTF">2013-06-07T18:46:59Z</dcterms:created>
  <dcterms:modified xsi:type="dcterms:W3CDTF">2020-05-20T02:34:53Z</dcterms:modified>
</cp:coreProperties>
</file>