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CC654-D8CB-49B5-8F40-0E377C660917}" v="2" dt="2023-11-14T15:01:17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61AA7-8057-42E6-86F4-9760E4D7F1A2}" type="datetimeFigureOut"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45E0B-24BC-4698-9961-8B8B391774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is the ESSI key driver diagram. </a:t>
            </a:r>
          </a:p>
          <a:p>
            <a:r>
              <a:rPr lang="en-US"/>
              <a:t>It allows us to distill our vision into manageable tasks.</a:t>
            </a:r>
            <a:endParaRPr lang="en-US">
              <a:cs typeface="Calibri"/>
            </a:endParaRPr>
          </a:p>
          <a:p>
            <a:r>
              <a:rPr lang="en-US"/>
              <a:t>It organizes our improvement aim and the key drivers  into a learning and communication framework. 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D1989-80A6-4526-B6CA-3DFDBBCC42D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7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ABCDA-8311-924D-A6DF-7015A596B5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46258"/>
            <a:ext cx="2350169" cy="2971798"/>
          </a:xfrm>
          <a:noFill/>
        </p:spPr>
        <p:txBody>
          <a:bodyPr lIns="91440" rIns="91440" anchor="t" anchorCtr="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AD8FE4-9135-474D-AB67-74EE5B819A7C}"/>
              </a:ext>
            </a:extLst>
          </p:cNvPr>
          <p:cNvCxnSpPr>
            <a:cxnSpLocks/>
          </p:cNvCxnSpPr>
          <p:nvPr userDrawn="1"/>
        </p:nvCxnSpPr>
        <p:spPr>
          <a:xfrm>
            <a:off x="457200" y="947987"/>
            <a:ext cx="2350168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536B901-8811-1F4C-B081-7D5733E9A4BE}"/>
              </a:ext>
            </a:extLst>
          </p:cNvPr>
          <p:cNvGrpSpPr/>
          <p:nvPr userDrawn="1"/>
        </p:nvGrpSpPr>
        <p:grpSpPr>
          <a:xfrm>
            <a:off x="0" y="5379427"/>
            <a:ext cx="2807368" cy="753891"/>
            <a:chOff x="0" y="5379426"/>
            <a:chExt cx="2807368" cy="753891"/>
          </a:xfrm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03F6CCB-6D8C-8445-96B6-E5F693F2AA62}"/>
                </a:ext>
              </a:extLst>
            </p:cNvPr>
            <p:cNvSpPr/>
            <p:nvPr userDrawn="1"/>
          </p:nvSpPr>
          <p:spPr>
            <a:xfrm>
              <a:off x="0" y="5532510"/>
              <a:ext cx="2807368" cy="600807"/>
            </a:xfrm>
            <a:custGeom>
              <a:avLst/>
              <a:gdLst>
                <a:gd name="connsiteX0" fmla="*/ 0 w 2807368"/>
                <a:gd name="connsiteY0" fmla="*/ 0 h 600807"/>
                <a:gd name="connsiteX1" fmla="*/ 429971 w 2807368"/>
                <a:gd name="connsiteY1" fmla="*/ 123998 h 600807"/>
                <a:gd name="connsiteX2" fmla="*/ 2790212 w 2807368"/>
                <a:gd name="connsiteY2" fmla="*/ 235402 h 600807"/>
                <a:gd name="connsiteX3" fmla="*/ 2807368 w 2807368"/>
                <a:gd name="connsiteY3" fmla="*/ 231522 h 600807"/>
                <a:gd name="connsiteX4" fmla="*/ 2807368 w 2807368"/>
                <a:gd name="connsiteY4" fmla="*/ 566106 h 600807"/>
                <a:gd name="connsiteX5" fmla="*/ 2593885 w 2807368"/>
                <a:gd name="connsiteY5" fmla="*/ 587498 h 600807"/>
                <a:gd name="connsiteX6" fmla="*/ 100844 w 2807368"/>
                <a:gd name="connsiteY6" fmla="*/ 222653 h 600807"/>
                <a:gd name="connsiteX7" fmla="*/ 0 w 2807368"/>
                <a:gd name="connsiteY7" fmla="*/ 188389 h 600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7368" h="600807">
                  <a:moveTo>
                    <a:pt x="0" y="0"/>
                  </a:moveTo>
                  <a:lnTo>
                    <a:pt x="429971" y="123998"/>
                  </a:lnTo>
                  <a:cubicBezTo>
                    <a:pt x="1184765" y="325331"/>
                    <a:pt x="2014184" y="392492"/>
                    <a:pt x="2790212" y="235402"/>
                  </a:cubicBezTo>
                  <a:lnTo>
                    <a:pt x="2807368" y="231522"/>
                  </a:lnTo>
                  <a:lnTo>
                    <a:pt x="2807368" y="566106"/>
                  </a:lnTo>
                  <a:lnTo>
                    <a:pt x="2593885" y="587498"/>
                  </a:lnTo>
                  <a:cubicBezTo>
                    <a:pt x="1673646" y="651184"/>
                    <a:pt x="884869" y="479260"/>
                    <a:pt x="100844" y="222653"/>
                  </a:cubicBezTo>
                  <a:lnTo>
                    <a:pt x="0" y="188389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lumMod val="75000"/>
                  </a:schemeClr>
                </a:gs>
                <a:gs pos="60000">
                  <a:schemeClr val="accent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E3E0C40-3584-6C4D-8DA3-C9A4FA58FAC5}"/>
                </a:ext>
              </a:extLst>
            </p:cNvPr>
            <p:cNvSpPr/>
            <p:nvPr userDrawn="1"/>
          </p:nvSpPr>
          <p:spPr>
            <a:xfrm>
              <a:off x="0" y="5379426"/>
              <a:ext cx="2807368" cy="649803"/>
            </a:xfrm>
            <a:custGeom>
              <a:avLst/>
              <a:gdLst>
                <a:gd name="connsiteX0" fmla="*/ 0 w 2807368"/>
                <a:gd name="connsiteY0" fmla="*/ 0 h 649803"/>
                <a:gd name="connsiteX1" fmla="*/ 282676 w 2807368"/>
                <a:gd name="connsiteY1" fmla="*/ 70799 h 649803"/>
                <a:gd name="connsiteX2" fmla="*/ 740881 w 2807368"/>
                <a:gd name="connsiteY2" fmla="*/ 163828 h 649803"/>
                <a:gd name="connsiteX3" fmla="*/ 2706471 w 2807368"/>
                <a:gd name="connsiteY3" fmla="*/ 96397 h 649803"/>
                <a:gd name="connsiteX4" fmla="*/ 2807368 w 2807368"/>
                <a:gd name="connsiteY4" fmla="*/ 67250 h 649803"/>
                <a:gd name="connsiteX5" fmla="*/ 2807368 w 2807368"/>
                <a:gd name="connsiteY5" fmla="*/ 605551 h 649803"/>
                <a:gd name="connsiteX6" fmla="*/ 2602685 w 2807368"/>
                <a:gd name="connsiteY6" fmla="*/ 629466 h 649803"/>
                <a:gd name="connsiteX7" fmla="*/ 105614 w 2807368"/>
                <a:gd name="connsiteY7" fmla="*/ 305882 h 649803"/>
                <a:gd name="connsiteX8" fmla="*/ 0 w 2807368"/>
                <a:gd name="connsiteY8" fmla="*/ 271926 h 64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7368" h="649803">
                  <a:moveTo>
                    <a:pt x="0" y="0"/>
                  </a:moveTo>
                  <a:lnTo>
                    <a:pt x="282676" y="70799"/>
                  </a:lnTo>
                  <a:cubicBezTo>
                    <a:pt x="435964" y="106085"/>
                    <a:pt x="588770" y="137629"/>
                    <a:pt x="740881" y="163828"/>
                  </a:cubicBezTo>
                  <a:cubicBezTo>
                    <a:pt x="1362800" y="270912"/>
                    <a:pt x="2067879" y="253759"/>
                    <a:pt x="2706471" y="96397"/>
                  </a:cubicBezTo>
                  <a:lnTo>
                    <a:pt x="2807368" y="67250"/>
                  </a:lnTo>
                  <a:lnTo>
                    <a:pt x="2807368" y="605551"/>
                  </a:lnTo>
                  <a:lnTo>
                    <a:pt x="2602685" y="629466"/>
                  </a:lnTo>
                  <a:cubicBezTo>
                    <a:pt x="1684237" y="708219"/>
                    <a:pt x="893252" y="549395"/>
                    <a:pt x="105614" y="305882"/>
                  </a:cubicBezTo>
                  <a:lnTo>
                    <a:pt x="0" y="2719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102ABDF-B40E-EE47-91BE-33AA545AB9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07368" y="457202"/>
            <a:ext cx="8915400" cy="5943598"/>
          </a:xfrm>
        </p:spPr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8477A3-E3D5-C34E-BBB2-E175BBA015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349" y="4385538"/>
            <a:ext cx="2025315" cy="91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4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A70D-3B97-AAF4-599A-5BEF539C23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8088" y="1844301"/>
            <a:ext cx="2803712" cy="1347974"/>
          </a:xfrm>
        </p:spPr>
        <p:txBody>
          <a:bodyPr/>
          <a:lstStyle/>
          <a:p>
            <a:pPr algn="ctr"/>
            <a:r>
              <a:rPr lang="en-US" sz="4000">
                <a:ea typeface="Lato Medium"/>
                <a:cs typeface="Lato Medium"/>
              </a:rPr>
              <a:t>Key Driver Diagram</a:t>
            </a:r>
            <a:endParaRPr lang="en-US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48D1D-0EE2-FC94-7AFE-82D9E9F0BFF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03976" y="6042585"/>
            <a:ext cx="2743200" cy="365125"/>
          </a:xfrm>
        </p:spPr>
        <p:txBody>
          <a:bodyPr/>
          <a:lstStyle/>
          <a:p>
            <a:fld id="{97033E4B-E3EB-3D46-B2D8-3159663620F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4FBFB-1843-9ED4-705E-449C6A1AC84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pPr algn="l"/>
            <a:r>
              <a:rPr lang="en-US"/>
              <a:t>Illinois Perinatal Quality Collaborative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08BEB2-2B67-CEC7-F7A5-CA6255803980}"/>
              </a:ext>
            </a:extLst>
          </p:cNvPr>
          <p:cNvSpPr/>
          <p:nvPr/>
        </p:nvSpPr>
        <p:spPr>
          <a:xfrm>
            <a:off x="2857500" y="5654009"/>
            <a:ext cx="9144000" cy="890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EB9283BE-051A-06BD-CAA6-184C9D686C2F}"/>
              </a:ext>
            </a:extLst>
          </p:cNvPr>
          <p:cNvSpPr/>
          <p:nvPr/>
        </p:nvSpPr>
        <p:spPr>
          <a:xfrm>
            <a:off x="2804105" y="646630"/>
            <a:ext cx="1922145" cy="4762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1500"/>
              <a:t>By December 2025: </a:t>
            </a:r>
            <a:endParaRPr lang="en-US" sz="1500">
              <a:ea typeface="Calibri"/>
              <a:cs typeface="Calibri"/>
            </a:endParaRPr>
          </a:p>
          <a:p>
            <a:endParaRPr lang="en-US" sz="1500">
              <a:ea typeface="Calibri"/>
              <a:cs typeface="Calibri"/>
            </a:endParaRPr>
          </a:p>
          <a:p>
            <a:r>
              <a:rPr lang="en-US" sz="1500"/>
              <a:t>1. Greater than 70% of Illinois birthing and children’s hospitals will address disparities and promote neonatal equity by actively participating in the ESSI initiative.</a:t>
            </a:r>
            <a:endParaRPr lang="en-US" sz="1500">
              <a:ea typeface="Calibri"/>
              <a:cs typeface="Calibri"/>
            </a:endParaRPr>
          </a:p>
          <a:p>
            <a:pPr marL="342900" indent="-342900">
              <a:buAutoNum type="arabicParenR"/>
            </a:pPr>
            <a:endParaRPr lang="en-US" sz="1500">
              <a:ea typeface="Calibri"/>
              <a:cs typeface="Calibri"/>
            </a:endParaRPr>
          </a:p>
          <a:p>
            <a:r>
              <a:rPr lang="en-US" sz="1500"/>
              <a:t>2. Greater than 80% of infants will be discharged from ILPQC hospitals with a completed ESSI bundle.  </a:t>
            </a:r>
            <a:endParaRPr lang="en-US" sz="1500"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80EE81-4D08-B0DE-D216-FE8E15396519}"/>
              </a:ext>
            </a:extLst>
          </p:cNvPr>
          <p:cNvSpPr txBox="1"/>
          <p:nvPr/>
        </p:nvSpPr>
        <p:spPr>
          <a:xfrm>
            <a:off x="3247926" y="273053"/>
            <a:ext cx="200536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Arial"/>
                <a:ea typeface="MS PGothic"/>
                <a:cs typeface="Arial"/>
              </a:rPr>
              <a:t>Aims</a:t>
            </a:r>
            <a:endParaRPr lang="en-US" b="1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8A4033-3B68-E3F4-A3B5-A12C5ED59569}"/>
              </a:ext>
            </a:extLst>
          </p:cNvPr>
          <p:cNvSpPr txBox="1"/>
          <p:nvPr/>
        </p:nvSpPr>
        <p:spPr>
          <a:xfrm>
            <a:off x="4717812" y="276098"/>
            <a:ext cx="200536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Arial"/>
                <a:ea typeface="MS PGothic"/>
                <a:cs typeface="Arial"/>
              </a:rPr>
              <a:t>Primary Drivers</a:t>
            </a:r>
          </a:p>
        </p:txBody>
      </p:sp>
      <p:sp>
        <p:nvSpPr>
          <p:cNvPr id="18" name="Rounded Rectangle 22">
            <a:extLst>
              <a:ext uri="{FF2B5EF4-FFF2-40B4-BE49-F238E27FC236}">
                <a16:creationId xmlns:a16="http://schemas.microsoft.com/office/drawing/2014/main" id="{C3730C62-AFAC-21AA-3E7A-7AEAD34CE3BE}"/>
              </a:ext>
            </a:extLst>
          </p:cNvPr>
          <p:cNvSpPr/>
          <p:nvPr/>
        </p:nvSpPr>
        <p:spPr>
          <a:xfrm>
            <a:off x="4785239" y="800214"/>
            <a:ext cx="1661844" cy="6997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/>
              <a:t>Healthcare Professional Commitment</a:t>
            </a:r>
          </a:p>
        </p:txBody>
      </p:sp>
      <p:sp>
        <p:nvSpPr>
          <p:cNvPr id="20" name="Rounded Rectangle 76">
            <a:extLst>
              <a:ext uri="{FF2B5EF4-FFF2-40B4-BE49-F238E27FC236}">
                <a16:creationId xmlns:a16="http://schemas.microsoft.com/office/drawing/2014/main" id="{B73A5A2B-E8B2-3A4D-6254-3A3DB1483B77}"/>
              </a:ext>
            </a:extLst>
          </p:cNvPr>
          <p:cNvSpPr/>
          <p:nvPr/>
        </p:nvSpPr>
        <p:spPr>
          <a:xfrm>
            <a:off x="4785172" y="1778930"/>
            <a:ext cx="1661844" cy="5897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/>
              <a:t>Inclusive Clinical Environment</a:t>
            </a:r>
          </a:p>
        </p:txBody>
      </p:sp>
      <p:sp>
        <p:nvSpPr>
          <p:cNvPr id="22" name="Rounded Rectangle 83">
            <a:extLst>
              <a:ext uri="{FF2B5EF4-FFF2-40B4-BE49-F238E27FC236}">
                <a16:creationId xmlns:a16="http://schemas.microsoft.com/office/drawing/2014/main" id="{DCD883C2-E6A5-6751-C6D1-3BC19BAEBB65}"/>
              </a:ext>
            </a:extLst>
          </p:cNvPr>
          <p:cNvSpPr/>
          <p:nvPr/>
        </p:nvSpPr>
        <p:spPr>
          <a:xfrm>
            <a:off x="4789674" y="2711059"/>
            <a:ext cx="1674544" cy="7929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Parent and Caregiver Empowerment</a:t>
            </a:r>
            <a:endParaRPr lang="en-US" sz="1600">
              <a:ea typeface="Calibri"/>
              <a:cs typeface="Calibri"/>
            </a:endParaRPr>
          </a:p>
        </p:txBody>
      </p:sp>
      <p:sp>
        <p:nvSpPr>
          <p:cNvPr id="24" name="Rounded Rectangle 84">
            <a:extLst>
              <a:ext uri="{FF2B5EF4-FFF2-40B4-BE49-F238E27FC236}">
                <a16:creationId xmlns:a16="http://schemas.microsoft.com/office/drawing/2014/main" id="{C9EDA1B8-B2B5-4AB7-BE28-FD2E702400CA}"/>
              </a:ext>
            </a:extLst>
          </p:cNvPr>
          <p:cNvSpPr/>
          <p:nvPr/>
        </p:nvSpPr>
        <p:spPr>
          <a:xfrm>
            <a:off x="4789268" y="3771300"/>
            <a:ext cx="1674544" cy="6814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Community </a:t>
            </a:r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>
                <a:solidFill>
                  <a:schemeClr val="tx1"/>
                </a:solidFill>
              </a:rPr>
              <a:t>Partnerships</a:t>
            </a:r>
            <a:endParaRPr lang="en-US" sz="16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6" name="Rounded Rectangle 85">
            <a:extLst>
              <a:ext uri="{FF2B5EF4-FFF2-40B4-BE49-F238E27FC236}">
                <a16:creationId xmlns:a16="http://schemas.microsoft.com/office/drawing/2014/main" id="{78A60644-0FDA-E9A5-A8A9-AB39830E7D17}"/>
              </a:ext>
            </a:extLst>
          </p:cNvPr>
          <p:cNvSpPr/>
          <p:nvPr/>
        </p:nvSpPr>
        <p:spPr>
          <a:xfrm>
            <a:off x="4795447" y="4698068"/>
            <a:ext cx="1687244" cy="5897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/>
              <a:t>Healthcare Data Utilization</a:t>
            </a:r>
          </a:p>
        </p:txBody>
      </p:sp>
      <p:sp>
        <p:nvSpPr>
          <p:cNvPr id="28" name="Rounded Rectangle 87">
            <a:extLst>
              <a:ext uri="{FF2B5EF4-FFF2-40B4-BE49-F238E27FC236}">
                <a16:creationId xmlns:a16="http://schemas.microsoft.com/office/drawing/2014/main" id="{4DD97BA5-B3EA-9953-A828-AC4406353BE4}"/>
              </a:ext>
            </a:extLst>
          </p:cNvPr>
          <p:cNvSpPr/>
          <p:nvPr/>
        </p:nvSpPr>
        <p:spPr>
          <a:xfrm>
            <a:off x="6543427" y="858378"/>
            <a:ext cx="5529655" cy="5897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Equitable and Respectful Care Education and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Safe Sleep Environment Education and Implementation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297887-83BD-82E8-1C79-F8E9E0836828}"/>
              </a:ext>
            </a:extLst>
          </p:cNvPr>
          <p:cNvSpPr txBox="1"/>
          <p:nvPr/>
        </p:nvSpPr>
        <p:spPr>
          <a:xfrm>
            <a:off x="7972721" y="274352"/>
            <a:ext cx="266752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Arial"/>
                <a:ea typeface="MS PGothic"/>
                <a:cs typeface="Arial"/>
              </a:rPr>
              <a:t>Secondary Drivers</a:t>
            </a:r>
          </a:p>
        </p:txBody>
      </p:sp>
      <p:sp>
        <p:nvSpPr>
          <p:cNvPr id="32" name="Rounded Rectangle 89">
            <a:extLst>
              <a:ext uri="{FF2B5EF4-FFF2-40B4-BE49-F238E27FC236}">
                <a16:creationId xmlns:a16="http://schemas.microsoft.com/office/drawing/2014/main" id="{8449D5CB-7C16-EDDA-3100-9116410AABE0}"/>
              </a:ext>
            </a:extLst>
          </p:cNvPr>
          <p:cNvSpPr/>
          <p:nvPr/>
        </p:nvSpPr>
        <p:spPr>
          <a:xfrm>
            <a:off x="6602417" y="1710625"/>
            <a:ext cx="5480760" cy="739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Organizational Leadership Commitment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Equitable and Inclusive Unit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Parent and Caregiver Experience Prioritization</a:t>
            </a:r>
            <a:endParaRPr lang="en-US" sz="1400" err="1">
              <a:ea typeface="Calibri"/>
              <a:cs typeface="Calibri"/>
            </a:endParaRPr>
          </a:p>
        </p:txBody>
      </p:sp>
      <p:sp>
        <p:nvSpPr>
          <p:cNvPr id="34" name="Rounded Rectangle 90">
            <a:extLst>
              <a:ext uri="{FF2B5EF4-FFF2-40B4-BE49-F238E27FC236}">
                <a16:creationId xmlns:a16="http://schemas.microsoft.com/office/drawing/2014/main" id="{CB726A25-CFF2-A633-BB75-01000B742058}"/>
              </a:ext>
            </a:extLst>
          </p:cNvPr>
          <p:cNvSpPr/>
          <p:nvPr/>
        </p:nvSpPr>
        <p:spPr>
          <a:xfrm>
            <a:off x="6611873" y="2704406"/>
            <a:ext cx="5476926" cy="7888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Respectful Parent and Caregiver Partnerships</a:t>
            </a:r>
            <a:endParaRPr lang="en-US" sz="1400">
              <a:solidFill>
                <a:srgbClr val="FF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Safe Sleep Awareness</a:t>
            </a:r>
            <a:endParaRPr lang="en-US" sz="14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Transition to Home, including </a:t>
            </a:r>
            <a:r>
              <a:rPr lang="en-US" sz="1400" err="1">
                <a:solidFill>
                  <a:schemeClr val="tx1"/>
                </a:solidFill>
              </a:rPr>
              <a:t>SDoH</a:t>
            </a:r>
            <a:r>
              <a:rPr lang="en-US" sz="1400">
                <a:solidFill>
                  <a:schemeClr val="tx1"/>
                </a:solidFill>
              </a:rPr>
              <a:t> 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Screening and Resource Linkage</a:t>
            </a:r>
            <a:endParaRPr lang="en-US" sz="14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6" name="Rounded Rectangle 91">
            <a:extLst>
              <a:ext uri="{FF2B5EF4-FFF2-40B4-BE49-F238E27FC236}">
                <a16:creationId xmlns:a16="http://schemas.microsoft.com/office/drawing/2014/main" id="{C5BA209B-6AD7-115B-8383-D8382814ACEE}"/>
              </a:ext>
            </a:extLst>
          </p:cNvPr>
          <p:cNvSpPr/>
          <p:nvPr/>
        </p:nvSpPr>
        <p:spPr>
          <a:xfrm>
            <a:off x="6606479" y="3667823"/>
            <a:ext cx="5474238" cy="785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Resource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Building Relationships with Community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ea typeface="Calibri"/>
                <a:cs typeface="Calibri"/>
              </a:rPr>
              <a:t>Transfer of Care to Community Providers</a:t>
            </a:r>
          </a:p>
        </p:txBody>
      </p:sp>
      <p:sp>
        <p:nvSpPr>
          <p:cNvPr id="38" name="Rounded Rectangle 92">
            <a:extLst>
              <a:ext uri="{FF2B5EF4-FFF2-40B4-BE49-F238E27FC236}">
                <a16:creationId xmlns:a16="http://schemas.microsoft.com/office/drawing/2014/main" id="{DD496E2B-129D-7877-3471-A97FA7218225}"/>
              </a:ext>
            </a:extLst>
          </p:cNvPr>
          <p:cNvSpPr/>
          <p:nvPr/>
        </p:nvSpPr>
        <p:spPr>
          <a:xfrm>
            <a:off x="6606981" y="4625513"/>
            <a:ext cx="5474238" cy="7364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Collection of Accurate Race and Ethnicity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Dissemination of Stratified Data</a:t>
            </a:r>
            <a:endParaRPr lang="en-US" sz="14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Application of Data to Address Inequities</a:t>
            </a:r>
            <a:endParaRPr lang="en-US" sz="1400">
              <a:ea typeface="Calibri"/>
              <a:cs typeface="Calibri"/>
            </a:endParaRPr>
          </a:p>
        </p:txBody>
      </p:sp>
      <p:sp>
        <p:nvSpPr>
          <p:cNvPr id="40" name="Rounded Rectangle 93">
            <a:extLst>
              <a:ext uri="{FF2B5EF4-FFF2-40B4-BE49-F238E27FC236}">
                <a16:creationId xmlns:a16="http://schemas.microsoft.com/office/drawing/2014/main" id="{BDCA2154-1309-1ECE-3338-3B699831342F}"/>
              </a:ext>
            </a:extLst>
          </p:cNvPr>
          <p:cNvSpPr/>
          <p:nvPr/>
        </p:nvSpPr>
        <p:spPr>
          <a:xfrm>
            <a:off x="2978110" y="5811228"/>
            <a:ext cx="1058563" cy="5959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/>
              <a:t>ESSI Bundle</a:t>
            </a:r>
            <a:r>
              <a:rPr lang="en-US" sz="1400"/>
              <a:t>:</a:t>
            </a:r>
          </a:p>
        </p:txBody>
      </p:sp>
      <p:sp>
        <p:nvSpPr>
          <p:cNvPr id="42" name="Rounded Rectangle 96">
            <a:extLst>
              <a:ext uri="{FF2B5EF4-FFF2-40B4-BE49-F238E27FC236}">
                <a16:creationId xmlns:a16="http://schemas.microsoft.com/office/drawing/2014/main" id="{E9E3C6CF-96AA-68D8-0977-EC06066DAB15}"/>
              </a:ext>
            </a:extLst>
          </p:cNvPr>
          <p:cNvSpPr/>
          <p:nvPr/>
        </p:nvSpPr>
        <p:spPr>
          <a:xfrm>
            <a:off x="4190069" y="5500950"/>
            <a:ext cx="7906627" cy="12170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Awareness</a:t>
            </a:r>
            <a:r>
              <a:rPr lang="en-US" sz="1400"/>
              <a:t>: Parents or caregivers report an understanding of a safe sleep environment, including navigating challenges to safe sleep at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Readiness</a:t>
            </a:r>
            <a:r>
              <a:rPr lang="en-US" sz="1400"/>
              <a:t>: 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Family is prepared for a transition to home, including 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SDoH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 screening and resource linkage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Transfer of Care</a:t>
            </a:r>
            <a:r>
              <a:rPr lang="en-US" sz="1400"/>
              <a:t>: ESSI Newborn Care Plan (Awareness &amp; Readiness) documented in the discharge 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95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Key Driver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2023-11-14T15:01:01Z</dcterms:created>
  <dcterms:modified xsi:type="dcterms:W3CDTF">2023-11-14T15:01:22Z</dcterms:modified>
</cp:coreProperties>
</file>